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60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4" r:id="rId16"/>
    <p:sldId id="275" r:id="rId17"/>
    <p:sldId id="276" r:id="rId18"/>
    <p:sldId id="277" r:id="rId19"/>
    <p:sldId id="278" r:id="rId20"/>
    <p:sldId id="269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9144000" cy="6858000" type="screen4x3"/>
  <p:notesSz cx="7053263" cy="93091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66"/>
    <a:srgbClr val="99FF66"/>
    <a:srgbClr val="FFCCCC"/>
    <a:srgbClr val="FFFF99"/>
    <a:srgbClr val="F8F8F8"/>
    <a:srgbClr val="CC66FF"/>
    <a:srgbClr val="FFCC99"/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BDCE3A8-8C20-46C5-A11B-AAAC5057B974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654C795-1259-45C2-81EB-7DA360C7BF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434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12BF-3308-4757-95A0-1FDD384694AC}" type="datetimeFigureOut">
              <a:rPr lang="th-TH" smtClean="0"/>
              <a:t>19/02/67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60D9-BB2E-4A76-985A-2D7A7178AF3F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59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12" y="300037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โรงภาพยนตร์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28" y="5857892"/>
            <a:ext cx="250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504" y="1000108"/>
            <a:ext cx="8572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88400" algn="l"/>
              </a:tabLst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การขยายตัวของจำนวนพลเมืองและการเข้ามาช่วยพัฒนาชนบทของสหรัฐอเมริกา พร้อมกับการเปิดยุคทุนนิยมและบริโภคนิยม ทำให้เกิดการแข่งขันในการขายสินค้าอุปโภคและบริโภค วิธีการอย่างหนึ่งที่เกิดขึ้นและประสบผลสำเร็จ คือ การจัดรถยนต์ฉายหนังเคลื่อนที่นำหนังขนาด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16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มิลลิเมตรและสินค้าของตนไปฉายหนังกลางแปลงสลับกับการขายสินค้า  ซึ่งครอบคลุมพื้นที่ตั้งแต่ชานเมืองกรุงเทพฯไปจนถึงหมู่บ้านที่ทุรกันดารในชนบทที่ห่างไกล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20" y="507207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0113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4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ผู้ที่คิดและบุกเบิกกลยุทธ์นี้ก่อนได้แก่ผู้ผลิตสินค้ายารักษารักษาโรค สามารถขายได้ดีในท้องถิ่นกันดาร ชาวบ้านจึงเรียกกิจการฉายหนังแบบนี้ว่า “หนังขายยา”   ความสำเร็จของหนังขายยา </a:t>
            </a:r>
            <a:br>
              <a:rPr lang="th-TH" sz="24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</a:br>
            <a:r>
              <a:rPr lang="th-TH" sz="24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ทำให้มีผู้คิดทำกิจการหนังกลางแปลงในรูปแบบอื่น คือ การทำกิจการหนังเร่ นำภาพยนตร์ไปตั้งจอฉายกลางแปลง  แต่มีการล้อมรั้วผ้าหรือใบไม้ เพื่อเก็บค่าเข้าชมหรือในบางที่ที่มีความกันดารมาก</a:t>
            </a:r>
            <a:endParaRPr lang="th-TH" sz="24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00364" y="214290"/>
            <a:ext cx="3286148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โรงภาพยนตร์กลางแปลง</a:t>
            </a:r>
            <a:endParaRPr lang="th-TH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5" name="รูปภาพ 4" descr="95b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68" y="3143248"/>
            <a:ext cx="2857488" cy="1695262"/>
          </a:xfrm>
          <a:prstGeom prst="rect">
            <a:avLst/>
          </a:prstGeom>
        </p:spPr>
      </p:pic>
      <p:pic>
        <p:nvPicPr>
          <p:cNvPr id="6" name="รูปภาพ 5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143248"/>
            <a:ext cx="2857520" cy="1714500"/>
          </a:xfrm>
          <a:prstGeom prst="rect">
            <a:avLst/>
          </a:prstGeom>
        </p:spPr>
      </p:pic>
      <p:pic>
        <p:nvPicPr>
          <p:cNvPr id="7" name="รูปภาพ 6" descr="180812220209_1_610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143248"/>
            <a:ext cx="2643206" cy="17064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857232"/>
            <a:ext cx="45005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2516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รัฐบาลทหารถูกโค่นล้ม ขบวนการประชาธิปไตยขยายตัว  เกิดการต่อต้านภาพยนตร์สหรัฐอเมริกา 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2520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รัฐบาลมีนโยบายสนับสนุนอุตสาหกรรมภาพยนตร์ไทยขึ้นภาษีนำเข้าภาพยนตร์ต่างประเทศให้สูงกว่าเดิมหลายเท่า ทำให้บริษัทตัวแทนจำหน่าย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ฮอล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ลี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วู้ด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ประท้วงงดส่งภาพยนตร์เข้าฉายในไทย เกิดภาวะขาดแคลนภาพยนตร์ป้อนให้กับโรงภาพยนตร์ทั่วประเทศ </a:t>
            </a:r>
            <a:endParaRPr lang="th-TH" sz="2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32" y="3500438"/>
            <a:ext cx="4429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เป็นผลให้ผู้สร้างภาพยนตร์ไทยหลายรายตัดสินใจสร้างภาพยนตร์ไทยป้อนให้กับโรงภาพยนตร์แทนการนำ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ภาพยนตร์ฮ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ออลี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วู้ด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เข้าฉาย  ภาพยนตร์ไทยจึงขยายตัวขึ้นอย่างมาก และมีโรงภาพยนตร์ใหม่ ๆ เต็มไปด้วยโปรแกรมภาพยนตร์ไทยเพื่อรองรับภาพยนตร์ของบริษัทตนเองมากขึ้น </a:t>
            </a:r>
            <a:endParaRPr lang="th-TH" sz="22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6072206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เครือ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ไฟว์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สตาร์  (เอเธนส์ ,ปู่เจ้า, สำโรง ,พารา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ไดซ์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06" y="5500702"/>
            <a:ext cx="3929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เครือเอ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เพ็กซ์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  (สยาม ,กาล่า , ลิ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โด้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),</a:t>
            </a:r>
            <a:endParaRPr lang="th-TH" sz="2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28596" y="5786454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สห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มงคลฟิล์ม  (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อีเอ็ม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ไอ,พารา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เมาท์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 ,ดาดา,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ฮอล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ลี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วู้ด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cs typeface="Browallia New" pitchFamily="34" charset="-34"/>
              </a:rPr>
              <a:t>) </a:t>
            </a:r>
            <a:endParaRPr lang="th-TH" sz="22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57224" y="214290"/>
            <a:ext cx="295465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   โรงภาพยนตร์ในเครือ	</a:t>
            </a:r>
            <a:endParaRPr lang="th-TH" dirty="0">
              <a:solidFill>
                <a:srgbClr val="FFFF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1" name="รูปภาพ 10" descr="reply92581_สกาล่า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4686"/>
            <a:ext cx="2286016" cy="1643074"/>
          </a:xfrm>
          <a:prstGeom prst="rect">
            <a:avLst/>
          </a:prstGeom>
        </p:spPr>
      </p:pic>
      <p:pic>
        <p:nvPicPr>
          <p:cNvPr id="12" name="รูปภาพ 11" descr="A9339176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2391079" cy="1535921"/>
          </a:xfrm>
          <a:prstGeom prst="rect">
            <a:avLst/>
          </a:prstGeom>
        </p:spPr>
      </p:pic>
      <p:pic>
        <p:nvPicPr>
          <p:cNvPr id="13" name="รูปภาพ 12" descr="K9277654-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4488"/>
            <a:ext cx="2339572" cy="1500198"/>
          </a:xfrm>
          <a:prstGeom prst="rect">
            <a:avLst/>
          </a:prstGeom>
        </p:spPr>
      </p:pic>
      <p:pic>
        <p:nvPicPr>
          <p:cNvPr id="14" name="รูปภาพ 13" descr="downloa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1714488"/>
            <a:ext cx="2285984" cy="1500198"/>
          </a:xfrm>
          <a:prstGeom prst="rect">
            <a:avLst/>
          </a:prstGeom>
        </p:spPr>
      </p:pic>
      <p:pic>
        <p:nvPicPr>
          <p:cNvPr id="10" name="รูปภาพ 9" descr="K9277654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368" y="299376"/>
            <a:ext cx="2285984" cy="1436611"/>
          </a:xfrm>
          <a:prstGeom prst="rect">
            <a:avLst/>
          </a:prstGeom>
        </p:spPr>
      </p:pic>
      <p:pic>
        <p:nvPicPr>
          <p:cNvPr id="15" name="รูปภาพ 14" descr="reply77111_ที่ตั้งพาราไดซ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3214686"/>
            <a:ext cx="2285984" cy="36433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0826" y="6550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1000108"/>
            <a:ext cx="87154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300" dirty="0">
                <a:latin typeface="Browallia New" pitchFamily="34" charset="-34"/>
                <a:cs typeface="Browallia New" pitchFamily="34" charset="-34"/>
              </a:rPr>
              <a:t>	เข้าสู่พุทธศักราช </a:t>
            </a:r>
            <a:r>
              <a:rPr lang="en-US" sz="2300" dirty="0">
                <a:latin typeface="Browallia New" pitchFamily="34" charset="-34"/>
                <a:cs typeface="Browallia New" pitchFamily="34" charset="-34"/>
              </a:rPr>
              <a:t>2524  </a:t>
            </a:r>
            <a:r>
              <a:rPr lang="th-TH" sz="2300" dirty="0">
                <a:latin typeface="Browallia New" pitchFamily="34" charset="-34"/>
                <a:cs typeface="Browallia New" pitchFamily="34" charset="-34"/>
              </a:rPr>
              <a:t>ไทยเกิดธุรกิจกิจการเคเบิลทีวีและจานดาวเทียมขึ้น  และกิจการร้านให้เช่าและจำหน่ายวีดีโอจึงถือกำเนิดในไทย พฤติกรรมการรับชมภาพยนตร์ของคนไทยเปลี่ยนไป เป็นการรับชมโทรทัศน์ภายในที่พัก ไม่ต้องเสียค่าใช้จ่ายซื้อบัตรชมภาพยนตร์ เช่าวีดีโอมารับชมเพราะราคาถูกกว่าในขณะเดียวกันไม่ต้องเสียเวลาเดินทางไปโรงภาพยนตร์  โรงภาพยนตร์ทั่วประเทศจึงเริ่มที่จะสูญหายไป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บางแห่งปิดกิจการเพื่อทำธุรกิจอย่างอื่นที่ได้กำไรมากกว่าการฉายภาพยนตร์ ภาพยนตร์ไทยที่เคยผลิตมีจำนวนปีละร้อยกว่าเรื่องก็จำนวนลดลงเรื่อย ๆ จนในที่สุดลดจนต่ำกว่า </a:t>
            </a:r>
            <a:r>
              <a:rPr kumimoji="0" 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30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เรื่อง</a:t>
            </a:r>
            <a:endParaRPr lang="th-TH" sz="23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2844" y="3286124"/>
            <a:ext cx="478634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kumimoji="0" lang="th-TH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	ช่วงเวลานั้น ถือเป็นช่วงตกต่ำของโรงภาพยนตร์ในประเทศไทยอย่างแท้จริง มีโรงภาพยนตร์ต่างจังหวัดจำนวนมากต้องปิดตัวลง  ส่วนโรงภาพยนตร์ในกรุงเทพฯ จำเป็นต้องปรับเปลี่ยนเพื่อความอยู่รอด จากจากโรงภาพยนตร์เดี่ยวที่มีขนาดใหญ่ มาเป็นโรงภาพยนตร์ขนาดเล็กเรียกว่า “มินิ</a:t>
            </a:r>
            <a:r>
              <a:rPr kumimoji="0" lang="th-TH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เธียร์เตอร์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” ที่แทรกตัวอยู่ตามศูนย์การค้าต่าง ๆ ขณะที่โรงภาพยนตร์ที่ยังคงเปิดให้บริการประสบปัญหาด้าน</a:t>
            </a:r>
            <a:r>
              <a:rPr kumimoji="0" lang="th-TH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กฏหมาย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การควบคุมอาคาร  ทำให้โรงภาพยนตร์ขนาดเล็กเหล่านี้ ค่อย ๆ หายไปในเวลาต่อมา</a:t>
            </a:r>
            <a:endParaRPr kumimoji="0" lang="th-TH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  <a:p>
            <a:pPr algn="thaiDist"/>
            <a:endParaRPr lang="th-TH" sz="23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488" y="357166"/>
            <a:ext cx="314327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CCCC"/>
                </a:solidFill>
                <a:latin typeface="Browallia New" pitchFamily="34" charset="-34"/>
                <a:cs typeface="Browallia New" pitchFamily="34" charset="-34"/>
              </a:rPr>
              <a:t>โรงภาพยนตร์</a:t>
            </a:r>
            <a:r>
              <a:rPr lang="th-TH" b="1" dirty="0" err="1">
                <a:solidFill>
                  <a:srgbClr val="FFCCCC"/>
                </a:solidFill>
                <a:latin typeface="Browallia New" pitchFamily="34" charset="-34"/>
                <a:cs typeface="Browallia New" pitchFamily="34" charset="-34"/>
              </a:rPr>
              <a:t>มินิเธียเตอร์</a:t>
            </a:r>
            <a:endParaRPr lang="th-TH" dirty="0">
              <a:solidFill>
                <a:srgbClr val="FFCCCC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6" descr="190411102722_1_846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660" y="3571876"/>
            <a:ext cx="3621336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57158" y="929516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อีก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ปี ผ่านมา ธุรกิจโรงภาพยนตร์ในไทย กลับมาได้รับความนิยมอีกครั้งพร้อม ๆ กับก้าวสู่ความเปลี่ยนแปลงอีกครั้งอย่างยิ่งใหญ่ ในรูปแบบ “มัลติเพล็กซ์” คือโรงภาพยนตร์ที่ครบวงจรมีตั้งแต่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6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โรงขึ้นไปในบริเวณเดียวกัน มีระบบอำนวยความสะดวกแก่ผู้ชมอย่างเต็มที่ อาทิ การจองตั๋วผ่านระบบคอมพิวเตอร์ , ระบบการฉาย ภาพ เสียง ที่ทันสมัยและเป็นเลิศ มีห้องฉายเดียวกันทุกโรงภาพยนตร์  ซึ่งสามารถฉายภาพยนตร์ได้ด้วยคน ๆ เดียวผ่านการควบคุมด้วยคอมพิวเตอร์, องค์ประกอบภายนอกโรงภาพยนตร์จะมีสิ่งอำนวยความสะดวกอื่น ๆ ครบครัน เช่น ร้านค้าหลายรูปแบบ ร้านอาหาร 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แหล่งช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อปปิ้งทันสมัย เป็นต้น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2876" y="4395811"/>
            <a:ext cx="592932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สำหรับในประเทศไทย โรงภาพยนตร์ในรูปแบบ มัลติเพล็กซ์ เปิดให้บริการเป็นแห่งแรกและครั้งแรกเมื่อพุทธศักราช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2537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มีชื่อเรียกว่า โรงภาพยนตร์อีจีวี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(EGV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มีชื่อย่อมาจาก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Entertain Golden Village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)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บางแค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 โรงภาพยนตร์ขนาดใหญ่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โรง มีที่นั่งรองรับผู้ชมได้ถึง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2044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ที่นั่งห้างสรรพสินค้า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ฟิวเจอร์ค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บางแค  กรุงเทพฯ  และนับตั้งแต่นั้นเป็นมา ไทยก็มีโรงภาพยนตร์รูปแบบมัลติเพล็กซ์เกิดขึ้นมากมาย และมีการขยายสาขาไปตามห้างสรรพสินค้าต่าง ๆ  ในต่างจังหวัดในถึงปัจจุบันนี้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071670" y="285728"/>
            <a:ext cx="321471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0066"/>
                </a:solidFill>
                <a:latin typeface="Browallia New" pitchFamily="34" charset="-34"/>
                <a:cs typeface="Browallia New" pitchFamily="34" charset="-34"/>
              </a:rPr>
              <a:t>โรงภาพยนตร์มัลติเพล็กซ์</a:t>
            </a:r>
            <a:endParaRPr lang="th-TH" dirty="0">
              <a:solidFill>
                <a:srgbClr val="FF0066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 descr="2520185_opVF8F7czGGbDXGNGvU2fUBfc6eUCQzNitWtDsacU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429000"/>
            <a:ext cx="2571768" cy="2857520"/>
          </a:xfrm>
          <a:prstGeom prst="rect">
            <a:avLst/>
          </a:prstGeom>
        </p:spPr>
      </p:pic>
      <p:pic>
        <p:nvPicPr>
          <p:cNvPr id="7" name="รูปภาพ 6" descr="051102008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714356"/>
            <a:ext cx="2500330" cy="2318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3610" y="6550223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33239" y="2704"/>
            <a:ext cx="301076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กำไร กับ โรงภาพยนตร์</a:t>
            </a:r>
            <a:endParaRPr lang="en-GB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1"/>
          <p:cNvSpPr/>
          <p:nvPr/>
        </p:nvSpPr>
        <p:spPr>
          <a:xfrm>
            <a:off x="1749266" y="4876495"/>
            <a:ext cx="721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h-TH" sz="2400" dirty="0">
                <a:latin typeface="Browallia New" pitchFamily="34" charset="-34"/>
                <a:cs typeface="Browallia New" pitchFamily="34" charset="-34"/>
              </a:rPr>
            </a:b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สี่เหลี่ยมผืนผ้า 2"/>
          <p:cNvSpPr/>
          <p:nvPr/>
        </p:nvSpPr>
        <p:spPr>
          <a:xfrm>
            <a:off x="3751440" y="1268760"/>
            <a:ext cx="1714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box office </a:t>
            </a:r>
            <a:endParaRPr lang="en-GB" sz="24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3"/>
          <p:cNvSpPr/>
          <p:nvPr/>
        </p:nvSpPr>
        <p:spPr>
          <a:xfrm>
            <a:off x="504240" y="1840264"/>
            <a:ext cx="8247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คือรายได้ที่เกิดขึ้นจากการขายตั๋วหนัง (ยอดเต็ม ๆ) ยังไม่ได้มีการหักค่าใช้จ่ายหรือส่วนแบ่งใด ๆ 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4"/>
          <p:cNvSpPr/>
          <p:nvPr/>
        </p:nvSpPr>
        <p:spPr>
          <a:xfrm>
            <a:off x="832595" y="3041439"/>
            <a:ext cx="13452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ก้าวสู่ </a:t>
            </a:r>
            <a:br>
              <a:rPr lang="th-TH" sz="2800" b="1" dirty="0">
                <a:latin typeface="Browallia New" pitchFamily="34" charset="-34"/>
                <a:cs typeface="Browallia New" pitchFamily="34" charset="-34"/>
              </a:rPr>
            </a:br>
            <a:r>
              <a:rPr lang="th-TH" sz="2800" b="1" dirty="0">
                <a:latin typeface="Browallia New" pitchFamily="34" charset="-34"/>
                <a:cs typeface="Browallia New" pitchFamily="34" charset="-34"/>
              </a:rPr>
              <a:t>“150 ล้าน”</a:t>
            </a:r>
            <a:endParaRPr lang="en-GB" sz="20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5"/>
          <p:cNvSpPr/>
          <p:nvPr/>
        </p:nvSpPr>
        <p:spPr>
          <a:xfrm>
            <a:off x="3249464" y="2398497"/>
            <a:ext cx="5317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ยอดรายได้ทั้งหมดที่เกิดจากการจำหน่ายบัตรชมภาพยนตร์และเป็นยอดของโรงภาพยนตร์ในกรุงเทพเสียส่วนใหญ่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สี่เหลี่ยมผืนผ้า 7"/>
          <p:cNvSpPr/>
          <p:nvPr/>
        </p:nvSpPr>
        <p:spPr>
          <a:xfrm>
            <a:off x="3249464" y="3470067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ยังไม่รวมของต่างจังหวัดที่เป็นลักษณะของการขายขาดหรือที่เรียกว่า “สายหนัง” ซึ่งอาจจะมียอดอีกประมาณ 1-20 ล้าน ดังนั้นยอดสรุปจริงๆ ก็จะมีให้เห็นหลังจากหนังปิดโปรแกรมฉาย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3249464" y="499652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เป็นยอด 100 เปอร์เซ็นต์ของการขายตั๋วยังไม่มีการแบ่งรายได้ค่าใช้จ่ายใด ๆ ทั้งสิ้น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1" name="ลูกศรเชื่อมต่อแบบตรง 9"/>
          <p:cNvCxnSpPr/>
          <p:nvPr/>
        </p:nvCxnSpPr>
        <p:spPr>
          <a:xfrm rot="5400000" flipH="1" flipV="1">
            <a:off x="1249994" y="4040777"/>
            <a:ext cx="3143272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2"/>
          <p:cNvCxnSpPr/>
          <p:nvPr/>
        </p:nvCxnSpPr>
        <p:spPr>
          <a:xfrm rot="10800000">
            <a:off x="2892274" y="3327191"/>
            <a:ext cx="5214974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6"/>
          <p:cNvCxnSpPr/>
          <p:nvPr/>
        </p:nvCxnSpPr>
        <p:spPr>
          <a:xfrm rot="10800000">
            <a:off x="2820836" y="4827389"/>
            <a:ext cx="52864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2404762" y="839349"/>
            <a:ext cx="1386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ตั๋วหนัง 1 ใบ </a:t>
            </a:r>
            <a:endParaRPr lang="en-GB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269006" y="1740747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โรงภาพยนตร์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929058" y="1812185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ค่ายหนัง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14348" y="3669573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(หนังใหญ่)  ค่ายหนังได้ 60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%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เปอร์เซนต์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โรงหน้ง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ได้ 40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%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ในสัปดาห์แรก สัปดาห์ต่อไปอาจจะเป็น 50 : 50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71472" y="4669705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หนังเล็ก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โรงหนังก็จะได้ส่วนแบ่งมากกว่า เพราะค่ายหนังคงไม่ได้สามารถต่อรองอะไรได้มาก ถ้าอยากเอาหนังเข้าฉาย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rot="16200000" flipV="1">
            <a:off x="3544571" y="1328965"/>
            <a:ext cx="571504" cy="42862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5400000" flipH="1" flipV="1">
            <a:off x="1925605" y="1295281"/>
            <a:ext cx="469571" cy="44865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 rot="10800000">
            <a:off x="2398366" y="1271175"/>
            <a:ext cx="1214446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/>
          <p:cNvSpPr/>
          <p:nvPr/>
        </p:nvSpPr>
        <p:spPr>
          <a:xfrm>
            <a:off x="1785918" y="3169507"/>
            <a:ext cx="2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อำนาจการต่อรอง 60 : 40</a:t>
            </a:r>
            <a:endParaRPr lang="en-GB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28" name="ลูกศรเชื่อมต่อแบบตรง 27"/>
          <p:cNvCxnSpPr/>
          <p:nvPr/>
        </p:nvCxnSpPr>
        <p:spPr>
          <a:xfrm rot="5400000" flipH="1" flipV="1">
            <a:off x="2001026" y="2240019"/>
            <a:ext cx="1857388" cy="1588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รูปภาพ 32" descr="movies_box_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7" y="1357298"/>
            <a:ext cx="2918733" cy="34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936750" y="1338173"/>
            <a:ext cx="6421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สำหรับรายได้ของโรงภาพยนตร์ ปัจจุบันน่าจะแบ่งออกเป็น 4 ส่วน</a:t>
            </a:r>
            <a:endParaRPr lang="en-GB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858948" y="1779798"/>
            <a:ext cx="5377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1. รายได้จากการจำหน่ายบัตรชมภาพยนตร์ ก็คือขายตั๋วหนัง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57356" y="2219918"/>
            <a:ext cx="4833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2. รายได้จากจำหน่ายน้ำอาหารเครื่องดื่ม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Concession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904968" y="2681583"/>
            <a:ext cx="63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รายได้จากการให้เช่าพื้นที่ศูนย์ในการจำหน่ายสินค้าหรือกิจกรรมต่าง ๆ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904968" y="3110211"/>
            <a:ext cx="5259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4. รายได้จากการขายสื่อโฆษณาในโรงภาพยนตร์ทุกรูปแบบ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627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85720" y="2500306"/>
            <a:ext cx="2918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ผลกำไรของโรงภาพยนตร์</a:t>
            </a:r>
            <a:r>
              <a:rPr lang="en-US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br>
              <a:rPr lang="en-US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en-US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ขึ้นอยู่กับภาพยนตร์ที่เข้าฉาย </a:t>
            </a:r>
            <a:endParaRPr lang="en-GB" sz="24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500694" y="500042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1 ปี 4 </a:t>
            </a:r>
            <a:r>
              <a:rPr lang="th-TH" sz="2400" b="1" dirty="0" err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ไตรมาส</a:t>
            </a:r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นั้น </a:t>
            </a:r>
            <a:endParaRPr lang="en-GB" sz="24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00430" y="1071546"/>
            <a:ext cx="5680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ไตรมาส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แรกส่วนใหญ่จะแย่ที่สุด คือ 3 เดือนแรกของปีจะไม่มีภาพยนตร์ใหญ่หรือดี ๆ เข้าฉายเลย ทำให้รายได้ค่อนข้างจะน้อย 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00430" y="2000240"/>
            <a:ext cx="5536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ไตรมาส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2 กับ 3 นั้นจะค่อนข้างดี เพราะว่าทุกปีหนังฟอร์มยักษ์ก็จะเริ่มเข้าฉาย อย่างในปีนี้เอง เดือนพฤษภาคม ก็คือว่าเป็นเดือนทองของโรงหนังเลย เพราะหนังใหญ่เข้าฉายกันเต็ม ๆ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571868" y="4357694"/>
            <a:ext cx="55721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รายได้ในส่วนของโรงภาพยนตร์นั้น จึงขึ้นอยู่กับภาพยนตร์ที่เข้าฉายด้วยก็จะขึ้นอยู่กับภาพยนตร์ด้วย ถ้าดี ถ้าดัง ของกินก็ขายได้เยอะ ลูกค้า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ก็จ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มาเช่าพื้นที่ ทำกิจกรรม เหมารอบฉาย ขายของกันเยอะ ลูกค้าก็จะมาซื้อสื่อโฆษณากันเยอะ อย่างสินค้าตัวไหนซื้อสื่อช่วงนี้ก็ถือว่าโชคดี เพราะคนแน่นโรงภาพยนตร์ตลอด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00430" y="3286124"/>
            <a:ext cx="5824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ไตรมาส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ที่ 4   3 เดือนสุดท้ายบรรยากาศจะกลับมาเหมือนเดิมกับเดือนแรกของปี เพราะช่วงนั้นจะมีแต่ผลงานที่เน้นการชิงรางวัล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4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00034" y="1179972"/>
            <a:ext cx="8320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th-TH" sz="2400" dirty="0">
                <a:solidFill>
                  <a:srgbClr val="00FFFF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แบ่งตามราคาตั๋วหนัง เว้นเสียแต่ว่าที่นั่งพิเศษบางอย่างที่รวมเอาบริการต่าง ๆ เอาไว้ด้วย ก็จะมีการหักสัดส่วนค่าบริการต่าง ๆ ก่อน เช่นค่าอาหารเครื่องดื่มสำหรับพวกโรงหนังวีไอพี ซึ่งก็ขึ้นอยู่กับข้อตกลงต่าง ๆ ของโรงภาพยนตร์และค่ายภาพยนตร์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34" y="2894484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ส่วนการที่โรงภาพยนตร์ในเครือเดียวกันมีการแยก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brand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ของโรงภาพยนตร์ที่แตกต่างกัน ทั้ง เมเจอร์ อีจีวี พารา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กอน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เอสพ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ลานาด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เอสเอฟ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ซี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เอสเอฟ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เอ็กซ์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เอสเอฟเวิล์ด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เป็นเรื่องของการตลาด เพื่อเป็นการแยกกลุ่มลูกค้าและบริการ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ทำเล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ของโรงภาพยนตร์ ศูนย์การค้าที่ตั้ง </a:t>
            </a:r>
            <a:br>
              <a:rPr lang="th-TH" sz="2400" dirty="0">
                <a:latin typeface="Browallia New" pitchFamily="34" charset="-34"/>
                <a:cs typeface="Browallia New" pitchFamily="34" charset="-34"/>
              </a:rPr>
            </a:b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ทุกอย่างทำเพื่อแบ่งกลุ่มของลูกค้า เพราะแต่ละกลุ่มลูกค้ามีความต้องการไม่เหมือนกัน กลุ่มที่มีรายได้สูง ก็สามารถจะจ่ายได้ราคาสูงและเลือกดูโรงภาพยนตร์ที่อยู่ใน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ทำเล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ที่เหมาะสมกับการใช้ชีวิตของตัวเอง บริการและราคาก็สูงตามไปด้วย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1472" y="110853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สำหรับราคาตั๋วหนังที่ต่างกันมีการแบ่งรายได้</a:t>
            </a:r>
            <a:endParaRPr lang="en-GB" dirty="0">
              <a:solidFill>
                <a:prstClr val="white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52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1124744"/>
            <a:ext cx="8033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        เช่น ถ้าคนละแบ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รนด์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กัน โรงภาพยนตร์แบ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รนด์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นี้อาจจะมีน้ำดำยี่ห้อนี้เป็นสปอนเซอร์ พอไปอีก แบ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รนด์นึง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ก็สามารถเป็นน้ำดำอีกยี่ห้อ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นึง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สปอนเซอร์ได้ ซึ่งก็สามารถหารายได้เข้ามาได้เพิ่มเติมอีกนอกจากนี้แล้วด้านการลงสื่อโฆษณา สินค้าคนละกลุ่มเป้าหมายก็สามารถจะเลือกลงโฆษณาให้ตรงกับกลุ่มเป้าหมายได้ อย่างรถยนต์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ระดับพรีเมี่ยม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ก็จะลงโฆษณาในโรง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ระดับพรีเมี่ยม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ในขณะที่รถ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กะบะ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รถซีดาน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อีโค่คาร์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ก็จะลงในโรงอีก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ระดับนึง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เป็นเรื่องของการตลาดและการวางแผนหารายได้ของโรงภาพยนตร์ล้วน ๆ 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06014" y="539969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การต่อรองการค้า</a:t>
            </a:r>
            <a:endParaRPr lang="en-GB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215" y="3789040"/>
            <a:ext cx="84249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   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รายได้หลักของ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Major (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ธุรกิจโรงภาพยนตร์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)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มาจากส่วน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Concession (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ขายขนม น้ำ  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ป๊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อป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คอร์น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)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ค่าตั๋วหนังเป็นเพียงส่วนหนึ่ง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(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รายได้รอง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)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เพราะต้นทุนสูง จะได้เยอะหน่อยก็ช่วงหนังแรงๆเข้า </a:t>
            </a:r>
            <a:b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     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สรุปแล้ว ได้น้อยเมื่อ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เ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ทียบกับการขายของกินไม่ได้เลยของ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MAJOR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จะมีการแบ่งเกรดแต่ละที่ เป็น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5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cs typeface="Browallia New" pitchFamily="34" charset="-34"/>
              </a:rPr>
              <a:t> เกรด ราคาตั๋ว และอาหาร ก็จะสูงขึ้นตามเกรด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5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85720" y="1285860"/>
            <a:ext cx="464347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การกำเนิดโรงภาพยนตร์แห่งแรกในประเทศไทย ถือเป็นช่วงเวลาของการเข้ามาของภาพยนตร์ในไทย เมื่อนาย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เอส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จี 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มาร์คอฟส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กี้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(S.G. </a:t>
            </a:r>
            <a:r>
              <a:rPr lang="en-US" sz="2200" dirty="0" err="1">
                <a:latin typeface="Browallia New" pitchFamily="34" charset="-34"/>
                <a:cs typeface="Browallia New" pitchFamily="34" charset="-34"/>
              </a:rPr>
              <a:t>Marchovsky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)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ชาวต่างชาตินำภาพยนตร์ของสองพี่น้องตระกูล  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ลู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มิ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แอร์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เข้ามาฉาย  และเมื่อมีการนำภาพยนตร์เข้ามาฉายเก็บค่าดูจากประชาชนคนไทยได้ดูเป็นครั้งแรก  จึงจำเป็นจะต้องหาสถานที่ฉาย  ซึ่ง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มาร์คอฟส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กี้ ได้เลือกโรงละครหม่อมเจ้าอลังการ จังหวัดพระนคร ฉายคืน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วันที่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12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มิถุนายน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2440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โรงละครหม่อมเจ้าอลังการ จึงถือเป็นสถานที่ฉายภาพยนตร์ครั้งแรกของไทย แม้ว่าสถานที่การฉายภาพยนตร์จะไม่ใช่ในโรงภาพยนตร์โดยตรง เนื่องจากก่อนหน้านั้นไทยยังไม่มีใครรู้จักภาพยนตร์ รู้จักแต่ละครร้อง , ละครนอกละครใน , ลิเก , ลำตัด เป็นต้น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28728" y="500042"/>
            <a:ext cx="2714644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CCFF99"/>
                </a:solidFill>
                <a:latin typeface="Browallia New" pitchFamily="34" charset="-34"/>
                <a:cs typeface="Browallia New" pitchFamily="34" charset="-34"/>
              </a:rPr>
              <a:t>โรงภาพยนตร์แห่งแรก</a:t>
            </a:r>
            <a:endParaRPr lang="th-TH" dirty="0">
              <a:solidFill>
                <a:srgbClr val="CCFF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5" descr="263PX-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857232"/>
            <a:ext cx="1774151" cy="2981654"/>
          </a:xfrm>
          <a:prstGeom prst="rect">
            <a:avLst/>
          </a:prstGeom>
        </p:spPr>
      </p:pic>
      <p:pic>
        <p:nvPicPr>
          <p:cNvPr id="7" name="รูปภาพ 6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071942"/>
            <a:ext cx="3571900" cy="236696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60352" y="116632"/>
            <a:ext cx="385192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เก็บตกโรงภาพยนตร์ในอดีต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3379" t="26562" r="28760" b="19726"/>
          <a:stretch>
            <a:fillRect/>
          </a:stretch>
        </p:blipFill>
        <p:spPr bwMode="auto">
          <a:xfrm>
            <a:off x="368642" y="3748703"/>
            <a:ext cx="4071966" cy="27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13916" t="33203" r="29687" b="23828"/>
          <a:stretch>
            <a:fillRect/>
          </a:stretch>
        </p:blipFill>
        <p:spPr bwMode="auto">
          <a:xfrm>
            <a:off x="366707" y="908720"/>
            <a:ext cx="3828530" cy="25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รูปภาพ 3" descr="reply77251_โรงหนังเซ็นจูรี่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908720"/>
            <a:ext cx="4000528" cy="2571768"/>
          </a:xfrm>
          <a:prstGeom prst="rect">
            <a:avLst/>
          </a:prstGeom>
        </p:spPr>
      </p:pic>
      <p:pic>
        <p:nvPicPr>
          <p:cNvPr id="7" name="รูปภาพ 4" descr="1180024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2" y="3766240"/>
            <a:ext cx="4041349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4038873" y="553244"/>
            <a:ext cx="46375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1"/>
          <p:cNvSpPr/>
          <p:nvPr/>
        </p:nvSpPr>
        <p:spPr>
          <a:xfrm>
            <a:off x="251520" y="1484784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ราคา: โรงภาพยนตร์ที่สร้างขึ้นเพื่อตอบโจทย์กลุ่มลูกค้าที่ต้องการความหรูหราสะดวกสบายโดยเฉพาะ (เรียกง่ายๆ ว่าไฮโซนั่นเอง) โดยตัวโรงภาพยนตร์จะตกแต่งอย่างโอ่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โถ่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เน้นความหรูหรา ทั้ง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บริเวณล็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อบบี้ไปจนถึงในตัวโรงภาพยนตร์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2"/>
          <p:cNvSpPr/>
          <p:nvPr/>
        </p:nvSpPr>
        <p:spPr>
          <a:xfrm>
            <a:off x="1092151" y="404664"/>
            <a:ext cx="178595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SF First Class</a:t>
            </a:r>
          </a:p>
        </p:txBody>
      </p:sp>
      <p:sp>
        <p:nvSpPr>
          <p:cNvPr id="8" name="สี่เหลี่ยมผืนผ้า 4"/>
          <p:cNvSpPr/>
          <p:nvPr/>
        </p:nvSpPr>
        <p:spPr>
          <a:xfrm>
            <a:off x="395536" y="4786322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เก้าอี้พิเศษเป็นเก้าอี้ไฟฟ้าซึ่งสามารถปรับเอนได้ 180 องศา ก่อนดูหนังมีบริการ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Cocktail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Snack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แบบเติมไม่อั้นแบบต่างๆ คอยให้บริการแก่ลูกค้า มีที่สาขา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SF World Cinema, SFX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แจ้งวัฒนะ,  </a:t>
            </a:r>
            <a:br>
              <a:rPr lang="th-TH" sz="2400" dirty="0">
                <a:latin typeface="Browallia New" pitchFamily="34" charset="-34"/>
                <a:cs typeface="Browallia New" pitchFamily="34" charset="-34"/>
              </a:rPr>
            </a:b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SFX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พระราม 9,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SFX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ลาดพร้าว,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SFX </a:t>
            </a:r>
            <a:r>
              <a:rPr lang="en-GB" sz="2400" dirty="0" err="1">
                <a:latin typeface="Browallia New" pitchFamily="34" charset="-34"/>
                <a:cs typeface="Browallia New" pitchFamily="34" charset="-34"/>
              </a:rPr>
              <a:t>Pattaya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 Beach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SFX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ภูเก็ต</a:t>
            </a:r>
            <a:endParaRPr lang="en-GB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" name="รูปภาพ 5" descr="2318_10092012_2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399" y="1119490"/>
            <a:ext cx="4628057" cy="3143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18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1611660" y="409278"/>
            <a:ext cx="5686817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1000100" y="4714884"/>
            <a:ext cx="75009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ด้วยจุดเด่นเก้าอี้พิเศษแบบคู่ และมีผนังกั้นโดยรอบเก้าอี้เพื่อความเป็นส่วนตัว ก่อนเข้าโรงหนังยังมีบริการเครื่องดื่มและอาหาร รวมถึงเก้าอี้นวดไว้บริการลูกค้า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บริเวณล็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อบบี้ด้วย น่าจะเหมาะกับคนที่อยากพาแฟน มาจู๋จี๋กัน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สี่เหลี่ยมผืนผ้า 2"/>
          <p:cNvSpPr/>
          <p:nvPr/>
        </p:nvSpPr>
        <p:spPr>
          <a:xfrm>
            <a:off x="1602134" y="3828262"/>
            <a:ext cx="5686818" cy="46166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Browallia New" pitchFamily="34" charset="-34"/>
                <a:cs typeface="Browallia New" pitchFamily="34" charset="-34"/>
              </a:rPr>
              <a:t>BSC Diamond Screen – Esplanade </a:t>
            </a:r>
            <a:r>
              <a:rPr lang="th-TH" sz="2400" b="1" dirty="0">
                <a:latin typeface="Browallia New" pitchFamily="34" charset="-34"/>
                <a:cs typeface="Browallia New" pitchFamily="34" charset="-34"/>
              </a:rPr>
              <a:t>รัชดาภิเษก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2" name="รูปภาพ 3" descr="esp-rcd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9439"/>
            <a:ext cx="5669280" cy="28437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96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1547664" y="595674"/>
            <a:ext cx="603241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3"/>
          <p:cNvSpPr/>
          <p:nvPr/>
        </p:nvSpPr>
        <p:spPr>
          <a:xfrm>
            <a:off x="579158" y="4706267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จุดเด่นที่การตกแต่งห้องรับรองที่เน้นความหรูหราและบริการที่เหนือระดับ ขณะเดียวกันก็มีบริการอาหารและเครื่องดื่มซึ่งมีให้เลือกอย่างหลากหลายรวมไปถึงไวน์ก็มีบริการเช่นกันแต่ที่เด็ดสุดคือมีบริการ </a:t>
            </a:r>
            <a:r>
              <a:rPr lang="th-TH" sz="2400" dirty="0" err="1">
                <a:latin typeface="Browallia New" pitchFamily="34" charset="-34"/>
                <a:cs typeface="Browallia New" pitchFamily="34" charset="-34"/>
              </a:rPr>
              <a:t>สปา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ในโรงภาพยนตร์ สำหรับคนที่นั่งดูนานเกินไปจนเกิดอาการปวดเมื่อย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" name="รูปภาพ 7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36" y="1151080"/>
            <a:ext cx="6000792" cy="3000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สี่เหลี่ยมผืนผ้า 8"/>
          <p:cNvSpPr/>
          <p:nvPr/>
        </p:nvSpPr>
        <p:spPr>
          <a:xfrm>
            <a:off x="1579290" y="4074402"/>
            <a:ext cx="60007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latin typeface="Browallia New" pitchFamily="34" charset="-34"/>
                <a:cs typeface="Browallia New" pitchFamily="34" charset="-34"/>
              </a:rPr>
              <a:t>Bangkok Airway Blue Ribbon Screen – Paragon Cineplex</a:t>
            </a:r>
          </a:p>
        </p:txBody>
      </p:sp>
    </p:spTree>
    <p:extLst>
      <p:ext uri="{BB962C8B-B14F-4D97-AF65-F5344CB8AC3E}">
        <p14:creationId xmlns:p14="http://schemas.microsoft.com/office/powerpoint/2010/main" val="29008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2123728" y="404664"/>
            <a:ext cx="46375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1"/>
          <p:cNvSpPr/>
          <p:nvPr/>
        </p:nvSpPr>
        <p:spPr>
          <a:xfrm>
            <a:off x="857224" y="114298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นอกจากจะเพราะตกแต่งอย่างไฮโซแล้ว ยังเป็นโรงเดียวที่มีที่นั่งเป็นเตียงนอนสำหรับ 2 คน มีผ้าห่มและหมอนให้พร้อมให้นอนดูได้อย่างสบายใจ ดังนั้นน่าจะเหมาะกับคนที่เป็นคู่รักกันมากกว่าระหว่างชมภาพยนตร์ยังมีบริการเสิร์ฟอาหารจานหลักรวมถึงเครื่องดื่มและของขบเคี้ยวต่างๆ 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2"/>
          <p:cNvSpPr/>
          <p:nvPr/>
        </p:nvSpPr>
        <p:spPr>
          <a:xfrm>
            <a:off x="1750199" y="5782464"/>
            <a:ext cx="571504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solidFill>
                  <a:prstClr val="white"/>
                </a:solidFill>
                <a:latin typeface="Browallia New" pitchFamily="34" charset="-34"/>
                <a:cs typeface="Browallia New" pitchFamily="34" charset="-34"/>
              </a:rPr>
              <a:t>Enigma The Shadow Screen</a:t>
            </a:r>
          </a:p>
        </p:txBody>
      </p:sp>
      <p:pic>
        <p:nvPicPr>
          <p:cNvPr id="7" name="รูปภาพ 4" descr="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99" y="2924944"/>
            <a:ext cx="5715040" cy="285752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9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357159" y="1344821"/>
            <a:ext cx="4214842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3"/>
          <p:cNvSpPr/>
          <p:nvPr/>
        </p:nvSpPr>
        <p:spPr>
          <a:xfrm>
            <a:off x="4786314" y="1500174"/>
            <a:ext cx="42148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จุดเด่นสำคัญเป็นโรงภาพยนตร์แนว </a:t>
            </a:r>
            <a:r>
              <a:rPr lang="en-GB" sz="2400" dirty="0">
                <a:latin typeface="Browallia New" pitchFamily="34" charset="-34"/>
                <a:cs typeface="Browallia New" pitchFamily="34" charset="-34"/>
              </a:rPr>
              <a:t>Outdoor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แห่งเดียวในประเทศไทย โดยจะมีการเปิดม่านฝั่งที่เห็นชายทะเลพัทยาทำให้ผู้ชมสามารถชมภาพยนตร์ไปพร้อมๆ ดื่มด่ำวิวทิศทัศน์ทะเลพัทยา </a:t>
            </a:r>
          </a:p>
        </p:txBody>
      </p:sp>
      <p:sp>
        <p:nvSpPr>
          <p:cNvPr id="4" name="สี่เหลี่ยมผืนผ้า 5"/>
          <p:cNvSpPr/>
          <p:nvPr/>
        </p:nvSpPr>
        <p:spPr>
          <a:xfrm>
            <a:off x="4714876" y="357187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ที่นั่งแบ่งเป็น 2 แบบคือแบบเก้าอี้กลมกับแบบเก้าอี้อาบแดด ส่วนตัวเห็นว่าใครต้องการไปเพื่อดูหนัง โรงนี้อาจไม่เหมาะเท่าไหร่ แต่หากอยากพักผ่อนหรือสังสรรค์กับเพื่อนฝูง โรงนี้ก็น่าจะพอตอบโจทย์ได้ระดับหนึ่ง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6"/>
          <p:cNvSpPr/>
          <p:nvPr/>
        </p:nvSpPr>
        <p:spPr>
          <a:xfrm>
            <a:off x="357158" y="5072074"/>
            <a:ext cx="420640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2400" b="1" dirty="0">
                <a:latin typeface="Browallia New" pitchFamily="34" charset="-34"/>
                <a:cs typeface="Browallia New" pitchFamily="34" charset="-34"/>
              </a:rPr>
              <a:t>The Porch SFX Central </a:t>
            </a:r>
            <a:r>
              <a:rPr lang="en-GB" sz="2400" b="1" dirty="0" err="1">
                <a:latin typeface="Browallia New" pitchFamily="34" charset="-34"/>
                <a:cs typeface="Browallia New" pitchFamily="34" charset="-34"/>
              </a:rPr>
              <a:t>Pattaya</a:t>
            </a:r>
            <a:r>
              <a:rPr lang="en-GB" sz="2400" b="1" dirty="0">
                <a:latin typeface="Browallia New" pitchFamily="34" charset="-34"/>
                <a:cs typeface="Browallia New" pitchFamily="34" charset="-34"/>
              </a:rPr>
              <a:t> Beach</a:t>
            </a:r>
          </a:p>
        </p:txBody>
      </p:sp>
      <p:pic>
        <p:nvPicPr>
          <p:cNvPr id="7" name="รูปภาพ 7" descr="31303_25007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4214842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4214810" y="332656"/>
            <a:ext cx="46375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14810" y="1428736"/>
            <a:ext cx="4857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1.โรงภาพยนตร์สุดหรูระดับ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6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ดาว งบลงทุนสูงที่สุดในไทย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120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ล้านบาท</a:t>
            </a:r>
            <a:endParaRPr lang="en-GB" sz="23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6280" y="2240813"/>
            <a:ext cx="4966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2.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ออกแบบโดยสถาปนิกที่มีชื่อเสียงที่ได้รับรางวัลมากที่สุด คือ 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กลุ่มร๊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อก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เวลล์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กรุ๊ป ยุโรป</a:t>
            </a:r>
            <a:endParaRPr lang="en-GB" sz="23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4"/>
          <p:cNvSpPr/>
          <p:nvPr/>
        </p:nvSpPr>
        <p:spPr>
          <a:xfrm>
            <a:off x="4286248" y="3143248"/>
            <a:ext cx="48577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3.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โถงด้านหน้าออกแบบด้วยเหล็กสีทองที่ห่อหุ้มด้วยสีทอง ได้รับแรงบันดาลใจจากการขดตัวของขด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ฟิลม์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35 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มม.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b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</a:b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ซึ่งเป็นที่มาของโลกเซลลูลอยด์ที่ใช้ในการสร้างภาพยนตร์</a:t>
            </a:r>
            <a:endParaRPr lang="en-GB" sz="23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4357686" y="4500570"/>
            <a:ext cx="45720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4.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มีทั้งหมด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5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โรง โรงที่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จะเป็นคอน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เซปต์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ที่สุดของความ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เอ็กซ์คลูซีฟ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โดดเด่นและแตกต่างที่สุดใน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5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โรง </a:t>
            </a:r>
            <a:r>
              <a:rPr lang="th-TH" sz="2300" dirty="0">
                <a:latin typeface="Browallia New" pitchFamily="34" charset="-34"/>
                <a:cs typeface="Browallia New" pitchFamily="34" charset="-34"/>
              </a:rPr>
              <a:t>ละมีตู้เย็นที่มีเครื่องดื่มและน้ำอัดลมให้บริการ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ส่วนโรงที่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2 -5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ยังคงรูปแบบสุดยอดโรง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ภาพยนตร์อัล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ติเมทวีไอพีด้วยการตกแต่งที่หรูหราและแตกต่างกัน ด้วย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ริบบ้อนแพดเดิล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และเพดานทาสี ทอง บรอนซ์ เงิน</a:t>
            </a:r>
            <a:endParaRPr lang="en-GB" sz="23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รูปภาพ 6" descr="4DQpjUtzLUwmJZZC1xBZVJcVJXHhJtxF0JRMVzmAZj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6" y="4475034"/>
            <a:ext cx="4017041" cy="2382965"/>
          </a:xfrm>
          <a:prstGeom prst="rect">
            <a:avLst/>
          </a:prstGeom>
        </p:spPr>
      </p:pic>
      <p:pic>
        <p:nvPicPr>
          <p:cNvPr id="9" name="รูปภาพ 7" descr="4DQpjUtzLUwmJZZC1xBZVJcVJXHhJtxInN3vkzQoh0z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525"/>
            <a:ext cx="4000496" cy="2284510"/>
          </a:xfrm>
          <a:prstGeom prst="rect">
            <a:avLst/>
          </a:prstGeom>
        </p:spPr>
      </p:pic>
      <p:pic>
        <p:nvPicPr>
          <p:cNvPr id="10" name="รูปภาพ 9" descr="4DQpjUtzLUwmJZZC1xBZVJcVJXHhJtxPXfJtVU6Lzq4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90" y="0"/>
            <a:ext cx="4033586" cy="2227681"/>
          </a:xfrm>
          <a:prstGeom prst="rect">
            <a:avLst/>
          </a:prstGeom>
        </p:spPr>
      </p:pic>
      <p:sp>
        <p:nvSpPr>
          <p:cNvPr id="11" name="สี่เหลี่ยมผืนผ้า 11"/>
          <p:cNvSpPr/>
          <p:nvPr/>
        </p:nvSpPr>
        <p:spPr>
          <a:xfrm>
            <a:off x="4214809" y="869255"/>
            <a:ext cx="463758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Browallia New" pitchFamily="34" charset="-34"/>
                <a:cs typeface="Browallia New" pitchFamily="34" charset="-34"/>
              </a:rPr>
              <a:t>Embassy Diplomat Screens ...</a:t>
            </a:r>
          </a:p>
        </p:txBody>
      </p:sp>
    </p:spTree>
    <p:extLst>
      <p:ext uri="{BB962C8B-B14F-4D97-AF65-F5344CB8AC3E}">
        <p14:creationId xmlns:p14="http://schemas.microsoft.com/office/powerpoint/2010/main" val="18781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  <p:bldP spid="7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5214" y="764704"/>
            <a:ext cx="475541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5. 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โรง</a:t>
            </a:r>
            <a:r>
              <a:rPr kumimoji="0" lang="en-GB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 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ตกแต่งสไตล์ห้องนั่งเล่น</a:t>
            </a:r>
            <a:r>
              <a:rPr kumimoji="0" lang="en-GB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 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สามารถนั่งชมบนโซฟาขนาดใหญ่ เอนนอนแบบยาวเหยียดขาได้ มีหมอนผ้าห่ม และ มีไฟส่องสว่างแบบปรับได้เหมือนในชั้นธุรกิจสายการบิน ราคาตั๋วที่นั่งเดี่ยว โซฟาคู่ โซฟาใหญ่ </a:t>
            </a:r>
            <a:r>
              <a:rPr kumimoji="0" lang="en-GB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3 </a:t>
            </a:r>
            <a:r>
              <a:rPr kumimoji="0" lang="th-TH" sz="23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ที่นั่ง และเตียงคู่สีดำเตียงคู่แบบใหญ่สุด</a:t>
            </a:r>
            <a:endParaRPr kumimoji="0" lang="en-GB" sz="2300" b="0" i="0" u="none" strike="noStrike" cap="none" normalizeH="0" baseline="0" dirty="0">
              <a:ln>
                <a:noFill/>
              </a:ln>
              <a:effectLst/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6" descr="NjpUs24nCQKx5e1DHNUMa5BhNZcc1NkLaIfDonnou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0"/>
            <a:ext cx="4143372" cy="2285992"/>
          </a:xfrm>
          <a:prstGeom prst="rect">
            <a:avLst/>
          </a:prstGeom>
        </p:spPr>
      </p:pic>
      <p:sp>
        <p:nvSpPr>
          <p:cNvPr id="6" name="สี่เหลี่ยมผืนผ้า 7"/>
          <p:cNvSpPr/>
          <p:nvPr/>
        </p:nvSpPr>
        <p:spPr>
          <a:xfrm>
            <a:off x="253648" y="2803724"/>
            <a:ext cx="42862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6.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โรง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2-5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เป็นแบบคู่ เบาะหนังอย่างดีปรับได้ </a:t>
            </a:r>
            <a:r>
              <a:rPr lang="en-GB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180 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องศา มีผ้าห่มและหมอนให้ทุกที่นั่ง ยังมีพื้นที่กลางสำหรับวางโคม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ไฟดิม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แสงและโต๊ะวางอาหาร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สแนก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เครื่องดื่ม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และป๊</a:t>
            </a:r>
            <a:r>
              <a:rPr lang="th-TH" sz="23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อป</a:t>
            </a:r>
            <a:r>
              <a:rPr lang="th-TH" sz="23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คอร์น</a:t>
            </a:r>
            <a:endParaRPr lang="en-GB" sz="23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9" descr="4DQpjUtzLUwmJZZC1xBZVJcVJXHhJuFJ9Ku4pBXiOz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285992"/>
            <a:ext cx="4143372" cy="2357454"/>
          </a:xfrm>
          <a:prstGeom prst="rect">
            <a:avLst/>
          </a:prstGeom>
        </p:spPr>
      </p:pic>
      <p:sp>
        <p:nvSpPr>
          <p:cNvPr id="8" name="สี่เหลี่ยมผืนผ้า 10"/>
          <p:cNvSpPr/>
          <p:nvPr/>
        </p:nvSpPr>
        <p:spPr>
          <a:xfrm>
            <a:off x="245214" y="4497574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7.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ที่นี่มีเก้าอี้โซฟาขนาดใหญ่ที่สามารถเอนนอนได้ </a:t>
            </a: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180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องศา เสมือนเป็นแฟลต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เบด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ใช้ในชั้น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เฟิรส์ท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คลาสของสายการบินชั้นนำ ซึ่งมีความพิเศษคือ เป็นเก้าอี้โซฟาขนาดใหญ่ มีสายยู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เอส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บี เพื่อชาร์จ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สมาร์ทโฟน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ได้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9" name="รูปภาพ 11" descr="4DQpjUtzLUwmJZZC1xBZVJcVJXHhJtxJaLgqfxUISDGy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643446"/>
            <a:ext cx="4143372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1"/>
          <p:cNvSpPr/>
          <p:nvPr/>
        </p:nvSpPr>
        <p:spPr>
          <a:xfrm>
            <a:off x="4038873" y="553244"/>
            <a:ext cx="4637583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Browallia New" pitchFamily="34" charset="-34"/>
                <a:cs typeface="Browallia New" pitchFamily="34" charset="-34"/>
              </a:rPr>
              <a:t>โรงภาพยนตร์สุดหรูยุคปัจจุบัน</a:t>
            </a:r>
            <a:endParaRPr lang="en-GB" sz="3200" b="1" dirty="0">
              <a:solidFill>
                <a:srgbClr val="FF33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5466465"/>
            <a:ext cx="7858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 10. 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มูฟวี่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คิวเรเตอร์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ของโรงภาพยนตร์ ทำการคัดสรรภาพยนตร์ฟอร์มยักษ์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ฮอล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ลีวูด และภาพยนตร์ที่ได้รับรางวัลต่างๆ ทั้งออ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สการ์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,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คานส์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effectLst/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และจากเทศกาลภาพยนตร์ทั่วโลก รวมถึงรางวัลลูกโลกทองคำ ที่ควรไม่พลาด</a:t>
            </a:r>
            <a:endParaRPr kumimoji="0" lang="th-TH" sz="2400" b="0" i="0" u="none" strike="noStrike" cap="none" normalizeH="0" baseline="0" dirty="0">
              <a:ln>
                <a:noFill/>
              </a:ln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สี่เหลี่ยมผืนผ้า 4"/>
          <p:cNvSpPr/>
          <p:nvPr/>
        </p:nvSpPr>
        <p:spPr>
          <a:xfrm>
            <a:off x="466176" y="3717032"/>
            <a:ext cx="8899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8.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มีเจ้าหน้าที่ 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มูฟวี่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คอน</a:t>
            </a:r>
            <a:r>
              <a:rPr lang="th-TH" sz="2400" dirty="0" err="1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เซียส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 ให้บริการมาตรฐานเดียวกับโรงแรม </a:t>
            </a: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6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ดาว เป็นที่ปรึกษาแนะนำภาพยนตร์และอำนวยความสะดวกดูแลบริการลูกค้าอย่างใกล้ชิดทั้งก่อนชมและตลอดการชมภาพยนตร์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2524" y="464762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9.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ระบบฉายภาพยนตร์ที่ดีที่สุด </a:t>
            </a:r>
            <a:r>
              <a:rPr lang="en-GB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Real D X </a:t>
            </a:r>
            <a:r>
              <a:rPr lang="th-TH" sz="2400" dirty="0">
                <a:latin typeface="Browallia New" pitchFamily="34" charset="-34"/>
                <a:ea typeface="Times New Roman" pitchFamily="18" charset="0"/>
                <a:cs typeface="Browallia New" pitchFamily="34" charset="-34"/>
              </a:rPr>
              <a:t>ระบบฉายใหม่ล่าสุด คมชัดสมจริงและสว่างเป็นสองเท่าของทุกระบบสามมิติระบบเสียงที่ล้ำสมัยที่สุด ซึ่งเป็นระบบที่ดีที่สุดในโลก</a:t>
            </a:r>
            <a:endParaRPr lang="en-GB" sz="2400" dirty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7" name="รูปภาพ 6" descr="NjpUs24nCQKx5e1DHNUMa5BhNZcc1NwovAFKXUxb5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" y="561030"/>
            <a:ext cx="4143372" cy="2831892"/>
          </a:xfrm>
          <a:prstGeom prst="rect">
            <a:avLst/>
          </a:prstGeom>
        </p:spPr>
      </p:pic>
      <p:pic>
        <p:nvPicPr>
          <p:cNvPr id="8" name="รูปภาพ 7" descr="4DQpjUtzLUwmJZZC1xBZVJcVJXHhJuFUgLxnh9r4VcYl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480"/>
            <a:ext cx="4289065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57686" y="135729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วันที่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14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ธันวาคม 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2448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โรงภาพยนตร์ถาวรแห่งแรกในประเทศไทยจึงถือกำเนิดขึ้น   ณ บริเวณเวิ้งหลังวัดชัยชนะสงคราม (วัดตึก) ถนนเจริญกรุง โดยนายวาตานาเบะ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(</a:t>
            </a:r>
            <a:r>
              <a:rPr lang="en-US" sz="2200" dirty="0" err="1">
                <a:latin typeface="Browallia New" pitchFamily="34" charset="-34"/>
                <a:cs typeface="Browallia New" pitchFamily="34" charset="-34"/>
              </a:rPr>
              <a:t>Tomoyori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 Watanabe)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หลังจากที่เคยเข้ามาตั้งกระโจมผ้าใบเป็นโรงภาพยนตร์ชั่วคราวฉายภาพยนตร์เก็บเงินคนดูในบริเวณนี้มาแล้วเมื่อปีที่แล้ว โรงภาพยนตร์แห่งนี้จึงมีชื่อเรียกติดปากผู้คนในยุคนั้นว่า “โรงหนังญี่ปุ่น” พร้อมไปกับการเรียกหนังที่ฉายในโรงว่า “หนังญี่ปุ่น” ด้วย   ต่อมาโรงภาพยนตร์ถาวรแห่งนี้ ได้รับพระบรมรา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ชานุญาต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ให้ประดับตราแผ่นดินได้ คนไทยจึงเปลี่ยนชื่อเรียกใหม่ว่า “โรงหนังญี่ปุ่นหลวง” และนับจากนี้เป็นต้นไปถือเป็นยุคแห่งพัฒนาการของโรงภาพยนตร์ในประเทศไทยอย่างแท้จริง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	</a:t>
            </a:r>
            <a:endParaRPr lang="th-TH" sz="22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57818" y="428604"/>
            <a:ext cx="342902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โรงภาพยนตร์ถาวรแห่งแรก</a:t>
            </a:r>
            <a:endParaRPr lang="th-TH" dirty="0">
              <a:solidFill>
                <a:schemeClr val="accent6">
                  <a:lumMod val="60000"/>
                  <a:lumOff val="4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636997-img-1349971355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3724599" cy="2000264"/>
          </a:xfrm>
          <a:prstGeom prst="rect">
            <a:avLst/>
          </a:prstGeom>
        </p:spPr>
      </p:pic>
      <p:pic>
        <p:nvPicPr>
          <p:cNvPr id="5" name="รูปภาพ 4" descr="636997-img-1349971355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214686"/>
            <a:ext cx="2786082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3610" y="6550223"/>
            <a:ext cx="250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1440" y="1285860"/>
            <a:ext cx="8572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	เมื่อไทยมีโรงภาพยนตร์เกิดขึ้นแล้ว  จึงจำเป็นจะต้องหาภาพยนตร์เข้ามาฉาย ซึ่งเริ่มต้นขึ้นพุทธศักราช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2450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u="sng" dirty="0">
                <a:latin typeface="Browallia New" pitchFamily="34" charset="-34"/>
                <a:cs typeface="Browallia New" pitchFamily="34" charset="-34"/>
              </a:rPr>
              <a:t>เกิดบริษัทรูปพยนต์กรุงเทพ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หรือโรงภาพยนตร์วังเจ้าปรีดาขึ้น บริษัทนี้ทำกิจการโรงภาพยนตร์อยู่ในกรุงเทพฯ และทำธุรกิจนำภาพยนตร์จากต่างประเทศเข้ามาฉาย		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20" y="2643182"/>
            <a:ext cx="85725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	พุทธศักราช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2453 </a:t>
            </a:r>
            <a:r>
              <a:rPr lang="th-TH" sz="2200" u="sng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เกิดบริษัทพยนต์พัฒนากร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ขึ้น ทำให้การแข่งขันของกิจการโรงภาพยนตร์ </a:t>
            </a:r>
            <a:b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</a:b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ทวีความเข้มข้นมากขึ้นทุกขณะ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ทำให้มีผลต่อธรรมเนียมการฉายภาพยนตร์ที่เปลี่ยนโปรแกรม สัปดาห์ละครั้ง  ต้องปรับเปลี่ยนมาเป็นสัปดาห์ละสองครั้ง  คือ ทุกวันพุธและวันเสาร์  โดยโปรแกรมการฉายจะเริ่มต้นเป็นภาพยนตร์ข่าว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1 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ม้วน ,ภาพยนตร์สั้น 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1-2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ม้วน หรือ 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3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-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5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ม้วน โดนส่วนใหญ่จะเป็นภาพยนตร์ตลกหรือภาพยนตร์คาวบอย ,ภาพยนตร์ชุดตอนต่อ 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ตอนๆ ะ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ม้วน และปิดท้ายด้วยภาพยนตร์เรื่องยาว 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6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- </a:t>
            </a:r>
            <a:r>
              <a:rPr lang="en-US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10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ม้วน 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4282" y="4714884"/>
            <a:ext cx="85011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5250" algn="thaiDist" fontAlgn="base">
              <a:spcBef>
                <a:spcPct val="0"/>
              </a:spcBef>
              <a:spcAft>
                <a:spcPct val="0"/>
              </a:spcAft>
            </a:pP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	เป็นที่น่าสังเกตสำหรับการตั้งชื่อโรงภาพยนตร์ของทั้งสองบริษัท กล่าวคือหากเป็นโรงภาพยนตร์ในเครือของ</a:t>
            </a:r>
            <a:r>
              <a:rPr lang="th-TH" sz="2200" u="sng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บริษัทรูปพยนต์กรุงเทพฯ มีจุดเด่นอยู่ที่การนำชื่อเมืองต่าง 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ๆ มาตั้งเป็นชื่อโรงภาพยนตร์  อาทิ </a:t>
            </a:r>
            <a:b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</a:b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โรงภาพยนตร์</a:t>
            </a:r>
            <a:r>
              <a:rPr lang="th-TH" sz="2200" dirty="0" err="1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ปีนัง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, โรงภาพยนตร์สิงคโปร์ , โรงภาพยนตร์ชะวา , และโรงภาพยนตร์ฮ่องกง  เป็นต้น  </a:t>
            </a:r>
            <a:b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</a:b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ขณะที่โรงภาพยนตร์ในเครือบริษัท</a:t>
            </a:r>
            <a:r>
              <a:rPr lang="th-TH" sz="2200" u="sng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พยนต์พัฒนากร ส่วนใหญ่จะมีคำว่าพัฒนา</a:t>
            </a: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อยู่ในชื่อโรงด้วย อาทิ </a:t>
            </a:r>
            <a:b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</a:br>
            <a:r>
              <a:rPr lang="th-TH" sz="2200" dirty="0">
                <a:solidFill>
                  <a:prstClr val="black"/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โรงภาพยนตร์พัฒนากร , โรงภาพยนตร์พัฒนาลัย, โรงภาพยนตร์พัฒนารมย์  เป็นต้น</a:t>
            </a:r>
            <a:endParaRPr lang="th-TH" sz="2200" dirty="0">
              <a:solidFill>
                <a:prstClr val="black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000364" y="428604"/>
            <a:ext cx="2954655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Browallia New" pitchFamily="34" charset="-34"/>
                <a:cs typeface="Browallia New" pitchFamily="34" charset="-34"/>
              </a:rPr>
              <a:t>    ธุรกิจโรงภาพยนตร์</a:t>
            </a:r>
            <a:r>
              <a:rPr lang="th-TH" dirty="0">
                <a:solidFill>
                  <a:schemeClr val="accent2">
                    <a:lumMod val="40000"/>
                    <a:lumOff val="60000"/>
                  </a:schemeClr>
                </a:solidFill>
                <a:latin typeface="Browallia New" pitchFamily="34" charset="-34"/>
                <a:cs typeface="Browallia New" pitchFamily="34" charset="-34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785794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พุทธศักราช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2462 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ผู้บริหารโรงภาพยนตร์ทั้งสองบริษัท ตัดสินใจรวมตัวกัน</a:t>
            </a:r>
            <a:r>
              <a:rPr kumimoji="0" lang="th-TH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เป็นหนี่ง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เดียวในนามใหม่ว่า “สยามภาพยนตร์บริษัท” โดยมีนายเซียว</a:t>
            </a:r>
            <a:r>
              <a:rPr kumimoji="0" lang="th-TH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ซองอ๊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วน สีบุญเรือง เป็นผู้จัดการใหญ่  และนับตั้งแต่นั้นเป็นต้นมา บริษัทนี้กลายเป็นผู้ผูกขาดกิจการค้าภาพยนตร์และธุรกิจโรงภาพยนตร์ทั่วประเทศไทย ทั้งในกรุงเทพฯและต่างจังหวัด </a:t>
            </a:r>
            <a:endParaRPr kumimoji="0" lang="th-T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" name="รูปภาพ 9" descr="6416-249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357430"/>
            <a:ext cx="3640124" cy="2595567"/>
          </a:xfrm>
          <a:prstGeom prst="rect">
            <a:avLst/>
          </a:prstGeom>
        </p:spPr>
      </p:pic>
      <p:pic>
        <p:nvPicPr>
          <p:cNvPr id="11" name="รูปภาพ 10" descr="636997-img-1349971355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3804241" cy="2643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3610" y="6550223"/>
            <a:ext cx="250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43240" y="1071546"/>
            <a:ext cx="5714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	เข้าสู่รัชสมัยพระบาทสมเด็จพระปกเกล้าเจ้าอยู่หัว (รัชกาลที่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7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) พุทธศักราช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2475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ปีแห่งเฉลิมฉลองพระราชวงศ์จักรีและพระนครมีอายุ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150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 ปี ทรงมีพระราชประสงค์ โปรดให้จัดสร้างโรงภาพยนตร์ “ศาลาเฉลิมกรุง” เพื่อเป็นอนุสรณ์แห่งการเฉลิมฉลองพระนครครั้งนี้ นับเป็นโรงภาพยนตร์ที่มีความใหญ่โต หรูหรา สะดวกสบาย ทันสมัย  เพียบพร้อมไปด้วยเทคโนโลยีทั้งภาพและเสียงที่ทันสมัย แห่งแรกของไทย เปิดดำเนินการอย่างเป็นทางการวันที่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2 </a:t>
            </a: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กรกฎาคม </a:t>
            </a:r>
            <a:r>
              <a:rPr lang="en-US" sz="2400" dirty="0">
                <a:latin typeface="Browallia New" pitchFamily="34" charset="-34"/>
                <a:cs typeface="Browallia New" pitchFamily="34" charset="-34"/>
              </a:rPr>
              <a:t>2476 </a:t>
            </a:r>
            <a:endParaRPr lang="th-TH" sz="2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00364" y="285728"/>
            <a:ext cx="585791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99"/>
                </a:solidFill>
                <a:latin typeface="Browallia New" pitchFamily="34" charset="-34"/>
                <a:cs typeface="Browallia New" pitchFamily="34" charset="-34"/>
              </a:rPr>
              <a:t>โรงภาพยนตร์ตามพระราชดำริของพระมหากษัตริย์</a:t>
            </a:r>
            <a:endParaRPr lang="th-TH" dirty="0">
              <a:solidFill>
                <a:srgbClr val="FFFF99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2286016" cy="2880380"/>
          </a:xfrm>
          <a:prstGeom prst="rect">
            <a:avLst/>
          </a:prstGeom>
        </p:spPr>
      </p:pic>
      <p:pic>
        <p:nvPicPr>
          <p:cNvPr id="5" name="รูปภาพ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429132"/>
            <a:ext cx="2952750" cy="2105025"/>
          </a:xfrm>
          <a:prstGeom prst="rect">
            <a:avLst/>
          </a:prstGeom>
        </p:spPr>
      </p:pic>
      <p:pic>
        <p:nvPicPr>
          <p:cNvPr id="6" name="รูปภาพ 5" descr="5590000068498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357694"/>
            <a:ext cx="3344445" cy="2098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3237273"/>
            <a:ext cx="578647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0113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ถือเป็นโรงภาพยนตร์อีกแห่งที่มีความทันสมัยในช่วงเวลานั้น เริ่มเปิดให้บริการครั้งแรกพุทธศักราช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2492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รูปแบบโรงละคร  ก่อนเปลี่ยนมารูปแบบโรงภาพยนตร์เมื่อพุทธศักราช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2496 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 สิ่งที่โรงภาพยนตร์ศาลาเฉลิมไทยได้สร้างความใหม่ให้กับประเทศไทยคือ  การออกแบบอาคารให้ด้านนอกโรงภาพยนตร์มีการแบ่งสัดส่วนพื้นที่ให้ร้านไอศกรีมที่มีความหรูหราภูมิฐาน แสดงให้เห็นถึงการเปิดรับการก้าวเข้าสู่ความทันสมัยของประเทศไทยมากขึ้น ที่สำคัญโรงถือเป็นโรงภาพยนตร์แห่งแรกของประเทศไทยที่มีการขายข้าวโพดคั่ว 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(Popcorn) </a:t>
            </a:r>
            <a:r>
              <a:rPr kumimoji="0" lang="th-TH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จนกลายมาเป็นตำนานของขนมขบเคี้ยวที่มีชื่อเสียงและเป็นสัญลักษณ์เคียงคู่กับโรงภาพยนตร์มาจนถึงปัจจุบัน</a:t>
            </a:r>
            <a:endParaRPr kumimoji="0" lang="th-T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857356" y="285728"/>
            <a:ext cx="5286396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99FF"/>
                </a:solidFill>
                <a:latin typeface="Browallia New" pitchFamily="34" charset="-34"/>
                <a:cs typeface="Browallia New" pitchFamily="34" charset="-34"/>
              </a:rPr>
              <a:t>โรงภาพยนตร์ต้นกำเนิดวัฒนธรรม</a:t>
            </a:r>
            <a:r>
              <a:rPr lang="th-TH" b="1" dirty="0" err="1">
                <a:solidFill>
                  <a:srgbClr val="FF99FF"/>
                </a:solidFill>
                <a:latin typeface="Browallia New" pitchFamily="34" charset="-34"/>
                <a:cs typeface="Browallia New" pitchFamily="34" charset="-34"/>
              </a:rPr>
              <a:t>ป็</a:t>
            </a:r>
            <a:r>
              <a:rPr lang="th-TH" b="1" dirty="0">
                <a:solidFill>
                  <a:srgbClr val="FF99FF"/>
                </a:solidFill>
                <a:latin typeface="Browallia New" pitchFamily="34" charset="-34"/>
                <a:cs typeface="Browallia New" pitchFamily="34" charset="-34"/>
              </a:rPr>
              <a:t>อป</a:t>
            </a:r>
            <a:r>
              <a:rPr lang="th-TH" b="1" dirty="0" err="1">
                <a:solidFill>
                  <a:srgbClr val="FF99FF"/>
                </a:solidFill>
                <a:latin typeface="Browallia New" pitchFamily="34" charset="-34"/>
                <a:cs typeface="Browallia New" pitchFamily="34" charset="-34"/>
              </a:rPr>
              <a:t>คอร์น</a:t>
            </a:r>
            <a:endParaRPr lang="th-TH" dirty="0">
              <a:solidFill>
                <a:srgbClr val="FF99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รูปภาพ 3" descr="A8245439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3714776" cy="2000264"/>
          </a:xfrm>
          <a:prstGeom prst="rect">
            <a:avLst/>
          </a:prstGeom>
        </p:spPr>
      </p:pic>
      <p:pic>
        <p:nvPicPr>
          <p:cNvPr id="5" name="รูปภาพ 4" descr="1939-thai-chaloem-theat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4214842" cy="2000264"/>
          </a:xfrm>
          <a:prstGeom prst="rect">
            <a:avLst/>
          </a:prstGeom>
        </p:spPr>
      </p:pic>
      <p:pic>
        <p:nvPicPr>
          <p:cNvPr id="6" name="รูปภาพ 5" descr="A8245439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3357562"/>
            <a:ext cx="2188104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93610" y="6550223"/>
            <a:ext cx="250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14282" y="1357298"/>
            <a:ext cx="8358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	ความแปลกใหม่และความทันสมัยของโรงภาพยนตร์ศาลาเฉลิมไทยมีมาต่อเนื่อง กล่าวคือ พุทธศักราช </a:t>
            </a:r>
            <a:r>
              <a:rPr lang="en-US" sz="2500" dirty="0">
                <a:latin typeface="Browallia New" pitchFamily="34" charset="-34"/>
                <a:cs typeface="Browallia New" pitchFamily="34" charset="-34"/>
              </a:rPr>
              <a:t>2490 </a:t>
            </a:r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 มีการนำภาพยนตร์มาฉายในระบบจอ</a:t>
            </a:r>
            <a:r>
              <a:rPr lang="th-TH" sz="2500" dirty="0" err="1">
                <a:latin typeface="Browallia New" pitchFamily="34" charset="-34"/>
                <a:cs typeface="Browallia New" pitchFamily="34" charset="-34"/>
              </a:rPr>
              <a:t>ซีนี</a:t>
            </a:r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มาส</a:t>
            </a:r>
            <a:r>
              <a:rPr lang="th-TH" sz="2500" dirty="0" err="1">
                <a:latin typeface="Browallia New" pitchFamily="34" charset="-34"/>
                <a:cs typeface="Browallia New" pitchFamily="34" charset="-34"/>
              </a:rPr>
              <a:t>โคป</a:t>
            </a:r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  ซึ่งเป็นจอกว้างและใหญ่สุด   ตลอดจนเป็นผู้นำการฉายภาพยนตร์ในรูปแบบ </a:t>
            </a:r>
            <a:r>
              <a:rPr lang="en-US" sz="2500" dirty="0">
                <a:latin typeface="Browallia New" pitchFamily="34" charset="-34"/>
                <a:cs typeface="Browallia New" pitchFamily="34" charset="-34"/>
              </a:rPr>
              <a:t>3 </a:t>
            </a:r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มิติที่ต้องสวมแว่นโพลา</a:t>
            </a:r>
            <a:r>
              <a:rPr lang="th-TH" sz="2500" dirty="0" err="1">
                <a:latin typeface="Browallia New" pitchFamily="34" charset="-34"/>
                <a:cs typeface="Browallia New" pitchFamily="34" charset="-34"/>
              </a:rPr>
              <a:t>รอยด์</a:t>
            </a:r>
            <a:r>
              <a:rPr lang="th-TH" sz="2500" dirty="0">
                <a:latin typeface="Browallia New" pitchFamily="34" charset="-34"/>
                <a:cs typeface="Browallia New" pitchFamily="34" charset="-34"/>
              </a:rPr>
              <a:t>ขณะชมภาพยนตร์ ซึ่งจะทำให้รู้สึกเหมือนภาพพุ่งออกมาจากจอได้  เป็นแห่งแรกของประเทศไทย  ซึ่งสิ่งใหม่ ๆ ที่เกิดขึ้นเหล่านี้กับโรงภาพยนตร์ศาลาเฉลิมไทย ทำให้กิจการโรงภาพยนตร์ไทยคึกคักมากขึ้น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7488" y="642918"/>
            <a:ext cx="3143272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CC99"/>
                </a:solidFill>
                <a:latin typeface="Browallia New" pitchFamily="34" charset="-34"/>
                <a:cs typeface="Browallia New" pitchFamily="34" charset="-34"/>
              </a:rPr>
              <a:t>โรงภาพยนตร์ฉาย </a:t>
            </a:r>
            <a:r>
              <a:rPr lang="en-US" b="1" dirty="0">
                <a:solidFill>
                  <a:srgbClr val="FFCC99"/>
                </a:solidFill>
                <a:latin typeface="Browallia New" pitchFamily="34" charset="-34"/>
                <a:cs typeface="Browallia New" pitchFamily="34" charset="-34"/>
              </a:rPr>
              <a:t>3 </a:t>
            </a:r>
            <a:r>
              <a:rPr lang="th-TH" b="1" dirty="0">
                <a:solidFill>
                  <a:srgbClr val="FFCC99"/>
                </a:solidFill>
                <a:latin typeface="Browallia New" pitchFamily="34" charset="-34"/>
                <a:cs typeface="Browallia New" pitchFamily="34" charset="-34"/>
              </a:rPr>
              <a:t>มิติ	</a:t>
            </a:r>
            <a:endParaRPr lang="th-TH" dirty="0">
              <a:solidFill>
                <a:srgbClr val="FFCC99"/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29058" y="1292916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thaiDist"/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               พุทธศักราช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2500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–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2516 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ไทยอยู่ในยุคเผด็จการของทหารนำโดย จอม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พลสฤษด์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ธนะรัชต์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และ จอมพลถนอม กิติขจร  แต่ธุรกิจภาพยนตร์และโรงภาพยนตร์ถือว่ามีความเฟื่องฟูอย่างมาก  เนื่องจากภาพยนตร์ยังคงเป็นมหรสพความบันเทิงยอดนิยมของมหาชนและราคาถูกในช่วงเวลานั้น  ประกอบกับนโยบายของรัฐบาลทหารเป็นโครงการเร่งพัฒนาชนบททำให้โรงภาพยนตร์เกิดขึ้นจำนวนมาก  กรุงเทพฯ ประมาณ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100 – 150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แห่ง  และต่างจังหวัดประมาณ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700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แห่ง มีความจำเป็นจะต้องใช้ภาพยนตร์ปีละประมาณ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500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-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600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เรื่อง  ในจำนวนนี้เป็นภาพยนตร์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ฮอล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ลี</a:t>
            </a:r>
            <a:r>
              <a:rPr lang="th-TH" sz="2200" dirty="0" err="1">
                <a:latin typeface="Browallia New" pitchFamily="34" charset="-34"/>
                <a:cs typeface="Browallia New" pitchFamily="34" charset="-34"/>
              </a:rPr>
              <a:t>วู้ด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ประมาณ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200 - 300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เรื่อง  ภาพยนตร์สัญชาติอื่น ๆ ประมาณ 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100 – 200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 เรื่อง และเป็นภาพยนตร์ไทยประมาณ</a:t>
            </a:r>
            <a:r>
              <a:rPr lang="en-US" sz="2200" dirty="0">
                <a:latin typeface="Browallia New" pitchFamily="34" charset="-34"/>
                <a:cs typeface="Browallia New" pitchFamily="34" charset="-34"/>
              </a:rPr>
              <a:t> 60 - 80 </a:t>
            </a:r>
            <a:r>
              <a:rPr lang="th-TH" sz="2200" dirty="0">
                <a:latin typeface="Browallia New" pitchFamily="34" charset="-34"/>
                <a:cs typeface="Browallia New" pitchFamily="34" charset="-34"/>
              </a:rPr>
              <a:t>เรื่อง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00628" y="561455"/>
            <a:ext cx="3357585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CC66FF"/>
                </a:solidFill>
                <a:latin typeface="Browallia New" pitchFamily="34" charset="-34"/>
                <a:cs typeface="Browallia New" pitchFamily="34" charset="-34"/>
              </a:rPr>
              <a:t>โรงภาพยนตร์หัวเมืองต่าง ๆ</a:t>
            </a:r>
            <a:endParaRPr lang="th-TH" dirty="0">
              <a:solidFill>
                <a:srgbClr val="CC66FF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รูปภาพ 7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5" y="316270"/>
            <a:ext cx="2871347" cy="1978039"/>
          </a:xfrm>
          <a:prstGeom prst="rect">
            <a:avLst/>
          </a:prstGeom>
        </p:spPr>
      </p:pic>
      <p:pic>
        <p:nvPicPr>
          <p:cNvPr id="9" name="รูปภาพ 8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0" y="2357454"/>
            <a:ext cx="2901662" cy="1850941"/>
          </a:xfrm>
          <a:prstGeom prst="rect">
            <a:avLst/>
          </a:prstGeom>
        </p:spPr>
      </p:pic>
      <p:pic>
        <p:nvPicPr>
          <p:cNvPr id="10" name="รูปภาพ 9" descr="1423237089-reply34787-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280"/>
            <a:ext cx="2928958" cy="2143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93610" y="6550223"/>
            <a:ext cx="250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3570</Words>
  <Application>Microsoft Office PowerPoint</Application>
  <PresentationFormat>On-screen Show (4:3)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Browallia New</vt:lpstr>
      <vt:lpstr>Calibri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Stone</dc:creator>
  <cp:lastModifiedBy>พัชร กิ่งก้าน</cp:lastModifiedBy>
  <cp:revision>25</cp:revision>
  <cp:lastPrinted>2021-10-06T02:29:31Z</cp:lastPrinted>
  <dcterms:created xsi:type="dcterms:W3CDTF">2016-11-01T14:52:01Z</dcterms:created>
  <dcterms:modified xsi:type="dcterms:W3CDTF">2024-02-19T09:34:04Z</dcterms:modified>
</cp:coreProperties>
</file>