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96" r:id="rId1"/>
  </p:sldMasterIdLst>
  <p:sldIdLst>
    <p:sldId id="256" r:id="rId2"/>
    <p:sldId id="261" r:id="rId3"/>
    <p:sldId id="267" r:id="rId4"/>
    <p:sldId id="268" r:id="rId5"/>
    <p:sldId id="266" r:id="rId6"/>
    <p:sldId id="264" r:id="rId7"/>
    <p:sldId id="262" r:id="rId8"/>
    <p:sldId id="263" r:id="rId9"/>
    <p:sldId id="270" r:id="rId10"/>
    <p:sldId id="271" r:id="rId11"/>
    <p:sldId id="269" r:id="rId12"/>
    <p:sldId id="272" r:id="rId13"/>
    <p:sldId id="273" r:id="rId14"/>
    <p:sldId id="274" r:id="rId15"/>
    <p:sldId id="275" r:id="rId16"/>
    <p:sldId id="280" r:id="rId17"/>
    <p:sldId id="281" r:id="rId18"/>
    <p:sldId id="276" r:id="rId19"/>
    <p:sldId id="277" r:id="rId20"/>
    <p:sldId id="278" r:id="rId21"/>
    <p:sldId id="284" r:id="rId22"/>
    <p:sldId id="279" r:id="rId23"/>
    <p:sldId id="283" r:id="rId24"/>
    <p:sldId id="282" r:id="rId25"/>
    <p:sldId id="290" r:id="rId26"/>
    <p:sldId id="289" r:id="rId27"/>
    <p:sldId id="288" r:id="rId28"/>
    <p:sldId id="285" r:id="rId29"/>
    <p:sldId id="287" r:id="rId30"/>
    <p:sldId id="286" r:id="rId31"/>
    <p:sldId id="296" r:id="rId32"/>
    <p:sldId id="295" r:id="rId33"/>
    <p:sldId id="294" r:id="rId34"/>
    <p:sldId id="293" r:id="rId35"/>
    <p:sldId id="292" r:id="rId36"/>
    <p:sldId id="291" r:id="rId37"/>
    <p:sldId id="301" r:id="rId38"/>
    <p:sldId id="300" r:id="rId39"/>
    <p:sldId id="299" r:id="rId40"/>
    <p:sldId id="298" r:id="rId41"/>
    <p:sldId id="297" r:id="rId42"/>
  </p:sldIdLst>
  <p:sldSz cx="12192000" cy="6858000"/>
  <p:notesSz cx="6858000" cy="9144000"/>
  <p:embeddedFontLst>
    <p:embeddedFont>
      <p:font typeface="TH SarabunPSK" panose="020B0500040200020003" pitchFamily="34" charset="-34"/>
      <p:regular r:id="rId43"/>
      <p:bold r:id="rId44"/>
      <p:italic r:id="rId45"/>
      <p:boldItalic r:id="rId46"/>
    </p:embeddedFont>
    <p:embeddedFont>
      <p:font typeface="Wingdings 3" panose="05040102010807070707" pitchFamily="18" charset="2"/>
      <p:regular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4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501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25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776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8963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6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7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2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0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1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7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8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8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5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897746" y="1660473"/>
            <a:ext cx="8013236" cy="3566160"/>
          </a:xfrm>
        </p:spPr>
        <p:txBody>
          <a:bodyPr/>
          <a:lstStyle/>
          <a:p>
            <a:r>
              <a:rPr lang="th-TH" b="1" dirty="0"/>
              <a:t>บทที่4</a:t>
            </a:r>
            <a:br>
              <a:rPr lang="ar-SA" b="1" dirty="0"/>
            </a:br>
            <a:r>
              <a:rPr lang="th-TH" b="1" dirty="0"/>
              <a:t>ทฤษฏีสี</a:t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024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501076" y="572816"/>
            <a:ext cx="796944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สีขั้นที่ 1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Primary Color)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แม่สี ได้แก่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สีแดง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ะท้อนรังสีของสีแดงออกมาแล้วดึงดูดเอาสีน้ำเงินกับสีเหลืองซึ่งต่างผสมกันในตัวแล้วกลายเป็นสีเขียว อันเป็นคู่สีของสีแดง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สีเหลือง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ะท้อนรังสีของสีเหลืองออกมาแล้วดึงดูดเอาสีแดงกับสีน้ำเงินซึ่งผสมกันในตัวแล้วกลายเป็นสีม่วง อันเป็นคู่สีของสีเหลือง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สีน้ำเงิน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ะท้อนรังสีของสีน้ำเงินออกมาแล้วดึงดูดเอาสีแดงกับสีเหลืองเข้ามาแล้วผสมกันก็จะกลายเป็นสีส้ม ซึ่งเป็นคู่สีของสีน้ำเงิน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234" y="2711285"/>
            <a:ext cx="3681743" cy="3496332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5585140" y="6243971"/>
            <a:ext cx="167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4.4: สีขั้นที่ 1</a:t>
            </a:r>
          </a:p>
        </p:txBody>
      </p:sp>
    </p:spTree>
    <p:extLst>
      <p:ext uri="{BB962C8B-B14F-4D97-AF65-F5344CB8AC3E}">
        <p14:creationId xmlns:p14="http://schemas.microsoft.com/office/powerpoint/2010/main" val="422145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16986" y="1023575"/>
            <a:ext cx="796944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สีขั้นที่ 2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Secondary Hues)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สีที่เกิดจากสีขั้นที่ 1หรือแม่สีผสมกันในอัตราส่วนที่เท่ากัน จะทำให้เกิดสีใหม่ 3 สี ได้แก่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สีแดงผสมกับสีเหลือง ได้สีส้ม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สีแดงผสมกับสีน้ำเงิน  ได้สีม่วง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สีเหลืองผสมกับสีน้ำเงินได้สีเขียว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008" y="2600786"/>
            <a:ext cx="3678895" cy="3490922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5585140" y="6243971"/>
            <a:ext cx="167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4.5: สีขั้นที่ 2</a:t>
            </a:r>
          </a:p>
        </p:txBody>
      </p:sp>
    </p:spTree>
    <p:extLst>
      <p:ext uri="{BB962C8B-B14F-4D97-AF65-F5344CB8AC3E}">
        <p14:creationId xmlns:p14="http://schemas.microsoft.com/office/powerpoint/2010/main" val="187215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501076" y="1126607"/>
            <a:ext cx="796944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สีขั้นที่ 3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Tertiary Hues)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สีที่เกิดจากสีขั้นที่ 1ผสมกับสีขั้นที่ 2ในอัตราส่วนที่เท่ากัน จะทำให้เกิดสีใหม่ ๆอีก 6  สี ได้แก่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สีแดงผสมกับสีส้ม       ได้สีส้มแดง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สีแดงผสมกับสีม่วง  ได้สีม่วงแดง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สีเหลืองผสมกับสีเขียว ได้สีเขียวเหลือง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สีน้ำเงินผสมกับสีเขียว ได้สีเขียวน้ำเงิน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สีน้ำเงินผสมกับสีม่วง  ได้สีม่วงน้ำเงิน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สีเหลืองผสมกับสีส้ม  ได้สีส้มเหลือง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526" y="2055452"/>
            <a:ext cx="4469634" cy="4247815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7645760" y="6192455"/>
            <a:ext cx="167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4.6: สีขั้นที่ 3</a:t>
            </a:r>
          </a:p>
        </p:txBody>
      </p:sp>
    </p:spTree>
    <p:extLst>
      <p:ext uri="{BB962C8B-B14F-4D97-AF65-F5344CB8AC3E}">
        <p14:creationId xmlns:p14="http://schemas.microsoft.com/office/powerpoint/2010/main" val="85172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501076" y="302359"/>
            <a:ext cx="79694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วรรณะของสี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วรรณะของสี คือสีที่ให้ความรู้สึกร้อน-เย็น ในวงจรสีจะมีสีร้อน 7 สี และสีเย็น 7 สี ซึ่งแบ่งที่ สีม่วงกับสีเหลือง ซึ่งเป็นได้ทั้งสองวรรณะ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1.วรรณะสีร้อน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ประกอบด้วยสีเหลือง สีส้มเหลือง สีส้ม สีส้มแดง สีม่วงแดงและสีม่วง สีในวรรณะร้อนนี้จะไม่ใช่สีสดๆ ดังที่เห็นในวงจรสีเสมอไป เพราะสีในธรรมชาติย่อมมีสีแตกต่างไปกว่าสีในวงจรสีธรรมชาติอีกมาก ถ้าหากว่าสีใดค่อนข้างไปทางสีแดงหรือสีส้ม เช่น สีน้ำตาลหรือสีเทาอมทอง ก็ถือว่าเป็นสีวรรณะร้อน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2.วรรณะสีเย็น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สีเหลือง สีเขียวเหลือง สีเขียว สีเขียวน้ำเงิน สีน้ำเงิน สีม่วงน้ำเงิน และสีม่วงส่วนสีอื่นๆ ถ้าหนักไปทางสีน้ำเงินและสีเขียวก็เป็นสีวรรณะเย็นดังเช่น สีเทา สีดำ สีเขียวแก่ เป็นต้น จะสังเกตได้ว่าสีเหลืองและสีม่วงอยู่ทั้งวรรณะร้อนและวรรณะเย็น ถ้าอยู่ในกลุ่มสีวรรณะร้อนก็ให้ความรูสึกร้อนและถ้าอยู่ในกลุ่มสีวรรณะเย็นก็ให้ความรู้สึกเย็นไปด้วย สีเหลืองและสีม่วงจึงเป็นสีได้ทั้งวรรณะร้อนและวรรณะเย็น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t="4669" b="5456"/>
          <a:stretch/>
        </p:blipFill>
        <p:spPr>
          <a:xfrm>
            <a:off x="4820681" y="3541690"/>
            <a:ext cx="2816489" cy="2923504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5494988" y="6488668"/>
            <a:ext cx="205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4.7 : วรรณะของสี</a:t>
            </a:r>
          </a:p>
        </p:txBody>
      </p:sp>
    </p:spTree>
    <p:extLst>
      <p:ext uri="{BB962C8B-B14F-4D97-AF65-F5344CB8AC3E}">
        <p14:creationId xmlns:p14="http://schemas.microsoft.com/office/powerpoint/2010/main" val="170007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501076" y="302359"/>
            <a:ext cx="7969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สีกลาง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สีกลางเป็นสีที่เข้าได้กับสีทุกสี เป็นสีกลุ่มหนึ่งที่ไม่ได้ถูกบรรจุไว้ในวงล้อสี เพราะเป็นสีที่ไม่ได้รับอิทธิพลใด ๆ จากสีอื่น ซึ่งมีอยู่ด้วยกันสองสี ก็คือ สีน้ำตาล และสีเทา 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สีน้ำตาล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เกิดจากสีตรงข้ามกันในวงจรสีผสมกัน ในอัตราส่วนที่เท่ากัน สีน้ำตาลมีคุณสมบัติสำคัญ คือ ใช้ผสมกับสีอื่นแล้วจะทำให้สีนั้น ๆ เข้มขึ้นโดยไม่เปลี่ยนแปลงค่าสี ถ้าผสมมาก ๆ เข้าก็จะกลายเป็นสีน้ำตาล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สีเทา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เกิดจากสีทุก ๆ สี ในวงจรสีผสมกัน ในอัตราส่วนเท่ากัน สีเทา มีคุณสมบัติที่สำคัญ คือ ใช้ผสมกับสีอื่น ๆ แล้วจะทำให้ มืด หม่น ใช้ในส่วนที่เป็นเงาซึ่งมีน้ำหนักอ่อนแก่ในระดับต่าง ๆ ถ้าผสมมาก ๆ จะกลายเป็นสีเทาแม้ว่าจะมีน้ำหนักของสีเทาจำนวนมากมายไม่สิ้นสุด แต่แค่เพียงน้ำหนักที่ 256 ระดับ สายตาคนเราก็ไม่สามารถแยกความแตกต่างออกจากกันได้แล้วทำให้มองเห็นเป็นแถบสีระหว่างสีดำกับสีขาวโดยไม่มีรอยต่อแต่อย่างใด สีเทาได้ชื่อว่าเป็นสีกลางก็เพราะเป็นสีที่ไม่มีลักษณะเฉพาะส่วนตัว มีคุณสมบัติที่สำคัญ คือ ใช้ผสมกับสีอื่น ๆ แล้วจะทำให้ชุดของสีประกอบไป ด้วยสีเทาทั้งหมด ซึ่งทำให้ดูจืดชืดไม่เร้าอารมณ์ แต่อย่างไรก็ตามสีเทาก็จะไปรับเอาลักษณะจากสีที่อยู่ล้อมรอบนั่นเอง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049" y="4074770"/>
            <a:ext cx="5122264" cy="2622244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9229862" y="5278054"/>
            <a:ext cx="205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4.8 :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Gray Scale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6214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488197" y="1062213"/>
            <a:ext cx="796944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หลักการใช้สี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หลักการใช้สีกับงานนั้น ขึ้นอยู่กับศิลปินหรือนักออกแบบมีจุดมุ่งหมายที่จะสร้างความสนใจหรือเร้าใจให้ผู้รับชมผลงานมีความรู้สึกตรงตามวัตถุประสงค์ที่ที่ตนเองต้องการ</a:t>
            </a:r>
          </a:p>
          <a:p>
            <a:pPr algn="thaiDist"/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การใช้สีวรรณะเดียว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การใช้สีวรรณะเดียว มาจากการแบ่งกลุ่มสี จากวงล้อสีที่แบ่งสีออกเป็น 2 วรรณะ 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วรรณะร้อน ประกอบด้วย สีเหลือง สีส้ม สีแดง สีม่วงสีเหล่านี้ให้อิทธิพล ต่อความรู้สึก ตื่นเต้น เร้าใจ กระฉับกระเฉงถือว่าเป็นวรรณะร้อนวรรณะเย็นประกอบด้วย สีเหลือง สีเขียวสีน้ำเงิน สีม่วง สีเหล่านี้ดู เย็นตา ให้ความรู้สึก สงบ สดชื่นดังนั้นในการใช้สีแต่ละครั้งควรใช้สีวรรณะเดียวในภาพทั้งหมดเพราะจะทำให้ภาพมีความเป็นเอกภาพ กลมกลืนสามารถสร้างแรงจูงใจได้ดี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การใช้สีต่างวรรณะ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การใช้สีต่างวรรณะโดยทั่วไป ใช้อัตราส่วน 80% ต่อ 20% ของวรรณะสี คือ ถ้าใช้สีวรรณะร้อน 80% สีวรรณะเย็นก็ 20% เป็นต้น ซึ่งการใช้แบบนี้สร้างจุดสนใจของผู้ดูไม่ควรใช้อัตราส่วนที่เท่ากันเพราะจะทำให้ไม่มีสีใดเด่น ไม่น่าสนใจ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931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04107" y="688725"/>
            <a:ext cx="796944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3.การใช้สีตรงกันข้าม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สีตรงข้าม สีตัดกัน หรือสีคู่ปฏิปักษ์ เป็นสีที่มีค่าความเข้มของสีตัดกันอย่างรุนแรง ในทางปฏิบัติไม่นิยมนำมาใช้ร่วมกันเพราะจะทำให้แต่ละสีไม่สดใสเท่าที่ควร แต่การใช้สีตรงข้ามจะสร้างความโดดเด่นและสามารถเร้าใจผู้ดูได้มากแต่หากใช้ไม่ถูกหลักไม่เหมาะสมหรือใช้จำนวนสีมากสีจนเกินไปก็จะทำให้ผู้ดูเกิดความรู้สึกลายตา ขัดแย้งแทน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การนำสีตรงข้ามกันมาใช้ร่วมกัน อาจกระทำได้ดังนี้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ให้พื้นที่ของสีหนึ่งมาก อีกสีหนึ่งน้อยในอัตราส่วน 80% ต่อ 20%หรือหากมีพื้นที่เท่ากันที่จำเป็นต้องใช้ ควรนำสีขาว หรือสีดำเข้ามาเสริมเพื่อตัดเส้นให้แยกออกจากกันหรือการลดความสดของสีตรงกันข้ามแทน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ผสมสีอื่นๆ ลงไปสีสีใดสีหนึ่งหรือทั้งสองสี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ผสมสีตรงข้ามลงไปในสีทั้งสองสี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271" y="3612806"/>
            <a:ext cx="3424893" cy="2762236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5430595" y="6321243"/>
            <a:ext cx="205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4.8: สีตรงกันข้าม</a:t>
            </a:r>
          </a:p>
        </p:txBody>
      </p:sp>
    </p:spTree>
    <p:extLst>
      <p:ext uri="{BB962C8B-B14F-4D97-AF65-F5344CB8AC3E}">
        <p14:creationId xmlns:p14="http://schemas.microsoft.com/office/powerpoint/2010/main" val="343320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81379" y="1294032"/>
            <a:ext cx="79694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สีตรงข้ามมี 6 คู่ได้แก่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สีเหลือง ตรงข้ามกับ สีม่วง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สีแดง ตรงข้ามกับ สีเขียว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สีน้ำเงินตรงข้ามกับ สีส้ม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สีเขียวเหลือง ตรงข้ามกับ สีม่วงแดง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สีส้มเหลืองตรงข้ามกับ สีม่วงน้ำเงิน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สีส้มแดง ตรงข้ามกับ สีเขียวน้ำเงิน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4การใช้สีข้างเคียง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สีข้างเคียงใช้สีที่อยู่ข้างๆกันในวงจรสีติดกันประมาณ 3-4 สี จึงเป็นสีที่มีความเข้ากันได้สูงและให้ความรู้สึกสบายตาเลือกสีหนึ่งเพื่อให้เด่น,สีที่สองเพื่อสนับสนุน และสีที่สามมักจะใช้กับสีดำ,เทาหรือสีขาวเพื่อการเน้น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890" y="1350052"/>
            <a:ext cx="2648838" cy="26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15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745775" y="1319790"/>
            <a:ext cx="7969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Triad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สีแบบนี้คือสีที่มีระยะห่างเท่ากันในวงจรสี หรือสีที่เป็นสามเหลี่ยมด้านเท่าเมื่อวาดออกมาเป็นเส้นในวงจรสี ให้สีที่สด ถึงแม้จะใช้สีที่อิ่มตัวน้อยหรือสีซีดก็ตาม การใช้สีโครงนี้ให้ดีต้องใช้สีโทนหนึ่งเด่นและเน้นด้วยสีอีกสองสีอื่นๆ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486" y="2427336"/>
            <a:ext cx="3651821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49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797290" y="1229638"/>
            <a:ext cx="79694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Split-complementary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สีโครงนี้เป็นความหลากหลายของสีตรงข้าม 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สังเกตุ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split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แปลว่าแยก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complementary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แปลว่าตรงข้าม จึงหมายถึงการแยกสีตรงข้ามออกจากกัน ก็คือมีสีเบสตัวหนึ่งและใช้สีที่อยู่ข้างๆสีตรงข้ามของสีนั้นทำให้กลายเป็นรูปสามเหลี่ยมหน้าจั่วเมื่อวาดเป็นเส้น โครงสีนี้ให้ความตัดกันเหมือนกับโครงสีตรงข้ามแต่โครงสีมีความตึงเครียดน้อยกว่า เหมาะกับผู้เริ่มต้น เพราะทำพังยาก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109" y="2693830"/>
            <a:ext cx="3974937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835926" y="907666"/>
            <a:ext cx="79694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หัวข้อเนื้อหา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ความหมายและประวัติความเป็นมาของทฤษฎีสี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แม่สี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วรรณะของสี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หลักการใช้สี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สีกับ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ปฏิกริยา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ทางจิตวิทยา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วัตถุประสงค์เชิงพฤติกรรม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ผู้เรียนสามารถอธิบายความเป็นมาของทฤษฎีสีได้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	ผู้เรียนสามารถอธิบายลักษณะสำคัญของแม่สีได้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	ผู้เรียนสามารถอธิบายลักษณะสำคัญของวรรณะสีได้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	ผู้เรียนสามารถนำความรู้ไปประยุกต์ใช้ในงานทางนิเทศศาสตร์ได้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วิธีสอน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1.การสอนแบบบรรยายประกอบสื่อ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PowerPoint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วีดิ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ทัศน์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2.การสอนแบบอภิปรายในชั้นเรียน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9870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745774" y="1216759"/>
            <a:ext cx="7969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Tetradic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color scheme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double complementary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สีโครงนี้ใช้สีตรงข้ามสองคู่ ด้วยความที่เป็นสีที่เยอะ ดังนั้นจึงมีรูปแบบที่หลากหลาย โครงสีสี่เหลี่ยมผืนผ้าใช้ได้ดีเมื่อให้สีหนึ่งเด่น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เป็นพื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เศษ และความดูความ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สมดุลย์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ระหว่างสีร้อนและสีเย็นในรูปด้วย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71" y="2393273"/>
            <a:ext cx="4157832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73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823048" y="1242517"/>
            <a:ext cx="7969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โครงสีสี่เหลี่ยมจัตุรัส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คล้ายโครงสีสี่เหลี่ยมผืนผ้า แต่ระยะห่างระหว่างสีในวงจรสีเท่ากัน 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เหมือนกับส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คีมอื่นๆคือใช้ได้ดีเมื่อให้สีหนึ่งเด่นและดูความ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สมดุลย์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ระหว่างสีร้อนและสีเย็นในรูป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841" y="2356240"/>
            <a:ext cx="4044560" cy="404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7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16986" y="1461458"/>
            <a:ext cx="79694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สีกับ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ปฏิกริยา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ทางจิตวิทยา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ความสัมพันธ์ของมนุษย์กับสี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สรรพสิ่งทั้งหมายในจักรวาลประกอบไปด้วยสีดังนั้นสิ่งแวดล้อมรอบตัวมนุษย์จึงประกอบไปด้วยสี 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สีจำแนกออกเป็น 2 ประเภทคือ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1. สีที่เกิดจากปรากฏการณ์ตามธรรมชาติ เช่น สีของแสงสีผิวของวัตถุตามธรรมชาติ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2. สีที่เกิดจากการสร้างสรรค์ของมนุษย์ เช่นสีของแสงไฟฟ้า สีของพลุ สีที่ใช้เขียนภาพและย้อมสีวัสดุต่างๆ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เหตุที่มนุษย์รู้จักใช้สีเพราะมนุษย์มีธรรมชาติรักสวยรักงาม เมื่อเห็นความงามตามธรรมชาติ เช่น ดอกไม้ ใบไม้สัตว์ วัตถุ ตลอดจนทิวทัศน์ที่งดงาม มนุษย์ก็อยากจะเก็บความงามเอาไว้จึงได้นำเอาใบไม้ หินสี เปลือกหอย ฯลฯ มาประดับร่างกายและยังรู้จักเอาดินสีและเขม่ามาทาตัว หรือขีดเขียนส่วนที่ต้องการให้งามรวมทั้งการเขียนภาพตามผนังถ้ำอีกด้วยสำหรับในปัจจุบันได้มีการสังเคราะห์สีจากวัตถุขึ้นมาใช้ในงานต่างๆอย่างกว้างขวางทั่วไปการใช้สีให้สอดคล้องกับหลักจิตวิทยาจะต้องเข้าใจว่าสีใดให้ความรู้สึกต่อมนุษย์อย่างไร จึงจะใช้ได้อย่างเหมาะสม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9491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3067746" y="1976613"/>
            <a:ext cx="79694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สีแดงให้ความรู้สึกอันตราย เร่าร้อน รุนแรง มั่นคง อุดมสมบูรณ์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สีส้มให้ความรู้สึกสว่าง เร่าร้อน ฉูดฉาด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สีเหลือง ให้ความรู้สึกสว่าง สดใสสดชื่น ระวัง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สีเขียว ให้ความรู้สึกงอกงาม พักผ่อนสดชื่น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สีน้ำเงิน ให้ความรู้สึกสงบ ผ่อนคลาย สง่างามทึม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สีม่วง ให้ความรู้สึกหนัก สงบ มีเลศนัย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สีน้ำตาลให้ความรู้สึกเก่า หนัก สงบเงียบ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สีขาว ให้ความรู้สึกบริสุทธิ์ สะอาดใหม่ สดใส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สีดำ ให้ความรู้สึกหนัก หดหู่ เศร้าใจ ทึบตัน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3099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565470" y="1590246"/>
            <a:ext cx="7969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การใช้สีตามหลักจิตวิทยาสามารถก่อให้เกิดประโยชน์ได้หลายประการ ทั้งนี้ขึ้นอยู่กับลักษณะการใช้งานประโยชน์ที่ได้รับนั้น สามารถสรุปได้ดังนี้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1. ประโยชน์ในด้านแสดงเวลาของบรรยากาศในภาพเขียน เพราะสีบรรยากาศในภาพเขียนนั้นจะแสดงให้รู้ว่าเป็นภาพตอนเช้า ตอนกลางวันหรือตอนบ่าย เป็นต้น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2. ประโยชน์ในด้านการค้า คือ ทำให้สินค้าสวยงาม น่าซื้อหา นอกจากนี้ยังใช้กับงานโฆษณาเช่น โปสเตอร์ต่างๆ ช่วยให้จำหน่ายสินค้า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ได้มาก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3. ประโยชน์ในด้านประสิทธิภาพของการทำงาน เช่น โรงงานอุตสาหกรรมถ้าทาสีสถานที่ทำงานให้ถูกหลักจิตวิทยาจะเป็นทางหนึ่งที่ช่วยสร้างบรรยากาศให้น่าทำงาน คนงานจะทำงามากขึ้นมีประสิทธิภาพในการทำงานสูงขึ้น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4. ประโยชน์ในด้านการตกแต่ง สีของห้องและสีของเฟอร์นิเจอร์ ช่วยแก้ปัญหาเรื่องความสว่างของห้องรวมทั้งความสุขในการใช้ห้อง ถ้าเป็นโรงเรียนเด็กจะเรียนได้ผลดีขึ้นถ้าเป็นรงพยาบาลคนไข้จะหายเร็วขึ้น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0984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501076" y="302359"/>
            <a:ext cx="796944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หลักการเกี่ยวกับสีที่สัมผัสทางสายตา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ผลจากการทดลองของนักจิตวิทยาได้เผยให้เราทราบว่า มีหลักการในการมองเห็นอยู่ 3 ประการดังต่อไปนี้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Goldstein. 1968 : 190)</a:t>
            </a:r>
          </a:p>
          <a:p>
            <a:pPr algn="thaiDist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สีสามารถกระทบกระเทือนอารมณ์ของแต่ละบุคคล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2. สีมีคุณสมบัติที่ดูเหมือนว่าจะสว่างขึ้นหรือมืดลง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3. สีให้ความรู้สึกต่อบุคคลไม่เท่ากัน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ความรู้สึกเกี่ยวกับสี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สีมีผลกระทบต่ออารมณ์เป็นอย่างมาก สีในกลุ่มของสีเย็น เช่น สีเขียว สีน้ำเงินจะให้ความรู้สึกสงบ แต่ถ้าสีออกเย็นมากหรือคล้ำมากอาจจะทำให้ไม่รู้สึกไม่เบิกบานกระชุ่มกระชวย และจะกระตุ้นความรู้สึกมากยิ่งขึ้นถ้าสีมีความสว่างสดใสขึ้นหรือใกล้ไปในทางสีแดง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สีเย็นยังมีผลต่อความรู้สึกเกี่ยวกับระยะทางในธรรมชาติด้วยสีที่เย็นมากๆ เช่น สีน้ำเงิน ถ้าทดลองโดยนำเอาวัตถุสีน้ำเงินวางไว้ท้ายห้องหรืออาจจะทาสีท้ายห้องด้วยสีน้ำเงินจะปรากฏว่าห้องมีความยาวมากขึ้นกว่าความเป็นจริงสำหรับสีร้อนโดยเฉพาะสีแดงเพลิงดูเหมือนจะสว่าง และถ้าใช้สีแดงเพลิงที่ท้ายห้องจะรู้สึกว่าห้องดูสั้นกว่าความเป็นจริง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สีกับการมองเห็น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จากการเรียนรู้ทางด้านจิตวิทยาทำให้เราทราบว่า เมื่อเราตั้งใจมองจุดสีอย่างจดจ่อ สมมุติว่าเป็นจุดสีส้ม มองประมาณ 30 วินาที แล้วละสายตาออกจากจุดสีส้มมามองที่พื้นกระดาษสีขาว จะปรากฏสีน้ำเงินอ่อนๆหรือสีฟ้าแทนที่จุดสีส้ม จุดที่เห็นจะมีลักษณะรูปร่างเหมือนจุดสีส้มเหตุที่ปรากฏเช่นนี้ก็เพราะว่าเป็นปรากฏการณ์ของสีคู่ตรงข้ามของสีส้มซึ่งต้องการจะผสมกับสีส้มให้เป็นสีกลางหรือสีเทานั่นเอง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298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94259" y="1113728"/>
            <a:ext cx="79694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สีร้อนหรือสีอุ่น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Warm Colors)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นับจากโทนสีเหลือง ชมพู แดง ส้ม ม่วง น้ำตาลสีเหล่านี้ให้ความหมายที่เร่าร้อน ก้าวร้าวมีอิทธิพลต่อการดึงดูดและกระตุ้นอารมณ์ได้ มากมายกว่าโทนสีอื่นๆสีเหล่านี้จะใช้มากกับงานประเภท หัวหนังสือ นิตยาสาร 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แค้ต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ล้อก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ตลอดจนป้าย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โฆา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ราต่างๆซึ่งจะกระตุ้นความสนใจต่อผู้พบเห็นได้เร็วสีโทนร้อน คือสีที่ให้ความหมาย รื่นเริง สดชื่น ฉูดฉาด บาดอารมณ์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946" y="2681945"/>
            <a:ext cx="4123352" cy="34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99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42743" y="1306912"/>
            <a:ext cx="7969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สีเย็น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Cool Colors)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เริ่มจากสีเทา ฟ้า น้ำเงิน เขียว สีโทนนี้จัดอยู่ในสีโทนเย็น ให้อารมณ์ความรู้สึก สงบ สะอาด เย็นสบาย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725" y="2269898"/>
            <a:ext cx="4437729" cy="39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33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94259" y="1397063"/>
            <a:ext cx="7969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สีขาว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White)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คือสีแห่งความสะอาด บริสุทธิ์ ไร้เดียงสา เหมือนกับสำนวนที่ชอบพูดว่า "เด็กที่เกิดมาเหมือนผ้าขาวที่ยังไม่มีรอยแปดเปื้อน“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801" y="2667924"/>
            <a:ext cx="5405466" cy="346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17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68502" y="1281153"/>
            <a:ext cx="7969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สีดำ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Black)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สัญลักษณ์แห่งความโศกเศร้าและความตายและบางความหมายใช้แทนความชั่วร้าย ในความหมายของคนยุโรป อเมริกา แทนความเป็นผู้ดีขรึม มั่นคง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95" y="2582498"/>
            <a:ext cx="5336888" cy="34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81380" y="894787"/>
            <a:ext cx="79694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กิจกรรมการเรียนการสอน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1.การศึกษาจากเอกสารประกอบการสอน สื่อ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PowerPoint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วีดิ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ทัศน์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2.การอภิปรายกลุ่มและการนำเสนอ เรื่องทฤษฎีสี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3.การทำแบบฝึกหัดท้ายบทเรียน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4.การศึกษาค้นคว้ารายบุคคล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สื่อการเรียนการสอน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1.เอกสารประกอบการสอนรายวิชาศิลปะเพื่องานนิเทศศาสตร์ กรุงเทพฯ: 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สวน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ทา.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2.หนังสือ ตำรา วารสาร เอกสาร และบทความที่เกี่ยวข้อง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3.การนำเสนอด้วยโปรแกรม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PowerPoint</a:t>
            </a:r>
          </a:p>
          <a:p>
            <a:pPr algn="thaiDist"/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การวัดผลและการประเมินผล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สังเกตจากพฤติกรรมการเข้าชั้นเรียน ความสนใจและการมีส่วนร่วม อาทิ การตั้งคำถามการตอบข้อซักถาม การร่วม      อภิปรายในชั้นเรียน และการทำแบบฝึกหัดท้ายบทเรียน ตลอดจนการศึกษาค้นคว้ารายบุคคลเพิ่มเติม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2.พิจารณาจากการอภิปรายกลุ่มและการนำเสนอ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3.พิจารณาจากการทำแบบฝึกหัดท้ายบทเรียน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3767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29865" y="1371305"/>
            <a:ext cx="7969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สีแดง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คือสีแห่งความกระตือรือร้น เร่าร้อน รุนแรง สะเทือนอารมณ์มีพลังความสว่างโชติช่วง เป็นสัญลักษณ์แห่งความรัก ดึงดูด ความสนใจ หากเป็นสีชมพูซึ่งความเข้มของสีจะจางลงจะให้ความรู้สึกหวานโรแมน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ติก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660" y="2517493"/>
            <a:ext cx="4943645" cy="35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52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823048" y="1500094"/>
            <a:ext cx="796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สีเหลือง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Yellow)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คือสีแห่งความสุขสดชื่น ร่าเริงมีชีวิตชีวาเป็นสีที่เข้าได้กับทุกสี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69" y="2197197"/>
            <a:ext cx="5368563" cy="39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40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771533" y="1448579"/>
            <a:ext cx="7969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สีเขียว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Green)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คือสีของต้นไม้ ใบหญ้า เป็นสัญลักษณ์ของความสงบ เรียบง่ายความเข้มของสีเขียวให้ความหมายถึงความอุดมสมบูรณ์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16" y="2506671"/>
            <a:ext cx="4761486" cy="36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75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797290" y="1422821"/>
            <a:ext cx="7969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สีฟ้า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Blue)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สีแห่งท้องฟ้าและน้ำทะเล เป็นสัญลักษณ์ของความสงบ เยือกเย็นมั่นคง แต่เต็มไปด้วยพลัง หากเป็นสีฟ้าอ่อนจะให้ความรู้สึก สดชื่น สวยงามกระฉับกระเฉงเป็นหนุ่มสาว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582" y="2678137"/>
            <a:ext cx="5069371" cy="35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40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732896" y="1397064"/>
            <a:ext cx="7969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สีม่วง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Purple)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คือสีแห่งความลึกลับ ซ่อนเร้น เป็นสีที่มีอิทธิพลต่อจิตนาการและความอยากรู้อยากเห็นหับเด็ก เช่น เรื่องเทพนิยายต่างๆ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260" y="2580210"/>
            <a:ext cx="4787640" cy="34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58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771531" y="1525852"/>
            <a:ext cx="7969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สีน้ำตาล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Brown)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ีสัญลักษณ์แห่งความร่วงโรยเปรียบเสมือนต้นไม้มีใบร่วงหล่นเมื่อถึงอายุขัยเป็นสีที่ให้ความหมายดูเหมือนธรรมชาติ เช่น สีน้ำตาลอ่อนและสีแก่นของลายไม้เป็นต้น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207" y="2545307"/>
            <a:ext cx="4557430" cy="34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82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81381" y="1345548"/>
            <a:ext cx="7969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สีแจ๊ด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Vivid Colors)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คือสีที่สะดุดตาเร็วมองเห็นได้ไกล โทนสีตัดกันแบบตรงข้าม เช่นแดงกับดำ เหลืองกับน้ำเงิน เขียวกับแดง ดำกับเหลืองเป็นต้นสีจำพวกนี้นิยมใช้กันมากในงานของเด็กเล่น ภัตตาคาร ร้านอาหาร ประเภท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ฟาสท์ฟู้ด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เฟ่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ข้อเสียของสีประเภทนี้หากใช้จำนวนสีมากจะดูลายตา พร่าวิธีใช้ที่ดีควรใช้หนึ่งหรือสองสีเป็นตัวเน้นหนัก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45" y="2697796"/>
            <a:ext cx="5001617" cy="36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72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81380" y="1435699"/>
            <a:ext cx="7969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สีจาง (สีอ่อน)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Light Colors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ให้ความหมายที่ดูอ่อนโยน เบาหวิวเหมือนคลื่นเมฆหรือปุยฝ้ายช่วยทำให้พื้นที่ที่แคบดูให้กว้างขึ้น โทนสีจำพวกนี้จะใช้กันมากกับเสื้อผ้า สตรีชุดชั้นใน แฟชั่นชุดนอน ในงานศิลปะบางอย่างใช้สีอ่อน เป็นพื้นฉากหลังเพื่อขับให้รูปทรงลอยเด่นขึ้น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727" y="2724925"/>
            <a:ext cx="4886908" cy="36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94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55622" y="1435700"/>
            <a:ext cx="7969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สีทึบ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Dull Color)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คือสีอ่อนที่ค่อนข้างเข้มหรือสีที่เจือจางลง ให้ความรู้สึกที่สลัวลาง มัว บางครั้งดูเหมือนฝัน และดูคลายเครียด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64" y="2404326"/>
            <a:ext cx="5131424" cy="37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77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591229" y="1384184"/>
            <a:ext cx="7969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สีมืด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ทีบ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Dark Colors)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ให้ความรู้สึกหนัก แข็งแกร่ง เข้ม มีพลังสังเกตดูได้จากสีเครื่องแต่งกายของทหาร สีสูทของผู้ชาย ชุดฟอร์มของช่าง เป็นต้น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381" y="2511320"/>
            <a:ext cx="5289644" cy="349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7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513955" y="778878"/>
            <a:ext cx="79694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ทฤษฏีสี</a:t>
            </a: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ความหมายและประวัติความเป็นมา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สีเป็นองค์ประกอบที่สำคัญในงานเกือบทุกประเภท สีอาจเป็นสิ่งแรกที่คนมองเห็น อีกทั้งสียังสามารถนำมาใช้เป็นสัญลักษณ์ของทีม องค์การ หรือสถาบันต่าง ๆ  เพราะสีเป็น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ทัศน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ธาตุที่คนสามารถมองเห็นรวมถึงช่วยสร้างการจดจำ สร้างความแตกต่างให้กับวัตถุหรือสิ่งของที่มีรูปทรงเหมือนกัน สีช่วยดึงดูดสายตา ให้คนหันมาสนใจ ทั้งนี้เพื่อสร้างความตระหนัก เพิ่มการระมัดระวัง อาทิ สัญญาณไฟจราจร สัญลักษณ์ป้ายจราจรข้างทางที่สามารถสังเกตเห็น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ใด้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ชัดเจนแต่ไกล</a:t>
            </a:r>
          </a:p>
          <a:p>
            <a:pPr algn="thaiDist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ความหมายของ “ทฤษฎี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”หมายถึงความจริงที่ได้พิสูจน์แล้วหรือหลักวิชา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ความหมายของ “สี”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แสงที่ตกกระทบวัตถุแล้วสะท้อนเข้าตา ทำให้เราเห็นเป็นสีต่าง ๆ และมีผลทางด้านจิตวิทยาต่อผู้เห็น สี และความเข้มของสีทำให้เกิดอารมณ์และความรู้สึก เมื่อใดที่เรามองเห็นสีสายตาจะส่งความรู้สึกไปยังสมองทำให้เกิดความรู้สึกต่างๆตามอิทธิพลของสีนั้น ๆ เช่น รู้สึกสดชื่น ตื่นเต้น หรือโศกเศร้า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ความหมายของ“ทฤษฎีสี”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จึงหมายถึงหลักวิชาเกี่ยวกับสีที่สามารถมองเห็นได้ด้วยสายตา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ตัวสะกดของคำว่า สี ในภาษาอังกฤษ เขียนแบบอเมริกัน ใช้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color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เขียนแบบอังกฤษ ใช้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colour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4660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55622" y="2015249"/>
            <a:ext cx="79694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ในการศึกษาเรื่องทฤษฎีสีแม่สีของแสง แม่สีของวัตถุธาตุ วรรณะของสีจิตวิทยาของสีรวมถึงหลักการใช้สีทำให้เราได้ทราบถึงความสำคัญของการใช้สี สามารถนำไปประยุกต์ใช้ตั้งแต่งานศิลปะขั้นพื้นฐาน การออกแบบกราฟิกสื่อสิ่งพิมพ์ รวมถึงการสร้างสรรค์งานภาพถ่ายให้โดดเด่น น่าสนใจ เพื่อสร้างแรงดึงดูดและสามารถสื่อความหมายได้อย่างถูกต้อง การประยุกต์ใช้ในชีวิตประจำวัน อาทิ การเลือกสีเสื้อผ้าเครื่องแต่งกาย การเลือกสีบ้าน ห้องนั่งเล่น ห้องนอน ห้องรับแขกให้ดูอบอุ่น นักศึกษาจึงควรศึกษาทฤษฎีสีและเข้าใจหลักการใช้สีอย่างถูกต้อง เพื่อเป็นพื้นฐานสำคัญในการพัฒนาและสร้างคุณค่าเพิ่มให้กับงานของตนเองได้เป็นอย่างดี 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9657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861684" y="1358427"/>
            <a:ext cx="796944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แบบฝึกหัดท้ายบทเรียน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1.จงอธิบายความหมายของ “แม่สีวัตถุธาตุ” และถูกนำมาใช้ในงานประเภทใด 			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2.จงอธิบายความหมายของ “แม่สีของแสง” และถูกนำมาใช้ในงานประเภทใด			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3.สีกลางประกอบด้วยสีใดบ้าง และมีประโยชน์อย่างไร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4.สีสามารถแบ่งออกได้กี่วรรณะ และสีใดที่อยู่มากกว่าหนึ่งวรรณะ เพราะเหตุใด		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5.จงอธิบายถึงลักษณะการใช้สีในลักษณะต่อไปนี้และผลด้านจิตวิทยา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การใช้สีวรรณะเดียว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		การใช้สีต่างวรรณะ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การใช้สีตรงกันข้าม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การใช้สีใกล้เคียง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การเรียนรู้เรื่องทฤษฎีสีสามารถนำไปใช้ประยุกต์ใช้กับการเรียนนิเทศศาสตร์ได้อย่างไรบ้าง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411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513955" y="1049334"/>
            <a:ext cx="796944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ประวัติความเป็นมา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มนุษย์เริ่มมีการใช้สีตั้งแต่สมัยก่อนประวัติศาสตร์ มีทั้งการเขียนสีลงบนผนังถ้ำ เครื่องปั้นดินเผา หรือข้าวของเครื่องใช้รวมถึงเครื่องประดิบหินอีกด้วย การเขียนสีลงบนผนังถ้ำเริ่มมีมาตั้งแต่สมัยก่อนประวัติศาสตร์ในทวีปยุโรปโดยมนุษย์ยุคก่อนประวัติศาสตร์ สมัยยุคหินเก่าตอนปลาย ภาพเขียนสีที่มีชื่อเสียงในยุคนี้พบส่วนมากที่ประเทศฝรั่งเศสและประเทศสเปน สำหรับในประเทศไทย กรมศิลปากรได้สำรวจพบภาพเขียนสีสมัยก่อนประวัติศาสตร์บนผนังถ้ำและเพิงหินในที่ต่างๆ จะมีอายุระหว่าง 1500-4000 ปี เป็นสมัยยุคหินใหม่และยุคโลหะ ถูกค้นพบครั้งแรกเมื่อปี พ.ศ. 2465 บนผนังถ้ำในอ่าวพังงา ต่อมาก็ถูกค้นพบในถ้ำจังหวัดกาญจนบุรีและจังหวัดอุทัยธานี เป็นการเขียนสีลงบนผนังถ้ำเป็นส่วนใหญ่นอกจากนั้นจะมีการเขียนลงบนเครื่องปั้นดินเผาค้นพบครั้งแรกที่อำเภอบ้านเชียงจังหวัดอุดรธานีเมื่อปี พ.ศ.2510 สีที่เขียนเป็นสีแดงรูปลายก้านขด ภาพจิตกรรมฝาผนังตามวัดต่างๆสมัยสุโขทัยและอยุธยามีหลักฐานว่ามีการใช้สีในการเขียนภาพหลายสีแต่ก็อยู่ในวงจำกัดเพียง 4 สี คือ สีดำ สีขาว สีแดง และสีเหลือง 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คำจำกัดความของสี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แสงที่มีความถี่ของคลื่นในขนาดที่ตามนุษย์สามารถรับสัมผัสได้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แม่สีที่เป็นวัตถุประกอบด้วย สีแดง สีเหลือง และสีน้ำเงิน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สีที่เกิดจากการผสมของแม่สี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787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604107" y="714483"/>
            <a:ext cx="796944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คุณลักษณะของสี</a:t>
            </a:r>
          </a:p>
          <a:p>
            <a:pPr algn="thaiDist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สีแท้(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HUE)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สีที่ยังไม่ถูกผสมเป็นลักษณะของสีแท้ที่มีความสดใส เช่น สีแดง สีเหลือง สีน้ำเงิน</a:t>
            </a:r>
          </a:p>
          <a:p>
            <a:pPr algn="thaiDist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สีอ่อนหรือสีจาง(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TINT)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ใช้เรียกสีแท้ที่ถูกผสมด้วยสีขาว เช่น สีเทา, สีชมพู</a:t>
            </a:r>
          </a:p>
          <a:p>
            <a:pPr algn="thaiDist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สีแก่(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SHADE)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ใช้เรียกสีแท้ที่ถูกผสมด้วยสีดำ เช่น สีน้ำตาล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สีสามารถแยกออกเป็น 2 ประเภทคือ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สีธรรมชาติ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สีที่มนุษย์สร้างขึ้น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สีธรรมชาติ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เป็นสีที่เกิดขึ้นเองธรรมชาติ เช่น สีของแสงอาทิตย์ สีของท้องฟ้ายามเช้า เย็น สีของรุ้งกินน้ำ เหตุการณ์ที่เกิดขึ้นเองธรรมชาติ ตลอดจนสีของ ดอกไม้ ต้นไม้ พื้นดิน ท้องฟ้า น้ำทะเล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สีที่มนุษย์สร้างขึ้นหรือสังเคราะห์ขึ้น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เป็นสีที่ถูกสร้างขึ้นจากกระบวนการทางวิทยาศาสตร์ มนุษย์ได้ทดลองจากแสงต่างๆ เช่น ไฟฟ้า นำมาผสมกันด้วยการฉายแสงซ้อนทับหรือประสานกัน ถูกนำมาใช้ประโยชน์ในการแสดงละคร การจัดแสงบนเวทีหรือการผลิตรายการวิทยุโทรทัศน์ 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216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501076" y="302359"/>
            <a:ext cx="79694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แม่สี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แม่สี คือ สีหลัก ซึ่งสามารถนำมาผสมกันแล้วทำให้เกิดสีใหม่ และไม่สามารถนำสีใด ๆ มาผสมขึ้นเป็นแม่สีได้ แม่สีมีอยู่ 2 ชนิด คือ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1.แม่สีของแสงสีแบบบวก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Additive Color)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หรือระบบสี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RGB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ซึ่งเกิดจากการหักเหของแสงผ่านแท่งแก้วปริซึมจะเกิดแถบสีที่เรียกว่า สีรุ้ง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Spectrum)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ซึ่งแยกสีตามที่สายตามองเห็นได้ 7 สี คือ สีแดง สีแสดสีเหลือง สีเขียว สีน้ำเงิน สีคราม และสีม่วง ซึ่งเป็นพลังงานอยู่ในรูปของรังสีที่มีช่วงคลื่นที่สายตาสามารถมองเห็นได้ แสงสีม่วงมีความถี่คลื่นสูงที่สุด คลื่นแสงที่มีความถี่สูงกว่าแสงสีม่วงเรียกว่า อัลตราไวโอเลต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Ultra Violet)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และคลื่นแสงสีแดงมีความถี่คลื่นต่ำที่สุด คลื่นแสงที่ต่ำกว่าแสงสีแดงเรียกว่า อินฟราเรด(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Infrared)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ซึ่งคลื่นแสงที่มีความถี่สูงกว่าสีม่วง และต่ำกว่าสีแดงนั้นสายตาของมนุษย์ไม่สามารถมองเห็นได้   ทำให้แสงสีที่มนุษย์มองเห็นได้ทั้งหมดนั้น เกิดจากแสงสี 3 สี คือสีแดง(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สีเขียว(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Green)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และสีน้ำเงิน(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Blue)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ซึ่งสามารถนำมาใช้เป็นแม่สีของแสง เมื่อนำมาฉายรวมกันจะทำให้เกิดสีใหม่อีก 3 สี คือ สีแดงมา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เจนต้า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สีฟ้าไซแอนและสีเหลือง และถ้าฉายแสงสีทั้งหมดรวมกันจะได้แสงสีขาว จากคุณสมบัติของแสงนี้เราได้นำมาใช้ประโยชน์ทั่วไปในการฉายภาพยนตร์ การบันทึกภาพนิ่งภาพ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วีดิ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ทัศน์ ระบบสีแสงในจอมอนิเตอร์ 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โปรเจ็กเตอร์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เป็นต้น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750" y="4443454"/>
            <a:ext cx="2542252" cy="2298391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7027574" y="5381086"/>
            <a:ext cx="167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4.1: แม่สีของแสง</a:t>
            </a:r>
          </a:p>
        </p:txBody>
      </p:sp>
    </p:spTree>
    <p:extLst>
      <p:ext uri="{BB962C8B-B14F-4D97-AF65-F5344CB8AC3E}">
        <p14:creationId xmlns:p14="http://schemas.microsoft.com/office/powerpoint/2010/main" val="291431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501076" y="611452"/>
            <a:ext cx="796944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การผสมแม่สีของแสง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แม่สีของแสงประกอบด้วย สีแดง สีเขียว และสีน้ำเงิน โดยสามารถผสมแม่สีให้เกิดเป็นสีอื่นๆได้ดังนี้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สีแดง + สีเขียว 	= สีเหลือง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สีแดง + สีน้ำเงิน 	= สีม่วงแดง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สีเขียว + สีน้ำเงิน	= สีฟ้าอมเขียว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2.แม่สีวัตถุธาตุ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เป็นสีที่ได้มาจากธรรมชาติ และจากการสังเคราะห์โดยกระบวนการทางเคมี มี 3 สี คือ สีแดง สีเหลือง และสีน้ำเงิน แม่สีวัตถุธาตุเป็นแม่สีที่นำมาใช้งานกันอย่างกว้างขวาง อาทิ วงการศิลปะ วงการอุตสาหกรรมเป็นต้น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444" y="3432424"/>
            <a:ext cx="3147910" cy="3005205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5443473" y="6385638"/>
            <a:ext cx="167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4.2: แม่สีวัตถุธาตุ</a:t>
            </a:r>
          </a:p>
        </p:txBody>
      </p:sp>
    </p:spTree>
    <p:extLst>
      <p:ext uri="{BB962C8B-B14F-4D97-AF65-F5344CB8AC3E}">
        <p14:creationId xmlns:p14="http://schemas.microsoft.com/office/powerpoint/2010/main" val="53889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501076" y="302359"/>
            <a:ext cx="796944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การผสมแม่สีวัตถุธาตุ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แม่สีวัตถุธาตุประกอบด้วย สีแดง สีเหลือง และสีฟ้า หรือเรียกอีกอย่างหนึ่งว่า แม่สีขั้นที่หนึ่งและสามารถผสมแม่สีให้เกิดเป็นสีอื่นๆ เรียกว่าแม่สีขั้นที่สองได้ดังนี้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แดง + สีเหลือง = สีส้ม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แดง + ฟ้า	= สีม่วง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สีเหลือง + ฟ้า = สีเขียว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วงจรสี</a:t>
            </a: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แม่สีวัตถุธาตุ เมื่อนำมาผสมกันจะทำให้เกิดวงจรสีซึ่งเป็นวงสีธรรมชาติ เกิดจากการผสมกันของแม่สีวัตถุธาตุ เป็นสีหลักที่ใช้งานกันทั่วไปในวงจรสีจะแสดงสิ่งต่าง ๆ ดังต่อไปนี้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707" y="3565710"/>
            <a:ext cx="4101478" cy="2732059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5082864" y="6334123"/>
            <a:ext cx="167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4.3: วงจรสี</a:t>
            </a:r>
          </a:p>
        </p:txBody>
      </p:sp>
    </p:spTree>
    <p:extLst>
      <p:ext uri="{BB962C8B-B14F-4D97-AF65-F5344CB8AC3E}">
        <p14:creationId xmlns:p14="http://schemas.microsoft.com/office/powerpoint/2010/main" val="2854313394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ส้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กำหนดเอง 1">
      <a:majorFont>
        <a:latin typeface="TH SarabunPSK"/>
        <a:ea typeface=""/>
        <a:cs typeface="DilleniaUPC"/>
      </a:majorFont>
      <a:minorFont>
        <a:latin typeface="TH SarabunPSK"/>
        <a:ea typeface=""/>
        <a:cs typeface="DilleniaUPC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261</TotalTime>
  <Words>4779</Words>
  <Application>Microsoft Office PowerPoint</Application>
  <PresentationFormat>Widescreen</PresentationFormat>
  <Paragraphs>204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TH SarabunPSK</vt:lpstr>
      <vt:lpstr>Wingdings 3</vt:lpstr>
      <vt:lpstr>Arial</vt:lpstr>
      <vt:lpstr>ช่อ</vt:lpstr>
      <vt:lpstr>บทที่4 ทฤษฏีสี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ADVICEDET</dc:creator>
  <cp:lastModifiedBy>Narong Anurak</cp:lastModifiedBy>
  <cp:revision>21</cp:revision>
  <dcterms:created xsi:type="dcterms:W3CDTF">2021-07-19T03:23:32Z</dcterms:created>
  <dcterms:modified xsi:type="dcterms:W3CDTF">2021-08-05T08:28:51Z</dcterms:modified>
</cp:coreProperties>
</file>