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256" r:id="rId2"/>
    <p:sldId id="284" r:id="rId3"/>
    <p:sldId id="422" r:id="rId4"/>
    <p:sldId id="423" r:id="rId5"/>
    <p:sldId id="425" r:id="rId6"/>
    <p:sldId id="424" r:id="rId7"/>
    <p:sldId id="426" r:id="rId8"/>
    <p:sldId id="427" r:id="rId9"/>
    <p:sldId id="373" r:id="rId10"/>
    <p:sldId id="378" r:id="rId11"/>
    <p:sldId id="387" r:id="rId12"/>
    <p:sldId id="386" r:id="rId13"/>
    <p:sldId id="385" r:id="rId14"/>
    <p:sldId id="388" r:id="rId15"/>
    <p:sldId id="377" r:id="rId16"/>
    <p:sldId id="374" r:id="rId17"/>
    <p:sldId id="375" r:id="rId18"/>
    <p:sldId id="376" r:id="rId19"/>
    <p:sldId id="389" r:id="rId20"/>
    <p:sldId id="429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66" r:id="rId32"/>
    <p:sldId id="432" r:id="rId33"/>
    <p:sldId id="431" r:id="rId34"/>
    <p:sldId id="393" r:id="rId35"/>
    <p:sldId id="367" r:id="rId36"/>
    <p:sldId id="368" r:id="rId37"/>
    <p:sldId id="370" r:id="rId38"/>
    <p:sldId id="379" r:id="rId39"/>
    <p:sldId id="380" r:id="rId40"/>
    <p:sldId id="392" r:id="rId41"/>
    <p:sldId id="420" r:id="rId42"/>
    <p:sldId id="42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BE7AE-2E8F-4227-A9FA-2EE8449FD751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5DEAD-7080-4ECE-A6F0-17BFF4666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5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885BF1D-77DB-4450-9F51-92BE65E38762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czgroup.co.th/%e0%b9%81%e0%b8%99%e0%b8%a7%e0%b8%84%e0%b8%b4%e0%b8%94%e0%b8%97%e0%b8%b2%e0%b8%87%e0%b8%81%e0%b8%b2%e0%b8%a3%e0%b8%95%e0%b8%a5%e0%b8%b2%e0%b8%94-7p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h.wikipedia.org/wiki/%E0%B8%99%E0%B8%B4%E0%B8%A7%E0%B8%A2%E0%B8%AD%E0%B8%A3%E0%B9%8C%E0%B8%81" TargetMode="External"/><Relationship Id="rId2" Type="http://schemas.openxmlformats.org/officeDocument/2006/relationships/hyperlink" Target="http://th.wikipedia.org/wiki/%E0%B8%9A%E0%B8%A3%E0%B8%B8%E0%B8%81%E0%B8%A5%E0%B8%B4%E0%B8%9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th.wikipedia.org/wiki/%E0%B8%9B%E0%B8%A3%E0%B8%B0%E0%B9%80%E0%B8%97%E0%B8%A8%E0%B8%AA%E0%B8%AB%E0%B8%A3%E0%B8%B1%E0%B8%90%E0%B8%AD%E0%B9%80%E0%B8%A1%E0%B8%A3%E0%B8%B4%E0%B8%81%E0%B8%B2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th.wikipedia.org/wiki/%E0%B8%AD%E0%B8%B8%E0%B8%9B%E0%B8%AA%E0%B8%A3%E0%B8%A3%E0%B8%84" TargetMode="External"/><Relationship Id="rId3" Type="http://schemas.openxmlformats.org/officeDocument/2006/relationships/hyperlink" Target="http://th.wikipedia.org/wiki/%E0%B8%81%E0%B8%B2%E0%B8%A3%E0%B9%80%E0%B8%87%E0%B8%B4%E0%B8%99" TargetMode="External"/><Relationship Id="rId7" Type="http://schemas.openxmlformats.org/officeDocument/2006/relationships/hyperlink" Target="http://th.wikipedia.org/w/index.php?title=%E0%B9%82%E0%B8%AD%E0%B8%81%E0%B8%B2%E0%B8%AA&amp;action=edit&amp;redlink=1" TargetMode="External"/><Relationship Id="rId2" Type="http://schemas.openxmlformats.org/officeDocument/2006/relationships/hyperlink" Target="http://th.wikipedia.org/wiki/%E0%B8%9A%E0%B8%A3%E0%B8%B4%E0%B8%A9%E0%B8%B1%E0%B8%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.wikipedia.org/w/index.php?title=%E0%B8%81%E0%B8%B2%E0%B8%A3%E0%B8%95%E0%B8%A5%E0%B8%B2%E0%B8%94&amp;action=edit&amp;redlink=1" TargetMode="External"/><Relationship Id="rId5" Type="http://schemas.openxmlformats.org/officeDocument/2006/relationships/hyperlink" Target="http://th.wikipedia.org/w/index.php?title=%E0%B8%97%E0%B8%A3%E0%B8%B1%E0%B8%9E%E0%B8%A2%E0%B8%B2%E0%B8%81%E0%B8%A3%E0%B8%9A%E0%B8%B8%E0%B8%84%E0%B8%84%E0%B8%A5&amp;action=edit&amp;redlink=1" TargetMode="External"/><Relationship Id="rId4" Type="http://schemas.openxmlformats.org/officeDocument/2006/relationships/hyperlink" Target="http://th.wikipedia.org/w/index.php?title=%E0%B8%81%E0%B8%B2%E0%B8%A3%E0%B8%9C%E0%B8%A5%E0%B8%B4%E0%B8%95&amp;action=edit&amp;redlink=1" TargetMode="External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685801"/>
            <a:ext cx="7848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AIM1202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th-TH" dirty="0" smtClean="0">
                <a:solidFill>
                  <a:schemeClr val="accent6"/>
                </a:solidFill>
              </a:rPr>
              <a:t>หลักการ</a:t>
            </a:r>
            <a:r>
              <a:rPr lang="th-TH" dirty="0">
                <a:solidFill>
                  <a:schemeClr val="accent6"/>
                </a:solidFill>
              </a:rPr>
              <a:t>สื่อสาร</a:t>
            </a:r>
            <a:r>
              <a:rPr lang="th-TH" dirty="0" smtClean="0">
                <a:solidFill>
                  <a:schemeClr val="accent6"/>
                </a:solidFill>
              </a:rPr>
              <a:t>การตลาด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876800"/>
            <a:ext cx="6400800" cy="1752600"/>
          </a:xfrm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</a:rPr>
              <a:t>อ. อิสรี ไพเราะ(อ.ต๊ะ)</a:t>
            </a: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isaritiaw@gmail.com</a:t>
            </a:r>
            <a:endParaRPr lang="th-TH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MB. 086-358-3508</a:t>
            </a:r>
          </a:p>
          <a:p>
            <a:endParaRPr lang="en-US" dirty="0"/>
          </a:p>
        </p:txBody>
      </p:sp>
      <p:sp>
        <p:nvSpPr>
          <p:cNvPr id="15364" name="AutoShape 4" descr="data:image/jpeg;base64,/9j/4AAQSkZJRgABAQAAAQABAAD/2wCEAAkGBhQQEBAQEBIPEBAQDw8VFRQVDw8QFBQQGBAVFRUUFRUXHCYeFxkjGRQUHy8gJCcpLCwsFR8xNTAqNSYrLCkBCQoKDgwOGg8PGiolHyQtKTAvLCwsLSwvKjU0LCksLy0qKi4sMCwpLCwwLCwsKSwpNCwsLCwqKSwpLCwpLCkpLP/AABEIAMMBAwMBIgACEQEDEQH/xAAbAAABBQEBAAAAAAAAAAAAAAAAAQIEBQYDB//EAD8QAAIBAgQCCAMFBwMEAwAAAAECAAMRBAUSIQYxEyJBUWFxgZEyocEHI0JSsRRicoKS0eGisvAzY8LSFmSj/8QAGwEBAAIDAQEAAAAAAAAAAAAAAAEFAgMEBgf/xAAzEQACAgIBAwEFBgUFAAAAAAAAAQIDBBESBSExQRMiYYHBMnGRodHwFSMkUbEUM0Lh8f/aAAwDAQACEQMRAD8A9xhCEgBCEIAQhCAEIQgBCEIAQhCAEIQgBCEIAQhOdarpEA6Qkb9s8PnF/bB3GTojaJEJwGLHjHDEr3xobR1hOYrr3iOFQd495BI6ES8WAEIQgBCEIAQhCAEIQgBCEIAQhCAEIQgBCEIAQhCAEIQgBCEIAQhCAEi408vWSpDxx3HlJXkh+CNeES8S8zNYt4l4l4l5JA68NUZeF5AJGFqHWB3yylXgReoPAGV/EfFJwtVEVA4td+d7HlaZQrlZLjEwtvhRXzn4NJCVOR8Qri9ZRGVU07m25IvYDnLaYTg4PjLyba7Y2x5we0EIytVCqWPJQSZisx4qcsQpKjuE2048rn7pzZebXipOfqbiEzfD+fNUYI5vfke280kwtqlVLjI2Y2TDIhzgEIQmo6QhCEAIQhACEIQAhCEAIQkCvnVJDYtv4bzKMXLwjCdkK1ub0T4Tlh8UtQXQgidZDWuzMk1JbQQhCQSEIQgBIGNPW9BJ8wXGlKtWqsgqClTpFaqlNYqMyAKabkECxNQ2t3TTdfChcpmyur2j1vQ3H/aFhqYbQXqsFqbBWQakNipLWt52tM3mP2g16jAUbUFFWjYgKzlWQlkfVceo7paYHhqhSqA6TUK1641VDqvS6LUQV+E9Yje19pWYjhBCFakzU3CYVrEl0atUZlJN7lQNtlsN+UrP4pGb13SLeqvErf2W/i+/5FhlP2mKwH7VT6MlWYsl2UIDYXX4r3HZNZgc3pVxelUR9gSAesoIuNSndfWeQZnkdagGvTZlCMiug6QNoq9drLdlUcrsBzk/D8M4guSR0IGJo6rvZjTZgisum4bmdiROqOckttpozyOn40lyrlx8/Ffh5PQMz4xw1AdaqrsadR1VOvrCgkgMOqDt2kSgbirEYxlp4amaFDEUXCV3VrpVUOTZlJU/Dy585wyvhGlQalqvVqJiaqBiLIydEzEGnci97j0khMX0fQqoAUHEuAAAADUIFgOW1Qzjt6lKfar9+TjmsbH+ynJ/3f0X4eTZcGU3FACs/S1F1Kz/AJiHO/lJmfZEuJS9rVFHVPL+U+EbwvTth1Pad/ff6y4l5XKUNPffsVVsY2qSkuz2eW4PMHwdYkDQL2Zbcj2giehZdnVOsgYMFNtwSBY+vOQ+IOGlxI1LZaoHPsYdzf3mTfJq9LqlHUcr/Evut5aSdWTFNvUighHIwJtRXKD/AH8jeY9Omo1EQglkIFiDv2Ty7GIVdtZC2JuG2K+Bk6niHQ7MysO4kbxlfH1WcO7pUK8hVw+Hqj3K6v8AVN9FU6G+PdfgceXk1ZaXtE4tfP8AQv8Ag3AFiKu+gcja1z4d82cx2W8bWstdEHIaqYI/0m9vea6jWDqGU3DC4M4MxWOfKa0XPTJY6r4Uy3rz6P8AAfCEJxFqEIQgBEJimY3Ps7YsQCQoOwm+iiV0tI48zMhiw5SNgtQHkQfWOnm2GzxlYEMR6zcZLmgxFPUPiRtLfxaQf0Im3IxZU9zRhdRhldktMsYRLwvOQsyHnFYpRdhztPK8dmx1HftnrONZNJV+TAi252nlGf8ABtfpWagFrozbBatOkR/EKhHyJllg2RgnsoerY07mnH8C+4PzhjWpoLkOSD4CxN/eegzJ8F8InCqHrFWq22CnUFvz63aZq5zZU4zsbid/T6Z00qMxZFx2YLRF2PkO2SZ57xlmhWs6luXIdw0rt87+sxx6lbPizLOyHj1c4ruaelxShNiCB53lzSrBgGUggzxujmR1T0Xg/EM6VL/CClvPTv8ASdWXixrjyiVvTeoWXzcLDQzG5sdVar50F/qxJB+SzZTO4nAqzM1rEte4JG97g7SgzMSWTFJPWj0cLVW+5QV3IVz/ANvMD69KFX5Tvp+809n7TTX0TD6/1EmVMqFiAxAsRvY9Um59zIxZFa5clg7NsABcpp7e4Sq/g2VLtBJ+fD/XRNnUKKu9j0Qn61Ikczg6xHnXa4+ayRVN3cf/AGqKjySktUfMGH7LZRouy6cKnZcLTqFmJHiD2d05VatiGIItVrOdjy0lE9wR7Tjtw76m1KDXy+ZvhkV2R5QkmiNUzAJoJ7Di6n/6EA/0uZU08QpKJbdcPTH8zE3/ANgkTH4k6dJvcYZV/ma4PrcCLlPXxAH/AHEHoFB/8p1U469f33/7OC2+TlpfvwevZPT00UHh/iTZxwq2RR+6J1npn5Ml4FiQhIJPNOI3FOtXPL7xvmSZRPiSdzffkLWHnaXPFjXr1PGsfkT/AGlGzXJ9J6aj7CPn+X/uyXxZzoZhrrVaR501otf+MP8A+nznqXBmI1YYD8rEek8xwuD/AOtVHM1ACf3VAA+d56BwFU+7YeJ+k5cv3qH8GWHTv5eZHX/KP0X1RrIRLxZRHsBIQhJAGefcR4Mo7A7cyPEd83OMxgpi55nkJms3xaVlIqL0gANgAAw/hOxB9Z24kpwfJLsVHU4VXR4Semjz7G4opcjsBN7iehfZvh6gwnS1QVNdtSqRYhANINvGxPlaY/LM2weHrFqmBxLMDsz1Fq28kZrT0vKs8pYhQaZIuPhZSjexm/MsnNa4vRy9Lopqlvmm/wCyLGR8djBSXUeZ2A7zYn6TveYnN89LY2thmNlpqgpjb4igZj5m4HpK+qKlNJlzkWOFUpR8jMdnzFidRkHFUqOMGjEIr/law1qfA/TlIONveQXzDow7X+Fe/e/ZPROmCh2PDRybpW9yRg8yGDZlSpVupt/1G0+HV5T0ThfO/wBqo6z8atpbx2BB+fyng2Y570mKqjYWIAsQQRaeg/ZRnH3tWix+NAy+ak3+TH2lfkRjZXyXlF7hSspvUZN6f7X6Hpz1AoJOwExHGvDqY0irRqaKygAhtSpUA5X22bx8u4Tjx7xccPiKeGXVc0VqDeytqd1377aOXj7VuTYupjA5clKS9Vjvct+Vd+drb9l5oopaXtEzszMqPJ1SjtFblHA2LqVQrUxTRWBNRq1MrYHsCMSfaerZVlq4emKa7nmT3tMBRyLC02LIKysfxDEVFPyMukzWpQQMjvVpr8Qc6mA8+0eM23122JbZzYuTj1NuK/Pf0X5GxvOFTCK3ZY+ETD4oVER15OoI9RFNa0rNaL/aa2YzNc4KhwbBRUqKCOZCvZb+/wApn2xhJ9ZNz7L2q0UXS4dqyEEC+kkNcsPy72PnfsmbbXh30V1dWJsLqdz+6eTekucGyKjp+TyvV6LJz5Lwa7KsQezumgKgykybKKlSi7FWolqb6NQsxOk6Tbs3mcyPMClXDNc6OmVXW5sUYgbjkbXJ9Jy5lkZT90selUTrq9/1NvWwCN8SKfNQZHoZFRR1dUCsD2bb99p1zasy4jRTIVAqXFr9YliT7afaSOGan7RRWu9h95UAA5EK2kE38jOJqL7tFpxezSLsAO4RbznrhqmJuOl4ExmqRszr6aNVu6m3vawhLb0RKWk2eZZ3X11CdzdnblfmT/eVlP6yficQFNyL7ge5A+sZiqFjcT00GlqJ8/ug5bsLLKMAXweJt8QRnHpUufkDL/gRSAdQKk6ufdtG8H4NXpPTYXV6diPAmS+FsLVR3WqpUU2Kg2sCLW27++V91nu2Q+ZeY9P8yi1L01/6aeES8SVB6UW8ZVrKg1OyqO9iFHuY68xf2huQ+Fvun323Zr6m/na/zgktuKqmmkK6jWFDfCeY0kix8xb1mUwfEVCqNnCk9jbfPlK2kwsQjPTDcwjFQT3leR9RM/U4IcG+GrfyOLj3E7Kb+C0yry8N2S5RNXmONUHqsjNa9gVJA75VjOXVwymxBuD49kx+brXwtRenQ06yC4PMOnbY9olhTxwqItReTD2aW1dsZrR5u/GnVLl3/Q96y7GitRpVV5VKaN7i9pjuJuFxXxjV1r9H1KYIVA56Rbi5OoW6unbwkfg/iO2XV03L4QM1hct0BbUSo53W7j0E6UKq6futOk73XtuL3J5km9995V14/vtN+D0F+c1XFpb2u/6FbnWBq00LipSa176m6H2Jv7XmNxFcuR0i9TUC2ncHwLDa03WZZYlcfeKGI5HtEpqOQU6T6gzKR+Xqn3EsPZzlHjy/Ipf9RTCfLh+ZgeI6WvGLUSwNRdrWALAbD12EsuF8zNOslZWKGnZgbXv4Ed3OaLinK6eIQuiqMTRGtGGxfTuUe3O4Fr8wZg6WJUMWQnS41eR7R7k+845xlUnFltVZXktTj6G54qqvmVSjW6SilSijKPu2XUCSRfrG3M+80mWIaWDoISLhCTblqJNz7zy9MxI3uAJtOFc+FWk1N2BNM7WYE6T4c7X7fGTiySlpmvqVblXuPks2rG8scC2oMv5lI9xK12X8wtI+Y8SUsLTJuGqOCEW9ifHwEtbpR4HmcWuftdG14TzDXhVAN+jd19AxI/WcOJOJlw5WmxAZwWtvfQDbYefb4TDfZ5xSKJqUqmoqw1DSLkNf/MjfaXXqV6+HrUKdYrTpgE6L2Oskiwvta0pHFRu2/B7KMpWYuo9n4NIvEob4bGV2IxmJL6qWKKC/w6EUepA3mNw+aLyJ0ntBllhcyI2DXHZc3t4yyUapeiKGU8iHiTN7lWcVyLVWB/eBsbysp8Khma1ZijNq06QGXe+x/wASny/NvvBTJ61gfSazL6nWXx2mu7FrcW4m3G6jkQsjGx9vidMRXOqtUO+kOf6aYH0lvwkujBYcd6av6mLfWVWIyio1OqgK3qBwGN9tR7R5Ey2y7DNTpol/gRV9haU56lFwHjw8hqDOoMgkkB5VcUYjThmH5mVfnf6Sbrmc4zxdkppftZvlYfqZvojysSOTMs4USfwMnRpdJXpp+9f25fMiWnEVAJXqKOQbb1AP1nHhGnrxWrsW3/t9BJPFFS+Iqea/7Flty/qOPwPNOGsLl/eX0ZfcGnq/yfWacGZXg82X+T6zSh5WZa/msv8Apj/pona8IzVCcpZDyZneOsB0uDdh8VAioP4QCH/0kn0l+WjHsQQdwQQR3jtkDZ4zTrydgsbpYHxEiZzl5w2Iq0d7I3VPfTO6n2NvMGRkqyDIuvtMpCvg6dUWLU7H07R7Xnm3DtY6zQ7Kh6vg3YfaemO3T4R6Z3IBnleX1eixKX2NOqFPkTYH2M6qZuK7HBk0qbXLwz0nKsnqYaqtZGFQEMrp8Oukws6/UeIEzVeviMG5Oiqqkk6gCQLm55X2uTNXhsdsJPp4wHZgDMFfPe2Zyw6nHilpGay7jzULNpb5H5bfKNbiYVazU2ATloYHZvAzQvwjhcW3WQIx/EvVb3EwXHHDb5dVVdRqJzR+Rt2q3jynbVllVkdMXr3X+C9XF6W9bGYDEZYaVatd+qtR9Kk/hJuPkR7TT4bHdLTWp2kWb+LvlbnlEalxJJ2Uoy/h1aSAxHiD8hNmX78FNehp6Y/Y2OuXqbL7OsjRE/aqyaqji9Mso0005Ai/N23N+wW7bzXY3on3dFcjl1QWHkeYmP4f4sBp0aVa2oUksw2GjdVuO8abGaSnVVxdSCPA3mVdUHFGq/JuhN7Rkc1qqKvVoYlV7fvgf9JH1kV+GDiKdToqoeoai1EWoppEELbTquynbUL3HObarRB5gGcqJVDsADN7x1NeWckeoSqf2UvkecYajVwtY06yPSfTcBhzF+ankw35i80eEz5h2+80WZ4AYqk1JrXIJQ23SpbYg9ncfAzzajij27HtHcZXX1uuXf1LzCyI3w93to2xxdGsLVqdN/NQZy/+KYaob0nqUSe5tQ9mmew+LtLXCY8giaU2vB1ySl2ktnLiPhuvgjRr3FSlYL0i3+IEldS9lwSJq8pxepFcdwMkV8QKuCZXGpQVJHetxf5XlBwyxQPRbnRqMndsDsfa07sWxy3GRT9SojBRnA9KpPqUEdoBnQGVeU4waLMQLHa/jLSV1sOEmi7x7lbWpfAXXA140iNKzA3nPEZgFBJ5CY3ibMFrG4bZQNiLWM2FXDhgQRcGU+I4ZpMb6PmbTpx7IVvk/JX5tFl8eEWteuyk4Sxq02Yki5B7e+30Ej5pjS9Vj+Yk+55S0xWStT3pUwee1gfkech4bAk/HSqggi3UYA+p/vO6icXJ2tlTm1zjCOPBP79dmafhw6U/lWXqVpQZXRcfEunuF7+8uKaGV18lKbkXeHB10xg/QmCpCcgsJoO07loxnjGecXqSCTGfaLhRroVRzKOhPgpDD/c0xo35G89D4pN1osfw1hfyZWH62mTbBUhjnSoo6OphyRYlbOrruLcjYmQzJDMlxWltJ5NtMFx/kjU8R0tK4JO9u7sM3NagtKoulyyFgN7agb7XtsRGcbUQKaVCOYHqeyEQyBkuYGpRpsdmKi47mtv85a08TMjkWMbU6sAO1QPn9JfrUkEo0OW46zDeQ/tUp9Lh0qfl/wCf3kKhiLES0z1enwTDmQD+kyi9MxmuUdHmmSV9N6Z5ODb+MXtPRsLwbQq0NNQsWdRqOoi58uzeeUJXsTuAyncdzCet5TmF6akHmoPynRbY9JJ9jix6Y83KS79imzL7OqyBThnVxTUqA2zEatQBI2237O2VDYzE4U2rU6qW/FYkf1CekUMwkwYhHFnAIPeJhC+UTZdh12GCwPFxYDrA+gnfA58WrNSqaQbjSRtcFQwv6H5GaevwBhcSbqvROfxIdO/iORmG4yyCrl+JpBjqVlVVqD8Vj1SR2EbDyvO+rL395TZHS9J+q/wbSlzDc7WtudvSeaZ9huixeITs6Z2H8LnWvyYTfZNjulpK3eN/PkZnuP8AAgGlieQa1J/4gCUPquofyibcyPKCkjl6VP2dzrfr9DOUq0nYbEcpV0z3ESXSlWeja7m6wFfVhqq/uH9JGSsgxAqIyt0yWYBlPWXkbDvBt/LG8OVLqy96zJZTkzpiajKWulR7aiSApNxz7LGZ1Wezls1ZOP7evij0vLvvKqKfhLC/pvNkJg+GccGxCKdJChyWsQAQtxvN0pmzJuVrTj4NHT8WWNGSnrbZ0AhpgI8TlLIZoiGlO1ooEgaI/QQGHknTF0wTo4pStOyrFCxwEE6HCEBCCSK5kaq0k1JErCYmRS59T6WmUBsdSsD4qwP/ADzmTzbL3qVadQHRoBBtuTcWt5Tb4ijeVtbCSAYrF4VgLm5tY+xvJfF414JG7tJ+cusTluoEHtBErcwy13w3QbXtbVva3faSDFZbQ++S3aSPlL2u4RtL3Q9moFQfInYwGTdCA3MqVN/USbxjvh6L/lemfTUIYREA7pc5XV1IyHtExjZhpN028Ow+k0nCuYCs1uTLa4+ogHnHEuRacU1luGO/ge+bXhfEEUEQndAF9ht8pw47UUqvLrG9pVcL409I6E3uAR+h+klkLybyniZLpYuUqVJ3StMTI1OWY+zDeR/tJTpaFJ7XNOrSI/qAPyJlZg8TYiWfEP3uEcdyzKL00zCa3FozeUfdV6tH8JPSJ5E9YehlzmOCFejUon8a9U91RSGQ+4EzoxS2pVdaF6dtViOsh2bbn3N6TRdNcC0vavfhwZ4zK3TarY/eeecSZNXpaKzhVBYrdSD1iLgOBvewPsZV4XMWU9cXHeOc9A4wwmvDU7cxWB8+o4mJqZfa8qr4KubjE9NiXSvpU5+WbfhRQ41DkRMxmOdF8Y2Hp7IrEOe1m228t5p+Cxal/J9JnsPw6WrmuuzM7HwNzeaWdcV2NhSrtTGHFNQxKsLE2ABtcn+02mExOoC/OZXLsISUZvwqQB5kG/ymjw4jfbRi4+9stEadFkak07qZBkdRHARojxBIoEW0QRwgkLRbQigQAhHQgENxOLpJRE5ssxMiC9KR6lCWLJOLU4BVVcPIdXCy7anI1WjAM7jMEGVlPJgRKfOMuarR6Enb81t7eU11XDyHVwkAwD8O6eUl8M0OixFvzL+h/wAzT1sFID5aVqJUXfSTcdtjbl7QCg+0Kleuh71P0lHkmDtXQ99x7j/E1XFGXtiKlMqDZQbk7dnISFRwHRMh7nX9bSSPUsGUA2uL90XTJPF1Bf2bpAqhxbrAANbz5zMrmjIeqdQ7jv7GYmRoaT2M0OHfXRZT3TIYDOEqnSeq3ce3yM1uU0za3hAPHa+TuMTWpF6llqMQutwNBN12v3G3pPRspxLrSXplChVA1FrXsOZHfInED0sNUatUALcgLC5PdIvD+ZHGVA9QDQG6qW2A8u+b4Wyh3izltxq7u01ss8xxZqp1F1qKtMC3PSVa5Hfvb3kOtkpcEDa4lni8WyV3p0kuTo3vpVRbw3v4fOW2Cw5sL7mTN8km33MKo+zbilqPoVeQ4F6VMoVudNgQRY7ePKWWX5ToVQbEgC/naWlKhJdOjNR0bOGHw9pOppHJTnZKcEjqYkhBOaJOqiAPWdBGKI8QSOEcIgiwBRFEBFgCwhCQDiRGETqRGkSDI4FZzZZIIjCsAisk5PTkwrGMkAgPRnB8PLI04xqcAqHwsjvhZdNSnF6EAoauElbmOWllOn4gVI7OTA/Saiph5Fq4aAZbPwXwppgHWRa1jzmXTJ3A609Fq4SQ6uB8IBhHy4ieh8HuWopq3Onn2ynxOBt2Sz4Qf7sDz/WGDI8Y4I1sVU7QtgB3dphwpgmoNZgbXNiBeX1bD68RW/jH+0S2weX27JJBwwuCLVKlQi2phbvsBz/WXFChOlDDyZToyTBoZTpySiRVpzsqQNCKk6qsVVjwIJ0AWPAgBHgQSKBHAQAiiAKBFEAI4QAgIRRIAsIRYByIiER5ES0gyOZEaROtohEA5FY0rOxEbpgHApGlJIKxpWARmpzm1KSysaUgEFqU4vh5ZGnGGlAKp8LOD4K8ujRidBIJKFsrB7ImFyMUySh0gk3Fri5527pf9BE6KAUtDJFQsRclmuSe0/TlJiYS0nilHCnMjFkVaE6rSncU48JJIOSpOgSPCRwWAMCx4WOCxwEAaBHARQI4CAIBHWgBHSAIIsIogAIsIsAIQhBI2JCEgkIhiQgAYkIQBLRLQhAGmJaEIAERtoQgBpiWhCQSFo0rCEkgNMUCEIIFtHgRISSB1osISQLHAQhAFtCEJAHQhCAKIsIQBYQhACLCEA//2Q=="/>
          <p:cNvSpPr>
            <a:spLocks noChangeAspect="1" noChangeArrowheads="1"/>
          </p:cNvSpPr>
          <p:nvPr/>
        </p:nvSpPr>
        <p:spPr bwMode="auto">
          <a:xfrm>
            <a:off x="0" y="-904875"/>
            <a:ext cx="2466975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274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Week </a:t>
            </a:r>
            <a:r>
              <a:rPr lang="th-TH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4-5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</a:p>
          <a:p>
            <a:pPr>
              <a:buNone/>
            </a:pPr>
            <a:r>
              <a:rPr lang="en-US" dirty="0" smtClean="0"/>
              <a:t>Function</a:t>
            </a:r>
            <a:r>
              <a:rPr lang="th-TH" dirty="0" smtClean="0"/>
              <a:t> –ปัจจัยพื้นฐาน หรือ</a:t>
            </a:r>
            <a:r>
              <a:rPr lang="en-US" dirty="0" smtClean="0"/>
              <a:t> Value – </a:t>
            </a:r>
            <a:r>
              <a:rPr lang="th-TH" dirty="0" smtClean="0"/>
              <a:t>คุณค่า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dirty="0" smtClean="0"/>
              <a:t>ข้อควรคำนึงในการวิเคราะห์</a:t>
            </a:r>
          </a:p>
        </p:txBody>
      </p:sp>
    </p:spTree>
    <p:extLst>
      <p:ext uri="{BB962C8B-B14F-4D97-AF65-F5344CB8AC3E}">
        <p14:creationId xmlns:p14="http://schemas.microsoft.com/office/powerpoint/2010/main" val="10518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ราคาที่ขาย รุ่น ขนาด รสชาติ</a:t>
            </a:r>
          </a:p>
          <a:p>
            <a:r>
              <a:rPr lang="th-TH" dirty="0" smtClean="0"/>
              <a:t>การแบ่งกลุ่มตามประเภทคู่แข่ง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10533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5029200" cy="4846320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ประเภทห้าง</a:t>
            </a:r>
          </a:p>
          <a:p>
            <a:pPr marL="0" indent="0">
              <a:buNone/>
            </a:pPr>
            <a:r>
              <a:rPr lang="en-US" dirty="0" smtClean="0"/>
              <a:t>1. Department Store</a:t>
            </a:r>
          </a:p>
          <a:p>
            <a:pPr marL="0" indent="0">
              <a:buNone/>
            </a:pPr>
            <a:r>
              <a:rPr lang="en-US" dirty="0" smtClean="0"/>
              <a:t>2. Super Market</a:t>
            </a:r>
          </a:p>
          <a:p>
            <a:pPr marL="0" indent="0">
              <a:buNone/>
            </a:pPr>
            <a:r>
              <a:rPr lang="en-US" dirty="0" smtClean="0"/>
              <a:t>3. Stand Alone</a:t>
            </a:r>
          </a:p>
          <a:p>
            <a:pPr marL="0" indent="0">
              <a:buNone/>
            </a:pPr>
            <a:r>
              <a:rPr lang="en-US" dirty="0" smtClean="0"/>
              <a:t>4. Super Center/Modern Trade</a:t>
            </a:r>
          </a:p>
          <a:p>
            <a:pPr marL="0" indent="0">
              <a:buNone/>
            </a:pPr>
            <a:r>
              <a:rPr lang="en-US" dirty="0" smtClean="0"/>
              <a:t>5. Community Mall</a:t>
            </a:r>
          </a:p>
          <a:p>
            <a:pPr marL="0" indent="0">
              <a:buNone/>
            </a:pPr>
            <a:r>
              <a:rPr lang="en-US" dirty="0" smtClean="0"/>
              <a:t>6. Selective</a:t>
            </a:r>
          </a:p>
          <a:p>
            <a:pPr marL="0" indent="0">
              <a:buNone/>
            </a:pPr>
            <a:r>
              <a:rPr lang="en-US" dirty="0" smtClean="0"/>
              <a:t>7. Discount Store/ Convenience Store</a:t>
            </a:r>
          </a:p>
          <a:p>
            <a:pPr marL="0" indent="0">
              <a:buNone/>
            </a:pPr>
            <a:r>
              <a:rPr lang="en-US" dirty="0" smtClean="0"/>
              <a:t>8. Online Shop</a:t>
            </a:r>
          </a:p>
          <a:p>
            <a:pPr marL="0" indent="0">
              <a:buNone/>
            </a:pPr>
            <a:r>
              <a:rPr lang="en-US" dirty="0" smtClean="0"/>
              <a:t>9. </a:t>
            </a:r>
            <a:r>
              <a:rPr lang="th-TH" dirty="0" smtClean="0">
                <a:solidFill>
                  <a:srgbClr val="FF0000"/>
                </a:solidFill>
              </a:rPr>
              <a:t>ตลาดนัด</a:t>
            </a:r>
            <a:r>
              <a:rPr lang="en-US" dirty="0" smtClean="0">
                <a:solidFill>
                  <a:srgbClr val="FF0000"/>
                </a:solidFill>
              </a:rPr>
              <a:t>/ </a:t>
            </a:r>
            <a:r>
              <a:rPr lang="th-TH" dirty="0" smtClean="0">
                <a:solidFill>
                  <a:srgbClr val="FF0000"/>
                </a:solidFill>
              </a:rPr>
              <a:t>ร้านขายของชำ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10.</a:t>
            </a:r>
            <a:r>
              <a:rPr lang="th-TH" dirty="0" smtClean="0">
                <a:solidFill>
                  <a:srgbClr val="FF0000"/>
                </a:solidFill>
              </a:rPr>
              <a:t> ร้านในการจัดรายการพิเศษ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1676400"/>
            <a:ext cx="259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>
                <a:solidFill>
                  <a:srgbClr val="FF0000"/>
                </a:solidFill>
              </a:rPr>
              <a:t>ประเภท</a:t>
            </a:r>
            <a:r>
              <a:rPr lang="th-TH" sz="3600" dirty="0" smtClean="0">
                <a:solidFill>
                  <a:srgbClr val="FF0000"/>
                </a:solidFill>
              </a:rPr>
              <a:t>ห้าง</a:t>
            </a:r>
          </a:p>
          <a:p>
            <a:r>
              <a:rPr lang="th-TH" sz="3600" dirty="0" smtClean="0">
                <a:solidFill>
                  <a:srgbClr val="FF0000"/>
                </a:solidFill>
              </a:rPr>
              <a:t>ความสะดวกสบาย </a:t>
            </a:r>
          </a:p>
          <a:p>
            <a:r>
              <a:rPr lang="th-TH" sz="3600" dirty="0" smtClean="0">
                <a:solidFill>
                  <a:srgbClr val="FF0000"/>
                </a:solidFill>
              </a:rPr>
              <a:t>การตกแต่ง</a:t>
            </a:r>
            <a:endParaRPr lang="th-TH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7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Promotion</a:t>
            </a:r>
          </a:p>
          <a:p>
            <a:pPr>
              <a:buNone/>
            </a:pPr>
            <a:r>
              <a:rPr lang="en-US" dirty="0"/>
              <a:t>Above the line – Below the line</a:t>
            </a: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61444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07720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</a:rPr>
              <a:t>ช่องทางของการสื่อสารการตลาดแบบบูรณาการ 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</a:rPr>
              <a:t>(IMC)</a:t>
            </a:r>
            <a:endParaRPr lang="th-TH" sz="3200" b="1" dirty="0" smtClean="0">
              <a:solidFill>
                <a:srgbClr val="FF0000"/>
              </a:solidFill>
              <a:latin typeface="Angsana New" pitchFamily="18" charset="-34"/>
            </a:endParaRPr>
          </a:p>
          <a:p>
            <a:pPr marL="342900" indent="-342900">
              <a:buAutoNum type="arabicPeriod"/>
            </a:pPr>
            <a:r>
              <a:rPr lang="th-TH" sz="3200" b="1" dirty="0" smtClean="0">
                <a:latin typeface="Angsana New" pitchFamily="18" charset="-34"/>
              </a:rPr>
              <a:t>การโฆษณา</a:t>
            </a:r>
            <a:r>
              <a:rPr lang="en-US" sz="3200" b="1" dirty="0" smtClean="0">
                <a:latin typeface="Angsana New" pitchFamily="18" charset="-34"/>
              </a:rPr>
              <a:t> (Advertising)</a:t>
            </a:r>
            <a:endParaRPr lang="th-TH" sz="3200" b="1" dirty="0" smtClean="0">
              <a:latin typeface="Angsana New" pitchFamily="18" charset="-34"/>
            </a:endParaRPr>
          </a:p>
          <a:p>
            <a:pPr marL="342900" indent="-342900">
              <a:buAutoNum type="arabicPeriod"/>
            </a:pPr>
            <a:r>
              <a:rPr lang="th-TH" sz="3200" b="1" dirty="0" smtClean="0">
                <a:latin typeface="Angsana New" pitchFamily="18" charset="-34"/>
              </a:rPr>
              <a:t>การประชาสัมพันธ์</a:t>
            </a:r>
            <a:r>
              <a:rPr lang="en-US" sz="3200" b="1" dirty="0" smtClean="0">
                <a:latin typeface="Angsana New" pitchFamily="18" charset="-34"/>
              </a:rPr>
              <a:t> (Publicity &amp; Public Relations)</a:t>
            </a:r>
            <a:endParaRPr lang="en-US" sz="3200" b="1" dirty="0">
              <a:latin typeface="Angsana New" pitchFamily="18" charset="-34"/>
            </a:endParaRPr>
          </a:p>
          <a:p>
            <a:r>
              <a:rPr lang="th-TH" altLang="zh-CN" sz="3200" b="1" dirty="0">
                <a:latin typeface="Angsana New" pitchFamily="18" charset="-34"/>
                <a:ea typeface="SimHei" pitchFamily="49" charset="-122"/>
              </a:rPr>
              <a:t>3</a:t>
            </a:r>
            <a:r>
              <a:rPr lang="th-TH" altLang="zh-CN" sz="3200" b="1" dirty="0" smtClean="0">
                <a:latin typeface="Angsana New" pitchFamily="18" charset="-34"/>
                <a:ea typeface="SimHei" pitchFamily="49" charset="-122"/>
              </a:rPr>
              <a:t>. การ</a:t>
            </a:r>
            <a:r>
              <a:rPr lang="th-TH" altLang="zh-CN" sz="3200" b="1" dirty="0">
                <a:latin typeface="Angsana New" pitchFamily="18" charset="-34"/>
                <a:ea typeface="SimHei" pitchFamily="49" charset="-122"/>
              </a:rPr>
              <a:t>ขายโดยใช้พนักงาน</a:t>
            </a:r>
            <a:r>
              <a:rPr lang="th-TH" altLang="zh-CN" sz="3200" b="1" dirty="0" smtClean="0">
                <a:latin typeface="Angsana New" pitchFamily="18" charset="-34"/>
                <a:ea typeface="SimHei" pitchFamily="49" charset="-122"/>
              </a:rPr>
              <a:t>ขาย</a:t>
            </a:r>
            <a:r>
              <a:rPr lang="en-US" altLang="zh-CN" sz="3200" b="1" dirty="0" smtClean="0">
                <a:latin typeface="Angsana New" pitchFamily="18" charset="-34"/>
                <a:ea typeface="SimSun" pitchFamily="2" charset="-122"/>
              </a:rPr>
              <a:t> </a:t>
            </a:r>
            <a:r>
              <a:rPr lang="en-US" sz="3200" b="1" dirty="0" smtClean="0">
                <a:latin typeface="Angsana New" pitchFamily="18" charset="-34"/>
              </a:rPr>
              <a:t>(Personal </a:t>
            </a:r>
            <a:r>
              <a:rPr lang="en-US" sz="3200" b="1" dirty="0">
                <a:latin typeface="Angsana New" pitchFamily="18" charset="-34"/>
              </a:rPr>
              <a:t>Selling</a:t>
            </a:r>
            <a:r>
              <a:rPr lang="en-US" sz="3200" b="1" dirty="0" smtClean="0">
                <a:latin typeface="Angsana New" pitchFamily="18" charset="-34"/>
              </a:rPr>
              <a:t>)</a:t>
            </a:r>
          </a:p>
          <a:p>
            <a:r>
              <a:rPr lang="th-TH" altLang="zh-CN" sz="3200" b="1" dirty="0" smtClean="0">
                <a:latin typeface="Angsana New" pitchFamily="18" charset="-34"/>
                <a:ea typeface="SimHei" pitchFamily="49" charset="-122"/>
              </a:rPr>
              <a:t>4. การ</a:t>
            </a:r>
            <a:r>
              <a:rPr lang="th-TH" altLang="zh-CN" sz="3200" b="1" dirty="0">
                <a:latin typeface="Angsana New" pitchFamily="18" charset="-34"/>
                <a:ea typeface="SimHei" pitchFamily="49" charset="-122"/>
              </a:rPr>
              <a:t>ส่งเสริมการ</a:t>
            </a:r>
            <a:r>
              <a:rPr lang="th-TH" altLang="zh-CN" sz="3200" b="1" dirty="0" smtClean="0">
                <a:latin typeface="Angsana New" pitchFamily="18" charset="-34"/>
                <a:ea typeface="SimHei" pitchFamily="49" charset="-122"/>
              </a:rPr>
              <a:t>ขาย</a:t>
            </a:r>
            <a:r>
              <a:rPr lang="en-US" altLang="zh-CN" sz="3200" b="1" dirty="0" smtClean="0">
                <a:latin typeface="Angsana New" pitchFamily="18" charset="-34"/>
                <a:ea typeface="SimSun" pitchFamily="2" charset="-122"/>
              </a:rPr>
              <a:t> </a:t>
            </a:r>
            <a:r>
              <a:rPr lang="en-US" sz="3200" b="1" dirty="0" smtClean="0">
                <a:latin typeface="Angsana New" pitchFamily="18" charset="-34"/>
              </a:rPr>
              <a:t>(Sales </a:t>
            </a:r>
            <a:r>
              <a:rPr lang="en-US" sz="3200" b="1" dirty="0">
                <a:latin typeface="Angsana New" pitchFamily="18" charset="-34"/>
              </a:rPr>
              <a:t>Promotion</a:t>
            </a:r>
            <a:r>
              <a:rPr lang="en-US" sz="3200" b="1" dirty="0" smtClean="0">
                <a:latin typeface="Angsana New" pitchFamily="18" charset="-34"/>
              </a:rPr>
              <a:t>)</a:t>
            </a:r>
            <a:r>
              <a:rPr lang="th-TH" sz="3200" b="1" dirty="0">
                <a:latin typeface="Angsana New" pitchFamily="18" charset="-34"/>
              </a:rPr>
              <a:t> </a:t>
            </a:r>
            <a:endParaRPr lang="th-TH" sz="3200" b="1" dirty="0" smtClean="0">
              <a:latin typeface="Angsana New" pitchFamily="18" charset="-34"/>
            </a:endParaRPr>
          </a:p>
          <a:p>
            <a:r>
              <a:rPr lang="th-TH" sz="3200" b="1" dirty="0" smtClean="0">
                <a:latin typeface="Angsana New" pitchFamily="18" charset="-34"/>
              </a:rPr>
              <a:t>5. การตลาด</a:t>
            </a:r>
            <a:r>
              <a:rPr lang="th-TH" sz="3200" b="1" dirty="0">
                <a:latin typeface="Angsana New" pitchFamily="18" charset="-34"/>
              </a:rPr>
              <a:t>ทางตรง</a:t>
            </a:r>
            <a:r>
              <a:rPr lang="en-US" sz="3200" b="1" dirty="0">
                <a:latin typeface="Angsana New" pitchFamily="18" charset="-34"/>
              </a:rPr>
              <a:t> </a:t>
            </a:r>
            <a:r>
              <a:rPr lang="en-US" sz="3200" b="1" dirty="0" smtClean="0">
                <a:latin typeface="Angsana New" pitchFamily="18" charset="-34"/>
              </a:rPr>
              <a:t>(</a:t>
            </a:r>
            <a:r>
              <a:rPr lang="en-US" sz="3200" b="1" dirty="0">
                <a:latin typeface="Angsana New" pitchFamily="18" charset="-34"/>
              </a:rPr>
              <a:t>Direct  Marketing</a:t>
            </a:r>
            <a:r>
              <a:rPr lang="en-US" sz="3200" b="1" dirty="0" smtClean="0">
                <a:latin typeface="Angsana New" pitchFamily="18" charset="-34"/>
              </a:rPr>
              <a:t>)</a:t>
            </a:r>
          </a:p>
          <a:p>
            <a:r>
              <a:rPr lang="en-US" sz="3200" b="1" dirty="0" smtClean="0">
                <a:latin typeface="Angsana New" pitchFamily="18" charset="-34"/>
              </a:rPr>
              <a:t>6. </a:t>
            </a:r>
            <a:r>
              <a:rPr lang="th-TH" sz="3200" b="1" dirty="0" smtClean="0">
                <a:latin typeface="Angsana New" pitchFamily="18" charset="-34"/>
              </a:rPr>
              <a:t>การสื่อสารตลาดลูกค้าสัมพันธ์ </a:t>
            </a:r>
            <a:endParaRPr lang="en-US" sz="3200" b="1" dirty="0" smtClean="0">
              <a:latin typeface="Angsana New" pitchFamily="18" charset="-34"/>
            </a:endParaRPr>
          </a:p>
          <a:p>
            <a:r>
              <a:rPr lang="en-US" sz="3200" b="1" dirty="0" smtClean="0">
                <a:latin typeface="Angsana New" pitchFamily="18" charset="-34"/>
              </a:rPr>
              <a:t>(CRM - Consumer Relationship Management)</a:t>
            </a:r>
          </a:p>
          <a:p>
            <a:r>
              <a:rPr lang="en-US" sz="3200" b="1" dirty="0" smtClean="0">
                <a:latin typeface="Angsana New" pitchFamily="18" charset="-34"/>
              </a:rPr>
              <a:t>7. </a:t>
            </a:r>
            <a:r>
              <a:rPr lang="th-TH" sz="3200" b="1" dirty="0" smtClean="0">
                <a:latin typeface="Angsana New" pitchFamily="18" charset="-34"/>
              </a:rPr>
              <a:t>การสื่อสารการตลาดเพื่อสังคม </a:t>
            </a:r>
            <a:endParaRPr lang="en-US" sz="3200" b="1" dirty="0" smtClean="0">
              <a:latin typeface="Angsana New" pitchFamily="18" charset="-34"/>
            </a:endParaRPr>
          </a:p>
          <a:p>
            <a:r>
              <a:rPr lang="en-US" sz="3200" b="1" dirty="0" smtClean="0">
                <a:latin typeface="Angsana New" pitchFamily="18" charset="-34"/>
              </a:rPr>
              <a:t>(CSR – </a:t>
            </a:r>
            <a:r>
              <a:rPr lang="en-US" sz="3200" b="1" dirty="0" err="1" smtClean="0">
                <a:latin typeface="Angsana New" pitchFamily="18" charset="-34"/>
              </a:rPr>
              <a:t>Coperate</a:t>
            </a:r>
            <a:r>
              <a:rPr lang="en-US" sz="3200" b="1" dirty="0" smtClean="0">
                <a:latin typeface="Angsana New" pitchFamily="18" charset="-34"/>
              </a:rPr>
              <a:t> Social Responsibility)</a:t>
            </a:r>
          </a:p>
          <a:p>
            <a:r>
              <a:rPr lang="en-US" sz="3200" b="1" dirty="0" smtClean="0">
                <a:latin typeface="Angsana New" pitchFamily="18" charset="-34"/>
              </a:rPr>
              <a:t>8.</a:t>
            </a:r>
            <a:r>
              <a:rPr lang="th-TH" sz="3200" b="1" dirty="0" smtClean="0">
                <a:latin typeface="Angsana New" pitchFamily="18" charset="-34"/>
              </a:rPr>
              <a:t>การสื่อสารตลาดผ่านกิจกรรมและผู้สนับสนุน </a:t>
            </a:r>
            <a:endParaRPr lang="en-US" sz="3200" b="1" dirty="0" smtClean="0">
              <a:latin typeface="Angsana New" pitchFamily="18" charset="-34"/>
            </a:endParaRPr>
          </a:p>
          <a:p>
            <a:r>
              <a:rPr lang="en-US" sz="3200" b="1" dirty="0" smtClean="0">
                <a:latin typeface="Angsana New" pitchFamily="18" charset="-34"/>
              </a:rPr>
              <a:t>(Events Marketing and Sponsorship Management)</a:t>
            </a:r>
            <a:endParaRPr lang="th-TH" sz="3200" b="1" dirty="0">
              <a:latin typeface="Angsana New" pitchFamily="18" charset="-34"/>
            </a:endParaRPr>
          </a:p>
          <a:p>
            <a:pPr algn="ctr"/>
            <a:endParaRPr lang="th-TH" sz="3200" b="1" dirty="0">
              <a:latin typeface="Angsana New" pitchFamily="18" charset="-34"/>
            </a:endParaRPr>
          </a:p>
          <a:p>
            <a:pPr algn="ctr"/>
            <a:endParaRPr lang="th-TH" sz="3200" b="1" dirty="0">
              <a:solidFill>
                <a:srgbClr val="CC0000"/>
              </a:solidFill>
              <a:latin typeface="Angsana New" pitchFamily="18" charset="-34"/>
            </a:endParaRPr>
          </a:p>
          <a:p>
            <a:pPr algn="ctr"/>
            <a:endParaRPr lang="en-US" sz="3200" b="1" dirty="0" smtClean="0">
              <a:solidFill>
                <a:srgbClr val="CC0000"/>
              </a:solidFill>
              <a:latin typeface="Angsana New" pitchFamily="18" charset="-34"/>
            </a:endParaRP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</a:rPr>
              <a:t>การให้ข่าวและการประชาสัมพันธ์</a:t>
            </a:r>
            <a:r>
              <a:rPr lang="en-US" sz="3200" b="1" dirty="0">
                <a:solidFill>
                  <a:schemeClr val="bg1"/>
                </a:solidFill>
                <a:latin typeface="Angsana New" pitchFamily="18" charset="-34"/>
              </a:rPr>
              <a:t> (Publicity &amp; Public Relations)</a:t>
            </a:r>
            <a:endParaRPr lang="th-TH" sz="3200" b="1" dirty="0">
              <a:solidFill>
                <a:srgbClr val="CC0000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860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hlinkClick r:id="rId2" tooltip="Permalink to แนวคิด ส่วนประสมทางการตลาดแบบ 7P"/>
              </a:rPr>
              <a:t>แนวคิด ส่วนประสมทางการตลาดแบบ 7</a:t>
            </a:r>
            <a:r>
              <a:rPr lang="en-US" b="1" dirty="0" smtClean="0">
                <a:hlinkClick r:id="rId2" tooltip="Permalink to แนวคิด ส่วนประสมทางการตลาดแบบ 7P"/>
              </a:rPr>
              <a:t>P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5608"/>
          </a:xfrm>
        </p:spPr>
        <p:txBody>
          <a:bodyPr>
            <a:normAutofit fontScale="55000" lnSpcReduction="20000"/>
          </a:bodyPr>
          <a:lstStyle/>
          <a:p>
            <a:r>
              <a:rPr lang="th-TH" sz="3300" b="1" dirty="0" smtClean="0"/>
              <a:t>1. </a:t>
            </a:r>
            <a:r>
              <a:rPr lang="en-US" sz="3300" b="1" dirty="0" smtClean="0"/>
              <a:t>Products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th-TH" sz="3300" dirty="0" smtClean="0"/>
              <a:t>ผลิตภัณฑ์ สินค้า หรือ บริการ สำหรับตอบสนองความต้องการให้กับลูกค้า ซึ่งโดยทั่วไปแล้ว อาจแบ่งผลิตภัณฑ์ ออกได้เป็น 2 ลักษณะ ได้แก่ ผลิตภัณฑ์ที่อาจจับต้องได้ และ ผลิตภัณฑ์ที่จับต้องไม่ได้</a:t>
            </a:r>
          </a:p>
          <a:p>
            <a:r>
              <a:rPr lang="th-TH" sz="3300" b="1" dirty="0" smtClean="0"/>
              <a:t>2. </a:t>
            </a:r>
            <a:r>
              <a:rPr lang="en-US" sz="3300" b="1" dirty="0" smtClean="0"/>
              <a:t>Price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th-TH" sz="3300" dirty="0" smtClean="0"/>
              <a:t>ความเหมาะสมของราคา (</a:t>
            </a:r>
            <a:r>
              <a:rPr lang="en-US" sz="3300" dirty="0" smtClean="0"/>
              <a:t>Price) </a:t>
            </a:r>
            <a:r>
              <a:rPr lang="th-TH" sz="3300" dirty="0" smtClean="0"/>
              <a:t>ในตัวสินค้าและบริการ กับ คุณค่า (</a:t>
            </a:r>
            <a:r>
              <a:rPr lang="en-US" sz="3300" dirty="0" smtClean="0"/>
              <a:t>Value) </a:t>
            </a:r>
            <a:r>
              <a:rPr lang="th-TH" sz="3300" dirty="0" smtClean="0"/>
              <a:t>ที่ผู้ใช้บริการ หรือ ลูกค้าจะได้รับ ควรมีความสัมพันธ์กัน</a:t>
            </a:r>
          </a:p>
          <a:p>
            <a:r>
              <a:rPr lang="th-TH" sz="3300" b="1" dirty="0" smtClean="0"/>
              <a:t>3. </a:t>
            </a:r>
            <a:r>
              <a:rPr lang="en-US" sz="3300" b="1" dirty="0" smtClean="0"/>
              <a:t>Place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th-TH" sz="3300" dirty="0" smtClean="0"/>
              <a:t>สถานที่ในการนำเสนอ หรือ สำหรับใช้ในการขายสินค้า และ บริการ ควรเลือกทำเลที่ตั้ง หรือ ช่องทางในการขายสินค้า ให้ตรงกลุ่มเป้าหมายเรามากที่สุด สามารถเดินทางสัญจรได้อย่างสะดวกรวดเร็ว มีระบบการติดต่อสื่อสารที่ดีในบริเวณนั้นๆ</a:t>
            </a:r>
          </a:p>
          <a:p>
            <a:r>
              <a:rPr lang="th-TH" sz="3300" b="1" dirty="0" smtClean="0"/>
              <a:t>4. </a:t>
            </a:r>
            <a:r>
              <a:rPr lang="en-US" sz="3300" b="1" dirty="0" smtClean="0"/>
              <a:t>Promotion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th-TH" sz="3300" dirty="0" smtClean="0"/>
              <a:t>มีการส่งเสริมการตลาดในตัวผลิตภัณฑ์ ด้วยการจัดโปรโมชั่นส่งเสริมการขาย ซึ่งถือได้ว่าเป็นหัวใจหลักของการขายในขั้นต้นเลยก็ว่าได้</a:t>
            </a:r>
          </a:p>
          <a:p>
            <a:r>
              <a:rPr lang="th-TH" sz="3300" b="1" dirty="0" smtClean="0"/>
              <a:t>5. </a:t>
            </a:r>
            <a:r>
              <a:rPr lang="en-US" sz="3300" b="1" dirty="0" smtClean="0"/>
              <a:t>People , Employee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th-TH" sz="3300" dirty="0" smtClean="0"/>
              <a:t>ด้านบุคคล หรือ พนักงานขององค์กร จะต้องมีความสามารถในการตอบสนองผู้ใช้บริการ มีความคิดริเริ่มสร้างสรรค์  และ มีความสามารถในการแก้ปัญหาต่างๆ หรือ เพื่อการสร้างค่านิยมให้แก่องค์กร</a:t>
            </a:r>
          </a:p>
          <a:p>
            <a:r>
              <a:rPr lang="th-TH" sz="3300" b="1" dirty="0" smtClean="0"/>
              <a:t>6. </a:t>
            </a:r>
            <a:r>
              <a:rPr lang="en-US" sz="3300" b="1" dirty="0" smtClean="0"/>
              <a:t>Physical  Evidence / Presentation</a:t>
            </a:r>
            <a:br>
              <a:rPr lang="en-US" sz="3300" b="1" dirty="0" smtClean="0"/>
            </a:br>
            <a:r>
              <a:rPr lang="th-TH" sz="3300" dirty="0" smtClean="0"/>
              <a:t>เป็นการสร้างคุณภาพโดยรวมให้กับภาพลักษณ์ของสินค้าและบริการ รวมถึงทั้งด้านปรับปรุงคุณภาพทางกายภาพอื่นๆ อีกด้วย</a:t>
            </a:r>
          </a:p>
          <a:p>
            <a:r>
              <a:rPr lang="th-TH" sz="3300" b="1" dirty="0" smtClean="0"/>
              <a:t>7. </a:t>
            </a:r>
            <a:r>
              <a:rPr lang="en-US" sz="3300" b="1" dirty="0" smtClean="0"/>
              <a:t>Process</a:t>
            </a:r>
            <a:br>
              <a:rPr lang="en-US" sz="3300" b="1" dirty="0" smtClean="0"/>
            </a:br>
            <a:r>
              <a:rPr lang="th-TH" sz="3300" dirty="0" smtClean="0"/>
              <a:t>กระบวนการต่างๆ ในการจัดการด้านสินค้าและบริการ มีระเบียนข้อปฏิบัติที่ชัดเจนและรวดเร็ว เพื่อให้ผู้ใช้บริการเกิดความประทับใจ</a:t>
            </a:r>
          </a:p>
          <a:p>
            <a:r>
              <a:rPr lang="th-TH" sz="3300" dirty="0" smtClean="0"/>
              <a:t>ซึ่งทั้งหมดนี้ก็คือรายละเอียดโดยย่อของส่วนประสมทางการตลาดแบบ </a:t>
            </a:r>
            <a:r>
              <a:rPr lang="th-TH" sz="3300" b="1" dirty="0" smtClean="0"/>
              <a:t>7</a:t>
            </a:r>
            <a:r>
              <a:rPr lang="en-US" sz="3300" b="1" dirty="0" smtClean="0"/>
              <a:t>P</a:t>
            </a:r>
            <a:r>
              <a:rPr lang="en-US" sz="3300" dirty="0" smtClean="0"/>
              <a:t> </a:t>
            </a:r>
            <a:r>
              <a:rPr lang="th-TH" sz="3300" dirty="0" smtClean="0"/>
              <a:t>นั้นเอง สำหรับนำไปปรับใช้กับหน่วยงานหรือองค์กรเพื่อให้เกิดประสิทธิภาพทางด้านสินค้าและบริการอย่างดีที่สุดในทุกด้านขององค์กร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60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h-TH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พีระมิดแห่งความต้องการเพื่อแสดงความต้องการขั้นมูลฐานของมนุษย์ (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needs)</a:t>
            </a:r>
            <a:endParaRPr lang="th-TH" dirty="0" smtClean="0"/>
          </a:p>
        </p:txBody>
      </p:sp>
      <p:pic>
        <p:nvPicPr>
          <p:cNvPr id="52" name="Picture 58" descr="http://www.pbirdblog.com/wp-content/uploads/2008/10/base4factor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3214688"/>
            <a:ext cx="1928812" cy="1781175"/>
          </a:xfr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676400"/>
            <a:ext cx="8533793" cy="4237038"/>
            <a:chOff x="48" y="833"/>
            <a:chExt cx="5622" cy="2837"/>
          </a:xfrm>
        </p:grpSpPr>
        <p:graphicFrame>
          <p:nvGraphicFramePr>
            <p:cNvPr id="9218" name="Object 3"/>
            <p:cNvGraphicFramePr>
              <a:graphicFrameLocks noChangeAspect="1"/>
            </p:cNvGraphicFramePr>
            <p:nvPr/>
          </p:nvGraphicFramePr>
          <p:xfrm>
            <a:off x="1152" y="1598"/>
            <a:ext cx="816" cy="1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0" name="Clip" r:id="rId4" imgW="545400" imgH="1041480" progId="">
                    <p:embed/>
                  </p:oleObj>
                </mc:Choice>
                <mc:Fallback>
                  <p:oleObj name="Clip" r:id="rId4" imgW="545400" imgH="10414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598"/>
                          <a:ext cx="816" cy="13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9" name="Object 4"/>
            <p:cNvGraphicFramePr>
              <a:graphicFrameLocks noChangeAspect="1"/>
            </p:cNvGraphicFramePr>
            <p:nvPr/>
          </p:nvGraphicFramePr>
          <p:xfrm>
            <a:off x="2106" y="1394"/>
            <a:ext cx="1152" cy="1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1" name="Clip" r:id="rId6" imgW="3537360" imgH="2144880" progId="">
                    <p:embed/>
                  </p:oleObj>
                </mc:Choice>
                <mc:Fallback>
                  <p:oleObj name="Clip" r:id="rId6" imgW="3537360" imgH="2144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6" y="1394"/>
                          <a:ext cx="1152" cy="13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0" name="Object 5"/>
            <p:cNvGraphicFramePr>
              <a:graphicFrameLocks noChangeAspect="1"/>
            </p:cNvGraphicFramePr>
            <p:nvPr/>
          </p:nvGraphicFramePr>
          <p:xfrm>
            <a:off x="3411" y="935"/>
            <a:ext cx="912" cy="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2" name="Clip" r:id="rId8" imgW="583200" imgH="879480" progId="">
                    <p:embed/>
                  </p:oleObj>
                </mc:Choice>
                <mc:Fallback>
                  <p:oleObj name="Clip" r:id="rId8" imgW="583200" imgH="8794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1" y="935"/>
                          <a:ext cx="912" cy="1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1" name="Object 6"/>
            <p:cNvGraphicFramePr>
              <a:graphicFrameLocks noChangeAspect="1"/>
            </p:cNvGraphicFramePr>
            <p:nvPr/>
          </p:nvGraphicFramePr>
          <p:xfrm>
            <a:off x="4516" y="833"/>
            <a:ext cx="864" cy="1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3" name="Clip" r:id="rId10" imgW="972720" imgH="1371960" progId="">
                    <p:embed/>
                  </p:oleObj>
                </mc:Choice>
                <mc:Fallback>
                  <p:oleObj name="Clip" r:id="rId10" imgW="972720" imgH="1371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6" y="833"/>
                          <a:ext cx="864" cy="1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5" name="Line 9"/>
            <p:cNvSpPr>
              <a:spLocks noChangeShapeType="1"/>
            </p:cNvSpPr>
            <p:nvPr/>
          </p:nvSpPr>
          <p:spPr bwMode="auto">
            <a:xfrm>
              <a:off x="288" y="3620"/>
              <a:ext cx="5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 flipH="1" flipV="1">
              <a:off x="48" y="3332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 flipV="1">
              <a:off x="288" y="323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 flipV="1">
              <a:off x="48" y="29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>
              <a:off x="48" y="29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288" y="323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>
              <a:off x="48" y="299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99" y="3231"/>
              <a:ext cx="1115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h-TH" sz="2200" b="1" dirty="0">
                  <a:latin typeface="Angsana New" pitchFamily="18" charset="-34"/>
                  <a:cs typeface="+mn-cs"/>
                </a:rPr>
                <a:t>ความต้องการ</a:t>
              </a:r>
            </a:p>
            <a:p>
              <a:pPr eaLnBrk="0" hangingPunct="0">
                <a:lnSpc>
                  <a:spcPct val="0"/>
                </a:lnSpc>
                <a:spcBef>
                  <a:spcPct val="50000"/>
                </a:spcBef>
                <a:defRPr/>
              </a:pPr>
              <a:r>
                <a:rPr lang="th-TH" sz="2200" b="1" dirty="0">
                  <a:latin typeface="Angsana New" pitchFamily="18" charset="-34"/>
                  <a:cs typeface="+mn-cs"/>
                </a:rPr>
                <a:t>ทางด้านร่างกาย</a:t>
              </a:r>
              <a:endParaRPr lang="th-TH" sz="2200" dirty="0">
                <a:latin typeface="Angsana New" pitchFamily="18" charset="-34"/>
                <a:cs typeface="+mn-cs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1152" y="3077"/>
              <a:ext cx="1004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th-TH" sz="2200" b="1" dirty="0">
                  <a:latin typeface="Angsana New" pitchFamily="18" charset="-34"/>
                  <a:cs typeface="+mn-cs"/>
                </a:rPr>
                <a:t>ความต้องการความมั่นคง</a:t>
              </a:r>
            </a:p>
          </p:txBody>
        </p:sp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2207" y="2771"/>
              <a:ext cx="1056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200" b="1">
                  <a:latin typeface="Cordia New" pitchFamily="34" charset="-34"/>
                  <a:cs typeface="Cordia New" pitchFamily="34" charset="-34"/>
                </a:rPr>
                <a:t>ความต้องการการยอมรับ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562" y="2567"/>
              <a:ext cx="960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h-TH" sz="2200" b="1" dirty="0">
                  <a:latin typeface="Angsana New" pitchFamily="18" charset="-34"/>
                  <a:cs typeface="+mn-cs"/>
                </a:rPr>
                <a:t>ความต้องการการยกย่อง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566" y="2364"/>
              <a:ext cx="110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th-TH" sz="2200" b="1" dirty="0">
                  <a:latin typeface="Angsana New" pitchFamily="18" charset="-34"/>
                  <a:cs typeface="+mn-cs"/>
                </a:rPr>
                <a:t>ความต้องการความสำเร็จในชีวิต</a:t>
              </a:r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>
              <a:off x="816" y="29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>
              <a:off x="912" y="299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 flipV="1">
              <a:off x="1104" y="30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Line 24"/>
            <p:cNvSpPr>
              <a:spLocks noChangeShapeType="1"/>
            </p:cNvSpPr>
            <p:nvPr/>
          </p:nvSpPr>
          <p:spPr bwMode="auto">
            <a:xfrm>
              <a:off x="1104" y="304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 flipV="1">
              <a:off x="912" y="28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>
              <a:off x="912" y="280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Line 27"/>
            <p:cNvSpPr>
              <a:spLocks noChangeShapeType="1"/>
            </p:cNvSpPr>
            <p:nvPr/>
          </p:nvSpPr>
          <p:spPr bwMode="auto">
            <a:xfrm>
              <a:off x="912" y="280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Line 28"/>
            <p:cNvSpPr>
              <a:spLocks noChangeShapeType="1"/>
            </p:cNvSpPr>
            <p:nvPr/>
          </p:nvSpPr>
          <p:spPr bwMode="auto">
            <a:xfrm>
              <a:off x="1680" y="28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>
              <a:off x="1728" y="2804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 flipV="1">
              <a:off x="2112" y="28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>
              <a:off x="2112" y="2804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 flipV="1">
              <a:off x="1776" y="25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1776" y="256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Line 34"/>
            <p:cNvSpPr>
              <a:spLocks noChangeShapeType="1"/>
            </p:cNvSpPr>
            <p:nvPr/>
          </p:nvSpPr>
          <p:spPr bwMode="auto">
            <a:xfrm>
              <a:off x="1824" y="25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>
              <a:off x="3264" y="251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Line 36"/>
            <p:cNvSpPr>
              <a:spLocks noChangeShapeType="1"/>
            </p:cNvSpPr>
            <p:nvPr/>
          </p:nvSpPr>
          <p:spPr bwMode="auto">
            <a:xfrm>
              <a:off x="3312" y="251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Line 37"/>
            <p:cNvSpPr>
              <a:spLocks noChangeShapeType="1"/>
            </p:cNvSpPr>
            <p:nvPr/>
          </p:nvSpPr>
          <p:spPr bwMode="auto">
            <a:xfrm flipV="1">
              <a:off x="3456" y="25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Line 38"/>
            <p:cNvSpPr>
              <a:spLocks noChangeShapeType="1"/>
            </p:cNvSpPr>
            <p:nvPr/>
          </p:nvSpPr>
          <p:spPr bwMode="auto">
            <a:xfrm flipV="1">
              <a:off x="3312" y="23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Line 39"/>
            <p:cNvSpPr>
              <a:spLocks noChangeShapeType="1"/>
            </p:cNvSpPr>
            <p:nvPr/>
          </p:nvSpPr>
          <p:spPr bwMode="auto">
            <a:xfrm>
              <a:off x="3312" y="2276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Line 40"/>
            <p:cNvSpPr>
              <a:spLocks noChangeShapeType="1"/>
            </p:cNvSpPr>
            <p:nvPr/>
          </p:nvSpPr>
          <p:spPr bwMode="auto">
            <a:xfrm>
              <a:off x="3456" y="251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Line 41"/>
            <p:cNvSpPr>
              <a:spLocks noChangeShapeType="1"/>
            </p:cNvSpPr>
            <p:nvPr/>
          </p:nvSpPr>
          <p:spPr bwMode="auto">
            <a:xfrm>
              <a:off x="3312" y="22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Line 42"/>
            <p:cNvSpPr>
              <a:spLocks noChangeShapeType="1"/>
            </p:cNvSpPr>
            <p:nvPr/>
          </p:nvSpPr>
          <p:spPr bwMode="auto">
            <a:xfrm>
              <a:off x="4032" y="22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>
              <a:off x="4320" y="227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Line 44"/>
            <p:cNvSpPr>
              <a:spLocks noChangeShapeType="1"/>
            </p:cNvSpPr>
            <p:nvPr/>
          </p:nvSpPr>
          <p:spPr bwMode="auto">
            <a:xfrm flipV="1">
              <a:off x="4512" y="22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Line 45"/>
            <p:cNvSpPr>
              <a:spLocks noChangeShapeType="1"/>
            </p:cNvSpPr>
            <p:nvPr/>
          </p:nvSpPr>
          <p:spPr bwMode="auto">
            <a:xfrm flipV="1">
              <a:off x="4320" y="20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Line 46"/>
            <p:cNvSpPr>
              <a:spLocks noChangeShapeType="1"/>
            </p:cNvSpPr>
            <p:nvPr/>
          </p:nvSpPr>
          <p:spPr bwMode="auto">
            <a:xfrm>
              <a:off x="4512" y="227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Line 47"/>
            <p:cNvSpPr>
              <a:spLocks noChangeShapeType="1"/>
            </p:cNvSpPr>
            <p:nvPr/>
          </p:nvSpPr>
          <p:spPr bwMode="auto">
            <a:xfrm>
              <a:off x="4320" y="208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Line 48"/>
            <p:cNvSpPr>
              <a:spLocks noChangeShapeType="1"/>
            </p:cNvSpPr>
            <p:nvPr/>
          </p:nvSpPr>
          <p:spPr bwMode="auto">
            <a:xfrm>
              <a:off x="4320" y="20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Line 49"/>
            <p:cNvSpPr>
              <a:spLocks noChangeShapeType="1"/>
            </p:cNvSpPr>
            <p:nvPr/>
          </p:nvSpPr>
          <p:spPr bwMode="auto">
            <a:xfrm>
              <a:off x="5280" y="203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Line 50"/>
            <p:cNvSpPr>
              <a:spLocks noChangeShapeType="1"/>
            </p:cNvSpPr>
            <p:nvPr/>
          </p:nvSpPr>
          <p:spPr bwMode="auto">
            <a:xfrm>
              <a:off x="5520" y="2276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Line 51"/>
            <p:cNvSpPr>
              <a:spLocks noChangeShapeType="1"/>
            </p:cNvSpPr>
            <p:nvPr/>
          </p:nvSpPr>
          <p:spPr bwMode="auto">
            <a:xfrm>
              <a:off x="5040" y="20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71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s://encrypted-tbn1.gstatic.com/images?q=tbn:ANd9GcQExr8VEg-IkIVJSSuGbBBcLs9r2XoBSzUHJcqGQQzruof_BVU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2266950" cy="2009776"/>
          </a:xfrm>
          <a:prstGeom prst="rect">
            <a:avLst/>
          </a:prstGeom>
          <a:noFill/>
        </p:spPr>
      </p:pic>
      <p:pic>
        <p:nvPicPr>
          <p:cNvPr id="39942" name="Picture 6" descr="http://topicstock.pantip.com/wahkor/topicstock/2010/03/X9024602/X9024602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85800"/>
            <a:ext cx="2533650" cy="2295526"/>
          </a:xfrm>
          <a:prstGeom prst="rect">
            <a:avLst/>
          </a:prstGeom>
          <a:noFill/>
        </p:spPr>
      </p:pic>
      <p:pic>
        <p:nvPicPr>
          <p:cNvPr id="39944" name="Picture 8" descr="https://encrypted-tbn3.gstatic.com/images?q=tbn:ANd9GcSePsYa6y425vHI7IjuSYUjU4rj0-RMlIuGycH_2FMmH5bZm7QP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267200"/>
            <a:ext cx="2247900" cy="1295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1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95400"/>
            <a:ext cx="6019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อับราฮัม มาสโลว์เกิดเมื่อวันที่ 1 เมษายน ค.ศ. 1908 ที่เมือง</a:t>
            </a:r>
            <a:r>
              <a:rPr lang="th-TH" dirty="0" smtClean="0">
                <a:hlinkClick r:id="rId2" action="ppaction://hlinkfile" tooltip="บรุกลิน"/>
              </a:rPr>
              <a:t>บรุกลิน</a:t>
            </a:r>
            <a:r>
              <a:rPr lang="th-TH" dirty="0" smtClean="0"/>
              <a:t> </a:t>
            </a:r>
            <a:r>
              <a:rPr lang="th-TH" dirty="0" smtClean="0">
                <a:hlinkClick r:id="rId3" action="ppaction://hlinkfile" tooltip="นิวยอร์ก"/>
              </a:rPr>
              <a:t>นิวยอร์ก</a:t>
            </a:r>
            <a:r>
              <a:rPr lang="th-TH" dirty="0" smtClean="0"/>
              <a:t> </a:t>
            </a:r>
            <a:r>
              <a:rPr lang="th-TH" dirty="0" smtClean="0">
                <a:hlinkClick r:id="rId4" action="ppaction://hlinkfile" tooltip="ประเทศสหรัฐอเมริกา"/>
              </a:rPr>
              <a:t>ประเทศสหรัฐอเมริกา</a:t>
            </a:r>
            <a:r>
              <a:rPr lang="th-TH" dirty="0" smtClean="0"/>
              <a:t> บิดามารดาเป็นชาวยิวซึ่งอพยพมาจากรัสเซีย มาสโลว์เป็นพี่ชายคนโตในพี่น้องทั้งหมด 7 คน พ่อแม่ของเขามีความปรารถนาที่จะให้เขาได้รับการ ศึกษาอย่างดีที่สุดซึ่งมาสโลว์ก็ยอมรับในความปรารถนานี้ อย่างไรก็ตามการศึกษาเพื่อไปสู่เป้าหมายที่พ่อแม่ตั้งไว้ในระยะวัยเด็กและวัยรุ่นตอนต้นก็ สร้างความขมขื่นให้แก่เขามากเหมือนกัน ดังที่เขาได้เขียนเกี่ยวกับตัวเองได้ ว่า“ ด้วยความเป็นเด็กจึงไม่เป็นที่น่าสงสัยว่าทำไมฉันจึงไม่ป่วยเป็นโรคจิตฉัน เป็นเด็กชายยิวตัวเล็กๆอยู่ในกลุ่มเพื่อนที่ไม่ใช่ชาวยิว ซึ่งมันเหมือนกับสภาพของเด็กนิโกรคนแรกที่เข้าไปอยู่โรงเรียนที่มีแต่เด็ก ผิวขาว ฉันรู้สึกโดดเดี่ยวและไม่มีความสุข ฉันใช้เวลาอยู่แต่ในห้องสมุดและห้อมล้อมด้วยหนังสือต่างๆ โดยปราศจากเพื่อน” จากประสบการณ์ดังกล่าวทำให้บางคนอาจคิดว่าความปรารถนาของ มาสโลว์ ที่จะช่วยเหลือเพื่อนมนุษย์ให้มีชีวิตความเป็นอยู่ดีขึ้นนั้นเริ่ม ต้นมาจากความปรารถนาที่จะให้ชีวิตความเป็นอยู่ของเขาดีขึ้นนั่นเอง มาสโลว์ได้ทุ่มเทเวลาอย่างมากให้กับการศึกษาจิตวิทยาเกี่ยวกับมนุษย์ แต่เขาก็ยังมีประสบการณ์งานด้านอื่นๆ เช่น ใช้เวลาในช่วงฤดูร้อนช่วยเหลือครอบครัวในการประกอบธุรกิจสร้างถังไม้ ซึ่งน้องชายของเขาก็ยังทำกิจการนี้อยู่ทุกวันนี้ มาสโลว์ เริ่มต้นการศึกษาใน ระดับปริญญาในวิชากฎหมายตามคำเสนอแนะของพ่อที่ City College of New Yorkแต่เมื่อเรียนไปเพียง 2 สัปดาห์เขาก็ตัดสินใจว่าเขาไม่สามารถเป็นนักกฎหมายได้ เขาจึงเปลี่ยนมาศึกษาที่มหาวิทยาลัยCornellและต่อมาก็มาเรียนที่ มหาวิทยาลัย Wisconsin ในสาขาจิตวิทยา เขาได้รับปริญญาตรีเมื่อค. ศ. 1930 ปริญญาโท ในปีค.ศ. 1931 และปริญญาเอกในปีค.ศ. 1934 ทางด้านชีวิตครอบครัว เขาได้แต่งงาน กับ Bertha Goodman ซึ่ง มาสโลว์ ยกย่องภรรยาว่ามีความสำคัญต่อชีวิตของเขามาก ดังที่เขากล่าวว่า“ ชีวิตยังไม่ได้เริ่มต้นสำหรับฉันจนกระทั่งเมื่อฉันแต่งงานและได้ย้ายเข้ามา อยู่ใน Wisconsin”</a:t>
            </a:r>
            <a:endParaRPr lang="th-TH" dirty="0"/>
          </a:p>
        </p:txBody>
      </p:sp>
      <p:pic>
        <p:nvPicPr>
          <p:cNvPr id="3" name="Picture 8" descr="https://encrypted-tbn3.gstatic.com/images?q=tbn:ANd9GcSePsYa6y425vHI7IjuSYUjU4rj0-RMlIuGycH_2FMmH5bZm7QP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0"/>
            <a:ext cx="2247900" cy="12954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90600" y="152400"/>
            <a:ext cx="1885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อับราฮัม มาสโลว์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6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8763000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การวิเคราะห์สถานการณ์ในตลาด</a:t>
            </a:r>
            <a:r>
              <a:rPr lang="th-TH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(Situation Analysis) 5 C’s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02688"/>
            <a:ext cx="8478603" cy="4678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การวิเคราะห์องค์กร 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(Company)</a:t>
            </a:r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th-TH" sz="36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การวิเคราะห์คู่แข่งขันขององค์กร 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(Competitor)</a:t>
            </a:r>
            <a:endParaRPr lang="th-TH" sz="3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การวิเคราะห์ลูกค้าขององค์กร 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(Consumer)</a:t>
            </a: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sz="3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2000" b="1" dirty="0" smtClean="0">
                <a:latin typeface="Adobe Fan Heiti Std B" pitchFamily="34" charset="-128"/>
                <a:ea typeface="Adobe Fan Heiti Std B" pitchFamily="34" charset="-128"/>
              </a:rPr>
              <a:t>	</a:t>
            </a:r>
            <a:r>
              <a:rPr lang="en-US" sz="2000" dirty="0" err="1" smtClean="0"/>
              <a:t>Ses</a:t>
            </a:r>
            <a:r>
              <a:rPr lang="en-US" sz="2000" dirty="0" smtClean="0"/>
              <a:t> – Social </a:t>
            </a:r>
            <a:r>
              <a:rPr lang="en-US" sz="2000" dirty="0"/>
              <a:t>Economic </a:t>
            </a:r>
            <a:r>
              <a:rPr lang="en-US" sz="2000" dirty="0" smtClean="0"/>
              <a:t>Status</a:t>
            </a:r>
            <a:endParaRPr lang="th-TH" sz="20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การวิเคราะห์พันธมิตรที่เอื้อต่อองค์กร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 (Collaborator)</a:t>
            </a:r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การวิเคราะห์บริบทแวดล้อมที่เกี่ยวข้องกับองค์กร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 (Context)</a:t>
            </a:r>
          </a:p>
          <a:p>
            <a:r>
              <a:rPr lang="th-TH" sz="2000" b="1" dirty="0" smtClean="0">
                <a:latin typeface="Adobe Fan Heiti Std B" pitchFamily="34" charset="-128"/>
                <a:ea typeface="Adobe Fan Heiti Std B" pitchFamily="34" charset="-128"/>
              </a:rPr>
              <a:t>	การเมือง 	</a:t>
            </a:r>
            <a:r>
              <a:rPr lang="en-US" sz="2000" b="1" dirty="0" smtClean="0">
                <a:latin typeface="Adobe Fan Heiti Std B" pitchFamily="34" charset="-128"/>
                <a:ea typeface="Adobe Fan Heiti Std B" pitchFamily="34" charset="-128"/>
              </a:rPr>
              <a:t>Political</a:t>
            </a:r>
            <a:r>
              <a:rPr lang="th-TH" sz="20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sz="20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th-TH" sz="2000" b="1" dirty="0" smtClean="0">
                <a:latin typeface="Adobe Fan Heiti Std B" pitchFamily="34" charset="-128"/>
                <a:ea typeface="Adobe Fan Heiti Std B" pitchFamily="34" charset="-128"/>
              </a:rPr>
              <a:t>	เศรษฐกิจ 	</a:t>
            </a:r>
            <a:r>
              <a:rPr lang="en-US" sz="2000" b="1" dirty="0" smtClean="0">
                <a:latin typeface="Adobe Fan Heiti Std B" pitchFamily="34" charset="-128"/>
                <a:ea typeface="Adobe Fan Heiti Std B" pitchFamily="34" charset="-128"/>
              </a:rPr>
              <a:t>Economic</a:t>
            </a:r>
            <a:endParaRPr lang="th-TH" sz="20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th-TH" sz="2000" b="1" dirty="0" smtClean="0">
                <a:latin typeface="Adobe Fan Heiti Std B" pitchFamily="34" charset="-128"/>
                <a:ea typeface="Adobe Fan Heiti Std B" pitchFamily="34" charset="-128"/>
              </a:rPr>
              <a:t>	สังคม 	</a:t>
            </a:r>
            <a:r>
              <a:rPr lang="en-US" sz="2000" b="1" dirty="0" smtClean="0">
                <a:latin typeface="Adobe Fan Heiti Std B" pitchFamily="34" charset="-128"/>
                <a:ea typeface="Adobe Fan Heiti Std B" pitchFamily="34" charset="-128"/>
              </a:rPr>
              <a:t>Social</a:t>
            </a:r>
          </a:p>
          <a:p>
            <a:r>
              <a:rPr lang="th-TH" sz="2000" b="1" dirty="0" smtClean="0">
                <a:latin typeface="Adobe Fan Heiti Std B" pitchFamily="34" charset="-128"/>
                <a:ea typeface="Adobe Fan Heiti Std B" pitchFamily="34" charset="-128"/>
              </a:rPr>
              <a:t>	เทคโนโลยี 	</a:t>
            </a:r>
            <a:r>
              <a:rPr lang="en-US" sz="2000" b="1" dirty="0" smtClean="0">
                <a:latin typeface="Adobe Fan Heiti Std B" pitchFamily="34" charset="-128"/>
                <a:ea typeface="Adobe Fan Heiti Std B" pitchFamily="34" charset="-128"/>
              </a:rPr>
              <a:t>Technology</a:t>
            </a:r>
          </a:p>
          <a:p>
            <a:r>
              <a:rPr lang="th-TH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59436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อ่านหนังสือหน้า </a:t>
            </a:r>
            <a:r>
              <a:rPr lang="en-US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29</a:t>
            </a:r>
            <a:endParaRPr lang="en-US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0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868806"/>
              </p:ext>
            </p:extLst>
          </p:nvPr>
        </p:nvGraphicFramePr>
        <p:xfrm>
          <a:off x="838200" y="533400"/>
          <a:ext cx="6686550" cy="5120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6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79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2145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สัปดาห์</a:t>
                      </a:r>
                      <a:r>
                        <a:rPr lang="th-TH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th-TH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effectLst/>
                        </a:rPr>
                        <a:t>บทที่ </a:t>
                      </a:r>
                      <a:r>
                        <a:rPr lang="en-US" sz="2400" dirty="0" smtClean="0">
                          <a:effectLst/>
                        </a:rPr>
                        <a:t>2</a:t>
                      </a:r>
                      <a:r>
                        <a:rPr lang="th-TH" sz="2400" dirty="0" smtClean="0">
                          <a:effectLst/>
                        </a:rPr>
                        <a:t>  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แบบจำลองทางการสื่อสาร แนวคิดและทฤษฎีที่เป็นประโยชน์ต่อการทำงานสื่อสารการตลาดแนวความคิดแบบจำลองกระบวนการสื่อสารการตลาด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แบบจำลองกระบวนการสื่อสารของลาสเวลล์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แบบจำลองกระบวนการสื่อสารของแชนนอน และวีเวอร์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แบบจำลองกระบวนการสื่อสารของเบอร์โลแนวคิดและทฤษฎีที่เป็นประโยชน์ต่อการทำงานสื่อสารการตลาด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ทฤษฎีการวิเคราะห์สถานการณ์ในตลาด	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ทฤษฎีการวิเคราะห์สภาวะแวดล้อมแนวคิดและทฤษฎีวงจรชีวิตผลิตภัณฑ์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ทฤษฎีส่วนประสมทางการตลาด 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แนวคิดและทฤษฎีเกี่ยวกับการสื่อสารการตลาดเชิงบูรณาการ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410199" y="5867400"/>
            <a:ext cx="2842445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th-TH" sz="4800" dirty="0">
                <a:solidFill>
                  <a:srgbClr val="FFFF00"/>
                </a:solidFill>
              </a:rPr>
              <a:t>อ่านตำราบทที่ </a:t>
            </a:r>
            <a:r>
              <a:rPr lang="en-US" sz="4800" dirty="0" smtClean="0">
                <a:solidFill>
                  <a:srgbClr val="FFFF00"/>
                </a:solidFill>
              </a:rPr>
              <a:t>2</a:t>
            </a:r>
            <a:endParaRPr lang="th-TH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ต่อ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840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80px-SWOT_en_sv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5562600" cy="627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638800" y="59436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อ่านหนังสือหน้า </a:t>
            </a:r>
            <a:r>
              <a:rPr lang="en-US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32</a:t>
            </a:r>
            <a:endParaRPr lang="en-US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19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609600"/>
            <a:ext cx="64008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19400" y="762000"/>
            <a:ext cx="5867400" cy="501675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คำว่า "สวอต" หรือ "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SWOT"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นั้นมาจากตัวย่อภาษาอังกฤษ 4 ตัว ไ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ด้แก่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Strengths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จุดเด่นหรือจุดแข็ง ซึ่งเป็นผลมาจากปัจจัยภายใน เป็นข้อดีที่เกิดจากสภาพแวดล้อมภายใน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2" tooltip="บริษัท"/>
              </a:rPr>
              <a:t>บริษัท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เช่น จุดแข็งด้านส่วนประสม จุดแข็งด้าน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3" tooltip="การเงิน"/>
              </a:rPr>
              <a:t>การเงิน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จุดแข็งด้าน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4" tooltip="การผลิต (หน้านี้ไม่มี)"/>
              </a:rPr>
              <a:t>การผลิต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จุดแข็งด้าน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5" tooltip="ทรัพยากรบุคคล (หน้านี้ไม่มี)"/>
              </a:rPr>
              <a:t>ทรัพยากรบุคคล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บริษัทจะต้องใช้ประโยชน์จากจุดแข็งในการกำหนดกลยุทธ์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6" tooltip="การตลาด (หน้านี้ไม่มี)"/>
              </a:rPr>
              <a:t>การตลาด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W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Weaknesses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จุดด้อยหรือจุดอ่อน ซึ่งเป็นผลมาจากปัจจัยภายใน เป็นปัญหาหรือข้อบกพร่องที่เกิดจากสภาพแวดล้อมภายในต่างๆ ของบริษัท ซึ่งบริษัทจะต้องหาวิธีในการแก้ปัญหานั้น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O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Opportunities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7" tooltip="โอกาส (หน้านี้ไม่มี)"/>
              </a:rPr>
              <a:t>โอกาส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ซึ่งเกิดจากปัจจัยภายนอก เป็นผลจากการที่สภาพแวดล้อมภายนอกของบริษัทเอื้อประโยชน์หรือส่งเสริมการดำเนินงานขององค์กร โอกาสแตกต่างจากจุดแข็งตรงที่โอกาสนั้นเป็นผลมาจากสภาพแวดล้อมภายนอก แต่จุดแข็งนั้นเป็นผลมาจากสภาพแวดล้อมภายใน นักการตลาดที่ดีจะต้องเสาะแสวงหาโอกาสอยู่เสมอ และใช้ประโยชน์จากโอกาสนั้น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T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Threats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8" tooltip="อุปสรรค"/>
              </a:rPr>
              <a:t>อุปสรรค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ซึ่งเกิดจากปัจจัยภายนอก เป็นข้อจำกัดที่เกิดจากสภาพแวดล้อมภายนอก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ซึ่งธุรกิจจำเป็นต้องปรับกลยุทธ์การตลาดให้สอดคล้องและพยายามขจัดอุปสรรคต่างๆ ที่เกิดขึ้นให้ได้จริง</a:t>
            </a:r>
            <a:endParaRPr kumimoji="0" lang="th-TH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180px-SWOT_en_svg"/>
          <p:cNvPicPr>
            <a:picLocks noGrp="1" noChangeAspect="1" noChangeArrowheads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533400"/>
            <a:ext cx="2652736" cy="299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07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236475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TOWS  Matrix </a:t>
            </a:r>
          </a:p>
          <a:p>
            <a:pPr>
              <a:defRPr/>
            </a:pPr>
            <a:r>
              <a:rPr lang="th-T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กลยุทธ์ขจัดจุดอ่อน เสริมจุดแข็ง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80" y="0"/>
            <a:ext cx="241765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TOWS Analysis</a:t>
            </a:r>
            <a:endParaRPr lang="th-TH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45060" name="TextBox 42"/>
          <p:cNvSpPr txBox="1">
            <a:spLocks noChangeArrowheads="1"/>
          </p:cNvSpPr>
          <p:nvPr/>
        </p:nvSpPr>
        <p:spPr bwMode="auto">
          <a:xfrm>
            <a:off x="239713" y="1541463"/>
            <a:ext cx="2098675" cy="7016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latin typeface="Angsana New" pitchFamily="18" charset="-34"/>
              </a:rPr>
              <a:t>SO Strategies</a:t>
            </a:r>
            <a:endParaRPr lang="th-TH" sz="2400" b="1" dirty="0">
              <a:latin typeface="Angsana New" pitchFamily="18" charset="-34"/>
            </a:endParaRPr>
          </a:p>
          <a:p>
            <a:pPr algn="l"/>
            <a:r>
              <a:rPr lang="th-TH" sz="1600" dirty="0">
                <a:latin typeface="Angsana New" pitchFamily="18" charset="-34"/>
              </a:rPr>
              <a:t>สร้างจุดแข็งต่อรองโอกาสทางธุรกิจ</a:t>
            </a:r>
          </a:p>
        </p:txBody>
      </p:sp>
      <p:sp>
        <p:nvSpPr>
          <p:cNvPr id="45061" name="TextBox 43"/>
          <p:cNvSpPr txBox="1">
            <a:spLocks noChangeArrowheads="1"/>
          </p:cNvSpPr>
          <p:nvPr/>
        </p:nvSpPr>
        <p:spPr bwMode="auto">
          <a:xfrm>
            <a:off x="7299325" y="1571625"/>
            <a:ext cx="1736373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latin typeface="Angsana New" pitchFamily="18" charset="-34"/>
              </a:rPr>
              <a:t>ST Strategies</a:t>
            </a:r>
            <a:endParaRPr lang="th-TH" sz="2400" b="1" dirty="0">
              <a:latin typeface="Angsana New" pitchFamily="18" charset="-34"/>
            </a:endParaRPr>
          </a:p>
          <a:p>
            <a:pPr algn="l"/>
            <a:r>
              <a:rPr lang="th-TH" sz="1600" dirty="0">
                <a:latin typeface="Angsana New" pitchFamily="18" charset="-34"/>
              </a:rPr>
              <a:t>ใช้จุดแข็งที่มีป้องกันภัยคุกคาม</a:t>
            </a:r>
          </a:p>
        </p:txBody>
      </p:sp>
      <p:sp>
        <p:nvSpPr>
          <p:cNvPr id="45062" name="TextBox 45"/>
          <p:cNvSpPr txBox="1">
            <a:spLocks noChangeArrowheads="1"/>
          </p:cNvSpPr>
          <p:nvPr/>
        </p:nvSpPr>
        <p:spPr bwMode="auto">
          <a:xfrm>
            <a:off x="214313" y="4000500"/>
            <a:ext cx="2146742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latin typeface="Angsana New" pitchFamily="18" charset="-34"/>
              </a:rPr>
              <a:t>OW Strategies</a:t>
            </a:r>
            <a:endParaRPr lang="th-TH" sz="2400" b="1" dirty="0">
              <a:latin typeface="Angsana New" pitchFamily="18" charset="-34"/>
            </a:endParaRPr>
          </a:p>
          <a:p>
            <a:pPr algn="l"/>
            <a:r>
              <a:rPr lang="th-TH" sz="1600" dirty="0">
                <a:latin typeface="Angsana New" pitchFamily="18" charset="-34"/>
              </a:rPr>
              <a:t>ใช้โอกาสที่มีเปลี่ยนจุดอ่อนเป็นจุดแข็ง</a:t>
            </a:r>
          </a:p>
        </p:txBody>
      </p:sp>
      <p:sp>
        <p:nvSpPr>
          <p:cNvPr id="45063" name="TextBox 46"/>
          <p:cNvSpPr txBox="1">
            <a:spLocks noChangeArrowheads="1"/>
          </p:cNvSpPr>
          <p:nvPr/>
        </p:nvSpPr>
        <p:spPr bwMode="auto">
          <a:xfrm>
            <a:off x="7500938" y="4000500"/>
            <a:ext cx="1417637" cy="7016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latin typeface="Angsana New" pitchFamily="18" charset="-34"/>
              </a:rPr>
              <a:t>WT Strategies</a:t>
            </a:r>
            <a:endParaRPr lang="th-TH" sz="2400" b="1" dirty="0">
              <a:latin typeface="Angsana New" pitchFamily="18" charset="-34"/>
            </a:endParaRPr>
          </a:p>
          <a:p>
            <a:pPr algn="l"/>
            <a:r>
              <a:rPr lang="th-TH" sz="1600" dirty="0">
                <a:latin typeface="Angsana New" pitchFamily="18" charset="-34"/>
              </a:rPr>
              <a:t>หาวิธีเอาตัวรอด</a:t>
            </a:r>
          </a:p>
        </p:txBody>
      </p:sp>
      <p:sp>
        <p:nvSpPr>
          <p:cNvPr id="51" name="วงรี 50"/>
          <p:cNvSpPr/>
          <p:nvPr/>
        </p:nvSpPr>
        <p:spPr>
          <a:xfrm>
            <a:off x="1500166" y="2285992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S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52" name="วงรี 51"/>
          <p:cNvSpPr/>
          <p:nvPr/>
        </p:nvSpPr>
        <p:spPr>
          <a:xfrm>
            <a:off x="3071802" y="571480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O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53" name="วงรี 52"/>
          <p:cNvSpPr/>
          <p:nvPr/>
        </p:nvSpPr>
        <p:spPr>
          <a:xfrm>
            <a:off x="5786446" y="571480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T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54" name="วงรี 53"/>
          <p:cNvSpPr/>
          <p:nvPr/>
        </p:nvSpPr>
        <p:spPr>
          <a:xfrm>
            <a:off x="1571604" y="4714884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W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>
            <a:off x="4643438" y="1196975"/>
            <a:ext cx="0" cy="482441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>
            <a:off x="1908175" y="4076700"/>
            <a:ext cx="5688013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Text Box 17"/>
          <p:cNvSpPr txBox="1">
            <a:spLocks noChangeArrowheads="1"/>
          </p:cNvSpPr>
          <p:nvPr/>
        </p:nvSpPr>
        <p:spPr bwMode="auto">
          <a:xfrm>
            <a:off x="4932363" y="4365625"/>
            <a:ext cx="2447925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การลดต้นทุน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การสร้างพันธมิตรทางการค้า</a:t>
            </a:r>
          </a:p>
        </p:txBody>
      </p:sp>
      <p:sp>
        <p:nvSpPr>
          <p:cNvPr id="45071" name="Text Box 18"/>
          <p:cNvSpPr txBox="1">
            <a:spLocks noChangeArrowheads="1"/>
          </p:cNvSpPr>
          <p:nvPr/>
        </p:nvSpPr>
        <p:spPr bwMode="auto">
          <a:xfrm>
            <a:off x="2555875" y="4292600"/>
            <a:ext cx="165576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การเน้นการสร้างเอกลักษณ์ให้กับผู้มาใช้บริการ</a:t>
            </a:r>
          </a:p>
        </p:txBody>
      </p:sp>
      <p:sp>
        <p:nvSpPr>
          <p:cNvPr id="45072" name="Text Box 19"/>
          <p:cNvSpPr txBox="1">
            <a:spLocks noChangeArrowheads="1"/>
          </p:cNvSpPr>
          <p:nvPr/>
        </p:nvSpPr>
        <p:spPr bwMode="auto">
          <a:xfrm>
            <a:off x="4932363" y="1484313"/>
            <a:ext cx="2303462" cy="176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ความแตกต่างที่เป็นตัวตน คือ การสร้างเอกลักษณ์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นำเสนอสินค้าและบริการเน้นการให้ความรู้ และตำนานของเสื้อผ้าเครื่องแต่งกาย</a:t>
            </a:r>
          </a:p>
        </p:txBody>
      </p:sp>
      <p:sp>
        <p:nvSpPr>
          <p:cNvPr id="45073" name="Text Box 20"/>
          <p:cNvSpPr txBox="1">
            <a:spLocks noChangeArrowheads="1"/>
          </p:cNvSpPr>
          <p:nvPr/>
        </p:nvSpPr>
        <p:spPr bwMode="auto">
          <a:xfrm>
            <a:off x="2411413" y="1341438"/>
            <a:ext cx="2376487" cy="268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>
                <a:latin typeface="Angsana New" pitchFamily="18" charset="-34"/>
              </a:rPr>
              <a:t>การเน้นการสร้างกลุ่มวัฒนธรรมของศูนย์ฯ (</a:t>
            </a:r>
            <a:r>
              <a:rPr lang="en-US" sz="2000">
                <a:latin typeface="Angsana New" pitchFamily="18" charset="-34"/>
              </a:rPr>
              <a:t>Community) </a:t>
            </a:r>
            <a:r>
              <a:rPr lang="th-TH" sz="2000">
                <a:latin typeface="Angsana New" pitchFamily="18" charset="-34"/>
              </a:rPr>
              <a:t>ที่เน้นการสร้างสรรค์เสื้อผ้าบ่งบอกความเป็นตัวตน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>
                <a:latin typeface="Angsana New" pitchFamily="18" charset="-34"/>
              </a:rPr>
              <a:t>การใช้ </a:t>
            </a:r>
            <a:r>
              <a:rPr lang="en-US" sz="2000">
                <a:latin typeface="Angsana New" pitchFamily="18" charset="-34"/>
              </a:rPr>
              <a:t>WWW. </a:t>
            </a:r>
            <a:r>
              <a:rPr lang="th-TH" sz="2000">
                <a:latin typeface="Angsana New" pitchFamily="18" charset="-34"/>
              </a:rPr>
              <a:t>ของศูนย์เพื่อเป็นสื่อกลางบอกเล่าไปยังกลุ่มลูกค้า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0400" y="6488668"/>
            <a:ext cx="2133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ตัวอย่างการวิเคราะห์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0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2075" tIns="46038" rIns="92075" bIns="46038" anchor="ctr"/>
          <a:lstStyle/>
          <a:p>
            <a:pPr algn="ctr" eaLnBrk="1" hangingPunct="1"/>
            <a:r>
              <a:rPr lang="en-US" dirty="0" smtClean="0"/>
              <a:t>TOWS Matrix</a:t>
            </a: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0358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44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20000"/>
          </a:bodyPr>
          <a:lstStyle/>
          <a:p>
            <a:r>
              <a:rPr lang="th-TH" b="1" dirty="0" smtClean="0"/>
              <a:t>หลังจากที่มีการประเมินสภาพแวดล้อมโดยการวิเคราะห์ให้เห็นถึงจุดแข็ง จุดอ่อน โอกาส และข้อจำกัดแล้ว</a:t>
            </a:r>
            <a:r>
              <a:rPr lang="en-US" b="1" dirty="0" smtClean="0"/>
              <a:t>   </a:t>
            </a:r>
            <a:r>
              <a:rPr lang="th-TH" b="1" dirty="0" smtClean="0"/>
              <a:t>ก็จะนำมาข้อมูลทั้งหมดมาวิเคราะห์ในรูปแบบความสัมพันธ์แบบแมตริกซ์โดยใช้ตารางที่เรียกว่า </a:t>
            </a:r>
            <a:r>
              <a:rPr lang="en-US" b="1" dirty="0" smtClean="0"/>
              <a:t>TOWS Matrix   </a:t>
            </a:r>
            <a:r>
              <a:rPr lang="th-TH" b="1" dirty="0" smtClean="0"/>
              <a:t>โดย</a:t>
            </a:r>
            <a:r>
              <a:rPr lang="en-US" b="1" dirty="0" smtClean="0"/>
              <a:t> TOWS Matrix </a:t>
            </a:r>
            <a:r>
              <a:rPr lang="th-TH" b="1" dirty="0" smtClean="0"/>
              <a:t>เป็นตารางการวิเคราะห์ที่นำข้อมูลที่ได้จากการวิเคราะห์จุดแข็ง จุดอ่อน โอกาส และข้อจำกัด</a:t>
            </a:r>
            <a:r>
              <a:rPr lang="en-US" b="1" dirty="0" smtClean="0"/>
              <a:t> </a:t>
            </a:r>
            <a:r>
              <a:rPr lang="th-TH" b="1" dirty="0" smtClean="0"/>
              <a:t>มาวิเคราะห์เพื่อกำหนดออกมาเป็นยุทธศาสตร์หรือกยุทธ์ประเภทต่าง ๆ</a:t>
            </a: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         </a:t>
            </a:r>
            <a:r>
              <a:rPr lang="th-TH" b="1" dirty="0" smtClean="0"/>
              <a:t>ในการนำเทคนิคที่เรียกว่า </a:t>
            </a:r>
            <a:r>
              <a:rPr lang="en-US" b="1" dirty="0" smtClean="0"/>
              <a:t>TOWS Matrix </a:t>
            </a:r>
            <a:r>
              <a:rPr lang="th-TH" b="1" dirty="0" smtClean="0"/>
              <a:t>มาใช้ในการวิเคราะห์เพื่อกำหนดยุทธศาสตร์และกลยุทธ์นั้น</a:t>
            </a:r>
            <a:r>
              <a:rPr lang="en-US" b="1" dirty="0" smtClean="0"/>
              <a:t> </a:t>
            </a:r>
            <a:r>
              <a:rPr lang="th-TH" b="1" dirty="0" smtClean="0"/>
              <a:t>จะมีขั้นตอนการดำเนินการที่สำคัญ</a:t>
            </a:r>
            <a:r>
              <a:rPr lang="en-US" b="1" dirty="0" smtClean="0"/>
              <a:t> 2 </a:t>
            </a:r>
            <a:r>
              <a:rPr lang="th-TH" b="1" dirty="0" smtClean="0"/>
              <a:t>ขั้นตอน ดังนี้</a:t>
            </a:r>
            <a:endParaRPr lang="en-US" dirty="0" smtClean="0"/>
          </a:p>
          <a:p>
            <a:r>
              <a:rPr lang="en-US" b="1" dirty="0" smtClean="0"/>
              <a:t>         1. </a:t>
            </a:r>
            <a:r>
              <a:rPr lang="th-TH" b="1" u="sng" dirty="0" smtClean="0"/>
              <a:t>การระบุจุดแข็ง</a:t>
            </a:r>
            <a:r>
              <a:rPr lang="en-US" b="1" u="sng" dirty="0" smtClean="0"/>
              <a:t> </a:t>
            </a:r>
            <a:r>
              <a:rPr lang="th-TH" b="1" u="sng" dirty="0" smtClean="0"/>
              <a:t>จุดอ่อน</a:t>
            </a:r>
            <a:r>
              <a:rPr lang="en-US" b="1" u="sng" dirty="0" smtClean="0"/>
              <a:t> </a:t>
            </a:r>
            <a:r>
              <a:rPr lang="th-TH" b="1" u="sng" dirty="0" smtClean="0"/>
              <a:t>โอกาส</a:t>
            </a:r>
            <a:r>
              <a:rPr lang="en-US" b="1" u="sng" dirty="0" smtClean="0"/>
              <a:t> </a:t>
            </a:r>
            <a:r>
              <a:rPr lang="th-TH" b="1" u="sng" dirty="0" smtClean="0"/>
              <a:t>และข้อจำกัด</a:t>
            </a:r>
            <a:r>
              <a:rPr lang="en-US" b="1" dirty="0" smtClean="0"/>
              <a:t> </a:t>
            </a:r>
            <a:r>
              <a:rPr lang="th-TH" b="1" dirty="0" smtClean="0"/>
              <a:t>โดยที่การประเมินสภาพแวดล้อมที่เป็นการระบุให้เห็นถึงจุดแข็งและจุดอ่อนจะเป็นการประเมินภายในองค์การ ส่วนการประเมินสภาพแวดล้อมที่เป็นโอกาสและข้อจำกัดจะเป็นการประเมินภายนอกองค์การ</a:t>
            </a:r>
            <a:r>
              <a:rPr lang="en-US" b="1" dirty="0" smtClean="0"/>
              <a:t> </a:t>
            </a:r>
            <a:r>
              <a:rPr lang="th-TH" b="1" dirty="0" smtClean="0"/>
              <a:t>กล่าวได้ว่า ประสิทธิผลของการกำหนดกลยุทธ์ที่ใช้เทคนิค </a:t>
            </a:r>
            <a:r>
              <a:rPr lang="en-US" b="1" dirty="0" smtClean="0"/>
              <a:t>TOWS Matrix </a:t>
            </a:r>
            <a:r>
              <a:rPr lang="th-TH" b="1" dirty="0" smtClean="0"/>
              <a:t>นี้จะขึ้นอยู่กับความสามารถในการวิเคราะห์จุดแข็ง</a:t>
            </a:r>
            <a:r>
              <a:rPr lang="en-US" b="1" dirty="0" smtClean="0"/>
              <a:t> </a:t>
            </a:r>
            <a:r>
              <a:rPr lang="th-TH" b="1" dirty="0" smtClean="0"/>
              <a:t>จุดอ่อน</a:t>
            </a:r>
            <a:r>
              <a:rPr lang="en-US" b="1" dirty="0" smtClean="0"/>
              <a:t> </a:t>
            </a:r>
            <a:r>
              <a:rPr lang="th-TH" b="1" dirty="0" smtClean="0"/>
              <a:t>โอกาส</a:t>
            </a:r>
            <a:r>
              <a:rPr lang="en-US" b="1" dirty="0" smtClean="0"/>
              <a:t> </a:t>
            </a:r>
            <a:r>
              <a:rPr lang="th-TH" b="1" dirty="0" smtClean="0"/>
              <a:t>และข้อจำกัด ที่ละเอียดในทุกแง่มุม</a:t>
            </a:r>
            <a:r>
              <a:rPr lang="en-US" b="1" dirty="0" smtClean="0"/>
              <a:t> </a:t>
            </a:r>
            <a:r>
              <a:rPr lang="th-TH" b="1" dirty="0" smtClean="0"/>
              <a:t>เพราะถ้าวิเคราะห์ไม่ละเอียดหรือมองไม่ทุกแง่มุม</a:t>
            </a:r>
            <a:r>
              <a:rPr lang="en-US" b="1" dirty="0" smtClean="0"/>
              <a:t> </a:t>
            </a:r>
            <a:r>
              <a:rPr lang="th-TH" b="1" dirty="0" smtClean="0"/>
              <a:t>จะส่งผลทำให้การกำหนดกลยุทธ์ที่ออกมาจะขาดความแหลมคม</a:t>
            </a:r>
            <a:endParaRPr lang="en-US" dirty="0" smtClean="0"/>
          </a:p>
          <a:p>
            <a:r>
              <a:rPr lang="en-US" b="1" dirty="0" smtClean="0"/>
              <a:t>         2. </a:t>
            </a:r>
            <a:r>
              <a:rPr lang="th-TH" b="1" u="sng" dirty="0" smtClean="0"/>
              <a:t>การวิเคราะห์ความสัมพันธ์ระหว่างจุดแข็งกับโอกาส</a:t>
            </a:r>
            <a:r>
              <a:rPr lang="en-US" b="1" u="sng" dirty="0" smtClean="0"/>
              <a:t> </a:t>
            </a:r>
            <a:r>
              <a:rPr lang="th-TH" b="1" u="sng" dirty="0" smtClean="0"/>
              <a:t>จุดแข็งกับข้อจำกัด</a:t>
            </a:r>
            <a:r>
              <a:rPr lang="en-US" b="1" u="sng" dirty="0" smtClean="0"/>
              <a:t> </a:t>
            </a:r>
            <a:r>
              <a:rPr lang="th-TH" b="1" u="sng" dirty="0" smtClean="0"/>
              <a:t>จุดอ่อนกับโอกาส</a:t>
            </a:r>
            <a:r>
              <a:rPr lang="en-US" b="1" u="sng" dirty="0" smtClean="0"/>
              <a:t> </a:t>
            </a:r>
            <a:r>
              <a:rPr lang="th-TH" b="1" u="sng" dirty="0" smtClean="0"/>
              <a:t>และจุดอ่อนกับข้อจำกัด</a:t>
            </a:r>
            <a:r>
              <a:rPr lang="en-US" b="1" dirty="0" smtClean="0"/>
              <a:t> </a:t>
            </a:r>
            <a:r>
              <a:rPr lang="th-TH" b="1" dirty="0" smtClean="0"/>
              <a:t>ซึ่งผลของการวิเคราะห์ความสัมพันธ์ในข้อมูลแต่ละคู่ดังกล่าว</a:t>
            </a:r>
            <a:r>
              <a:rPr lang="en-US" b="1" dirty="0" smtClean="0"/>
              <a:t> </a:t>
            </a:r>
            <a:r>
              <a:rPr lang="th-TH" b="1" dirty="0" smtClean="0"/>
              <a:t>ทำให้เกิดยุทธ์ศาสตร์หรือกลยุทธ์สามารถแบ่งออกได้เป็น</a:t>
            </a:r>
            <a:r>
              <a:rPr lang="en-US" b="1" dirty="0" smtClean="0"/>
              <a:t> 4 </a:t>
            </a:r>
            <a:r>
              <a:rPr lang="th-TH" b="1" dirty="0" smtClean="0"/>
              <a:t>ประเภท คือ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กลยุทธ์เชิงรุก </a:t>
            </a:r>
            <a:r>
              <a:rPr lang="en-US" b="1" i="1" dirty="0" smtClean="0"/>
              <a:t>(SO Strategy)</a:t>
            </a: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 </a:t>
            </a:r>
            <a:r>
              <a:rPr lang="th-TH" b="1" dirty="0" smtClean="0"/>
              <a:t>ได้มาจากการนำข้อมูลการประเมินสภาพแวดล้อมที่เป็นจุดแข็งและโอกาสมาพิจารณาร่วมกัน เพื่อที่จะนำมากำหนดเป็นยุทธ์ศาสตร์หรือกลยุทธ์ในเชิงรุก ตัวอย่าง กรมธนารักษ์ </a:t>
            </a:r>
            <a:r>
              <a:rPr lang="th-TH" b="1" dirty="0" smtClean="0">
                <a:solidFill>
                  <a:srgbClr val="FF0000"/>
                </a:solidFill>
              </a:rPr>
              <a:t>มีจุดแข็ง คือ ความสามารถในการผลิตเหรียญ</a:t>
            </a:r>
            <a:r>
              <a:rPr lang="en-US" b="1" dirty="0" smtClean="0">
                <a:solidFill>
                  <a:srgbClr val="FF0000"/>
                </a:solidFill>
              </a:rPr>
              <a:t> </a:t>
            </a:r>
            <a:r>
              <a:rPr lang="th-TH" b="1" dirty="0" smtClean="0">
                <a:solidFill>
                  <a:srgbClr val="FF0000"/>
                </a:solidFill>
              </a:rPr>
              <a:t>และมีโรงกษาปณ์ที่ทันสมัย</a:t>
            </a:r>
            <a:r>
              <a:rPr lang="en-US" b="1" dirty="0" smtClean="0"/>
              <a:t> </a:t>
            </a:r>
            <a:r>
              <a:rPr lang="th-TH" b="1" dirty="0" smtClean="0">
                <a:solidFill>
                  <a:srgbClr val="0070C0"/>
                </a:solidFill>
              </a:rPr>
              <a:t>มีโอกาส คือ สามารถหารายได้จากการผลิตเหรียญได้</a:t>
            </a:r>
            <a:r>
              <a:rPr lang="en-US" b="1" dirty="0" smtClean="0"/>
              <a:t> </a:t>
            </a:r>
            <a:r>
              <a:rPr lang="th-TH" b="1" dirty="0" smtClean="0"/>
              <a:t>ทั้งหมดสามารถนำมากำหนดยุทธศาสตร์ในเชิงรุก คือ ยุทธศาสตร์การรับจ้างผลิตเหรียญทุกประเภททั้งในและต่างประเทศ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i="1" dirty="0" smtClean="0"/>
              <a:t>กลยุทธ์เชิงป้องกัน</a:t>
            </a:r>
            <a:r>
              <a:rPr lang="en-US" b="1" i="1" dirty="0" smtClean="0"/>
              <a:t> (ST Strategy)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ได้มาจากการนำข้อมูลการประเมินสภาพแวดล้อมที่เป็นจุดแข็งและข้อจำกัดมาพิจารณาร่วมกัน เพื่อที่จะนำมากำหนดเป็นยุทธ์ศาสตร์หรือกลยุทธ์ในเชิงป้องกัน ทั้งนี้เนื่องจากองค์การมีจุดแข็ง</a:t>
            </a:r>
            <a:r>
              <a:rPr lang="en-US" b="1" dirty="0" smtClean="0"/>
              <a:t> </a:t>
            </a:r>
            <a:r>
              <a:rPr lang="th-TH" b="1" dirty="0" smtClean="0"/>
              <a:t>ขณะเดียวกันองค์การก็เจอกับสภาพแวดล้อมที่เป็นข้อจำกัดจากภายนอกที่องค์การควบคุมไม่ได้</a:t>
            </a:r>
            <a:r>
              <a:rPr lang="en-US" b="1" dirty="0" smtClean="0"/>
              <a:t> </a:t>
            </a:r>
            <a:r>
              <a:rPr lang="th-TH" b="1" dirty="0" smtClean="0"/>
              <a:t>แต่องค์การสามารถใช้จุดแข็งที่มีอยู่ในการป้องกันข้อจำกัดที่มาจากภายนอกได้ ตัวอย่าง มหาวิทยาลัยสุโขทัยธรรมาธิราช </a:t>
            </a:r>
            <a:r>
              <a:rPr lang="th-TH" b="1" dirty="0" smtClean="0">
                <a:solidFill>
                  <a:srgbClr val="FF0000"/>
                </a:solidFill>
              </a:rPr>
              <a:t>มีจุดแข็ง คือ เป็นมหาวิทยาลัยที่เปิดโอกาสการศึกษาให้แก่ประชาชนทั่วประเทศ</a:t>
            </a:r>
            <a:r>
              <a:rPr lang="en-US" b="1" dirty="0" smtClean="0"/>
              <a:t> </a:t>
            </a:r>
            <a:r>
              <a:rPr lang="th-TH" b="1" dirty="0" smtClean="0"/>
              <a:t>ขณะเดียวกันมี</a:t>
            </a:r>
            <a:r>
              <a:rPr lang="th-TH" b="1" dirty="0" smtClean="0">
                <a:solidFill>
                  <a:srgbClr val="0070C0"/>
                </a:solidFill>
              </a:rPr>
              <a:t>ข้อจำกัด คือ งบประมาณที่ได้รับการสนับสนุนจากภาครัฐมีไม่เพียงพอที่จะสามารถจัดตั้งหน่วยงานของตนเองอยู่ทุกจังหวัดทั่วประเทศได้</a:t>
            </a:r>
            <a:r>
              <a:rPr lang="en-US" b="1" dirty="0" smtClean="0"/>
              <a:t>     </a:t>
            </a:r>
            <a:r>
              <a:rPr lang="th-TH" b="1" dirty="0" smtClean="0"/>
              <a:t>ทั้งหมดสามารถนำมากำหนดยุทธศาสตร์เชิงป้องกัน คือ ยุทธศาสตร์การสร้างความร่วมมือกับโรงเรียนในพื้นที่ทุกจังหวัดทั่วประเทศ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i="1" dirty="0" smtClean="0"/>
              <a:t>กลยุทธ์เชิงแก้ไข</a:t>
            </a:r>
            <a:r>
              <a:rPr lang="en-US" b="1" i="1" dirty="0" smtClean="0"/>
              <a:t> (WO Strategy)</a:t>
            </a: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ได้มาจากการนำข้อมูลการประเมินสภาพแวดล้อมที่เป็นจุดอ่อนและโอกาสมาพิจารณาร่วมกัน เพื่อที่จะนำมากำหนดเป็นยุทธ์ศาสตร์หรือกลยุทธ์ในเชิงแก้ไข ทั้งนี้เนื่องจากองค์การมีโอกาสที่จะนำแนวคิดหรือวิธีใหม่ ๆ มาใช้ในการแก้ไขจุดอ่อนที่องค์การมีอยู่ได้ ตัวอย่าง</a:t>
            </a:r>
            <a:r>
              <a:rPr lang="en-US" b="1" dirty="0" smtClean="0"/>
              <a:t> </a:t>
            </a:r>
            <a:r>
              <a:rPr lang="th-TH" b="1" dirty="0" smtClean="0"/>
              <a:t>ระบบราชการมักมี</a:t>
            </a:r>
            <a:r>
              <a:rPr lang="th-TH" b="1" dirty="0" smtClean="0">
                <a:solidFill>
                  <a:srgbClr val="FF0000"/>
                </a:solidFill>
              </a:rPr>
              <a:t>จุดอ่อน คือ มีขั้นตอนการทำงานที่ยาว ใช้เวลามาก</a:t>
            </a:r>
            <a:r>
              <a:rPr lang="en-US" b="1" dirty="0" smtClean="0">
                <a:solidFill>
                  <a:srgbClr val="FF0000"/>
                </a:solidFill>
              </a:rPr>
              <a:t> </a:t>
            </a:r>
            <a:r>
              <a:rPr lang="th-TH" b="1" dirty="0" smtClean="0"/>
              <a:t>ขณะเดียวกันก็มี</a:t>
            </a:r>
            <a:r>
              <a:rPr lang="th-TH" b="1" dirty="0" smtClean="0">
                <a:solidFill>
                  <a:srgbClr val="00B0F0"/>
                </a:solidFill>
              </a:rPr>
              <a:t>โอกาส คือ โอกาสของการนำเทคโนโลยีสารสนเทศและการสื่อสารมาใช้</a:t>
            </a:r>
            <a:r>
              <a:rPr lang="en-US" b="1" dirty="0" smtClean="0"/>
              <a:t> </a:t>
            </a:r>
            <a:r>
              <a:rPr lang="th-TH" b="1" dirty="0" smtClean="0"/>
              <a:t>ทั้งหมดสามารถนำมากำหนดยุทธศาสตร์เชิงแก้ไข คือ ยุทธศาสตร์การส่งเสริมให้มีการนำเทคโนโลยีสารสนเทศและการสื่อสารมาใช้ในการบริหารจัดการและในกระบวนการทำงานของราชการให้มากขึ้น</a:t>
            </a:r>
            <a:r>
              <a:rPr lang="en-US" b="1" dirty="0" smtClean="0"/>
              <a:t> (e-Administration)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กลยุทธ์เชิงรับ</a:t>
            </a:r>
            <a:r>
              <a:rPr lang="en-US" b="1" i="1" dirty="0" smtClean="0"/>
              <a:t> (WT Strategy)</a:t>
            </a: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ได้มาจากการนำข้อมูลการประเมินสภาพแวดล้อมที่เป็นจุดอ่อนและข้อจำกัดมาพิจารณาร่วมกัน เพื่อที่จะนำมากำหนดเป็นยุทธ์ศาสตร์หรือกลยุทธ์ในเชิงรับ</a:t>
            </a:r>
            <a:r>
              <a:rPr lang="en-US" b="1" dirty="0" smtClean="0"/>
              <a:t> </a:t>
            </a:r>
            <a:r>
              <a:rPr lang="th-TH" b="1" dirty="0" smtClean="0"/>
              <a:t>ทั้งนี้เนื่องจากองค์การเผชิญกับทั้งจุดอ่อนและข้อจำกัดภายนอกที่องค์การไม่สามารถควบคุมได้ ตัวอย่าง ประเทศไทย </a:t>
            </a:r>
            <a:r>
              <a:rPr lang="th-TH" b="1" dirty="0" smtClean="0">
                <a:solidFill>
                  <a:srgbClr val="FF0000"/>
                </a:solidFill>
              </a:rPr>
              <a:t>จุดอ่อน คือ ต้องนำเข้าน้ำมันดิบจากต่างประเทศ</a:t>
            </a:r>
            <a:r>
              <a:rPr lang="en-US" b="1" dirty="0" smtClean="0">
                <a:solidFill>
                  <a:srgbClr val="FF0000"/>
                </a:solidFill>
              </a:rPr>
              <a:t> </a:t>
            </a:r>
            <a:r>
              <a:rPr lang="th-TH" b="1" dirty="0" smtClean="0"/>
              <a:t>ประกอบกับพบ</a:t>
            </a:r>
            <a:r>
              <a:rPr lang="th-TH" b="1" dirty="0" smtClean="0">
                <a:solidFill>
                  <a:srgbClr val="00B0F0"/>
                </a:solidFill>
              </a:rPr>
              <a:t>ข้อจำกัด คือ ราคาน้ำมันในตลาดโลกเพิ่มขึ้นอย่างมาก</a:t>
            </a:r>
            <a:r>
              <a:rPr lang="en-US" b="1" dirty="0" smtClean="0">
                <a:solidFill>
                  <a:srgbClr val="00B0F0"/>
                </a:solidFill>
              </a:rPr>
              <a:t> </a:t>
            </a:r>
            <a:r>
              <a:rPr lang="th-TH" b="1" dirty="0" smtClean="0"/>
              <a:t>ทั้งหมดนำมากำหนดยุทธศาสตร์ในเชิงรับ คือ ยุทธศาสตร์การรณรงค์ประหยัดพลังงานทั่วประเทศอย่างจริงจัง และยุทธศาสตร์การหาพลังงานทดแทนที่นำทรัพยากรธรรมชาติในประเทศที่มีอยู่มาใช้มากขึ้น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 แบบจำลองกระบวนการสื่อสารของลาสเวลล์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GB" dirty="0" smtClean="0"/>
              <a:t>(</a:t>
            </a:r>
            <a:r>
              <a:rPr lang="en-GB" dirty="0"/>
              <a:t>The </a:t>
            </a:r>
            <a:r>
              <a:rPr lang="en-GB" dirty="0" err="1"/>
              <a:t>Lasswell</a:t>
            </a:r>
            <a:r>
              <a:rPr lang="en-GB" dirty="0"/>
              <a:t> model)</a:t>
            </a:r>
            <a:endParaRPr lang="th-TH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2551906"/>
            <a:ext cx="6191250" cy="2962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9525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Life Cycle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530" y="2158361"/>
            <a:ext cx="5200339" cy="37493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1295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อ่านหนังสือ หน้า </a:t>
            </a:r>
            <a:r>
              <a:rPr lang="en-US" dirty="0" smtClean="0"/>
              <a:t>35-40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47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2.3 </a:t>
            </a:r>
            <a:r>
              <a:rPr lang="th-TH" dirty="0"/>
              <a:t>การกำหนดตำแหน่งครองใจ </a:t>
            </a:r>
            <a:br>
              <a:rPr lang="th-TH" dirty="0"/>
            </a:br>
            <a:r>
              <a:rPr lang="th-TH" dirty="0"/>
              <a:t>วิธีการกำหนดตำแหน่ง</a:t>
            </a:r>
            <a:r>
              <a:rPr lang="th-TH" dirty="0" smtClean="0"/>
              <a:t>ผลิตภัณฑ์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เสรี วงษ์มณฑา </a:t>
            </a:r>
            <a:r>
              <a:rPr lang="th-TH" dirty="0" smtClean="0"/>
              <a:t>(2546</a:t>
            </a:r>
            <a:r>
              <a:rPr lang="th-TH" dirty="0"/>
              <a:t>, หน้า </a:t>
            </a:r>
            <a:r>
              <a:rPr lang="th-TH" dirty="0" smtClean="0"/>
              <a:t>95) </a:t>
            </a:r>
            <a:r>
              <a:rPr lang="th-TH" dirty="0"/>
              <a:t>ได้อธิบายเกี่ยวกับการกำหนดตำแหน่งผลิตภัณฑ์ว่านักโฆษณาต้องสมมติว่าสมองของผู้บริโภคเปรียบเสมือนแผนที่ ซึ่งประกอบด้วยเส้นรุ้งเส้นแวงแล้วพิจารณาว่าสินค้าที่จะโฆษณานั้นสามารถอยู่บนเส้นรุ้ง หรือ เส้นแวงเส้นใด ทั้งนี้เพราะว่าสินค้า 1 ชนิด มีคุณสมบัติมากมาย แต่เมื่อนำมาเปรียบเทียบกับคู่แข่งขันแล้ว อาจมีคุณสมบัติบางประการด้อยกว่าคู่แข่งขัน หรืออาจเหนือกว่าคู่แข่งขัน</a:t>
            </a:r>
          </a:p>
        </p:txBody>
      </p:sp>
    </p:spTree>
    <p:extLst>
      <p:ext uri="{BB962C8B-B14F-4D97-AF65-F5344CB8AC3E}">
        <p14:creationId xmlns:p14="http://schemas.microsoft.com/office/powerpoint/2010/main" val="2065922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คุณสมบัติ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ใส่สบาย</a:t>
            </a:r>
          </a:p>
          <a:p>
            <a:r>
              <a:rPr lang="th-TH" dirty="0" smtClean="0"/>
              <a:t>ทรงสวย ดีไซน์สวบ</a:t>
            </a:r>
          </a:p>
          <a:p>
            <a:r>
              <a:rPr lang="th-TH" dirty="0" smtClean="0"/>
              <a:t>น้ำหนักเบา</a:t>
            </a:r>
          </a:p>
          <a:p>
            <a:r>
              <a:rPr lang="th-TH" dirty="0" smtClean="0"/>
              <a:t>ราคาคุ้มค่า</a:t>
            </a:r>
          </a:p>
          <a:p>
            <a:r>
              <a:rPr lang="th-TH" dirty="0" smtClean="0"/>
              <a:t>ทนทาน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513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คุณสมบัติรองเท้า </a:t>
            </a:r>
            <a:r>
              <a:rPr lang="en-US" dirty="0" smtClean="0"/>
              <a:t>Adidas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เบา</a:t>
            </a:r>
          </a:p>
          <a:p>
            <a:r>
              <a:rPr lang="th-TH" dirty="0" smtClean="0"/>
              <a:t>ใส่สบาย</a:t>
            </a:r>
          </a:p>
          <a:p>
            <a:r>
              <a:rPr lang="th-TH" dirty="0" smtClean="0"/>
              <a:t>พื้นนุ่ม</a:t>
            </a:r>
          </a:p>
          <a:p>
            <a:r>
              <a:rPr lang="th-TH" dirty="0" smtClean="0"/>
              <a:t>ดีไซน์สวย</a:t>
            </a:r>
          </a:p>
          <a:p>
            <a:r>
              <a:rPr lang="th-TH" dirty="0" smtClean="0"/>
              <a:t>รองเท้าไม่ค่อยลื่น</a:t>
            </a:r>
          </a:p>
          <a:p>
            <a:r>
              <a:rPr lang="th-TH" dirty="0" smtClean="0"/>
              <a:t>ทนทาน</a:t>
            </a:r>
          </a:p>
          <a:p>
            <a:r>
              <a:rPr lang="th-TH" dirty="0" smtClean="0"/>
              <a:t>ยืดหยุ่น</a:t>
            </a:r>
          </a:p>
          <a:p>
            <a:r>
              <a:rPr lang="th-TH" dirty="0" smtClean="0"/>
              <a:t>ราคาคุ้มค่า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79106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คุณสมบัติของรองเท้ากีฬา ตราผลิตภัณฑ์ </a:t>
            </a:r>
            <a:r>
              <a:rPr lang="en-US" dirty="0" smtClean="0"/>
              <a:t>Nike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th-TH" dirty="0" smtClean="0"/>
              <a:t>ดีไซน์</a:t>
            </a:r>
          </a:p>
          <a:p>
            <a:pPr marL="514350" indent="-514350">
              <a:buAutoNum type="arabicPeriod"/>
            </a:pPr>
            <a:r>
              <a:rPr lang="th-TH" dirty="0" smtClean="0"/>
              <a:t>ราคาคุ้มค่า</a:t>
            </a:r>
          </a:p>
          <a:p>
            <a:pPr marL="514350" indent="-514350">
              <a:buAutoNum type="arabicPeriod"/>
            </a:pPr>
            <a:r>
              <a:rPr lang="th-TH" dirty="0" smtClean="0"/>
              <a:t>ใส่แล้วนุ่มสบาย</a:t>
            </a:r>
          </a:p>
          <a:p>
            <a:pPr marL="514350" indent="-514350">
              <a:buAutoNum type="arabicPeriod"/>
            </a:pPr>
            <a:r>
              <a:rPr lang="th-TH" dirty="0" smtClean="0"/>
              <a:t>ป้องกันกลิ่นเหม็นอับของเท้า</a:t>
            </a:r>
          </a:p>
          <a:p>
            <a:pPr marL="514350" indent="-514350">
              <a:buAutoNum type="arabicPeriod"/>
            </a:pPr>
            <a:r>
              <a:rPr lang="th-TH" dirty="0" smtClean="0"/>
              <a:t>วัสดุที่ใช้ในการผลิตคงทนไหม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6705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Brand Positioning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randgrap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745" y="1882775"/>
            <a:ext cx="5982510" cy="4572000"/>
          </a:xfrm>
        </p:spPr>
      </p:pic>
    </p:spTree>
    <p:extLst>
      <p:ext uri="{BB962C8B-B14F-4D97-AF65-F5344CB8AC3E}">
        <p14:creationId xmlns:p14="http://schemas.microsoft.com/office/powerpoint/2010/main" val="2147314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Brand Positioning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rand-positioning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71600"/>
            <a:ext cx="5642264" cy="4572000"/>
          </a:xfrm>
        </p:spPr>
      </p:pic>
    </p:spTree>
    <p:extLst>
      <p:ext uri="{BB962C8B-B14F-4D97-AF65-F5344CB8AC3E}">
        <p14:creationId xmlns:p14="http://schemas.microsoft.com/office/powerpoint/2010/main" val="3670208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Character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90" t="45067" r="40000" b="7577"/>
          <a:stretch/>
        </p:blipFill>
        <p:spPr>
          <a:xfrm>
            <a:off x="1004316" y="1981200"/>
            <a:ext cx="6400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35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BraNd</a:t>
            </a:r>
            <a:r>
              <a:rPr lang="en-US" dirty="0" smtClean="0"/>
              <a:t> Character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เพศ</a:t>
            </a:r>
          </a:p>
          <a:p>
            <a:r>
              <a:rPr lang="th-TH" dirty="0" smtClean="0"/>
              <a:t>อายุ</a:t>
            </a:r>
          </a:p>
          <a:p>
            <a:r>
              <a:rPr lang="th-TH" dirty="0" smtClean="0"/>
              <a:t>อาชีพ</a:t>
            </a:r>
          </a:p>
          <a:p>
            <a:r>
              <a:rPr lang="th-TH" dirty="0" smtClean="0"/>
              <a:t>รายได้</a:t>
            </a:r>
          </a:p>
          <a:p>
            <a:r>
              <a:rPr lang="th-TH" dirty="0" smtClean="0"/>
              <a:t>ลักษณะการดำเนินชีวิต </a:t>
            </a:r>
            <a:r>
              <a:rPr lang="en-US" dirty="0" smtClean="0"/>
              <a:t>Lifestyle  </a:t>
            </a:r>
            <a:r>
              <a:rPr lang="th-TH" dirty="0" smtClean="0"/>
              <a:t>จันทร์-ศุกร์ เสาร์-อาทิตย์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50733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แบ่งเป็นวัยทำงาน และวัหยุดเพราะดำเนินชีวิตต่างกัน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ศึกษากลุ่มเป้าหมายออกเป็นสินค้าที่เค้าใช้ในแต่ละกลุ่ม</a:t>
            </a:r>
          </a:p>
          <a:p>
            <a:r>
              <a:rPr lang="en-US" dirty="0" smtClean="0"/>
              <a:t>1</a:t>
            </a:r>
            <a:r>
              <a:rPr lang="th-TH" dirty="0" smtClean="0"/>
              <a:t>.</a:t>
            </a:r>
            <a:r>
              <a:rPr lang="en-US" dirty="0" smtClean="0"/>
              <a:t>Presenter</a:t>
            </a:r>
          </a:p>
          <a:p>
            <a:r>
              <a:rPr lang="en-US" dirty="0" smtClean="0"/>
              <a:t>2. </a:t>
            </a:r>
            <a:r>
              <a:rPr lang="th-TH" dirty="0" smtClean="0"/>
              <a:t>เสื้อ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th-TH" dirty="0" smtClean="0"/>
              <a:t>กางเกง หรือ กระโปรง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th-TH" dirty="0" smtClean="0"/>
              <a:t>กระเป๋า</a:t>
            </a:r>
            <a:endParaRPr lang="en-US" dirty="0" smtClean="0"/>
          </a:p>
          <a:p>
            <a:r>
              <a:rPr lang="en-US" dirty="0" smtClean="0"/>
              <a:t>5.</a:t>
            </a:r>
            <a:r>
              <a:rPr lang="th-TH" dirty="0" smtClean="0"/>
              <a:t> รองเท้า</a:t>
            </a:r>
            <a:endParaRPr lang="en-US" dirty="0" smtClean="0"/>
          </a:p>
          <a:p>
            <a:r>
              <a:rPr lang="en-US" dirty="0" smtClean="0"/>
              <a:t>6. </a:t>
            </a:r>
            <a:r>
              <a:rPr lang="th-TH" dirty="0" smtClean="0"/>
              <a:t>ฯลฯ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357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แบบจำลองกระบวนการสื่อสารของลาสเวลล์ มีองค์ประกอบที่สำคัญ  คือ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th-TH" dirty="0"/>
              <a:t>. ใคร </a:t>
            </a:r>
            <a:r>
              <a:rPr lang="en-US" dirty="0"/>
              <a:t>(Who)</a:t>
            </a:r>
          </a:p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th-TH" dirty="0"/>
              <a:t>พูดอะไร </a:t>
            </a:r>
            <a:r>
              <a:rPr lang="en-US" dirty="0"/>
              <a:t>(Says What)</a:t>
            </a:r>
          </a:p>
          <a:p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th-TH" dirty="0"/>
              <a:t>ผ่านช่องทางใด </a:t>
            </a:r>
            <a:r>
              <a:rPr lang="en-US" dirty="0"/>
              <a:t>(In Which Channel)</a:t>
            </a:r>
          </a:p>
          <a:p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th-TH" dirty="0"/>
              <a:t>ถึงผู้ใด (</a:t>
            </a:r>
            <a:r>
              <a:rPr lang="en-US" dirty="0"/>
              <a:t>To Whom)</a:t>
            </a:r>
          </a:p>
          <a:p>
            <a:r>
              <a:rPr lang="en-US" dirty="0"/>
              <a:t>5</a:t>
            </a:r>
            <a:r>
              <a:rPr lang="th-TH" dirty="0" smtClean="0"/>
              <a:t>. </a:t>
            </a:r>
            <a:r>
              <a:rPr lang="th-TH" dirty="0"/>
              <a:t>เกิดผลอย่างไร </a:t>
            </a:r>
            <a:r>
              <a:rPr lang="en-US" dirty="0"/>
              <a:t>(With What Effect)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90614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784531" cy="651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68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534400" cy="1295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dirty="0" smtClean="0"/>
              <a:t>บท</a:t>
            </a:r>
            <a:r>
              <a:rPr lang="th-TH" dirty="0"/>
              <a:t>ที่</a:t>
            </a:r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en-US" dirty="0"/>
              <a:t/>
            </a:r>
            <a:br>
              <a:rPr lang="en-US" dirty="0"/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46610"/>
            <a:ext cx="6346902" cy="3720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 </a:t>
            </a:r>
          </a:p>
          <a:p>
            <a:r>
              <a:rPr lang="th-TH" dirty="0" smtClean="0"/>
              <a:t>สรุปบท</a:t>
            </a:r>
            <a:r>
              <a:rPr lang="th-TH" dirty="0"/>
              <a:t>ที่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th-TH" dirty="0" smtClean="0"/>
              <a:t>ลงในสมุดจด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08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571625" y="1143000"/>
            <a:ext cx="6172200" cy="4572000"/>
          </a:xfrm>
        </p:spPr>
        <p:txBody>
          <a:bodyPr/>
          <a:lstStyle/>
          <a:p>
            <a:r>
              <a:rPr lang="th-TH" b="1" smtClean="0"/>
              <a:t>ถ้าหวังที่จะได้ความรู้ต้อง </a:t>
            </a:r>
            <a:r>
              <a:rPr lang="en-US" b="1" smtClean="0">
                <a:cs typeface="DilleniaUPC" pitchFamily="18" charset="-34"/>
              </a:rPr>
              <a:t>“</a:t>
            </a:r>
            <a:r>
              <a:rPr lang="th-TH" b="1" smtClean="0"/>
              <a:t>เรียนรู้</a:t>
            </a:r>
            <a:r>
              <a:rPr lang="en-US" b="1" smtClean="0">
                <a:cs typeface="DilleniaUPC" pitchFamily="18" charset="-34"/>
              </a:rPr>
              <a:t>”</a:t>
            </a:r>
            <a:endParaRPr lang="th-TH" b="1" smtClean="0"/>
          </a:p>
          <a:p>
            <a:r>
              <a:rPr lang="th-TH" b="1" smtClean="0"/>
              <a:t>ถ้าหวังที่จะได้ทรัพย์สินต้อง </a:t>
            </a:r>
            <a:r>
              <a:rPr lang="en-US" b="1" smtClean="0">
                <a:cs typeface="DilleniaUPC" pitchFamily="18" charset="-34"/>
              </a:rPr>
              <a:t>“</a:t>
            </a:r>
            <a:r>
              <a:rPr lang="th-TH" b="1" smtClean="0"/>
              <a:t>ขยัน</a:t>
            </a:r>
            <a:r>
              <a:rPr lang="en-US" b="1" smtClean="0">
                <a:cs typeface="DilleniaUPC" pitchFamily="18" charset="-34"/>
              </a:rPr>
              <a:t>”</a:t>
            </a:r>
            <a:endParaRPr lang="th-TH" b="1" smtClean="0"/>
          </a:p>
          <a:p>
            <a:r>
              <a:rPr lang="th-TH" b="1" smtClean="0"/>
              <a:t>ถ้าหวังที่จะมีอนาคตต้องใฝ่ </a:t>
            </a:r>
            <a:r>
              <a:rPr lang="en-US" b="1" smtClean="0">
                <a:cs typeface="DilleniaUPC" pitchFamily="18" charset="-34"/>
              </a:rPr>
              <a:t>“</a:t>
            </a:r>
            <a:r>
              <a:rPr lang="th-TH" b="1" smtClean="0"/>
              <a:t>เรียนรู้</a:t>
            </a:r>
            <a:r>
              <a:rPr lang="en-US" b="1" smtClean="0">
                <a:cs typeface="DilleniaUPC" pitchFamily="18" charset="-34"/>
              </a:rPr>
              <a:t>”</a:t>
            </a:r>
            <a:r>
              <a:rPr lang="th-TH" b="1" smtClean="0"/>
              <a:t> และ </a:t>
            </a:r>
            <a:r>
              <a:rPr lang="en-US" b="1" smtClean="0">
                <a:cs typeface="DilleniaUPC" pitchFamily="18" charset="-34"/>
              </a:rPr>
              <a:t>“</a:t>
            </a:r>
            <a:r>
              <a:rPr lang="th-TH" b="1" smtClean="0"/>
              <a:t>ขยัน</a:t>
            </a:r>
            <a:r>
              <a:rPr lang="en-US" b="1" smtClean="0">
                <a:cs typeface="DilleniaUPC" pitchFamily="18" charset="-34"/>
              </a:rPr>
              <a:t>”</a:t>
            </a:r>
            <a:endParaRPr lang="th-TH" b="1" smtClean="0"/>
          </a:p>
          <a:p>
            <a:r>
              <a:rPr lang="th-TH" b="1" smtClean="0"/>
              <a:t>ถ้าหวังที่เห็นความสำเร็จ ความสำเร็จจะมาหา </a:t>
            </a:r>
          </a:p>
          <a:p>
            <a:r>
              <a:rPr lang="th-TH" b="1" smtClean="0"/>
              <a:t>ถ้าลงมือทำ  ความำเร็จจะมาหา</a:t>
            </a:r>
          </a:p>
          <a:p>
            <a:pPr>
              <a:buFont typeface="Wingdings 2" pitchFamily="18" charset="2"/>
              <a:buNone/>
            </a:pPr>
            <a:endParaRPr lang="en-US" b="1" smtClean="0">
              <a:cs typeface="DilleniaUPC" pitchFamily="18" charset="-34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464844" y="4786315"/>
            <a:ext cx="2967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 dirty="0"/>
          </a:p>
          <a:p>
            <a:r>
              <a:rPr lang="th-TH" sz="3200" b="1" dirty="0"/>
              <a:t>ด้วยความรัก </a:t>
            </a:r>
          </a:p>
          <a:p>
            <a:r>
              <a:rPr lang="th-TH" sz="3200" b="1" dirty="0"/>
              <a:t>อ. อิสรี ไพเราะ(อ.ต๊ะ)</a:t>
            </a:r>
          </a:p>
        </p:txBody>
      </p:sp>
      <p:pic>
        <p:nvPicPr>
          <p:cNvPr id="28676" name="Picture 9" descr="http://www.dmc.tv/images/OtherBB/crystal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0078" y="28575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3" descr="http://www.bookneo.com/images/images_user/succ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9517" y="4286250"/>
            <a:ext cx="214431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7" descr="http://t3.gstatic.com/images?q=tbn:ANd9GcQ0nQYzT8z3sJ-W0Yl1JoT0oFUmleyxU9WpFfKbQqWN7AwqqAqOOESZaqzR4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7900" y="35052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52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แบบจำลองกระบวนการสื่อสารของแชนนอน และวีเวอร์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7" t="17603" b="8239"/>
          <a:stretch/>
        </p:blipFill>
        <p:spPr bwMode="auto">
          <a:xfrm>
            <a:off x="990600" y="1905000"/>
            <a:ext cx="6781800" cy="3886200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583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องค์ประกอบของแบบจำลองกระบวนการสื่อสารของแชนนอน และวีเวอร์ ดังนี้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แหล่ง</a:t>
            </a:r>
            <a:r>
              <a:rPr lang="th-TH" dirty="0"/>
              <a:t>สาร</a:t>
            </a:r>
            <a:r>
              <a:rPr lang="en-US" dirty="0"/>
              <a:t> (Source) </a:t>
            </a:r>
          </a:p>
          <a:p>
            <a:r>
              <a:rPr lang="th-TH" dirty="0" smtClean="0"/>
              <a:t>เครื่องส่ง </a:t>
            </a:r>
            <a:r>
              <a:rPr lang="th-TH" dirty="0"/>
              <a:t>หรือตัวแปลสัญาณ/การเข้ารหัส </a:t>
            </a:r>
            <a:r>
              <a:rPr lang="en-US" dirty="0"/>
              <a:t>(Transmitter)</a:t>
            </a:r>
          </a:p>
          <a:p>
            <a:r>
              <a:rPr lang="th-TH" dirty="0" smtClean="0"/>
              <a:t>ข่าวสาร </a:t>
            </a:r>
            <a:r>
              <a:rPr lang="en-US" dirty="0"/>
              <a:t>(Message)</a:t>
            </a:r>
          </a:p>
          <a:p>
            <a:r>
              <a:rPr lang="th-TH" dirty="0" smtClean="0"/>
              <a:t>สัญญาณ</a:t>
            </a:r>
            <a:r>
              <a:rPr lang="th-TH" dirty="0"/>
              <a:t>ที่ส่งออกจากแหล่งสาร </a:t>
            </a:r>
            <a:r>
              <a:rPr lang="en-US" dirty="0"/>
              <a:t>(Sent Signal)</a:t>
            </a:r>
          </a:p>
          <a:p>
            <a:r>
              <a:rPr lang="th-TH" dirty="0" smtClean="0"/>
              <a:t>สัญญาณ</a:t>
            </a:r>
            <a:r>
              <a:rPr lang="th-TH" dirty="0"/>
              <a:t>ที่รับ </a:t>
            </a:r>
            <a:r>
              <a:rPr lang="en-US" dirty="0"/>
              <a:t>(Received Signal)</a:t>
            </a:r>
          </a:p>
          <a:p>
            <a:r>
              <a:rPr lang="th-TH" dirty="0" smtClean="0"/>
              <a:t>เครื่องรับ</a:t>
            </a:r>
            <a:r>
              <a:rPr lang="th-TH" dirty="0"/>
              <a:t>/ตัวแปล</a:t>
            </a:r>
            <a:r>
              <a:rPr lang="th-TH" dirty="0" smtClean="0"/>
              <a:t>สัญญาณการ</a:t>
            </a:r>
            <a:r>
              <a:rPr lang="th-TH" dirty="0"/>
              <a:t>ถอดรหัส </a:t>
            </a:r>
            <a:r>
              <a:rPr lang="en-US" dirty="0"/>
              <a:t>(Receiver)</a:t>
            </a:r>
          </a:p>
          <a:p>
            <a:r>
              <a:rPr lang="th-TH" dirty="0" smtClean="0"/>
              <a:t>จุดหมาย</a:t>
            </a:r>
            <a:r>
              <a:rPr lang="th-TH" dirty="0"/>
              <a:t>ปลายทาง/ผู้รับสาร (</a:t>
            </a:r>
            <a:r>
              <a:rPr lang="en-US" dirty="0"/>
              <a:t>Destination)</a:t>
            </a:r>
          </a:p>
          <a:p>
            <a:r>
              <a:rPr lang="th-TH" dirty="0" smtClean="0"/>
              <a:t>สิ่งรบกวน </a:t>
            </a:r>
            <a:r>
              <a:rPr lang="en-US" dirty="0"/>
              <a:t>(Noise)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5685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แบบจำลองกระบวนการสื่อสารของเบอร์โล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8" r="-2237" b="3896"/>
          <a:stretch/>
        </p:blipFill>
        <p:spPr bwMode="auto">
          <a:xfrm>
            <a:off x="1143000" y="1752600"/>
            <a:ext cx="5934066" cy="3890171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538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อธิบายสื่อสารการตลาดจากแบบจำลองกระบวนการสื่อสารของเบอร์โล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702195"/>
              </p:ext>
            </p:extLst>
          </p:nvPr>
        </p:nvGraphicFramePr>
        <p:xfrm>
          <a:off x="381000" y="1981200"/>
          <a:ext cx="7543800" cy="4419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24"/>
                <a:gridCol w="2517568"/>
                <a:gridCol w="3676408"/>
              </a:tblGrid>
              <a:tr h="598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องค์ประกอบ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ของการสื่อสาร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องค์ประกอบของการสื่อสารการตลาด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ตัวอย่างการสื่อสารการตลาด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1941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ผู้ส่งสาร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ผู้ผลิตผลิตภัณฑ์ หรือบริการ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ผลิตภัณฑ์ โฟมล้างหน้าสำหรับผู้ที่เป็นสิว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6698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สาร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ส่งข่าวสาร ในรูปของสัญลักษณ์ ภาพ เสียงแสง การเคลื่อนไหว คำพูด เสียงเพลง ฯลฯ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โฆษณาด้วยสโลแกน </a:t>
                      </a:r>
                      <a:r>
                        <a:rPr lang="en-US" sz="1600" dirty="0">
                          <a:effectLst/>
                        </a:rPr>
                        <a:t>“</a:t>
                      </a:r>
                      <a:r>
                        <a:rPr lang="th-TH" sz="1600" dirty="0">
                          <a:effectLst/>
                        </a:rPr>
                        <a:t>ลืมสิว พบความใส หน้าสวยสด</a:t>
                      </a:r>
                      <a:r>
                        <a:rPr lang="en-US" sz="1600" dirty="0">
                          <a:effectLst/>
                        </a:rPr>
                        <a:t>”</a:t>
                      </a:r>
                      <a:r>
                        <a:rPr lang="th-TH" sz="1600" dirty="0">
                          <a:effectLst/>
                        </a:rPr>
                        <a:t> 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55140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ช่องสาร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การสื่อสารการตลาดประเภทต่างๆ  </a:t>
                      </a:r>
                      <a:endParaRPr lang="en-US" sz="160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- การส่งเสริมการขาย </a:t>
                      </a:r>
                      <a:endParaRPr lang="en-US" sz="160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 </a:t>
                      </a:r>
                      <a:r>
                        <a:rPr lang="th-TH" sz="1600">
                          <a:effectLst/>
                        </a:rPr>
                        <a:t>การโฆษณา</a:t>
                      </a:r>
                      <a:endParaRPr lang="en-US" sz="160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 - การประชาสัมพันธ์ </a:t>
                      </a:r>
                      <a:endParaRPr lang="en-US" sz="160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- การขายโดยชัพนักงานขาย </a:t>
                      </a:r>
                      <a:endParaRPr lang="en-US" sz="160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- การตลาดทางตรง </a:t>
                      </a:r>
                      <a:endParaRPr lang="en-US" sz="160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- การตลาดผ่านสื่อดิจิทัล  </a:t>
                      </a:r>
                      <a:endParaRPr lang="en-US" sz="160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 </a:t>
                      </a:r>
                      <a:r>
                        <a:rPr lang="th-TH" sz="1600">
                          <a:effectLst/>
                        </a:rPr>
                        <a:t>การสื่อสารการตลาดผ่านกิจกรรม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- ภาพยนตร์โฆษณาทางโทรทัศน์ และสื่อดิจิทัล</a:t>
                      </a:r>
                      <a:endParaRPr lang="en-US" sz="1600" dirty="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- การส่งเสริมการขาย ด้วยการลดราคา</a:t>
                      </a:r>
                      <a:endParaRPr lang="en-US" sz="1600" dirty="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- ประชาสัมพันธ์ ด้วยรายละเอียดสินค้าลง เชิญสื่อมวลชนร่วมงานแถลงข่าวเปิดตัวสินค้าใหม่</a:t>
                      </a:r>
                      <a:endParaRPr lang="en-US" sz="1600" dirty="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 อิเล็กทรอนิกส์ </a:t>
                      </a:r>
                      <a:r>
                        <a:rPr lang="en-US" sz="1600" dirty="0">
                          <a:effectLst/>
                        </a:rPr>
                        <a:t>(Email) </a:t>
                      </a:r>
                      <a:r>
                        <a:rPr lang="th-TH" sz="1600" dirty="0">
                          <a:effectLst/>
                        </a:rPr>
                        <a:t>ไปยังกลุ่มผู้บริโภค</a:t>
                      </a:r>
                      <a:endParaRPr lang="en-US" sz="1600" dirty="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</a:t>
                      </a:r>
                      <a:r>
                        <a:rPr lang="th-TH" sz="1600" dirty="0">
                          <a:effectLst/>
                        </a:rPr>
                        <a:t>การตลาดทางตรง ด้วยการส่งจดหมายเป้าหมายที่บริษัทจัดทำฐานข้อมูลลูกค้า </a:t>
                      </a:r>
                      <a:r>
                        <a:rPr lang="en-US" sz="1600" dirty="0">
                          <a:effectLst/>
                        </a:rPr>
                        <a:t>(Database) </a:t>
                      </a:r>
                      <a:r>
                        <a:rPr lang="th-TH" sz="1600" dirty="0">
                          <a:effectLst/>
                        </a:rPr>
                        <a:t>ไว้</a:t>
                      </a:r>
                      <a:endParaRPr lang="en-US" sz="1600" dirty="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</a:t>
                      </a:r>
                      <a:r>
                        <a:rPr lang="th-TH" sz="1600" dirty="0">
                          <a:effectLst/>
                        </a:rPr>
                        <a:t>การจัดกิจกรรมที่บ่งบอกถึง คุณสมบัติของตราผลิตภัณฑ์ เช่น เปิดตัวผลิตภัณฑ์ใหม่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8349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ผู้รับสาร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ผู้บริโภคกลุ่มเป้าหมายของตราผลิตภัณฑ์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กลุ่มสภาพสตรีวัยรุ่น ช่วงอายุระหว่าง </a:t>
                      </a:r>
                      <a:r>
                        <a:rPr lang="en-US" sz="1600" dirty="0">
                          <a:effectLst/>
                        </a:rPr>
                        <a:t>15-20 </a:t>
                      </a:r>
                      <a:r>
                        <a:rPr lang="th-TH" sz="1600" dirty="0">
                          <a:effectLst/>
                        </a:rPr>
                        <a:t>ปี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55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กลยุทธ์ส่วนประสมทางการตลาด</a:t>
            </a:r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Marketing Mix Strategy</a:t>
            </a:r>
            <a:r>
              <a:rPr lang="en-US" sz="4000" dirty="0"/>
              <a:t/>
            </a:r>
            <a:br>
              <a:rPr lang="en-US" sz="4000" dirty="0"/>
            </a:br>
            <a:endParaRPr lang="th-TH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153400" cy="3429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4P’s 			4C’s</a:t>
            </a:r>
            <a:endParaRPr lang="en-US" sz="3600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Product			Consumer</a:t>
            </a:r>
            <a:endParaRPr lang="en-US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Price  			Cost    	     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Place 			Convenience</a:t>
            </a:r>
            <a:endParaRPr lang="en-US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Promotion		Communication</a:t>
            </a:r>
            <a:endParaRPr lang="th-TH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8400" y="533400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อ่านหนังสือหน้า </a:t>
            </a:r>
            <a:r>
              <a:rPr lang="en-US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1893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1171</TotalTime>
  <Words>1679</Words>
  <Application>Microsoft Office PowerPoint</Application>
  <PresentationFormat>On-screen Show (4:3)</PresentationFormat>
  <Paragraphs>236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Opulent</vt:lpstr>
      <vt:lpstr>Clip</vt:lpstr>
      <vt:lpstr>AIM1202  หลักการสื่อสารการตลาด</vt:lpstr>
      <vt:lpstr>PowerPoint Presentation</vt:lpstr>
      <vt:lpstr> แบบจำลองกระบวนการสื่อสารของลาสเวลล์  (The Lasswell model)</vt:lpstr>
      <vt:lpstr>แบบจำลองกระบวนการสื่อสารของลาสเวลล์ มีองค์ประกอบที่สำคัญ  คือ </vt:lpstr>
      <vt:lpstr>แบบจำลองกระบวนการสื่อสารของแชนนอน และวีเวอร์ </vt:lpstr>
      <vt:lpstr>องค์ประกอบของแบบจำลองกระบวนการสื่อสารของแชนนอน และวีเวอร์ ดังนี้ </vt:lpstr>
      <vt:lpstr>แบบจำลองกระบวนการสื่อสารของเบอร์โล </vt:lpstr>
      <vt:lpstr>อธิบายสื่อสารการตลาดจากแบบจำลองกระบวนการสื่อสารของเบอร์โล</vt:lpstr>
      <vt:lpstr> กลยุทธ์ส่วนประสมทางการตลาด Marketing Mix Strategy </vt:lpstr>
      <vt:lpstr>ข้อควรคำนึงในการวิเคราะห์</vt:lpstr>
      <vt:lpstr>Price</vt:lpstr>
      <vt:lpstr>Place</vt:lpstr>
      <vt:lpstr>PowerPoint Presentation</vt:lpstr>
      <vt:lpstr>PowerPoint Presentation</vt:lpstr>
      <vt:lpstr>แนวคิด ส่วนประสมทางการตลาดแบบ 7P </vt:lpstr>
      <vt:lpstr>พีระมิดแห่งความต้องการเพื่อแสดงความต้องการขั้นมูลฐานของมนุษย์ (Basic needs)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TOWS Matrix</vt:lpstr>
      <vt:lpstr>PowerPoint Presentation</vt:lpstr>
      <vt:lpstr>กลยุทธ์เชิงรุก (SO Strategy) </vt:lpstr>
      <vt:lpstr>กลยุทธ์เชิงป้องกัน (ST Strategy)</vt:lpstr>
      <vt:lpstr>กลยุทธ์เชิงแก้ไข (WO Strategy) </vt:lpstr>
      <vt:lpstr>กลยุทธ์เชิงรับ (WT Strategy) </vt:lpstr>
      <vt:lpstr>Product Life Cycle</vt:lpstr>
      <vt:lpstr>2.3 การกำหนดตำแหน่งครองใจ  วิธีการกำหนดตำแหน่งผลิตภัณฑ์</vt:lpstr>
      <vt:lpstr>คุณสมบัติ</vt:lpstr>
      <vt:lpstr>คุณสมบัติรองเท้า Adidas</vt:lpstr>
      <vt:lpstr>คุณสมบัติของรองเท้ากีฬา ตราผลิตภัณฑ์ Nike</vt:lpstr>
      <vt:lpstr>Brand Positioning </vt:lpstr>
      <vt:lpstr>Brand Positioning </vt:lpstr>
      <vt:lpstr>Brand Character</vt:lpstr>
      <vt:lpstr>BraNd Character</vt:lpstr>
      <vt:lpstr>แบ่งเป็นวัยทำงาน และวัหยุดเพราะดำเนินชีวิตต่างกัน</vt:lpstr>
      <vt:lpstr>PowerPoint Presentation</vt:lpstr>
      <vt:lpstr>      HOMEWORK บทที่ 2 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สัมมนาการโฆษณา Seminar inAdvertising CAD4902</dc:title>
  <dc:creator>HOME</dc:creator>
  <cp:lastModifiedBy>TAO</cp:lastModifiedBy>
  <cp:revision>120</cp:revision>
  <dcterms:created xsi:type="dcterms:W3CDTF">2012-10-31T06:48:48Z</dcterms:created>
  <dcterms:modified xsi:type="dcterms:W3CDTF">2022-01-10T04:01:35Z</dcterms:modified>
</cp:coreProperties>
</file>