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358" r:id="rId3"/>
    <p:sldId id="403" r:id="rId4"/>
    <p:sldId id="404" r:id="rId5"/>
    <p:sldId id="405" r:id="rId6"/>
    <p:sldId id="406" r:id="rId7"/>
    <p:sldId id="407" r:id="rId8"/>
    <p:sldId id="408" r:id="rId9"/>
    <p:sldId id="409" r:id="rId10"/>
    <p:sldId id="410" r:id="rId11"/>
    <p:sldId id="414" r:id="rId12"/>
    <p:sldId id="415" r:id="rId13"/>
    <p:sldId id="416" r:id="rId14"/>
    <p:sldId id="417" r:id="rId15"/>
    <p:sldId id="42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6BE7AE-2E8F-4227-A9FA-2EE8449FD751}" type="datetimeFigureOut">
              <a:rPr lang="en-US" smtClean="0"/>
              <a:pPr/>
              <a:t>12/27/2022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DEAD-7080-4ECE-A6F0-17BFF46665C7}" type="slidenum">
              <a:rPr lang="en-US" smtClean="0"/>
              <a:pPr/>
              <a:t>‹#›</a:t>
            </a:fld>
            <a:endParaRPr lang="en-US"/>
          </a:p>
        </p:txBody>
      </p:sp>
    </p:spTree>
    <p:extLst>
      <p:ext uri="{BB962C8B-B14F-4D97-AF65-F5344CB8AC3E}">
        <p14:creationId xmlns:p14="http://schemas.microsoft.com/office/powerpoint/2010/main" val="313345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885BF1D-77DB-4450-9F51-92BE65E38762}" type="datetimeFigureOut">
              <a:rPr lang="en-US" smtClean="0"/>
              <a:pPr/>
              <a:t>12/27/2022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835D529-8577-43D3-9741-7FA4FE9B7C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885BF1D-77DB-4450-9F51-92BE65E38762}" type="datetimeFigureOut">
              <a:rPr lang="en-US" smtClean="0"/>
              <a:pPr/>
              <a:t>12/27/2022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885BF1D-77DB-4450-9F51-92BE65E38762}" type="datetimeFigureOut">
              <a:rPr lang="en-US" smtClean="0"/>
              <a:pPr/>
              <a:t>12/27/2022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835D529-8577-43D3-9741-7FA4FE9B7C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saritiaw@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85801"/>
            <a:ext cx="7848600" cy="1600200"/>
          </a:xfrm>
        </p:spPr>
        <p:txBody>
          <a:bodyPr>
            <a:normAutofit/>
          </a:bodyPr>
          <a:lstStyle/>
          <a:p>
            <a:r>
              <a:rPr lang="en-US" dirty="0" smtClean="0">
                <a:solidFill>
                  <a:schemeClr val="accent6"/>
                </a:solidFill>
              </a:rPr>
              <a:t>AIM1202</a:t>
            </a:r>
            <a:br>
              <a:rPr lang="en-US" dirty="0" smtClean="0">
                <a:solidFill>
                  <a:schemeClr val="accent6"/>
                </a:solidFill>
              </a:rPr>
            </a:br>
            <a:r>
              <a:rPr lang="en-US" dirty="0" smtClean="0">
                <a:solidFill>
                  <a:schemeClr val="accent6"/>
                </a:solidFill>
              </a:rPr>
              <a:t> </a:t>
            </a:r>
            <a:r>
              <a:rPr lang="th-TH" dirty="0" smtClean="0">
                <a:solidFill>
                  <a:schemeClr val="accent6"/>
                </a:solidFill>
              </a:rPr>
              <a:t>หลักการ</a:t>
            </a:r>
            <a:r>
              <a:rPr lang="th-TH" dirty="0">
                <a:solidFill>
                  <a:schemeClr val="accent6"/>
                </a:solidFill>
              </a:rPr>
              <a:t>สื่อสาร</a:t>
            </a:r>
            <a:r>
              <a:rPr lang="th-TH" dirty="0" smtClean="0">
                <a:solidFill>
                  <a:schemeClr val="accent6"/>
                </a:solidFill>
              </a:rPr>
              <a:t>การตลาด</a:t>
            </a:r>
            <a:endParaRPr lang="en-US" dirty="0">
              <a:solidFill>
                <a:schemeClr val="tx1"/>
              </a:solidFill>
            </a:endParaRPr>
          </a:p>
        </p:txBody>
      </p:sp>
      <p:sp>
        <p:nvSpPr>
          <p:cNvPr id="3" name="Subtitle 2"/>
          <p:cNvSpPr>
            <a:spLocks noGrp="1"/>
          </p:cNvSpPr>
          <p:nvPr>
            <p:ph type="subTitle" idx="1"/>
          </p:nvPr>
        </p:nvSpPr>
        <p:spPr>
          <a:xfrm>
            <a:off x="2514600" y="4876800"/>
            <a:ext cx="6400800" cy="1752600"/>
          </a:xfrm>
        </p:spPr>
        <p:txBody>
          <a:bodyPr/>
          <a:lstStyle/>
          <a:p>
            <a:r>
              <a:rPr lang="th-TH" b="1" dirty="0" smtClean="0">
                <a:solidFill>
                  <a:schemeClr val="tx1"/>
                </a:solidFill>
              </a:rPr>
              <a:t>อ. อิสรี ไพเราะ(อ.ต๊ะ)</a:t>
            </a:r>
          </a:p>
          <a:p>
            <a:r>
              <a:rPr lang="en-US" b="1" dirty="0" smtClean="0">
                <a:solidFill>
                  <a:schemeClr val="tx1"/>
                </a:solidFill>
                <a:hlinkClick r:id="rId2"/>
              </a:rPr>
              <a:t>isaritiaw@gmail.com</a:t>
            </a:r>
            <a:endParaRPr lang="th-TH" b="1" dirty="0" smtClean="0">
              <a:solidFill>
                <a:schemeClr val="tx1"/>
              </a:solidFill>
            </a:endParaRPr>
          </a:p>
          <a:p>
            <a:r>
              <a:rPr lang="en-US" b="1" dirty="0" smtClean="0">
                <a:solidFill>
                  <a:schemeClr val="tx1"/>
                </a:solidFill>
              </a:rPr>
              <a:t>MB. 086-358-3508</a:t>
            </a:r>
          </a:p>
          <a:p>
            <a:endParaRPr lang="en-US" dirty="0"/>
          </a:p>
        </p:txBody>
      </p:sp>
      <p:sp>
        <p:nvSpPr>
          <p:cNvPr id="15364" name="AutoShape 4" descr="data:image/jpeg;base64,/9j/4AAQSkZJRgABAQAAAQABAAD/2wCEAAkGBhQQEBAQEBIPEBAQDw8VFRQVDw8QFBQQGBAVFRUUFRUXHCYeFxkjGRQUHy8gJCcpLCwsFR8xNTAqNSYrLCkBCQoKDgwOGg8PGiolHyQtKTAvLCwsLSwvKjU0LCksLy0qKi4sMCwpLCwwLCwsKSwpNCwsLCwqKSwpLCwpLCkpLP/AABEIAMMBAwMBIgACEQEDEQH/xAAbAAABBQEBAAAAAAAAAAAAAAAAAQIEBQYDB//EAD8QAAIBAgQCCAMFBwMEAwAAAAECAAMRBAUSIQYxEyJBUWFxgZEyocEHI0JSsRRicoKS0eGisvAzY8LSFmSj/8QAGwEBAAIDAQEAAAAAAAAAAAAAAAEFAgMEBgf/xAAzEQACAgIBAwEFBgUFAAAAAAAAAQIDBBESBSExQRMiYYHBMnGRodHwFSMkUbEUM0Lh8f/aAAwDAQACEQMRAD8A9xhCEgBCEIAQhCAEIQgBCEIAQhCAEIQgBCEIAQhOdarpEA6Qkb9s8PnF/bB3GTojaJEJwGLHjHDEr3xobR1hOYrr3iOFQd495BI6ES8WAEIQgBCEIAQhCAEIQgBCEIAQhCAEIQgBCEIAQhCAEIQgBCEIAQhCAEi408vWSpDxx3HlJXkh+CNeES8S8zNYt4l4l4l5JA68NUZeF5AJGFqHWB3yylXgReoPAGV/EfFJwtVEVA4td+d7HlaZQrlZLjEwtvhRXzn4NJCVOR8Qri9ZRGVU07m25IvYDnLaYTg4PjLyba7Y2x5we0EIytVCqWPJQSZisx4qcsQpKjuE2048rn7pzZebXipOfqbiEzfD+fNUYI5vfke280kwtqlVLjI2Y2TDIhzgEIQmo6QhCEAIQhACEIQAhCEAIQkCvnVJDYtv4bzKMXLwjCdkK1ub0T4Tlh8UtQXQgidZDWuzMk1JbQQhCQSEIQgBIGNPW9BJ8wXGlKtWqsgqClTpFaqlNYqMyAKabkECxNQ2t3TTdfChcpmyur2j1vQ3H/aFhqYbQXqsFqbBWQakNipLWt52tM3mP2g16jAUbUFFWjYgKzlWQlkfVceo7paYHhqhSqA6TUK1641VDqvS6LUQV+E9Yje19pWYjhBCFakzU3CYVrEl0atUZlJN7lQNtlsN+UrP4pGb13SLeqvErf2W/i+/5FhlP2mKwH7VT6MlWYsl2UIDYXX4r3HZNZgc3pVxelUR9gSAesoIuNSndfWeQZnkdagGvTZlCMiug6QNoq9drLdlUcrsBzk/D8M4guSR0IGJo6rvZjTZgisum4bmdiROqOckttpozyOn40lyrlx8/Ffh5PQMz4xw1AdaqrsadR1VOvrCgkgMOqDt2kSgbirEYxlp4amaFDEUXCV3VrpVUOTZlJU/Dy585wyvhGlQalqvVqJiaqBiLIydEzEGnci97j0khMX0fQqoAUHEuAAAADUIFgOW1Qzjt6lKfar9+TjmsbH+ynJ/3f0X4eTZcGU3FACs/S1F1Kz/AJiHO/lJmfZEuJS9rVFHVPL+U+EbwvTth1Pad/ff6y4l5XKUNPffsVVsY2qSkuz2eW4PMHwdYkDQL2Zbcj2giehZdnVOsgYMFNtwSBY+vOQ+IOGlxI1LZaoHPsYdzf3mTfJq9LqlHUcr/Evut5aSdWTFNvUighHIwJtRXKD/AH8jeY9Omo1EQglkIFiDv2Ty7GIVdtZC2JuG2K+Bk6niHQ7MysO4kbxlfH1WcO7pUK8hVw+Hqj3K6v8AVN9FU6G+PdfgceXk1ZaXtE4tfP8AQv8Ag3AFiKu+gcja1z4d82cx2W8bWstdEHIaqYI/0m9vea6jWDqGU3DC4M4MxWOfKa0XPTJY6r4Uy3rz6P8AAfCEJxFqEIQgBEJimY3Ps7YsQCQoOwm+iiV0tI48zMhiw5SNgtQHkQfWOnm2GzxlYEMR6zcZLmgxFPUPiRtLfxaQf0Im3IxZU9zRhdRhldktMsYRLwvOQsyHnFYpRdhztPK8dmx1HftnrONZNJV+TAi252nlGf8ABtfpWagFrozbBatOkR/EKhHyJllg2RgnsoerY07mnH8C+4PzhjWpoLkOSD4CxN/eegzJ8F8InCqHrFWq22CnUFvz63aZq5zZU4zsbid/T6Z00qMxZFx2YLRF2PkO2SZ57xlmhWs6luXIdw0rt87+sxx6lbPizLOyHj1c4ruaelxShNiCB53lzSrBgGUggzxujmR1T0Xg/EM6VL/CClvPTv8ASdWXixrjyiVvTeoWXzcLDQzG5sdVar50F/qxJB+SzZTO4nAqzM1rEte4JG97g7SgzMSWTFJPWj0cLVW+5QV3IVz/ANvMD69KFX5Tvp+809n7TTX0TD6/1EmVMqFiAxAsRvY9Um59zIxZFa5clg7NsABcpp7e4Sq/g2VLtBJ+fD/XRNnUKKu9j0Qn61Ikczg6xHnXa4+ayRVN3cf/AGqKjySktUfMGH7LZRouy6cKnZcLTqFmJHiD2d05VatiGIItVrOdjy0lE9wR7Tjtw76m1KDXy+ZvhkV2R5QkmiNUzAJoJ7Di6n/6EA/0uZU08QpKJbdcPTH8zE3/ANgkTH4k6dJvcYZV/ma4PrcCLlPXxAH/AHEHoFB/8p1U469f33/7OC2+TlpfvwevZPT00UHh/iTZxwq2RR+6J1npn5Ml4FiQhIJPNOI3FOtXPL7xvmSZRPiSdzffkLWHnaXPFjXr1PGsfkT/AGlGzXJ9J6aj7CPn+X/uyXxZzoZhrrVaR501otf+MP8A+nznqXBmI1YYD8rEek8xwuD/AOtVHM1ACf3VAA+d56BwFU+7YeJ+k5cv3qH8GWHTv5eZHX/KP0X1RrIRLxZRHsBIQhJAGefcR4Mo7A7cyPEd83OMxgpi55nkJms3xaVlIqL0gANgAAw/hOxB9Z24kpwfJLsVHU4VXR4Semjz7G4opcjsBN7iehfZvh6gwnS1QVNdtSqRYhANINvGxPlaY/LM2weHrFqmBxLMDsz1Fq28kZrT0vKs8pYhQaZIuPhZSjexm/MsnNa4vRy9Lopqlvmm/wCyLGR8djBSXUeZ2A7zYn6TveYnN89LY2thmNlpqgpjb4igZj5m4HpK+qKlNJlzkWOFUpR8jMdnzFidRkHFUqOMGjEIr/law1qfA/TlIONveQXzDow7X+Fe/e/ZPROmCh2PDRybpW9yRg8yGDZlSpVupt/1G0+HV5T0ThfO/wBqo6z8atpbx2BB+fyng2Y570mKqjYWIAsQQRaeg/ZRnH3tWix+NAy+ak3+TH2lfkRjZXyXlF7hSspvUZN6f7X6Hpz1AoJOwExHGvDqY0irRqaKygAhtSpUA5X22bx8u4Tjx7xccPiKeGXVc0VqDeytqd1377aOXj7VuTYupjA5clKS9Vjvct+Vd+drb9l5oopaXtEzszMqPJ1SjtFblHA2LqVQrUxTRWBNRq1MrYHsCMSfaerZVlq4emKa7nmT3tMBRyLC02LIKysfxDEVFPyMukzWpQQMjvVpr8Qc6mA8+0eM23122JbZzYuTj1NuK/Pf0X5GxvOFTCK3ZY+ETD4oVER15OoI9RFNa0rNaL/aa2YzNc4KhwbBRUqKCOZCvZb+/wApn2xhJ9ZNz7L2q0UXS4dqyEEC+kkNcsPy72PnfsmbbXh30V1dWJsLqdz+6eTekucGyKjp+TyvV6LJz5Lwa7KsQezumgKgykybKKlSi7FWolqb6NQsxOk6Tbs3mcyPMClXDNc6OmVXW5sUYgbjkbXJ9Jy5lkZT90selUTrq9/1NvWwCN8SKfNQZHoZFRR1dUCsD2bb99p1zasy4jRTIVAqXFr9YliT7afaSOGan7RRWu9h95UAA5EK2kE38jOJqL7tFpxezSLsAO4RbznrhqmJuOl4ExmqRszr6aNVu6m3vawhLb0RKWk2eZZ3X11CdzdnblfmT/eVlP6yficQFNyL7ge5A+sZiqFjcT00GlqJ8/ug5bsLLKMAXweJt8QRnHpUufkDL/gRSAdQKk6ufdtG8H4NXpPTYXV6diPAmS+FsLVR3WqpUU2Kg2sCLW27++V91nu2Q+ZeY9P8yi1L01/6aeES8SVB6UW8ZVrKg1OyqO9iFHuY68xf2huQ+Fvun323Zr6m/na/zgktuKqmmkK6jWFDfCeY0kix8xb1mUwfEVCqNnCk9jbfPlK2kwsQjPTDcwjFQT3leR9RM/U4IcG+GrfyOLj3E7Kb+C0yry8N2S5RNXmONUHqsjNa9gVJA75VjOXVwymxBuD49kx+brXwtRenQ06yC4PMOnbY9olhTxwqItReTD2aW1dsZrR5u/GnVLl3/Q96y7GitRpVV5VKaN7i9pjuJuFxXxjV1r9H1KYIVA56Rbi5OoW6unbwkfg/iO2XV03L4QM1hct0BbUSo53W7j0E6UKq6futOk73XtuL3J5km9995V14/vtN+D0F+c1XFpb2u/6FbnWBq00LipSa176m6H2Jv7XmNxFcuR0i9TUC2ncHwLDa03WZZYlcfeKGI5HtEpqOQU6T6gzKR+Xqn3EsPZzlHjy/Ipf9RTCfLh+ZgeI6WvGLUSwNRdrWALAbD12EsuF8zNOslZWKGnZgbXv4Ed3OaLinK6eIQuiqMTRGtGGxfTuUe3O4Fr8wZg6WJUMWQnS41eR7R7k+845xlUnFltVZXktTj6G54qqvmVSjW6SilSijKPu2XUCSRfrG3M+80mWIaWDoISLhCTblqJNz7zy9MxI3uAJtOFc+FWk1N2BNM7WYE6T4c7X7fGTiySlpmvqVblXuPks2rG8scC2oMv5lI9xK12X8wtI+Y8SUsLTJuGqOCEW9ifHwEtbpR4HmcWuftdG14TzDXhVAN+jd19AxI/WcOJOJlw5WmxAZwWtvfQDbYefb4TDfZ5xSKJqUqmoqw1DSLkNf/MjfaXXqV6+HrUKdYrTpgE6L2Oskiwvta0pHFRu2/B7KMpWYuo9n4NIvEob4bGV2IxmJL6qWKKC/w6EUepA3mNw+aLyJ0ntBllhcyI2DXHZc3t4yyUapeiKGU8iHiTN7lWcVyLVWB/eBsbysp8Khma1ZijNq06QGXe+x/wASny/NvvBTJ61gfSazL6nWXx2mu7FrcW4m3G6jkQsjGx9vidMRXOqtUO+kOf6aYH0lvwkujBYcd6av6mLfWVWIyio1OqgK3qBwGN9tR7R5Ey2y7DNTpol/gRV9haU56lFwHjw8hqDOoMgkkB5VcUYjThmH5mVfnf6Sbrmc4zxdkppftZvlYfqZvojysSOTMs4USfwMnRpdJXpp+9f25fMiWnEVAJXqKOQbb1AP1nHhGnrxWrsW3/t9BJPFFS+Iqea/7Flty/qOPwPNOGsLl/eX0ZfcGnq/yfWacGZXg82X+T6zSh5WZa/msv8Apj/pona8IzVCcpZDyZneOsB0uDdh8VAioP4QCH/0kn0l+WjHsQQdwQQR3jtkDZ4zTrydgsbpYHxEiZzl5w2Iq0d7I3VPfTO6n2NvMGRkqyDIuvtMpCvg6dUWLU7H07R7Xnm3DtY6zQ7Kh6vg3YfaemO3T4R6Z3IBnleX1eixKX2NOqFPkTYH2M6qZuK7HBk0qbXLwz0nKsnqYaqtZGFQEMrp8Oukws6/UeIEzVeviMG5Oiqqkk6gCQLm55X2uTNXhsdsJPp4wHZgDMFfPe2Zyw6nHilpGay7jzULNpb5H5bfKNbiYVazU2ATloYHZvAzQvwjhcW3WQIx/EvVb3EwXHHDb5dVVdRqJzR+Rt2q3jynbVllVkdMXr3X+C9XF6W9bGYDEZYaVatd+qtR9Kk/hJuPkR7TT4bHdLTWp2kWb+LvlbnlEalxJJ2Uoy/h1aSAxHiD8hNmX78FNehp6Y/Y2OuXqbL7OsjRE/aqyaqji9Mso0005Ai/N23N+wW7bzXY3on3dFcjl1QWHkeYmP4f4sBp0aVa2oUksw2GjdVuO8abGaSnVVxdSCPA3mVdUHFGq/JuhN7Rkc1qqKvVoYlV7fvgf9JH1kV+GDiKdToqoeoai1EWoppEELbTquynbUL3HObarRB5gGcqJVDsADN7x1NeWckeoSqf2UvkecYajVwtY06yPSfTcBhzF+ankw35i80eEz5h2+80WZ4AYqk1JrXIJQ23SpbYg9ncfAzzajij27HtHcZXX1uuXf1LzCyI3w93to2xxdGsLVqdN/NQZy/+KYaob0nqUSe5tQ9mmew+LtLXCY8giaU2vB1ySl2ktnLiPhuvgjRr3FSlYL0i3+IEldS9lwSJq8pxepFcdwMkV8QKuCZXGpQVJHetxf5XlBwyxQPRbnRqMndsDsfa07sWxy3GRT9SojBRnA9KpPqUEdoBnQGVeU4waLMQLHa/jLSV1sOEmi7x7lbWpfAXXA140iNKzA3nPEZgFBJ5CY3ibMFrG4bZQNiLWM2FXDhgQRcGU+I4ZpMb6PmbTpx7IVvk/JX5tFl8eEWteuyk4Sxq02Yki5B7e+30Ej5pjS9Vj+Yk+55S0xWStT3pUwee1gfkech4bAk/HSqggi3UYA+p/vO6icXJ2tlTm1zjCOPBP79dmafhw6U/lWXqVpQZXRcfEunuF7+8uKaGV18lKbkXeHB10xg/QmCpCcgsJoO07loxnjGecXqSCTGfaLhRroVRzKOhPgpDD/c0xo35G89D4pN1osfw1hfyZWH62mTbBUhjnSoo6OphyRYlbOrruLcjYmQzJDMlxWltJ5NtMFx/kjU8R0tK4JO9u7sM3NagtKoulyyFgN7agb7XtsRGcbUQKaVCOYHqeyEQyBkuYGpRpsdmKi47mtv85a08TMjkWMbU6sAO1QPn9JfrUkEo0OW46zDeQ/tUp9Lh0qfl/wCf3kKhiLES0z1enwTDmQD+kyi9MxmuUdHmmSV9N6Z5ODb+MXtPRsLwbQq0NNQsWdRqOoi58uzeeUJXsTuAyncdzCet5TmF6akHmoPynRbY9JJ9jix6Y83KS79imzL7OqyBThnVxTUqA2zEatQBI2237O2VDYzE4U2rU6qW/FYkf1CekUMwkwYhHFnAIPeJhC+UTZdh12GCwPFxYDrA+gnfA58WrNSqaQbjSRtcFQwv6H5GaevwBhcSbqvROfxIdO/iORmG4yyCrl+JpBjqVlVVqD8Vj1SR2EbDyvO+rL395TZHS9J+q/wbSlzDc7WtudvSeaZ9huixeITs6Z2H8LnWvyYTfZNjulpK3eN/PkZnuP8AAgGlieQa1J/4gCUPquofyibcyPKCkjl6VP2dzrfr9DOUq0nYbEcpV0z3ESXSlWeja7m6wFfVhqq/uH9JGSsgxAqIyt0yWYBlPWXkbDvBt/LG8OVLqy96zJZTkzpiajKWulR7aiSApNxz7LGZ1Wezls1ZOP7evij0vLvvKqKfhLC/pvNkJg+GccGxCKdJChyWsQAQtxvN0pmzJuVrTj4NHT8WWNGSnrbZ0AhpgI8TlLIZoiGlO1ooEgaI/QQGHknTF0wTo4pStOyrFCxwEE6HCEBCCSK5kaq0k1JErCYmRS59T6WmUBsdSsD4qwP/ADzmTzbL3qVadQHRoBBtuTcWt5Tb4ijeVtbCSAYrF4VgLm5tY+xvJfF414JG7tJ+cusTluoEHtBErcwy13w3QbXtbVva3faSDFZbQ++S3aSPlL2u4RtL3Q9moFQfInYwGTdCA3MqVN/USbxjvh6L/lemfTUIYREA7pc5XV1IyHtExjZhpN028Ow+k0nCuYCs1uTLa4+ogHnHEuRacU1luGO/ge+bXhfEEUEQndAF9ht8pw47UUqvLrG9pVcL409I6E3uAR+h+klkLybyniZLpYuUqVJ3StMTI1OWY+zDeR/tJTpaFJ7XNOrSI/qAPyJlZg8TYiWfEP3uEcdyzKL00zCa3FozeUfdV6tH8JPSJ5E9YehlzmOCFejUon8a9U91RSGQ+4EzoxS2pVdaF6dtViOsh2bbn3N6TRdNcC0vavfhwZ4zK3TarY/eeecSZNXpaKzhVBYrdSD1iLgOBvewPsZV4XMWU9cXHeOc9A4wwmvDU7cxWB8+o4mJqZfa8qr4KubjE9NiXSvpU5+WbfhRQ41DkRMxmOdF8Y2Hp7IrEOe1m228t5p+Cxal/J9JnsPw6WrmuuzM7HwNzeaWdcV2NhSrtTGHFNQxKsLE2ABtcn+02mExOoC/OZXLsISUZvwqQB5kG/ymjw4jfbRi4+9stEadFkak07qZBkdRHARojxBIoEW0QRwgkLRbQigQAhHQgENxOLpJRE5ssxMiC9KR6lCWLJOLU4BVVcPIdXCy7anI1WjAM7jMEGVlPJgRKfOMuarR6Enb81t7eU11XDyHVwkAwD8O6eUl8M0OixFvzL+h/wAzT1sFID5aVqJUXfSTcdtjbl7QCg+0Kleuh71P0lHkmDtXQ99x7j/E1XFGXtiKlMqDZQbk7dnISFRwHRMh7nX9bSSPUsGUA2uL90XTJPF1Bf2bpAqhxbrAANbz5zMrmjIeqdQ7jv7GYmRoaT2M0OHfXRZT3TIYDOEqnSeq3ce3yM1uU0za3hAPHa+TuMTWpF6llqMQutwNBN12v3G3pPRspxLrSXplChVA1FrXsOZHfInED0sNUatUALcgLC5PdIvD+ZHGVA9QDQG6qW2A8u+b4Wyh3izltxq7u01ss8xxZqp1F1qKtMC3PSVa5Hfvb3kOtkpcEDa4lni8WyV3p0kuTo3vpVRbw3v4fOW2Cw5sL7mTN8km33MKo+zbilqPoVeQ4F6VMoVudNgQRY7ePKWWX5ToVQbEgC/naWlKhJdOjNR0bOGHw9pOppHJTnZKcEjqYkhBOaJOqiAPWdBGKI8QSOEcIgiwBRFEBFgCwhCQDiRGETqRGkSDI4FZzZZIIjCsAisk5PTkwrGMkAgPRnB8PLI04xqcAqHwsjvhZdNSnF6EAoauElbmOWllOn4gVI7OTA/Saiph5Fq4aAZbPwXwppgHWRa1jzmXTJ3A609Fq4SQ6uB8IBhHy4ieh8HuWopq3Onn2ynxOBt2Sz4Qf7sDz/WGDI8Y4I1sVU7QtgB3dphwpgmoNZgbXNiBeX1bD68RW/jH+0S2weX27JJBwwuCLVKlQi2phbvsBz/WXFChOlDDyZToyTBoZTpySiRVpzsqQNCKk6qsVVjwIJ0AWPAgBHgQSKBHAQAiiAKBFEAI4QAgIRRIAsIRYByIiER5ES0gyOZEaROtohEA5FY0rOxEbpgHApGlJIKxpWARmpzm1KSysaUgEFqU4vh5ZGnGGlAKp8LOD4K8ujRidBIJKFsrB7ImFyMUySh0gk3Fri5527pf9BE6KAUtDJFQsRclmuSe0/TlJiYS0nilHCnMjFkVaE6rSncU48JJIOSpOgSPCRwWAMCx4WOCxwEAaBHARQI4CAIBHWgBHSAIIsIogAIsIsAIQhBI2JCEgkIhiQgAYkIQBLRLQhAGmJaEIAERtoQgBpiWhCQSFo0rCEkgNMUCEIIFtHgRISSB1osISQLHAQhAFtCEJAHQhCAKIsIQBYQhACLCEA//2Q=="/>
          <p:cNvSpPr>
            <a:spLocks noChangeAspect="1" noChangeArrowheads="1"/>
          </p:cNvSpPr>
          <p:nvPr/>
        </p:nvSpPr>
        <p:spPr bwMode="auto">
          <a:xfrm>
            <a:off x="0" y="-904875"/>
            <a:ext cx="2466975" cy="18573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a:off x="0" y="228600"/>
            <a:ext cx="2743200" cy="369332"/>
          </a:xfrm>
          <a:prstGeom prst="rect">
            <a:avLst/>
          </a:prstGeom>
          <a:solidFill>
            <a:schemeClr val="tx1"/>
          </a:solidFill>
        </p:spPr>
        <p:txBody>
          <a:bodyPr wrap="square" rtlCol="0">
            <a:spAutoFit/>
          </a:bodyPr>
          <a:lstStyle/>
          <a:p>
            <a:r>
              <a:rPr lang="en-US" b="1" dirty="0" smtClean="0">
                <a:solidFill>
                  <a:schemeClr val="bg1"/>
                </a:solidFill>
              </a:rPr>
              <a:t>Week   10</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5FBE25-4309-404F-8435-84C99AC0C39D}"/>
              </a:ext>
            </a:extLst>
          </p:cNvPr>
          <p:cNvSpPr>
            <a:spLocks noGrp="1"/>
          </p:cNvSpPr>
          <p:nvPr>
            <p:ph type="title"/>
          </p:nvPr>
        </p:nvSpPr>
        <p:spPr>
          <a:xfrm>
            <a:off x="417251" y="533400"/>
            <a:ext cx="7696200" cy="706964"/>
          </a:xfrm>
        </p:spPr>
        <p:txBody>
          <a:bodyPr>
            <a:normAutofit/>
          </a:bodyPr>
          <a:lstStyle/>
          <a:p>
            <a:r>
              <a:rPr lang="en-US" sz="2800" dirty="0"/>
              <a:t>Advertising Objectives</a:t>
            </a:r>
            <a:endParaRPr lang="th-TH"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TextBox 2">
            <a:extLst>
              <a:ext uri="{FF2B5EF4-FFF2-40B4-BE49-F238E27FC236}">
                <a16:creationId xmlns="" xmlns:a16="http://schemas.microsoft.com/office/drawing/2014/main" id="{A27DE0BB-3AD5-4E0F-BD55-7C9180D0D12B}"/>
              </a:ext>
            </a:extLst>
          </p:cNvPr>
          <p:cNvSpPr txBox="1"/>
          <p:nvPr/>
        </p:nvSpPr>
        <p:spPr>
          <a:xfrm>
            <a:off x="417250" y="1848169"/>
            <a:ext cx="8309499" cy="5016758"/>
          </a:xfrm>
          <a:prstGeom prst="rect">
            <a:avLst/>
          </a:prstGeom>
          <a:noFill/>
        </p:spPr>
        <p:txBody>
          <a:bodyPr wrap="square" rtlCol="0">
            <a:spAutoFit/>
          </a:bodyPr>
          <a:lstStyle/>
          <a:p>
            <a:pPr algn="thaiDist"/>
            <a:r>
              <a:rPr lang="th-TH" sz="2800" b="1" dirty="0"/>
              <a:t>      </a:t>
            </a:r>
            <a:r>
              <a:rPr lang="en-US" sz="3200" dirty="0"/>
              <a:t>It is a public presentation without a person. But clearly specify the name of the product, service or organization that owns the product. Advertising is a way of conveying information from patrons through the media to the public. Advertising must be designed to persuade consumers to favor the product. or make the purchase of advertised goods and services and advertised services.</a:t>
            </a:r>
            <a:endParaRPr lang="th-TH" sz="2800" b="1" dirty="0"/>
          </a:p>
        </p:txBody>
      </p:sp>
    </p:spTree>
    <p:extLst>
      <p:ext uri="{BB962C8B-B14F-4D97-AF65-F5344CB8AC3E}">
        <p14:creationId xmlns:p14="http://schemas.microsoft.com/office/powerpoint/2010/main" val="27121156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207852-014F-4453-BAC1-2BA237BB5256}"/>
              </a:ext>
            </a:extLst>
          </p:cNvPr>
          <p:cNvSpPr>
            <a:spLocks noGrp="1"/>
          </p:cNvSpPr>
          <p:nvPr>
            <p:ph type="title"/>
          </p:nvPr>
        </p:nvSpPr>
        <p:spPr>
          <a:xfrm>
            <a:off x="519987" y="840503"/>
            <a:ext cx="6571060" cy="706964"/>
          </a:xfrm>
        </p:spPr>
        <p:txBody>
          <a:bodyPr>
            <a:normAutofit/>
          </a:bodyPr>
          <a:lstStyle/>
          <a:p>
            <a:r>
              <a:rPr lang="en-US" sz="2800" dirty="0"/>
              <a:t>advertising strategy</a:t>
            </a:r>
            <a:endParaRPr lang="th-TH"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5" name="TextBox 4">
            <a:extLst>
              <a:ext uri="{FF2B5EF4-FFF2-40B4-BE49-F238E27FC236}">
                <a16:creationId xmlns="" xmlns:a16="http://schemas.microsoft.com/office/drawing/2014/main" id="{B16DC545-DBC8-43F7-9CF6-B970AFB2BDED}"/>
              </a:ext>
            </a:extLst>
          </p:cNvPr>
          <p:cNvSpPr txBox="1"/>
          <p:nvPr/>
        </p:nvSpPr>
        <p:spPr>
          <a:xfrm>
            <a:off x="735351" y="2498477"/>
            <a:ext cx="7418049" cy="1015663"/>
          </a:xfrm>
          <a:prstGeom prst="rect">
            <a:avLst/>
          </a:prstGeom>
          <a:noFill/>
        </p:spPr>
        <p:txBody>
          <a:bodyPr wrap="square" rtlCol="0">
            <a:spAutoFit/>
          </a:bodyPr>
          <a:lstStyle/>
          <a:p>
            <a:r>
              <a:rPr lang="en-US" sz="2000" dirty="0"/>
              <a:t>The important elements of advertising strategy are advertising news, advertising media, and the presentation of advertising news.</a:t>
            </a:r>
            <a:endParaRPr lang="th-TH" sz="2000" b="1" dirty="0"/>
          </a:p>
        </p:txBody>
      </p:sp>
      <p:pic>
        <p:nvPicPr>
          <p:cNvPr id="6" name="Picture 5">
            <a:extLst>
              <a:ext uri="{FF2B5EF4-FFF2-40B4-BE49-F238E27FC236}">
                <a16:creationId xmlns="" xmlns:a16="http://schemas.microsoft.com/office/drawing/2014/main" id="{A5510EE2-77BC-49FB-AE6C-70B9C843D9E8}"/>
              </a:ext>
            </a:extLst>
          </p:cNvPr>
          <p:cNvPicPr>
            <a:picLocks noChangeAspect="1"/>
          </p:cNvPicPr>
          <p:nvPr/>
        </p:nvPicPr>
        <p:blipFill>
          <a:blip r:embed="rId2"/>
          <a:stretch>
            <a:fillRect/>
          </a:stretch>
        </p:blipFill>
        <p:spPr>
          <a:xfrm>
            <a:off x="403391" y="1927014"/>
            <a:ext cx="233192" cy="280440"/>
          </a:xfrm>
          <a:prstGeom prst="rect">
            <a:avLst/>
          </a:prstGeom>
        </p:spPr>
      </p:pic>
      <p:sp>
        <p:nvSpPr>
          <p:cNvPr id="7" name="TextBox 6">
            <a:extLst>
              <a:ext uri="{FF2B5EF4-FFF2-40B4-BE49-F238E27FC236}">
                <a16:creationId xmlns="" xmlns:a16="http://schemas.microsoft.com/office/drawing/2014/main" id="{50270962-30E5-45AE-B72C-0679850FBA6D}"/>
              </a:ext>
            </a:extLst>
          </p:cNvPr>
          <p:cNvSpPr txBox="1"/>
          <p:nvPr/>
        </p:nvSpPr>
        <p:spPr>
          <a:xfrm>
            <a:off x="641617" y="1791956"/>
            <a:ext cx="7359383" cy="707886"/>
          </a:xfrm>
          <a:prstGeom prst="rect">
            <a:avLst/>
          </a:prstGeom>
          <a:noFill/>
        </p:spPr>
        <p:txBody>
          <a:bodyPr wrap="square" rtlCol="0">
            <a:spAutoFit/>
          </a:bodyPr>
          <a:lstStyle/>
          <a:p>
            <a:r>
              <a:rPr lang="en-US" sz="2000" dirty="0"/>
              <a:t>is consumer behavior marketing communication channels internal communications and market research</a:t>
            </a:r>
            <a:endParaRPr lang="th-TH" sz="2000" b="1" dirty="0"/>
          </a:p>
        </p:txBody>
      </p:sp>
      <p:pic>
        <p:nvPicPr>
          <p:cNvPr id="8" name="Picture 7">
            <a:extLst>
              <a:ext uri="{FF2B5EF4-FFF2-40B4-BE49-F238E27FC236}">
                <a16:creationId xmlns="" xmlns:a16="http://schemas.microsoft.com/office/drawing/2014/main" id="{438A21EC-37C3-413D-80EF-CFE96C659271}"/>
              </a:ext>
            </a:extLst>
          </p:cNvPr>
          <p:cNvPicPr>
            <a:picLocks noChangeAspect="1"/>
          </p:cNvPicPr>
          <p:nvPr/>
        </p:nvPicPr>
        <p:blipFill>
          <a:blip r:embed="rId2"/>
          <a:stretch>
            <a:fillRect/>
          </a:stretch>
        </p:blipFill>
        <p:spPr>
          <a:xfrm>
            <a:off x="408425" y="2633536"/>
            <a:ext cx="233192" cy="280440"/>
          </a:xfrm>
          <a:prstGeom prst="rect">
            <a:avLst/>
          </a:prstGeom>
        </p:spPr>
      </p:pic>
      <p:pic>
        <p:nvPicPr>
          <p:cNvPr id="9" name="Picture 8">
            <a:extLst>
              <a:ext uri="{FF2B5EF4-FFF2-40B4-BE49-F238E27FC236}">
                <a16:creationId xmlns="" xmlns:a16="http://schemas.microsoft.com/office/drawing/2014/main" id="{E40A2ACC-9C3E-4DC5-83AF-BB4576104959}"/>
              </a:ext>
            </a:extLst>
          </p:cNvPr>
          <p:cNvPicPr>
            <a:picLocks noChangeAspect="1"/>
          </p:cNvPicPr>
          <p:nvPr/>
        </p:nvPicPr>
        <p:blipFill>
          <a:blip r:embed="rId3"/>
          <a:stretch>
            <a:fillRect/>
          </a:stretch>
        </p:blipFill>
        <p:spPr>
          <a:xfrm>
            <a:off x="408425" y="3360357"/>
            <a:ext cx="420661" cy="518205"/>
          </a:xfrm>
          <a:prstGeom prst="rect">
            <a:avLst/>
          </a:prstGeom>
        </p:spPr>
      </p:pic>
      <p:sp>
        <p:nvSpPr>
          <p:cNvPr id="10" name="TextBox 9">
            <a:extLst>
              <a:ext uri="{FF2B5EF4-FFF2-40B4-BE49-F238E27FC236}">
                <a16:creationId xmlns="" xmlns:a16="http://schemas.microsoft.com/office/drawing/2014/main" id="{5AF0A8B4-3BDF-42DE-9D45-769158ECD7B5}"/>
              </a:ext>
            </a:extLst>
          </p:cNvPr>
          <p:cNvSpPr txBox="1"/>
          <p:nvPr/>
        </p:nvSpPr>
        <p:spPr>
          <a:xfrm>
            <a:off x="940647" y="3360357"/>
            <a:ext cx="3503728" cy="400110"/>
          </a:xfrm>
          <a:prstGeom prst="rect">
            <a:avLst/>
          </a:prstGeom>
          <a:noFill/>
        </p:spPr>
        <p:txBody>
          <a:bodyPr wrap="square" rtlCol="0">
            <a:spAutoFit/>
          </a:bodyPr>
          <a:lstStyle/>
          <a:p>
            <a:r>
              <a:rPr lang="en-US" sz="2000" dirty="0"/>
              <a:t>advertising news design</a:t>
            </a:r>
            <a:endParaRPr lang="th-TH" sz="2000" b="1" dirty="0"/>
          </a:p>
        </p:txBody>
      </p:sp>
      <p:sp>
        <p:nvSpPr>
          <p:cNvPr id="11" name="TextBox 10">
            <a:extLst>
              <a:ext uri="{FF2B5EF4-FFF2-40B4-BE49-F238E27FC236}">
                <a16:creationId xmlns="" xmlns:a16="http://schemas.microsoft.com/office/drawing/2014/main" id="{0771831E-547B-45C1-98FC-82C071ADD0E5}"/>
              </a:ext>
            </a:extLst>
          </p:cNvPr>
          <p:cNvSpPr txBox="1"/>
          <p:nvPr/>
        </p:nvSpPr>
        <p:spPr>
          <a:xfrm>
            <a:off x="1426570" y="3834813"/>
            <a:ext cx="4181752" cy="400110"/>
          </a:xfrm>
          <a:prstGeom prst="rect">
            <a:avLst/>
          </a:prstGeom>
          <a:noFill/>
        </p:spPr>
        <p:txBody>
          <a:bodyPr wrap="square" rtlCol="0">
            <a:spAutoFit/>
          </a:bodyPr>
          <a:lstStyle/>
          <a:p>
            <a:r>
              <a:rPr lang="en-US" sz="2000" dirty="0"/>
              <a:t>divided into two main theories:</a:t>
            </a:r>
            <a:endParaRPr lang="th-TH" sz="2000" b="1" dirty="0"/>
          </a:p>
        </p:txBody>
      </p:sp>
      <p:sp>
        <p:nvSpPr>
          <p:cNvPr id="12" name="TextBox 11">
            <a:extLst>
              <a:ext uri="{FF2B5EF4-FFF2-40B4-BE49-F238E27FC236}">
                <a16:creationId xmlns="" xmlns:a16="http://schemas.microsoft.com/office/drawing/2014/main" id="{0E923122-E573-4263-B0B2-00232DEE40EB}"/>
              </a:ext>
            </a:extLst>
          </p:cNvPr>
          <p:cNvSpPr txBox="1"/>
          <p:nvPr/>
        </p:nvSpPr>
        <p:spPr>
          <a:xfrm>
            <a:off x="1426570" y="4371913"/>
            <a:ext cx="3513338" cy="400110"/>
          </a:xfrm>
          <a:prstGeom prst="rect">
            <a:avLst/>
          </a:prstGeom>
          <a:noFill/>
        </p:spPr>
        <p:txBody>
          <a:bodyPr wrap="square" rtlCol="0">
            <a:spAutoFit/>
          </a:bodyPr>
          <a:lstStyle/>
          <a:p>
            <a:r>
              <a:rPr lang="en-US" sz="2000" dirty="0"/>
              <a:t>aggressive advertising theory</a:t>
            </a:r>
            <a:endParaRPr lang="th-TH" sz="2000" b="1" dirty="0"/>
          </a:p>
        </p:txBody>
      </p:sp>
      <p:pic>
        <p:nvPicPr>
          <p:cNvPr id="14" name="Picture 13">
            <a:extLst>
              <a:ext uri="{FF2B5EF4-FFF2-40B4-BE49-F238E27FC236}">
                <a16:creationId xmlns="" xmlns:a16="http://schemas.microsoft.com/office/drawing/2014/main" id="{442A30E0-3F4A-46EF-89C7-68A380303769}"/>
              </a:ext>
            </a:extLst>
          </p:cNvPr>
          <p:cNvPicPr>
            <a:picLocks noChangeAspect="1"/>
          </p:cNvPicPr>
          <p:nvPr/>
        </p:nvPicPr>
        <p:blipFill>
          <a:blip r:embed="rId4"/>
          <a:stretch>
            <a:fillRect/>
          </a:stretch>
        </p:blipFill>
        <p:spPr>
          <a:xfrm>
            <a:off x="819528" y="4371634"/>
            <a:ext cx="420661" cy="487722"/>
          </a:xfrm>
          <a:prstGeom prst="rect">
            <a:avLst/>
          </a:prstGeom>
        </p:spPr>
      </p:pic>
      <p:sp>
        <p:nvSpPr>
          <p:cNvPr id="15" name="TextBox 14">
            <a:extLst>
              <a:ext uri="{FF2B5EF4-FFF2-40B4-BE49-F238E27FC236}">
                <a16:creationId xmlns="" xmlns:a16="http://schemas.microsoft.com/office/drawing/2014/main" id="{EB9E19A1-3568-443A-BF49-851B50DC1158}"/>
              </a:ext>
            </a:extLst>
          </p:cNvPr>
          <p:cNvSpPr txBox="1"/>
          <p:nvPr/>
        </p:nvSpPr>
        <p:spPr>
          <a:xfrm>
            <a:off x="618755" y="4464246"/>
            <a:ext cx="794846" cy="369332"/>
          </a:xfrm>
          <a:prstGeom prst="rect">
            <a:avLst/>
          </a:prstGeom>
          <a:noFill/>
        </p:spPr>
        <p:txBody>
          <a:bodyPr wrap="square" rtlCol="0">
            <a:spAutoFit/>
          </a:bodyPr>
          <a:lstStyle/>
          <a:p>
            <a:pPr algn="ctr"/>
            <a:r>
              <a:rPr lang="th-TH" b="1" dirty="0">
                <a:solidFill>
                  <a:schemeClr val="bg1"/>
                </a:solidFill>
              </a:rPr>
              <a:t>1.1</a:t>
            </a:r>
          </a:p>
        </p:txBody>
      </p:sp>
      <p:pic>
        <p:nvPicPr>
          <p:cNvPr id="16" name="Picture 15">
            <a:extLst>
              <a:ext uri="{FF2B5EF4-FFF2-40B4-BE49-F238E27FC236}">
                <a16:creationId xmlns="" xmlns:a16="http://schemas.microsoft.com/office/drawing/2014/main" id="{137F324F-0BB4-4625-8C28-19E131B400B3}"/>
              </a:ext>
            </a:extLst>
          </p:cNvPr>
          <p:cNvPicPr>
            <a:picLocks noChangeAspect="1"/>
          </p:cNvPicPr>
          <p:nvPr/>
        </p:nvPicPr>
        <p:blipFill>
          <a:blip r:embed="rId2"/>
          <a:stretch>
            <a:fillRect/>
          </a:stretch>
        </p:blipFill>
        <p:spPr>
          <a:xfrm>
            <a:off x="940647" y="5026034"/>
            <a:ext cx="233192" cy="280440"/>
          </a:xfrm>
          <a:prstGeom prst="rect">
            <a:avLst/>
          </a:prstGeom>
        </p:spPr>
      </p:pic>
      <p:sp>
        <p:nvSpPr>
          <p:cNvPr id="17" name="TextBox 16">
            <a:extLst>
              <a:ext uri="{FF2B5EF4-FFF2-40B4-BE49-F238E27FC236}">
                <a16:creationId xmlns="" xmlns:a16="http://schemas.microsoft.com/office/drawing/2014/main" id="{4034352B-48CC-4BB1-9605-83D579E9A4AC}"/>
              </a:ext>
            </a:extLst>
          </p:cNvPr>
          <p:cNvSpPr txBox="1"/>
          <p:nvPr/>
        </p:nvSpPr>
        <p:spPr>
          <a:xfrm>
            <a:off x="1413601" y="4887065"/>
            <a:ext cx="6587399" cy="1015663"/>
          </a:xfrm>
          <a:prstGeom prst="rect">
            <a:avLst/>
          </a:prstGeom>
          <a:noFill/>
        </p:spPr>
        <p:txBody>
          <a:bodyPr wrap="square" rtlCol="0">
            <a:spAutoFit/>
          </a:bodyPr>
          <a:lstStyle/>
          <a:p>
            <a:r>
              <a:rPr lang="en-US" sz="2000" dirty="0"/>
              <a:t>It is believed that advertisements can persuade target consumers to make purchases and may continue to buy until they become brand loyalists.</a:t>
            </a:r>
            <a:endParaRPr lang="th-TH" sz="2000" b="1" dirty="0"/>
          </a:p>
        </p:txBody>
      </p:sp>
    </p:spTree>
    <p:extLst>
      <p:ext uri="{BB962C8B-B14F-4D97-AF65-F5344CB8AC3E}">
        <p14:creationId xmlns:p14="http://schemas.microsoft.com/office/powerpoint/2010/main" val="16035603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0" grpId="0"/>
      <p:bldP spid="11" grpId="0"/>
      <p:bldP spid="12" grpId="0"/>
      <p:bldP spid="15" grpId="0"/>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FA8A2C-519A-43E7-93C9-9C731E086964}"/>
              </a:ext>
            </a:extLst>
          </p:cNvPr>
          <p:cNvSpPr>
            <a:spLocks noGrp="1"/>
          </p:cNvSpPr>
          <p:nvPr>
            <p:ph type="title"/>
          </p:nvPr>
        </p:nvSpPr>
        <p:spPr>
          <a:xfrm>
            <a:off x="506670" y="838200"/>
            <a:ext cx="6571060" cy="706964"/>
          </a:xfrm>
        </p:spPr>
        <p:txBody>
          <a:bodyPr>
            <a:normAutofit/>
          </a:bodyPr>
          <a:lstStyle/>
          <a:p>
            <a:r>
              <a:rPr lang="en-US" sz="3200" dirty="0"/>
              <a:t>advertising strategy</a:t>
            </a:r>
            <a:endParaRPr lang="th-TH"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pic>
        <p:nvPicPr>
          <p:cNvPr id="5" name="Picture 4">
            <a:extLst>
              <a:ext uri="{FF2B5EF4-FFF2-40B4-BE49-F238E27FC236}">
                <a16:creationId xmlns="" xmlns:a16="http://schemas.microsoft.com/office/drawing/2014/main" id="{4E57EE77-0EA3-4949-849C-011543D67203}"/>
              </a:ext>
            </a:extLst>
          </p:cNvPr>
          <p:cNvPicPr>
            <a:picLocks noChangeAspect="1"/>
          </p:cNvPicPr>
          <p:nvPr/>
        </p:nvPicPr>
        <p:blipFill>
          <a:blip r:embed="rId2"/>
          <a:stretch>
            <a:fillRect/>
          </a:stretch>
        </p:blipFill>
        <p:spPr>
          <a:xfrm>
            <a:off x="556164" y="1971508"/>
            <a:ext cx="515611" cy="428527"/>
          </a:xfrm>
          <a:prstGeom prst="rect">
            <a:avLst/>
          </a:prstGeom>
        </p:spPr>
      </p:pic>
      <p:sp>
        <p:nvSpPr>
          <p:cNvPr id="6" name="TextBox 5">
            <a:extLst>
              <a:ext uri="{FF2B5EF4-FFF2-40B4-BE49-F238E27FC236}">
                <a16:creationId xmlns="" xmlns:a16="http://schemas.microsoft.com/office/drawing/2014/main" id="{698833DF-8F9D-4C2B-BDE6-EC0061F4F015}"/>
              </a:ext>
            </a:extLst>
          </p:cNvPr>
          <p:cNvSpPr txBox="1"/>
          <p:nvPr/>
        </p:nvSpPr>
        <p:spPr>
          <a:xfrm>
            <a:off x="545893" y="2030703"/>
            <a:ext cx="444707" cy="369332"/>
          </a:xfrm>
          <a:prstGeom prst="rect">
            <a:avLst/>
          </a:prstGeom>
          <a:noFill/>
        </p:spPr>
        <p:txBody>
          <a:bodyPr wrap="square" rtlCol="0">
            <a:spAutoFit/>
          </a:bodyPr>
          <a:lstStyle/>
          <a:p>
            <a:pPr algn="ctr"/>
            <a:r>
              <a:rPr lang="th-TH" b="1" dirty="0">
                <a:solidFill>
                  <a:schemeClr val="bg1"/>
                </a:solidFill>
              </a:rPr>
              <a:t>1.2</a:t>
            </a:r>
          </a:p>
        </p:txBody>
      </p:sp>
      <p:sp>
        <p:nvSpPr>
          <p:cNvPr id="7" name="TextBox 6">
            <a:extLst>
              <a:ext uri="{FF2B5EF4-FFF2-40B4-BE49-F238E27FC236}">
                <a16:creationId xmlns="" xmlns:a16="http://schemas.microsoft.com/office/drawing/2014/main" id="{E34FCB8D-8403-4E09-B958-255106337BA3}"/>
              </a:ext>
            </a:extLst>
          </p:cNvPr>
          <p:cNvSpPr txBox="1"/>
          <p:nvPr/>
        </p:nvSpPr>
        <p:spPr>
          <a:xfrm>
            <a:off x="1254776" y="1954938"/>
            <a:ext cx="3469624" cy="400110"/>
          </a:xfrm>
          <a:prstGeom prst="rect">
            <a:avLst/>
          </a:prstGeom>
          <a:noFill/>
        </p:spPr>
        <p:txBody>
          <a:bodyPr wrap="square" rtlCol="0">
            <a:spAutoFit/>
          </a:bodyPr>
          <a:lstStyle/>
          <a:p>
            <a:r>
              <a:rPr lang="en-US" sz="2000" dirty="0"/>
              <a:t>passive advertising theory</a:t>
            </a:r>
            <a:endParaRPr lang="th-TH" sz="2000" b="1" dirty="0"/>
          </a:p>
        </p:txBody>
      </p:sp>
      <p:pic>
        <p:nvPicPr>
          <p:cNvPr id="8" name="Picture 7">
            <a:extLst>
              <a:ext uri="{FF2B5EF4-FFF2-40B4-BE49-F238E27FC236}">
                <a16:creationId xmlns="" xmlns:a16="http://schemas.microsoft.com/office/drawing/2014/main" id="{73063B19-0C64-4597-9579-BC7994E7162B}"/>
              </a:ext>
            </a:extLst>
          </p:cNvPr>
          <p:cNvPicPr>
            <a:picLocks noChangeAspect="1"/>
          </p:cNvPicPr>
          <p:nvPr/>
        </p:nvPicPr>
        <p:blipFill>
          <a:blip r:embed="rId3"/>
          <a:stretch>
            <a:fillRect/>
          </a:stretch>
        </p:blipFill>
        <p:spPr>
          <a:xfrm>
            <a:off x="651650" y="2590800"/>
            <a:ext cx="233192" cy="280440"/>
          </a:xfrm>
          <a:prstGeom prst="rect">
            <a:avLst/>
          </a:prstGeom>
        </p:spPr>
      </p:pic>
      <p:sp>
        <p:nvSpPr>
          <p:cNvPr id="10" name="TextBox 9">
            <a:extLst>
              <a:ext uri="{FF2B5EF4-FFF2-40B4-BE49-F238E27FC236}">
                <a16:creationId xmlns="" xmlns:a16="http://schemas.microsoft.com/office/drawing/2014/main" id="{88AD64C7-97FE-4F6B-823D-9414B300C0FF}"/>
              </a:ext>
            </a:extLst>
          </p:cNvPr>
          <p:cNvSpPr txBox="1"/>
          <p:nvPr/>
        </p:nvSpPr>
        <p:spPr>
          <a:xfrm>
            <a:off x="1126253" y="2455741"/>
            <a:ext cx="6798548" cy="1938992"/>
          </a:xfrm>
          <a:prstGeom prst="rect">
            <a:avLst/>
          </a:prstGeom>
          <a:noFill/>
        </p:spPr>
        <p:txBody>
          <a:bodyPr wrap="square" rtlCol="0">
            <a:spAutoFit/>
          </a:bodyPr>
          <a:lstStyle/>
          <a:p>
            <a:r>
              <a:rPr lang="en-US" sz="2000" dirty="0"/>
              <a:t>believe that the purchasing behavior of the target consumers that occurs according to the habits of consumers themselves Ads only provide information about a product or service.</a:t>
            </a:r>
          </a:p>
          <a:p>
            <a:r>
              <a:rPr lang="en-US" sz="2000" dirty="0"/>
              <a:t/>
            </a:r>
            <a:br>
              <a:rPr lang="en-US" sz="2000" dirty="0"/>
            </a:br>
            <a:endParaRPr lang="th-TH" sz="2000" b="1" dirty="0"/>
          </a:p>
        </p:txBody>
      </p:sp>
      <p:sp>
        <p:nvSpPr>
          <p:cNvPr id="12" name="TextBox 11">
            <a:extLst>
              <a:ext uri="{FF2B5EF4-FFF2-40B4-BE49-F238E27FC236}">
                <a16:creationId xmlns="" xmlns:a16="http://schemas.microsoft.com/office/drawing/2014/main" id="{3ECB71E6-7B18-4843-B8C4-682D7ABDF5D8}"/>
              </a:ext>
            </a:extLst>
          </p:cNvPr>
          <p:cNvSpPr txBox="1"/>
          <p:nvPr/>
        </p:nvSpPr>
        <p:spPr>
          <a:xfrm>
            <a:off x="501083" y="4074265"/>
            <a:ext cx="2320706" cy="461665"/>
          </a:xfrm>
          <a:prstGeom prst="rect">
            <a:avLst/>
          </a:prstGeom>
          <a:noFill/>
        </p:spPr>
        <p:txBody>
          <a:bodyPr wrap="square" rtlCol="0">
            <a:spAutoFit/>
          </a:bodyPr>
          <a:lstStyle/>
          <a:p>
            <a:r>
              <a:rPr lang="en-US" sz="2400" dirty="0"/>
              <a:t>format of news</a:t>
            </a:r>
            <a:endParaRPr lang="th-TH" sz="2400" b="1" u="sng" dirty="0"/>
          </a:p>
        </p:txBody>
      </p:sp>
      <p:pic>
        <p:nvPicPr>
          <p:cNvPr id="14" name="Picture 13">
            <a:extLst>
              <a:ext uri="{FF2B5EF4-FFF2-40B4-BE49-F238E27FC236}">
                <a16:creationId xmlns="" xmlns:a16="http://schemas.microsoft.com/office/drawing/2014/main" id="{52DFAA3F-FA31-4346-AFBA-0B2FA87F3A02}"/>
              </a:ext>
            </a:extLst>
          </p:cNvPr>
          <p:cNvPicPr>
            <a:picLocks noChangeAspect="1"/>
          </p:cNvPicPr>
          <p:nvPr/>
        </p:nvPicPr>
        <p:blipFill>
          <a:blip r:embed="rId3"/>
          <a:stretch>
            <a:fillRect/>
          </a:stretch>
        </p:blipFill>
        <p:spPr>
          <a:xfrm>
            <a:off x="533303" y="4673628"/>
            <a:ext cx="233192" cy="280440"/>
          </a:xfrm>
          <a:prstGeom prst="rect">
            <a:avLst/>
          </a:prstGeom>
        </p:spPr>
      </p:pic>
      <p:sp>
        <p:nvSpPr>
          <p:cNvPr id="15" name="TextBox 14">
            <a:extLst>
              <a:ext uri="{FF2B5EF4-FFF2-40B4-BE49-F238E27FC236}">
                <a16:creationId xmlns="" xmlns:a16="http://schemas.microsoft.com/office/drawing/2014/main" id="{6C30F788-AC39-4A7C-9EB6-EB1062BA9098}"/>
              </a:ext>
            </a:extLst>
          </p:cNvPr>
          <p:cNvSpPr txBox="1"/>
          <p:nvPr/>
        </p:nvSpPr>
        <p:spPr>
          <a:xfrm>
            <a:off x="766495" y="4615501"/>
            <a:ext cx="8697101" cy="400110"/>
          </a:xfrm>
          <a:prstGeom prst="rect">
            <a:avLst/>
          </a:prstGeom>
          <a:noFill/>
        </p:spPr>
        <p:txBody>
          <a:bodyPr wrap="square" rtlCol="0">
            <a:spAutoFit/>
          </a:bodyPr>
          <a:lstStyle/>
          <a:p>
            <a:r>
              <a:rPr lang="en-US" sz="2000" dirty="0"/>
              <a:t>Reasonable news to advertise products that are related to consumers</a:t>
            </a:r>
            <a:endParaRPr lang="th-TH" sz="2000" b="1" dirty="0"/>
          </a:p>
        </p:txBody>
      </p:sp>
      <p:pic>
        <p:nvPicPr>
          <p:cNvPr id="16" name="Picture 15">
            <a:extLst>
              <a:ext uri="{FF2B5EF4-FFF2-40B4-BE49-F238E27FC236}">
                <a16:creationId xmlns="" xmlns:a16="http://schemas.microsoft.com/office/drawing/2014/main" id="{D10B90F1-BBA0-4F2D-B9FD-D1A3C6C99EF5}"/>
              </a:ext>
            </a:extLst>
          </p:cNvPr>
          <p:cNvPicPr>
            <a:picLocks noChangeAspect="1"/>
          </p:cNvPicPr>
          <p:nvPr/>
        </p:nvPicPr>
        <p:blipFill>
          <a:blip r:embed="rId3"/>
          <a:stretch>
            <a:fillRect/>
          </a:stretch>
        </p:blipFill>
        <p:spPr>
          <a:xfrm>
            <a:off x="533303" y="5223467"/>
            <a:ext cx="233192" cy="280440"/>
          </a:xfrm>
          <a:prstGeom prst="rect">
            <a:avLst/>
          </a:prstGeom>
        </p:spPr>
      </p:pic>
      <p:sp>
        <p:nvSpPr>
          <p:cNvPr id="17" name="TextBox 16">
            <a:extLst>
              <a:ext uri="{FF2B5EF4-FFF2-40B4-BE49-F238E27FC236}">
                <a16:creationId xmlns="" xmlns:a16="http://schemas.microsoft.com/office/drawing/2014/main" id="{F0DB4F1C-2527-4CB1-9BA7-B2A140191715}"/>
              </a:ext>
            </a:extLst>
          </p:cNvPr>
          <p:cNvSpPr txBox="1"/>
          <p:nvPr/>
        </p:nvSpPr>
        <p:spPr>
          <a:xfrm>
            <a:off x="766495" y="5180870"/>
            <a:ext cx="7416497" cy="707886"/>
          </a:xfrm>
          <a:prstGeom prst="rect">
            <a:avLst/>
          </a:prstGeom>
          <a:noFill/>
        </p:spPr>
        <p:txBody>
          <a:bodyPr wrap="square" rtlCol="0">
            <a:spAutoFit/>
          </a:bodyPr>
          <a:lstStyle/>
          <a:p>
            <a:r>
              <a:rPr lang="en-US" sz="2000" dirty="0"/>
              <a:t>emotional news Applies to advertising products that have low relevance to the target consumer.</a:t>
            </a:r>
            <a:endParaRPr lang="th-TH" sz="2000" b="1" dirty="0"/>
          </a:p>
        </p:txBody>
      </p:sp>
    </p:spTree>
    <p:extLst>
      <p:ext uri="{BB962C8B-B14F-4D97-AF65-F5344CB8AC3E}">
        <p14:creationId xmlns:p14="http://schemas.microsoft.com/office/powerpoint/2010/main" val="343538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0" presetClass="entr" presetSubtype="0" fill="hold"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2" grpId="0"/>
      <p:bldP spid="15"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FA8A2C-519A-43E7-93C9-9C731E086964}"/>
              </a:ext>
            </a:extLst>
          </p:cNvPr>
          <p:cNvSpPr>
            <a:spLocks noGrp="1"/>
          </p:cNvSpPr>
          <p:nvPr>
            <p:ph type="title"/>
          </p:nvPr>
        </p:nvSpPr>
        <p:spPr>
          <a:xfrm>
            <a:off x="506670" y="1295400"/>
            <a:ext cx="6571060" cy="706964"/>
          </a:xfrm>
        </p:spPr>
        <p:txBody>
          <a:bodyPr>
            <a:normAutofit/>
          </a:bodyPr>
          <a:lstStyle/>
          <a:p>
            <a:r>
              <a:rPr lang="en-US" sz="3200" dirty="0"/>
              <a:t>advertising strategy</a:t>
            </a:r>
            <a:endParaRPr lang="th-TH"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pic>
        <p:nvPicPr>
          <p:cNvPr id="3" name="Picture 2">
            <a:extLst>
              <a:ext uri="{FF2B5EF4-FFF2-40B4-BE49-F238E27FC236}">
                <a16:creationId xmlns="" xmlns:a16="http://schemas.microsoft.com/office/drawing/2014/main" id="{04F93E24-B96D-445F-8819-C0D432692E84}"/>
              </a:ext>
            </a:extLst>
          </p:cNvPr>
          <p:cNvPicPr>
            <a:picLocks noChangeAspect="1"/>
          </p:cNvPicPr>
          <p:nvPr/>
        </p:nvPicPr>
        <p:blipFill>
          <a:blip r:embed="rId2"/>
          <a:stretch>
            <a:fillRect/>
          </a:stretch>
        </p:blipFill>
        <p:spPr>
          <a:xfrm>
            <a:off x="501716" y="2385881"/>
            <a:ext cx="420661" cy="506012"/>
          </a:xfrm>
          <a:prstGeom prst="rect">
            <a:avLst/>
          </a:prstGeom>
        </p:spPr>
      </p:pic>
      <p:sp>
        <p:nvSpPr>
          <p:cNvPr id="4" name="TextBox 3">
            <a:extLst>
              <a:ext uri="{FF2B5EF4-FFF2-40B4-BE49-F238E27FC236}">
                <a16:creationId xmlns="" xmlns:a16="http://schemas.microsoft.com/office/drawing/2014/main" id="{C3052A7C-0E46-4F98-8567-E932F59669C8}"/>
              </a:ext>
            </a:extLst>
          </p:cNvPr>
          <p:cNvSpPr txBox="1"/>
          <p:nvPr/>
        </p:nvSpPr>
        <p:spPr>
          <a:xfrm>
            <a:off x="922377" y="2408055"/>
            <a:ext cx="2370338" cy="461665"/>
          </a:xfrm>
          <a:prstGeom prst="rect">
            <a:avLst/>
          </a:prstGeom>
          <a:noFill/>
        </p:spPr>
        <p:txBody>
          <a:bodyPr wrap="square" rtlCol="0">
            <a:spAutoFit/>
          </a:bodyPr>
          <a:lstStyle/>
          <a:p>
            <a:r>
              <a:rPr lang="th-TH" sz="2400" b="1" dirty="0"/>
              <a:t>รูปแบบของข่าวสาร</a:t>
            </a:r>
          </a:p>
        </p:txBody>
      </p:sp>
      <p:pic>
        <p:nvPicPr>
          <p:cNvPr id="9" name="Picture 8">
            <a:extLst>
              <a:ext uri="{FF2B5EF4-FFF2-40B4-BE49-F238E27FC236}">
                <a16:creationId xmlns="" xmlns:a16="http://schemas.microsoft.com/office/drawing/2014/main" id="{541A3BF8-CF2E-4E97-BB49-6887F58AFF33}"/>
              </a:ext>
            </a:extLst>
          </p:cNvPr>
          <p:cNvPicPr>
            <a:picLocks noChangeAspect="1"/>
          </p:cNvPicPr>
          <p:nvPr/>
        </p:nvPicPr>
        <p:blipFill>
          <a:blip r:embed="rId3"/>
          <a:stretch>
            <a:fillRect/>
          </a:stretch>
        </p:blipFill>
        <p:spPr>
          <a:xfrm>
            <a:off x="968390" y="2999851"/>
            <a:ext cx="420661" cy="487722"/>
          </a:xfrm>
          <a:prstGeom prst="rect">
            <a:avLst/>
          </a:prstGeom>
        </p:spPr>
      </p:pic>
      <p:sp>
        <p:nvSpPr>
          <p:cNvPr id="11" name="TextBox 10">
            <a:extLst>
              <a:ext uri="{FF2B5EF4-FFF2-40B4-BE49-F238E27FC236}">
                <a16:creationId xmlns="" xmlns:a16="http://schemas.microsoft.com/office/drawing/2014/main" id="{AD4C8927-A07B-47A6-B54D-C2B73DBE33C8}"/>
              </a:ext>
            </a:extLst>
          </p:cNvPr>
          <p:cNvSpPr txBox="1"/>
          <p:nvPr/>
        </p:nvSpPr>
        <p:spPr>
          <a:xfrm>
            <a:off x="922377" y="3059046"/>
            <a:ext cx="512686" cy="369332"/>
          </a:xfrm>
          <a:prstGeom prst="rect">
            <a:avLst/>
          </a:prstGeom>
          <a:noFill/>
        </p:spPr>
        <p:txBody>
          <a:bodyPr wrap="square" rtlCol="0">
            <a:spAutoFit/>
          </a:bodyPr>
          <a:lstStyle/>
          <a:p>
            <a:pPr algn="ctr"/>
            <a:r>
              <a:rPr lang="th-TH" b="1" dirty="0">
                <a:solidFill>
                  <a:schemeClr val="bg1"/>
                </a:solidFill>
              </a:rPr>
              <a:t>2.1</a:t>
            </a:r>
          </a:p>
        </p:txBody>
      </p:sp>
      <p:sp>
        <p:nvSpPr>
          <p:cNvPr id="13" name="TextBox 12">
            <a:extLst>
              <a:ext uri="{FF2B5EF4-FFF2-40B4-BE49-F238E27FC236}">
                <a16:creationId xmlns="" xmlns:a16="http://schemas.microsoft.com/office/drawing/2014/main" id="{F2C6E873-8789-4FB7-A923-71C636C138FE}"/>
              </a:ext>
            </a:extLst>
          </p:cNvPr>
          <p:cNvSpPr txBox="1"/>
          <p:nvPr/>
        </p:nvSpPr>
        <p:spPr>
          <a:xfrm>
            <a:off x="1389051" y="3070144"/>
            <a:ext cx="4245535" cy="830997"/>
          </a:xfrm>
          <a:prstGeom prst="rect">
            <a:avLst/>
          </a:prstGeom>
          <a:noFill/>
        </p:spPr>
        <p:txBody>
          <a:bodyPr wrap="square" rtlCol="0">
            <a:spAutoFit/>
          </a:bodyPr>
          <a:lstStyle/>
          <a:p>
            <a:r>
              <a:rPr lang="th-TH" sz="2400" b="1" dirty="0"/>
              <a:t>การสร้างข้อสรุป มีข้อสรุปที่ปรากฏให้เห็นในโฆษณา </a:t>
            </a:r>
          </a:p>
        </p:txBody>
      </p:sp>
      <p:pic>
        <p:nvPicPr>
          <p:cNvPr id="20" name="Picture 19">
            <a:extLst>
              <a:ext uri="{FF2B5EF4-FFF2-40B4-BE49-F238E27FC236}">
                <a16:creationId xmlns="" xmlns:a16="http://schemas.microsoft.com/office/drawing/2014/main" id="{C16C2076-C2A8-42EA-918D-A5DF44EB3604}"/>
              </a:ext>
            </a:extLst>
          </p:cNvPr>
          <p:cNvPicPr>
            <a:picLocks noChangeAspect="1"/>
          </p:cNvPicPr>
          <p:nvPr/>
        </p:nvPicPr>
        <p:blipFill>
          <a:blip r:embed="rId4"/>
          <a:stretch>
            <a:fillRect/>
          </a:stretch>
        </p:blipFill>
        <p:spPr>
          <a:xfrm>
            <a:off x="968390" y="3654726"/>
            <a:ext cx="420661" cy="487722"/>
          </a:xfrm>
          <a:prstGeom prst="rect">
            <a:avLst/>
          </a:prstGeom>
        </p:spPr>
      </p:pic>
      <p:sp>
        <p:nvSpPr>
          <p:cNvPr id="22" name="TextBox 21">
            <a:extLst>
              <a:ext uri="{FF2B5EF4-FFF2-40B4-BE49-F238E27FC236}">
                <a16:creationId xmlns="" xmlns:a16="http://schemas.microsoft.com/office/drawing/2014/main" id="{8715980E-C584-4DF5-A890-1ACA69492598}"/>
              </a:ext>
            </a:extLst>
          </p:cNvPr>
          <p:cNvSpPr txBox="1"/>
          <p:nvPr/>
        </p:nvSpPr>
        <p:spPr>
          <a:xfrm>
            <a:off x="1389051" y="3654727"/>
            <a:ext cx="6535749" cy="830997"/>
          </a:xfrm>
          <a:prstGeom prst="rect">
            <a:avLst/>
          </a:prstGeom>
          <a:noFill/>
        </p:spPr>
        <p:txBody>
          <a:bodyPr wrap="square" rtlCol="0">
            <a:spAutoFit/>
          </a:bodyPr>
          <a:lstStyle/>
          <a:p>
            <a:r>
              <a:rPr lang="th-TH" sz="2400" b="1" dirty="0"/>
              <a:t>ข่าวสารแบบด้านเดียวและสองด้าน เป็นข่าวสารชี้ให้เห็นเฉพาะ ข้อดีและคุณลักษณะเด่นของสินค้าที่โฆษณาเท่านั้น</a:t>
            </a:r>
          </a:p>
        </p:txBody>
      </p:sp>
      <p:pic>
        <p:nvPicPr>
          <p:cNvPr id="27" name="Picture 26">
            <a:extLst>
              <a:ext uri="{FF2B5EF4-FFF2-40B4-BE49-F238E27FC236}">
                <a16:creationId xmlns="" xmlns:a16="http://schemas.microsoft.com/office/drawing/2014/main" id="{3FC419E2-BD2F-4D11-8EAE-C32797752891}"/>
              </a:ext>
            </a:extLst>
          </p:cNvPr>
          <p:cNvPicPr>
            <a:picLocks noChangeAspect="1"/>
          </p:cNvPicPr>
          <p:nvPr/>
        </p:nvPicPr>
        <p:blipFill>
          <a:blip r:embed="rId5"/>
          <a:stretch>
            <a:fillRect/>
          </a:stretch>
        </p:blipFill>
        <p:spPr>
          <a:xfrm>
            <a:off x="968390" y="4554496"/>
            <a:ext cx="420661" cy="487722"/>
          </a:xfrm>
          <a:prstGeom prst="rect">
            <a:avLst/>
          </a:prstGeom>
        </p:spPr>
      </p:pic>
      <p:sp>
        <p:nvSpPr>
          <p:cNvPr id="28" name="TextBox 27">
            <a:extLst>
              <a:ext uri="{FF2B5EF4-FFF2-40B4-BE49-F238E27FC236}">
                <a16:creationId xmlns="" xmlns:a16="http://schemas.microsoft.com/office/drawing/2014/main" id="{23D0D75E-D3D7-4A5D-AF53-1A15AB7F1813}"/>
              </a:ext>
            </a:extLst>
          </p:cNvPr>
          <p:cNvSpPr txBox="1"/>
          <p:nvPr/>
        </p:nvSpPr>
        <p:spPr>
          <a:xfrm>
            <a:off x="917553" y="3732232"/>
            <a:ext cx="512686" cy="369332"/>
          </a:xfrm>
          <a:prstGeom prst="rect">
            <a:avLst/>
          </a:prstGeom>
          <a:noFill/>
        </p:spPr>
        <p:txBody>
          <a:bodyPr wrap="square" rtlCol="0">
            <a:spAutoFit/>
          </a:bodyPr>
          <a:lstStyle/>
          <a:p>
            <a:pPr algn="ctr"/>
            <a:r>
              <a:rPr lang="th-TH" b="1" dirty="0">
                <a:solidFill>
                  <a:schemeClr val="bg1"/>
                </a:solidFill>
              </a:rPr>
              <a:t>2.2</a:t>
            </a:r>
          </a:p>
        </p:txBody>
      </p:sp>
      <p:sp>
        <p:nvSpPr>
          <p:cNvPr id="30" name="TextBox 29">
            <a:extLst>
              <a:ext uri="{FF2B5EF4-FFF2-40B4-BE49-F238E27FC236}">
                <a16:creationId xmlns="" xmlns:a16="http://schemas.microsoft.com/office/drawing/2014/main" id="{1A5F146F-1EC8-4828-BD0B-149C57936247}"/>
              </a:ext>
            </a:extLst>
          </p:cNvPr>
          <p:cNvSpPr txBox="1"/>
          <p:nvPr/>
        </p:nvSpPr>
        <p:spPr>
          <a:xfrm>
            <a:off x="920181" y="4613691"/>
            <a:ext cx="512686" cy="369332"/>
          </a:xfrm>
          <a:prstGeom prst="rect">
            <a:avLst/>
          </a:prstGeom>
          <a:noFill/>
        </p:spPr>
        <p:txBody>
          <a:bodyPr wrap="square" rtlCol="0">
            <a:spAutoFit/>
          </a:bodyPr>
          <a:lstStyle/>
          <a:p>
            <a:pPr algn="ctr"/>
            <a:r>
              <a:rPr lang="th-TH" b="1" dirty="0">
                <a:solidFill>
                  <a:schemeClr val="bg1"/>
                </a:solidFill>
              </a:rPr>
              <a:t>2.3</a:t>
            </a:r>
          </a:p>
        </p:txBody>
      </p:sp>
      <p:sp>
        <p:nvSpPr>
          <p:cNvPr id="31" name="TextBox 30">
            <a:extLst>
              <a:ext uri="{FF2B5EF4-FFF2-40B4-BE49-F238E27FC236}">
                <a16:creationId xmlns="" xmlns:a16="http://schemas.microsoft.com/office/drawing/2014/main" id="{840AF984-635C-4FBF-BFA3-6CA19C3175CF}"/>
              </a:ext>
            </a:extLst>
          </p:cNvPr>
          <p:cNvSpPr txBox="1"/>
          <p:nvPr/>
        </p:nvSpPr>
        <p:spPr>
          <a:xfrm>
            <a:off x="1435062" y="4554497"/>
            <a:ext cx="4375404" cy="461665"/>
          </a:xfrm>
          <a:prstGeom prst="rect">
            <a:avLst/>
          </a:prstGeom>
          <a:noFill/>
        </p:spPr>
        <p:txBody>
          <a:bodyPr wrap="square" rtlCol="0">
            <a:spAutoFit/>
          </a:bodyPr>
          <a:lstStyle/>
          <a:p>
            <a:r>
              <a:rPr lang="th-TH" sz="2400" b="1" dirty="0"/>
              <a:t>การเรียงลำดับความสำคัญก่อน-หลังของข่าว</a:t>
            </a:r>
          </a:p>
        </p:txBody>
      </p:sp>
      <p:pic>
        <p:nvPicPr>
          <p:cNvPr id="32" name="Picture 31">
            <a:extLst>
              <a:ext uri="{FF2B5EF4-FFF2-40B4-BE49-F238E27FC236}">
                <a16:creationId xmlns="" xmlns:a16="http://schemas.microsoft.com/office/drawing/2014/main" id="{2A468EDC-4B42-44CA-AD4C-B7EB531EE758}"/>
              </a:ext>
            </a:extLst>
          </p:cNvPr>
          <p:cNvPicPr>
            <a:picLocks noChangeAspect="1"/>
          </p:cNvPicPr>
          <p:nvPr/>
        </p:nvPicPr>
        <p:blipFill>
          <a:blip r:embed="rId6"/>
          <a:stretch>
            <a:fillRect/>
          </a:stretch>
        </p:blipFill>
        <p:spPr>
          <a:xfrm>
            <a:off x="506670" y="5161337"/>
            <a:ext cx="420661" cy="506012"/>
          </a:xfrm>
          <a:prstGeom prst="rect">
            <a:avLst/>
          </a:prstGeom>
        </p:spPr>
      </p:pic>
      <p:sp>
        <p:nvSpPr>
          <p:cNvPr id="33" name="TextBox 32">
            <a:extLst>
              <a:ext uri="{FF2B5EF4-FFF2-40B4-BE49-F238E27FC236}">
                <a16:creationId xmlns="" xmlns:a16="http://schemas.microsoft.com/office/drawing/2014/main" id="{51ED93E0-D749-4884-A01C-07B5395EBBEC}"/>
              </a:ext>
            </a:extLst>
          </p:cNvPr>
          <p:cNvSpPr txBox="1"/>
          <p:nvPr/>
        </p:nvSpPr>
        <p:spPr>
          <a:xfrm>
            <a:off x="951473" y="5161337"/>
            <a:ext cx="2883023" cy="523220"/>
          </a:xfrm>
          <a:prstGeom prst="rect">
            <a:avLst/>
          </a:prstGeom>
          <a:noFill/>
        </p:spPr>
        <p:txBody>
          <a:bodyPr wrap="square" rtlCol="0">
            <a:spAutoFit/>
          </a:bodyPr>
          <a:lstStyle/>
          <a:p>
            <a:r>
              <a:rPr lang="th-TH" sz="2800" b="1" dirty="0"/>
              <a:t>แหล่งที่มาข่าวสาร</a:t>
            </a:r>
          </a:p>
        </p:txBody>
      </p:sp>
      <p:pic>
        <p:nvPicPr>
          <p:cNvPr id="34" name="Picture 33">
            <a:extLst>
              <a:ext uri="{FF2B5EF4-FFF2-40B4-BE49-F238E27FC236}">
                <a16:creationId xmlns="" xmlns:a16="http://schemas.microsoft.com/office/drawing/2014/main" id="{90911756-7D69-4427-80AF-BB11DF2F170B}"/>
              </a:ext>
            </a:extLst>
          </p:cNvPr>
          <p:cNvPicPr>
            <a:picLocks noChangeAspect="1"/>
          </p:cNvPicPr>
          <p:nvPr/>
        </p:nvPicPr>
        <p:blipFill>
          <a:blip r:embed="rId7"/>
          <a:stretch>
            <a:fillRect/>
          </a:stretch>
        </p:blipFill>
        <p:spPr>
          <a:xfrm>
            <a:off x="1062123" y="5717832"/>
            <a:ext cx="233192" cy="280440"/>
          </a:xfrm>
          <a:prstGeom prst="rect">
            <a:avLst/>
          </a:prstGeom>
        </p:spPr>
      </p:pic>
      <p:sp>
        <p:nvSpPr>
          <p:cNvPr id="35" name="TextBox 34">
            <a:extLst>
              <a:ext uri="{FF2B5EF4-FFF2-40B4-BE49-F238E27FC236}">
                <a16:creationId xmlns="" xmlns:a16="http://schemas.microsoft.com/office/drawing/2014/main" id="{E574CFC0-4C8D-478F-BCD9-25315BF6AADC}"/>
              </a:ext>
            </a:extLst>
          </p:cNvPr>
          <p:cNvSpPr txBox="1"/>
          <p:nvPr/>
        </p:nvSpPr>
        <p:spPr>
          <a:xfrm>
            <a:off x="1322339" y="5658638"/>
            <a:ext cx="6831062" cy="1200329"/>
          </a:xfrm>
          <a:prstGeom prst="rect">
            <a:avLst/>
          </a:prstGeom>
          <a:noFill/>
        </p:spPr>
        <p:txBody>
          <a:bodyPr wrap="square" rtlCol="0">
            <a:spAutoFit/>
          </a:bodyPr>
          <a:lstStyle/>
          <a:p>
            <a:r>
              <a:rPr lang="th-TH" sz="2400" b="1" dirty="0"/>
              <a:t>จำเป็นที่ต้องมีความน่าเชื่อถือ วิธีการสร้างแหล่งที่มาของข่าวสารให้น่าเชื่อถือมีหลายวิธีที่นำมาใช้ ได้แก่ การระบุคุณลักษณะเด่นของสินค้าหรือองค์กร และบุคคลที่สาม</a:t>
            </a:r>
          </a:p>
        </p:txBody>
      </p:sp>
    </p:spTree>
    <p:extLst>
      <p:ext uri="{BB962C8B-B14F-4D97-AF65-F5344CB8AC3E}">
        <p14:creationId xmlns:p14="http://schemas.microsoft.com/office/powerpoint/2010/main" val="104074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par>
                                <p:cTn id="29" presetID="10"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fade">
                                      <p:cBhvr>
                                        <p:cTn id="37" dur="500"/>
                                        <p:tgtEl>
                                          <p:spTgt spid="3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500"/>
                                        <p:tgtEl>
                                          <p:spTgt spid="3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fade">
                                      <p:cBhvr>
                                        <p:cTn id="45" dur="500"/>
                                        <p:tgtEl>
                                          <p:spTgt spid="33"/>
                                        </p:tgtEl>
                                      </p:cBhvr>
                                    </p:animEffect>
                                  </p:childTnLst>
                                </p:cTn>
                              </p:par>
                              <p:par>
                                <p:cTn id="46" presetID="10" presetClass="entr" presetSubtype="0" fill="hold" nodeType="with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500"/>
                                        <p:tgtEl>
                                          <p:spTgt spid="3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fade">
                                      <p:cBhvr>
                                        <p:cTn id="5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13" grpId="0"/>
      <p:bldP spid="22" grpId="0"/>
      <p:bldP spid="28" grpId="0"/>
      <p:bldP spid="30" grpId="0"/>
      <p:bldP spid="31" grpId="0"/>
      <p:bldP spid="33" grpId="0"/>
      <p:bldP spid="3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FA8A2C-519A-43E7-93C9-9C731E086964}"/>
              </a:ext>
            </a:extLst>
          </p:cNvPr>
          <p:cNvSpPr>
            <a:spLocks noGrp="1"/>
          </p:cNvSpPr>
          <p:nvPr>
            <p:ph type="title"/>
          </p:nvPr>
        </p:nvSpPr>
        <p:spPr>
          <a:xfrm>
            <a:off x="506670" y="838200"/>
            <a:ext cx="6571060" cy="706964"/>
          </a:xfrm>
        </p:spPr>
        <p:txBody>
          <a:bodyPr>
            <a:normAutofit/>
          </a:bodyPr>
          <a:lstStyle/>
          <a:p>
            <a:r>
              <a:rPr lang="en-US" sz="3600" dirty="0"/>
              <a:t>advertising strategy</a:t>
            </a:r>
            <a:endParaRPr lang="th-TH"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pic>
        <p:nvPicPr>
          <p:cNvPr id="5" name="Picture 4">
            <a:extLst>
              <a:ext uri="{FF2B5EF4-FFF2-40B4-BE49-F238E27FC236}">
                <a16:creationId xmlns="" xmlns:a16="http://schemas.microsoft.com/office/drawing/2014/main" id="{901A989B-63A5-44C9-8FE0-0DA6CC425B7E}"/>
              </a:ext>
            </a:extLst>
          </p:cNvPr>
          <p:cNvPicPr>
            <a:picLocks noChangeAspect="1"/>
          </p:cNvPicPr>
          <p:nvPr/>
        </p:nvPicPr>
        <p:blipFill>
          <a:blip r:embed="rId2"/>
          <a:stretch>
            <a:fillRect/>
          </a:stretch>
        </p:blipFill>
        <p:spPr>
          <a:xfrm>
            <a:off x="506670" y="3198167"/>
            <a:ext cx="420661" cy="506012"/>
          </a:xfrm>
          <a:prstGeom prst="rect">
            <a:avLst/>
          </a:prstGeom>
        </p:spPr>
      </p:pic>
      <p:sp>
        <p:nvSpPr>
          <p:cNvPr id="6" name="TextBox 5">
            <a:extLst>
              <a:ext uri="{FF2B5EF4-FFF2-40B4-BE49-F238E27FC236}">
                <a16:creationId xmlns="" xmlns:a16="http://schemas.microsoft.com/office/drawing/2014/main" id="{D0F1A46E-09D8-409F-8B2C-753D20EBFA9F}"/>
              </a:ext>
            </a:extLst>
          </p:cNvPr>
          <p:cNvSpPr txBox="1"/>
          <p:nvPr/>
        </p:nvSpPr>
        <p:spPr>
          <a:xfrm>
            <a:off x="927331" y="3198168"/>
            <a:ext cx="3275861" cy="461665"/>
          </a:xfrm>
          <a:prstGeom prst="rect">
            <a:avLst/>
          </a:prstGeom>
          <a:noFill/>
        </p:spPr>
        <p:txBody>
          <a:bodyPr wrap="square" rtlCol="0">
            <a:spAutoFit/>
          </a:bodyPr>
          <a:lstStyle/>
          <a:p>
            <a:r>
              <a:rPr lang="en-US" sz="2400" dirty="0"/>
              <a:t>news presentation</a:t>
            </a:r>
            <a:endParaRPr lang="th-TH" sz="2400" b="1" dirty="0"/>
          </a:p>
        </p:txBody>
      </p:sp>
      <p:pic>
        <p:nvPicPr>
          <p:cNvPr id="7" name="Picture 6">
            <a:extLst>
              <a:ext uri="{FF2B5EF4-FFF2-40B4-BE49-F238E27FC236}">
                <a16:creationId xmlns="" xmlns:a16="http://schemas.microsoft.com/office/drawing/2014/main" id="{B5010053-CE6D-4686-A0C2-CFC26DA9DE6F}"/>
              </a:ext>
            </a:extLst>
          </p:cNvPr>
          <p:cNvPicPr>
            <a:picLocks noChangeAspect="1"/>
          </p:cNvPicPr>
          <p:nvPr/>
        </p:nvPicPr>
        <p:blipFill>
          <a:blip r:embed="rId3"/>
          <a:stretch>
            <a:fillRect/>
          </a:stretch>
        </p:blipFill>
        <p:spPr>
          <a:xfrm>
            <a:off x="1006429" y="3980573"/>
            <a:ext cx="233192" cy="280440"/>
          </a:xfrm>
          <a:prstGeom prst="rect">
            <a:avLst/>
          </a:prstGeom>
        </p:spPr>
      </p:pic>
      <p:sp>
        <p:nvSpPr>
          <p:cNvPr id="8" name="TextBox 7">
            <a:extLst>
              <a:ext uri="{FF2B5EF4-FFF2-40B4-BE49-F238E27FC236}">
                <a16:creationId xmlns="" xmlns:a16="http://schemas.microsoft.com/office/drawing/2014/main" id="{823A0CC5-322B-431B-93F1-79713E03329E}"/>
              </a:ext>
            </a:extLst>
          </p:cNvPr>
          <p:cNvSpPr txBox="1"/>
          <p:nvPr/>
        </p:nvSpPr>
        <p:spPr>
          <a:xfrm>
            <a:off x="1239621" y="3943404"/>
            <a:ext cx="6151780" cy="1938992"/>
          </a:xfrm>
          <a:prstGeom prst="rect">
            <a:avLst/>
          </a:prstGeom>
          <a:noFill/>
        </p:spPr>
        <p:txBody>
          <a:bodyPr wrap="square" rtlCol="0">
            <a:spAutoFit/>
          </a:bodyPr>
          <a:lstStyle/>
          <a:p>
            <a:r>
              <a:rPr lang="en-US" sz="2400" dirty="0"/>
              <a:t>Effective advertising needs to be delivered to the target consumer in a way that is consistent with the perceptions and expectations of the target consumer in the case of highly relevant products.</a:t>
            </a:r>
            <a:endParaRPr lang="th-TH" sz="2400" b="1" dirty="0"/>
          </a:p>
        </p:txBody>
      </p:sp>
    </p:spTree>
    <p:extLst>
      <p:ext uri="{BB962C8B-B14F-4D97-AF65-F5344CB8AC3E}">
        <p14:creationId xmlns:p14="http://schemas.microsoft.com/office/powerpoint/2010/main" val="374810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DA2943-146B-48BE-BE82-42413DB04EFE}"/>
              </a:ext>
            </a:extLst>
          </p:cNvPr>
          <p:cNvSpPr>
            <a:spLocks noGrp="1"/>
          </p:cNvSpPr>
          <p:nvPr>
            <p:ph type="title"/>
          </p:nvPr>
        </p:nvSpPr>
        <p:spPr>
          <a:xfrm>
            <a:off x="440088" y="838200"/>
            <a:ext cx="6571060" cy="706964"/>
          </a:xfrm>
        </p:spPr>
        <p:txBody>
          <a:bodyPr>
            <a:normAutofit/>
          </a:bodyPr>
          <a:lstStyle/>
          <a:p>
            <a:r>
              <a:rPr lang="en-US" sz="3200" dirty="0"/>
              <a:t>advertising evaluation</a:t>
            </a:r>
            <a:endParaRPr lang="th-TH"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4" name="TextBox 3">
            <a:extLst>
              <a:ext uri="{FF2B5EF4-FFF2-40B4-BE49-F238E27FC236}">
                <a16:creationId xmlns="" xmlns:a16="http://schemas.microsoft.com/office/drawing/2014/main" id="{6CBFC373-35E0-4CD1-B7BA-0AC3E6B9BCC5}"/>
              </a:ext>
            </a:extLst>
          </p:cNvPr>
          <p:cNvSpPr txBox="1"/>
          <p:nvPr/>
        </p:nvSpPr>
        <p:spPr>
          <a:xfrm>
            <a:off x="634309" y="1828800"/>
            <a:ext cx="7385974" cy="1015663"/>
          </a:xfrm>
          <a:prstGeom prst="rect">
            <a:avLst/>
          </a:prstGeom>
          <a:noFill/>
        </p:spPr>
        <p:txBody>
          <a:bodyPr wrap="square" rtlCol="0">
            <a:spAutoFit/>
          </a:bodyPr>
          <a:lstStyle/>
          <a:p>
            <a:r>
              <a:rPr lang="en-US" sz="2000" dirty="0"/>
              <a:t>Advertising evaluation is about Evaluation of advertising media Evaluation of advertising pieces and evaluation of behavior as follows</a:t>
            </a:r>
            <a:endParaRPr lang="th-TH" sz="2000" b="1" dirty="0"/>
          </a:p>
        </p:txBody>
      </p:sp>
      <p:pic>
        <p:nvPicPr>
          <p:cNvPr id="6" name="Picture 5">
            <a:extLst>
              <a:ext uri="{FF2B5EF4-FFF2-40B4-BE49-F238E27FC236}">
                <a16:creationId xmlns="" xmlns:a16="http://schemas.microsoft.com/office/drawing/2014/main" id="{2B838503-510B-4222-8ABA-0B16E8F49625}"/>
              </a:ext>
            </a:extLst>
          </p:cNvPr>
          <p:cNvPicPr>
            <a:picLocks noChangeAspect="1"/>
          </p:cNvPicPr>
          <p:nvPr/>
        </p:nvPicPr>
        <p:blipFill>
          <a:blip r:embed="rId2"/>
          <a:stretch>
            <a:fillRect/>
          </a:stretch>
        </p:blipFill>
        <p:spPr>
          <a:xfrm>
            <a:off x="440088" y="3599077"/>
            <a:ext cx="423274" cy="489944"/>
          </a:xfrm>
          <a:prstGeom prst="rect">
            <a:avLst/>
          </a:prstGeom>
        </p:spPr>
      </p:pic>
      <p:sp>
        <p:nvSpPr>
          <p:cNvPr id="8" name="TextBox 7">
            <a:extLst>
              <a:ext uri="{FF2B5EF4-FFF2-40B4-BE49-F238E27FC236}">
                <a16:creationId xmlns="" xmlns:a16="http://schemas.microsoft.com/office/drawing/2014/main" id="{B9EB8090-ED69-49CA-8A97-5A7A5EC43F40}"/>
              </a:ext>
            </a:extLst>
          </p:cNvPr>
          <p:cNvSpPr txBox="1"/>
          <p:nvPr/>
        </p:nvSpPr>
        <p:spPr>
          <a:xfrm>
            <a:off x="545192" y="3655788"/>
            <a:ext cx="213064" cy="369332"/>
          </a:xfrm>
          <a:prstGeom prst="rect">
            <a:avLst/>
          </a:prstGeom>
          <a:noFill/>
        </p:spPr>
        <p:txBody>
          <a:bodyPr wrap="square" rtlCol="0">
            <a:spAutoFit/>
          </a:bodyPr>
          <a:lstStyle/>
          <a:p>
            <a:r>
              <a:rPr lang="th-TH" b="1" dirty="0">
                <a:solidFill>
                  <a:schemeClr val="bg1">
                    <a:lumMod val="95000"/>
                  </a:schemeClr>
                </a:solidFill>
              </a:rPr>
              <a:t>1</a:t>
            </a:r>
          </a:p>
        </p:txBody>
      </p:sp>
      <p:pic>
        <p:nvPicPr>
          <p:cNvPr id="9" name="Picture 8">
            <a:extLst>
              <a:ext uri="{FF2B5EF4-FFF2-40B4-BE49-F238E27FC236}">
                <a16:creationId xmlns="" xmlns:a16="http://schemas.microsoft.com/office/drawing/2014/main" id="{805C5BF5-AEDE-4728-99BE-9FFDD9C1641A}"/>
              </a:ext>
            </a:extLst>
          </p:cNvPr>
          <p:cNvPicPr>
            <a:picLocks noChangeAspect="1"/>
          </p:cNvPicPr>
          <p:nvPr/>
        </p:nvPicPr>
        <p:blipFill>
          <a:blip r:embed="rId2"/>
          <a:stretch>
            <a:fillRect/>
          </a:stretch>
        </p:blipFill>
        <p:spPr>
          <a:xfrm>
            <a:off x="440088" y="4250281"/>
            <a:ext cx="423274" cy="489944"/>
          </a:xfrm>
          <a:prstGeom prst="rect">
            <a:avLst/>
          </a:prstGeom>
        </p:spPr>
      </p:pic>
      <p:sp>
        <p:nvSpPr>
          <p:cNvPr id="11" name="TextBox 10">
            <a:extLst>
              <a:ext uri="{FF2B5EF4-FFF2-40B4-BE49-F238E27FC236}">
                <a16:creationId xmlns="" xmlns:a16="http://schemas.microsoft.com/office/drawing/2014/main" id="{9E965943-5821-4277-9771-65F06EF06560}"/>
              </a:ext>
            </a:extLst>
          </p:cNvPr>
          <p:cNvSpPr txBox="1"/>
          <p:nvPr/>
        </p:nvSpPr>
        <p:spPr>
          <a:xfrm>
            <a:off x="545192" y="4306992"/>
            <a:ext cx="213064" cy="369332"/>
          </a:xfrm>
          <a:prstGeom prst="rect">
            <a:avLst/>
          </a:prstGeom>
          <a:noFill/>
        </p:spPr>
        <p:txBody>
          <a:bodyPr wrap="square" rtlCol="0">
            <a:spAutoFit/>
          </a:bodyPr>
          <a:lstStyle/>
          <a:p>
            <a:r>
              <a:rPr lang="th-TH" b="1" dirty="0">
                <a:solidFill>
                  <a:schemeClr val="bg1">
                    <a:lumMod val="95000"/>
                  </a:schemeClr>
                </a:solidFill>
              </a:rPr>
              <a:t>2</a:t>
            </a:r>
          </a:p>
        </p:txBody>
      </p:sp>
      <p:pic>
        <p:nvPicPr>
          <p:cNvPr id="12" name="Picture 11">
            <a:extLst>
              <a:ext uri="{FF2B5EF4-FFF2-40B4-BE49-F238E27FC236}">
                <a16:creationId xmlns="" xmlns:a16="http://schemas.microsoft.com/office/drawing/2014/main" id="{96C53715-CAFB-49EC-986B-E95C6EB92F41}"/>
              </a:ext>
            </a:extLst>
          </p:cNvPr>
          <p:cNvPicPr>
            <a:picLocks noChangeAspect="1"/>
          </p:cNvPicPr>
          <p:nvPr/>
        </p:nvPicPr>
        <p:blipFill>
          <a:blip r:embed="rId2"/>
          <a:stretch>
            <a:fillRect/>
          </a:stretch>
        </p:blipFill>
        <p:spPr>
          <a:xfrm>
            <a:off x="440088" y="4914181"/>
            <a:ext cx="423274" cy="489944"/>
          </a:xfrm>
          <a:prstGeom prst="rect">
            <a:avLst/>
          </a:prstGeom>
        </p:spPr>
      </p:pic>
      <p:sp>
        <p:nvSpPr>
          <p:cNvPr id="14" name="TextBox 13">
            <a:extLst>
              <a:ext uri="{FF2B5EF4-FFF2-40B4-BE49-F238E27FC236}">
                <a16:creationId xmlns="" xmlns:a16="http://schemas.microsoft.com/office/drawing/2014/main" id="{F6AD8B74-87F6-4A4D-87A3-3763DCDE5A8E}"/>
              </a:ext>
            </a:extLst>
          </p:cNvPr>
          <p:cNvSpPr txBox="1"/>
          <p:nvPr/>
        </p:nvSpPr>
        <p:spPr>
          <a:xfrm>
            <a:off x="545192" y="4970892"/>
            <a:ext cx="213064" cy="369332"/>
          </a:xfrm>
          <a:prstGeom prst="rect">
            <a:avLst/>
          </a:prstGeom>
          <a:noFill/>
        </p:spPr>
        <p:txBody>
          <a:bodyPr wrap="square" rtlCol="0">
            <a:spAutoFit/>
          </a:bodyPr>
          <a:lstStyle/>
          <a:p>
            <a:r>
              <a:rPr lang="th-TH" b="1" dirty="0">
                <a:solidFill>
                  <a:schemeClr val="bg1">
                    <a:lumMod val="95000"/>
                  </a:schemeClr>
                </a:solidFill>
              </a:rPr>
              <a:t>3</a:t>
            </a:r>
          </a:p>
        </p:txBody>
      </p:sp>
      <p:pic>
        <p:nvPicPr>
          <p:cNvPr id="15" name="Picture 14">
            <a:extLst>
              <a:ext uri="{FF2B5EF4-FFF2-40B4-BE49-F238E27FC236}">
                <a16:creationId xmlns="" xmlns:a16="http://schemas.microsoft.com/office/drawing/2014/main" id="{644AFB2C-00EF-401C-B628-61EC7F73B513}"/>
              </a:ext>
            </a:extLst>
          </p:cNvPr>
          <p:cNvPicPr>
            <a:picLocks noChangeAspect="1"/>
          </p:cNvPicPr>
          <p:nvPr/>
        </p:nvPicPr>
        <p:blipFill>
          <a:blip r:embed="rId2"/>
          <a:stretch>
            <a:fillRect/>
          </a:stretch>
        </p:blipFill>
        <p:spPr>
          <a:xfrm>
            <a:off x="440088" y="5578081"/>
            <a:ext cx="423274" cy="489944"/>
          </a:xfrm>
          <a:prstGeom prst="rect">
            <a:avLst/>
          </a:prstGeom>
        </p:spPr>
      </p:pic>
      <p:sp>
        <p:nvSpPr>
          <p:cNvPr id="17" name="TextBox 16">
            <a:extLst>
              <a:ext uri="{FF2B5EF4-FFF2-40B4-BE49-F238E27FC236}">
                <a16:creationId xmlns="" xmlns:a16="http://schemas.microsoft.com/office/drawing/2014/main" id="{59F13EC5-EFF7-47A0-BE79-2625539A5937}"/>
              </a:ext>
            </a:extLst>
          </p:cNvPr>
          <p:cNvSpPr txBox="1"/>
          <p:nvPr/>
        </p:nvSpPr>
        <p:spPr>
          <a:xfrm>
            <a:off x="545192" y="5634792"/>
            <a:ext cx="213064" cy="369332"/>
          </a:xfrm>
          <a:prstGeom prst="rect">
            <a:avLst/>
          </a:prstGeom>
          <a:noFill/>
        </p:spPr>
        <p:txBody>
          <a:bodyPr wrap="square" rtlCol="0">
            <a:spAutoFit/>
          </a:bodyPr>
          <a:lstStyle/>
          <a:p>
            <a:r>
              <a:rPr lang="th-TH" b="1" dirty="0">
                <a:solidFill>
                  <a:schemeClr val="bg1">
                    <a:lumMod val="95000"/>
                  </a:schemeClr>
                </a:solidFill>
              </a:rPr>
              <a:t>4</a:t>
            </a:r>
          </a:p>
        </p:txBody>
      </p:sp>
      <p:sp>
        <p:nvSpPr>
          <p:cNvPr id="3" name="TextBox 2">
            <a:extLst>
              <a:ext uri="{FF2B5EF4-FFF2-40B4-BE49-F238E27FC236}">
                <a16:creationId xmlns="" xmlns:a16="http://schemas.microsoft.com/office/drawing/2014/main" id="{4E34091A-A238-43C1-9CCE-CBD2589A2428}"/>
              </a:ext>
            </a:extLst>
          </p:cNvPr>
          <p:cNvSpPr txBox="1"/>
          <p:nvPr/>
        </p:nvSpPr>
        <p:spPr>
          <a:xfrm>
            <a:off x="863360" y="3643467"/>
            <a:ext cx="4165840" cy="400110"/>
          </a:xfrm>
          <a:prstGeom prst="rect">
            <a:avLst/>
          </a:prstGeom>
          <a:noFill/>
        </p:spPr>
        <p:txBody>
          <a:bodyPr wrap="square" rtlCol="0">
            <a:spAutoFit/>
          </a:bodyPr>
          <a:lstStyle/>
          <a:p>
            <a:r>
              <a:rPr lang="en-US" sz="2000" dirty="0"/>
              <a:t>Evaluation of advertising media</a:t>
            </a:r>
            <a:endParaRPr lang="th-TH" sz="2000" b="1" dirty="0"/>
          </a:p>
        </p:txBody>
      </p:sp>
      <p:sp>
        <p:nvSpPr>
          <p:cNvPr id="5" name="TextBox 4">
            <a:extLst>
              <a:ext uri="{FF2B5EF4-FFF2-40B4-BE49-F238E27FC236}">
                <a16:creationId xmlns="" xmlns:a16="http://schemas.microsoft.com/office/drawing/2014/main" id="{8821AF50-0838-4CBD-B9FE-1601F8A2E9A8}"/>
              </a:ext>
            </a:extLst>
          </p:cNvPr>
          <p:cNvSpPr txBox="1"/>
          <p:nvPr/>
        </p:nvSpPr>
        <p:spPr>
          <a:xfrm>
            <a:off x="863359" y="4278561"/>
            <a:ext cx="4927841" cy="400110"/>
          </a:xfrm>
          <a:prstGeom prst="rect">
            <a:avLst/>
          </a:prstGeom>
          <a:noFill/>
        </p:spPr>
        <p:txBody>
          <a:bodyPr wrap="square" rtlCol="0">
            <a:spAutoFit/>
          </a:bodyPr>
          <a:lstStyle/>
          <a:p>
            <a:r>
              <a:rPr lang="en-US" sz="2000" dirty="0"/>
              <a:t>Ad evaluation</a:t>
            </a:r>
            <a:endParaRPr lang="th-TH" sz="2000" b="1" dirty="0"/>
          </a:p>
        </p:txBody>
      </p:sp>
      <p:sp>
        <p:nvSpPr>
          <p:cNvPr id="18" name="TextBox 17">
            <a:extLst>
              <a:ext uri="{FF2B5EF4-FFF2-40B4-BE49-F238E27FC236}">
                <a16:creationId xmlns="" xmlns:a16="http://schemas.microsoft.com/office/drawing/2014/main" id="{2A5A83F7-D12A-44B5-A0A8-BCF3A2DD15CD}"/>
              </a:ext>
            </a:extLst>
          </p:cNvPr>
          <p:cNvSpPr txBox="1"/>
          <p:nvPr/>
        </p:nvSpPr>
        <p:spPr>
          <a:xfrm>
            <a:off x="863360" y="4950756"/>
            <a:ext cx="4775440" cy="400110"/>
          </a:xfrm>
          <a:prstGeom prst="rect">
            <a:avLst/>
          </a:prstGeom>
          <a:noFill/>
        </p:spPr>
        <p:txBody>
          <a:bodyPr wrap="square" rtlCol="0">
            <a:spAutoFit/>
          </a:bodyPr>
          <a:lstStyle/>
          <a:p>
            <a:r>
              <a:rPr lang="en-US" sz="2000" dirty="0"/>
              <a:t>Advertising Campaign Evaluation</a:t>
            </a:r>
            <a:endParaRPr lang="th-TH" sz="2000" b="1" dirty="0"/>
          </a:p>
        </p:txBody>
      </p:sp>
      <p:sp>
        <p:nvSpPr>
          <p:cNvPr id="19" name="TextBox 18">
            <a:extLst>
              <a:ext uri="{FF2B5EF4-FFF2-40B4-BE49-F238E27FC236}">
                <a16:creationId xmlns="" xmlns:a16="http://schemas.microsoft.com/office/drawing/2014/main" id="{9C814323-4384-4ECF-BA7F-A21C77694BED}"/>
              </a:ext>
            </a:extLst>
          </p:cNvPr>
          <p:cNvSpPr txBox="1"/>
          <p:nvPr/>
        </p:nvSpPr>
        <p:spPr>
          <a:xfrm>
            <a:off x="863360" y="5605391"/>
            <a:ext cx="3632440" cy="400110"/>
          </a:xfrm>
          <a:prstGeom prst="rect">
            <a:avLst/>
          </a:prstGeom>
          <a:noFill/>
        </p:spPr>
        <p:txBody>
          <a:bodyPr wrap="square" rtlCol="0">
            <a:spAutoFit/>
          </a:bodyPr>
          <a:lstStyle/>
          <a:p>
            <a:r>
              <a:rPr lang="en-US" sz="2000" dirty="0"/>
              <a:t>Behavior Assessment</a:t>
            </a:r>
            <a:endParaRPr lang="th-TH" sz="2000" b="1" dirty="0"/>
          </a:p>
        </p:txBody>
      </p:sp>
    </p:spTree>
    <p:extLst>
      <p:ext uri="{BB962C8B-B14F-4D97-AF65-F5344CB8AC3E}">
        <p14:creationId xmlns:p14="http://schemas.microsoft.com/office/powerpoint/2010/main" val="66688257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lstStyle/>
          <a:p>
            <a:endParaRPr lang="th-TH" dirty="0"/>
          </a:p>
          <a:p>
            <a:pPr marL="0" indent="0">
              <a:buNone/>
            </a:pPr>
            <a:r>
              <a:rPr lang="th-TH" dirty="0"/>
              <a:t> </a:t>
            </a:r>
          </a:p>
        </p:txBody>
      </p:sp>
      <p:graphicFrame>
        <p:nvGraphicFramePr>
          <p:cNvPr id="4" name="Table 3"/>
          <p:cNvGraphicFramePr>
            <a:graphicFrameLocks noGrp="1"/>
          </p:cNvGraphicFramePr>
          <p:nvPr>
            <p:extLst>
              <p:ext uri="{D42A27DB-BD31-4B8C-83A1-F6EECF244321}">
                <p14:modId xmlns:p14="http://schemas.microsoft.com/office/powerpoint/2010/main" val="4023885870"/>
              </p:ext>
            </p:extLst>
          </p:nvPr>
        </p:nvGraphicFramePr>
        <p:xfrm>
          <a:off x="762000" y="2133600"/>
          <a:ext cx="6686550" cy="3657600"/>
        </p:xfrm>
        <a:graphic>
          <a:graphicData uri="http://schemas.openxmlformats.org/drawingml/2006/table">
            <a:tbl>
              <a:tblPr firstRow="1" firstCol="1" lastRow="1" lastCol="1" bandRow="1" bandCol="1">
                <a:tableStyleId>{5C22544A-7EE6-4342-B048-85BDC9FD1C3A}</a:tableStyleId>
              </a:tblPr>
              <a:tblGrid>
                <a:gridCol w="1506849">
                  <a:extLst>
                    <a:ext uri="{9D8B030D-6E8A-4147-A177-3AD203B41FA5}">
                      <a16:colId xmlns="" xmlns:a16="http://schemas.microsoft.com/office/drawing/2014/main" val="20000"/>
                    </a:ext>
                  </a:extLst>
                </a:gridCol>
                <a:gridCol w="5179701">
                  <a:extLst>
                    <a:ext uri="{9D8B030D-6E8A-4147-A177-3AD203B41FA5}">
                      <a16:colId xmlns="" xmlns:a16="http://schemas.microsoft.com/office/drawing/2014/main" val="20001"/>
                    </a:ext>
                  </a:extLst>
                </a:gridCol>
              </a:tblGrid>
              <a:tr h="2743200">
                <a:tc>
                  <a:txBody>
                    <a:bodyPr/>
                    <a:lstStyle/>
                    <a:p>
                      <a:pPr algn="ctr">
                        <a:lnSpc>
                          <a:spcPct val="105000"/>
                        </a:lnSpc>
                        <a:spcAft>
                          <a:spcPts val="0"/>
                        </a:spcAft>
                      </a:pPr>
                      <a:r>
                        <a:rPr lang="en-US" sz="2400" dirty="0" smtClean="0">
                          <a:effectLst/>
                        </a:rPr>
                        <a:t>Week</a:t>
                      </a:r>
                      <a:r>
                        <a:rPr lang="th-TH" sz="2400" dirty="0" smtClean="0">
                          <a:effectLst/>
                        </a:rPr>
                        <a:t> </a:t>
                      </a:r>
                      <a:r>
                        <a:rPr lang="en-US" sz="2400" dirty="0" smtClean="0">
                          <a:effectLst/>
                        </a:rPr>
                        <a:t>10</a:t>
                      </a:r>
                      <a:endParaRPr lang="en-US" sz="24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tc>
                  <a:txBody>
                    <a:bodyPr/>
                    <a:lstStyle/>
                    <a:p>
                      <a:r>
                        <a:rPr lang="en-US" sz="2400" dirty="0" smtClean="0"/>
                        <a:t>Chapter 6 Advertising </a:t>
                      </a:r>
                      <a:r>
                        <a:rPr lang="en-US" sz="2400" smtClean="0"/>
                        <a:t>Strategy </a:t>
                      </a:r>
                      <a:endParaRPr lang="en-US" sz="2400" smtClean="0"/>
                    </a:p>
                    <a:p>
                      <a:endParaRPr lang="en-US" sz="2400" dirty="0" smtClean="0"/>
                    </a:p>
                    <a:p>
                      <a:r>
                        <a:rPr lang="en-US" sz="2400" dirty="0" smtClean="0"/>
                        <a:t>-Meaning of advertising </a:t>
                      </a:r>
                      <a:endParaRPr lang="en-US" sz="2400" dirty="0" smtClean="0"/>
                    </a:p>
                    <a:p>
                      <a:r>
                        <a:rPr lang="en-US" sz="2400" dirty="0" smtClean="0"/>
                        <a:t>- </a:t>
                      </a:r>
                      <a:r>
                        <a:rPr lang="en-US" sz="2400" dirty="0" smtClean="0"/>
                        <a:t>the importance of advertising </a:t>
                      </a:r>
                    </a:p>
                    <a:p>
                      <a:r>
                        <a:rPr lang="en-US" sz="2400" dirty="0" smtClean="0"/>
                        <a:t>-Purpose of advertising </a:t>
                      </a:r>
                    </a:p>
                    <a:p>
                      <a:r>
                        <a:rPr lang="en-US" sz="2400" dirty="0" smtClean="0"/>
                        <a:t>- advertising strategy </a:t>
                      </a:r>
                    </a:p>
                    <a:p>
                      <a:r>
                        <a:rPr lang="en-US" sz="2400" dirty="0" smtClean="0"/>
                        <a:t>-types of advertising tools </a:t>
                      </a:r>
                    </a:p>
                    <a:p>
                      <a:r>
                        <a:rPr lang="en-US" sz="2400" dirty="0" smtClean="0"/>
                        <a:t>-Evaluation of advertising strategies </a:t>
                      </a:r>
                    </a:p>
                    <a:p>
                      <a:r>
                        <a:rPr lang="en-US" sz="2400" dirty="0" smtClean="0"/>
                        <a:t>-A case study of advertising</a:t>
                      </a:r>
                      <a:endParaRPr lang="en-US" sz="24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253800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6F4B8DF0-6177-4B11-A6C1-130F1D9D1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888" y="1280160"/>
            <a:ext cx="8429348" cy="5120640"/>
          </a:xfrm>
          <a:prstGeom prst="rect">
            <a:avLst/>
          </a:prstGeom>
        </p:spPr>
      </p:pic>
      <p:sp>
        <p:nvSpPr>
          <p:cNvPr id="7" name="TextBox 6">
            <a:extLst>
              <a:ext uri="{FF2B5EF4-FFF2-40B4-BE49-F238E27FC236}">
                <a16:creationId xmlns="" xmlns:a16="http://schemas.microsoft.com/office/drawing/2014/main" id="{56B0383F-1F23-467C-B796-30FC4CD1BA8B}"/>
              </a:ext>
            </a:extLst>
          </p:cNvPr>
          <p:cNvSpPr txBox="1"/>
          <p:nvPr/>
        </p:nvSpPr>
        <p:spPr>
          <a:xfrm>
            <a:off x="1219200" y="457200"/>
            <a:ext cx="7563036" cy="1569660"/>
          </a:xfrm>
          <a:prstGeom prst="rect">
            <a:avLst/>
          </a:prstGeom>
          <a:noFill/>
        </p:spPr>
        <p:txBody>
          <a:bodyPr wrap="square" rtlCol="0">
            <a:spAutoFit/>
          </a:bodyPr>
          <a:lstStyle/>
          <a:p>
            <a:pPr algn="ctr"/>
            <a:r>
              <a:rPr lang="en-US" sz="9600" b="1" dirty="0" smtClean="0"/>
              <a:t>Advertising</a:t>
            </a:r>
            <a:endParaRPr lang="th-TH" sz="9600" b="1" dirty="0"/>
          </a:p>
        </p:txBody>
      </p:sp>
    </p:spTree>
    <p:extLst>
      <p:ext uri="{BB962C8B-B14F-4D97-AF65-F5344CB8AC3E}">
        <p14:creationId xmlns:p14="http://schemas.microsoft.com/office/powerpoint/2010/main" val="4022960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E369C626-0426-4176-9789-CDE385010C70}"/>
              </a:ext>
            </a:extLst>
          </p:cNvPr>
          <p:cNvSpPr txBox="1"/>
          <p:nvPr/>
        </p:nvSpPr>
        <p:spPr>
          <a:xfrm>
            <a:off x="387289" y="648071"/>
            <a:ext cx="6370838" cy="584775"/>
          </a:xfrm>
          <a:prstGeom prst="rect">
            <a:avLst/>
          </a:prstGeom>
          <a:noFill/>
        </p:spPr>
        <p:txBody>
          <a:bodyPr wrap="square" rtlCol="0">
            <a:spAutoFit/>
          </a:bodyPr>
          <a:lstStyle/>
          <a:p>
            <a:r>
              <a:rPr lang="en-US" sz="3200" dirty="0"/>
              <a:t>Definition of Advertising</a:t>
            </a:r>
            <a:endParaRPr lang="th-TH"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5" name="TextBox 4">
            <a:extLst>
              <a:ext uri="{FF2B5EF4-FFF2-40B4-BE49-F238E27FC236}">
                <a16:creationId xmlns="" xmlns:a16="http://schemas.microsoft.com/office/drawing/2014/main" id="{C4FF7711-7E9B-48FF-A6F2-23AB4AC7E6BB}"/>
              </a:ext>
            </a:extLst>
          </p:cNvPr>
          <p:cNvSpPr txBox="1"/>
          <p:nvPr/>
        </p:nvSpPr>
        <p:spPr>
          <a:xfrm>
            <a:off x="304800" y="1447800"/>
            <a:ext cx="7765556" cy="5262979"/>
          </a:xfrm>
          <a:prstGeom prst="rect">
            <a:avLst/>
          </a:prstGeom>
          <a:noFill/>
        </p:spPr>
        <p:txBody>
          <a:bodyPr wrap="square" rtlCol="0">
            <a:spAutoFit/>
          </a:bodyPr>
          <a:lstStyle/>
          <a:p>
            <a:pPr algn="thaiDist"/>
            <a:r>
              <a:rPr lang="th-TH" sz="2800" dirty="0"/>
              <a:t>          </a:t>
            </a:r>
            <a:r>
              <a:rPr lang="en-US" sz="2800" dirty="0"/>
              <a:t>It's a marketing process. It is an economic and social process. It is a public relations process. or as a process of communicating to provide information and persuasiveness which is a mass communication activity that occurs to persuade the target group of consumers to have behaviors conducive to the growth of the business selling goods or services. based on real strategic reasons and hypothetical events through advertising media that must maintain time and space by clearly identifying the advertiser organization</a:t>
            </a:r>
            <a:endParaRPr lang="th-TH" sz="2800" b="1" dirty="0"/>
          </a:p>
        </p:txBody>
      </p:sp>
    </p:spTree>
    <p:extLst>
      <p:ext uri="{BB962C8B-B14F-4D97-AF65-F5344CB8AC3E}">
        <p14:creationId xmlns:p14="http://schemas.microsoft.com/office/powerpoint/2010/main" val="137188524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76E6D2-CDE7-4974-B82E-6580E58A44A7}"/>
              </a:ext>
            </a:extLst>
          </p:cNvPr>
          <p:cNvSpPr>
            <a:spLocks noGrp="1"/>
          </p:cNvSpPr>
          <p:nvPr>
            <p:ph type="title"/>
          </p:nvPr>
        </p:nvSpPr>
        <p:spPr>
          <a:xfrm>
            <a:off x="559936" y="893769"/>
            <a:ext cx="6571060" cy="706964"/>
          </a:xfrm>
        </p:spPr>
        <p:txBody>
          <a:bodyPr>
            <a:normAutofit/>
          </a:bodyPr>
          <a:lstStyle/>
          <a:p>
            <a:r>
              <a:rPr lang="en-US" sz="2800" dirty="0"/>
              <a:t>the importance of advertising</a:t>
            </a:r>
            <a:endParaRPr lang="th-TH"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TextBox 2">
            <a:extLst>
              <a:ext uri="{FF2B5EF4-FFF2-40B4-BE49-F238E27FC236}">
                <a16:creationId xmlns="" xmlns:a16="http://schemas.microsoft.com/office/drawing/2014/main" id="{54F83DC0-8B49-491E-A786-C529530DF9F5}"/>
              </a:ext>
            </a:extLst>
          </p:cNvPr>
          <p:cNvSpPr txBox="1"/>
          <p:nvPr/>
        </p:nvSpPr>
        <p:spPr>
          <a:xfrm>
            <a:off x="651672" y="1850584"/>
            <a:ext cx="6846951" cy="1631216"/>
          </a:xfrm>
          <a:prstGeom prst="rect">
            <a:avLst/>
          </a:prstGeom>
          <a:noFill/>
        </p:spPr>
        <p:txBody>
          <a:bodyPr wrap="square" rtlCol="0">
            <a:spAutoFit/>
          </a:bodyPr>
          <a:lstStyle/>
          <a:p>
            <a:r>
              <a:rPr lang="th-TH" sz="2800" dirty="0"/>
              <a:t>           </a:t>
            </a:r>
            <a:r>
              <a:rPr lang="en-US" sz="2400" dirty="0"/>
              <a:t>the role of advertising Advertising plays an important role and influence in people's daily lives. and society in many aspects together Those roles </a:t>
            </a:r>
            <a:r>
              <a:rPr lang="en-US" sz="2400" dirty="0" smtClean="0"/>
              <a:t>include</a:t>
            </a:r>
            <a:endParaRPr lang="th-TH" sz="2800" b="1" dirty="0"/>
          </a:p>
        </p:txBody>
      </p:sp>
      <p:sp>
        <p:nvSpPr>
          <p:cNvPr id="5" name="Oval 4">
            <a:extLst>
              <a:ext uri="{FF2B5EF4-FFF2-40B4-BE49-F238E27FC236}">
                <a16:creationId xmlns="" xmlns:a16="http://schemas.microsoft.com/office/drawing/2014/main" id="{4699ADC1-50B3-437E-8F20-99B38444539D}"/>
              </a:ext>
            </a:extLst>
          </p:cNvPr>
          <p:cNvSpPr/>
          <p:nvPr/>
        </p:nvSpPr>
        <p:spPr>
          <a:xfrm>
            <a:off x="640624" y="3661598"/>
            <a:ext cx="404723" cy="455408"/>
          </a:xfrm>
          <a:prstGeom prst="ellipse">
            <a:avLst/>
          </a:prstGeom>
          <a:solidFill>
            <a:srgbClr val="642F62"/>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h-TH" b="1" dirty="0" smtClean="0"/>
              <a:t>1</a:t>
            </a:r>
            <a:endParaRPr lang="th-TH" b="1" dirty="0"/>
          </a:p>
        </p:txBody>
      </p:sp>
      <p:pic>
        <p:nvPicPr>
          <p:cNvPr id="6" name="Picture 5">
            <a:extLst>
              <a:ext uri="{FF2B5EF4-FFF2-40B4-BE49-F238E27FC236}">
                <a16:creationId xmlns="" xmlns:a16="http://schemas.microsoft.com/office/drawing/2014/main" id="{841C0B71-EAAD-47EF-85D6-38E73C015387}"/>
              </a:ext>
            </a:extLst>
          </p:cNvPr>
          <p:cNvPicPr>
            <a:picLocks noChangeAspect="1"/>
          </p:cNvPicPr>
          <p:nvPr/>
        </p:nvPicPr>
        <p:blipFill>
          <a:blip r:embed="rId2"/>
          <a:stretch>
            <a:fillRect/>
          </a:stretch>
        </p:blipFill>
        <p:spPr>
          <a:xfrm>
            <a:off x="640624" y="5406424"/>
            <a:ext cx="431358" cy="494623"/>
          </a:xfrm>
          <a:prstGeom prst="rect">
            <a:avLst/>
          </a:prstGeom>
        </p:spPr>
      </p:pic>
      <p:pic>
        <p:nvPicPr>
          <p:cNvPr id="8" name="Picture 7">
            <a:extLst>
              <a:ext uri="{FF2B5EF4-FFF2-40B4-BE49-F238E27FC236}">
                <a16:creationId xmlns="" xmlns:a16="http://schemas.microsoft.com/office/drawing/2014/main" id="{4165C58F-E9B7-4857-B92E-A5E15C030970}"/>
              </a:ext>
            </a:extLst>
          </p:cNvPr>
          <p:cNvPicPr>
            <a:picLocks noChangeAspect="1"/>
          </p:cNvPicPr>
          <p:nvPr/>
        </p:nvPicPr>
        <p:blipFill>
          <a:blip r:embed="rId2"/>
          <a:stretch>
            <a:fillRect/>
          </a:stretch>
        </p:blipFill>
        <p:spPr>
          <a:xfrm>
            <a:off x="632066" y="4836897"/>
            <a:ext cx="431358" cy="494623"/>
          </a:xfrm>
          <a:prstGeom prst="rect">
            <a:avLst/>
          </a:prstGeom>
        </p:spPr>
      </p:pic>
      <p:pic>
        <p:nvPicPr>
          <p:cNvPr id="9" name="Picture 8">
            <a:extLst>
              <a:ext uri="{FF2B5EF4-FFF2-40B4-BE49-F238E27FC236}">
                <a16:creationId xmlns="" xmlns:a16="http://schemas.microsoft.com/office/drawing/2014/main" id="{200A053F-4EDE-4DD5-A323-A482D124345F}"/>
              </a:ext>
            </a:extLst>
          </p:cNvPr>
          <p:cNvPicPr>
            <a:picLocks noChangeAspect="1"/>
          </p:cNvPicPr>
          <p:nvPr/>
        </p:nvPicPr>
        <p:blipFill>
          <a:blip r:embed="rId2"/>
          <a:stretch>
            <a:fillRect/>
          </a:stretch>
        </p:blipFill>
        <p:spPr>
          <a:xfrm>
            <a:off x="620648" y="4229640"/>
            <a:ext cx="431357" cy="494622"/>
          </a:xfrm>
          <a:prstGeom prst="rect">
            <a:avLst/>
          </a:prstGeom>
        </p:spPr>
      </p:pic>
      <p:sp>
        <p:nvSpPr>
          <p:cNvPr id="11" name="TextBox 10">
            <a:extLst>
              <a:ext uri="{FF2B5EF4-FFF2-40B4-BE49-F238E27FC236}">
                <a16:creationId xmlns="" xmlns:a16="http://schemas.microsoft.com/office/drawing/2014/main" id="{3A82A4FF-6D1A-42BA-BD65-F7EB0258BA5C}"/>
              </a:ext>
            </a:extLst>
          </p:cNvPr>
          <p:cNvSpPr txBox="1"/>
          <p:nvPr/>
        </p:nvSpPr>
        <p:spPr>
          <a:xfrm>
            <a:off x="1071982" y="3661598"/>
            <a:ext cx="3262544" cy="461665"/>
          </a:xfrm>
          <a:prstGeom prst="rect">
            <a:avLst/>
          </a:prstGeom>
          <a:noFill/>
        </p:spPr>
        <p:txBody>
          <a:bodyPr wrap="square" rtlCol="0">
            <a:spAutoFit/>
          </a:bodyPr>
          <a:lstStyle/>
          <a:p>
            <a:r>
              <a:rPr lang="en-US" sz="2400" dirty="0"/>
              <a:t>marketing role</a:t>
            </a:r>
            <a:endParaRPr lang="th-TH" sz="2400" b="1" dirty="0"/>
          </a:p>
        </p:txBody>
      </p:sp>
      <p:sp>
        <p:nvSpPr>
          <p:cNvPr id="13" name="TextBox 12">
            <a:extLst>
              <a:ext uri="{FF2B5EF4-FFF2-40B4-BE49-F238E27FC236}">
                <a16:creationId xmlns="" xmlns:a16="http://schemas.microsoft.com/office/drawing/2014/main" id="{6688FF47-8945-4F62-B757-4E4EB967C96B}"/>
              </a:ext>
            </a:extLst>
          </p:cNvPr>
          <p:cNvSpPr txBox="1"/>
          <p:nvPr/>
        </p:nvSpPr>
        <p:spPr>
          <a:xfrm>
            <a:off x="1045346" y="4223384"/>
            <a:ext cx="6803254" cy="461665"/>
          </a:xfrm>
          <a:prstGeom prst="rect">
            <a:avLst/>
          </a:prstGeom>
          <a:noFill/>
        </p:spPr>
        <p:txBody>
          <a:bodyPr wrap="square" rtlCol="0">
            <a:spAutoFit/>
          </a:bodyPr>
          <a:lstStyle/>
          <a:p>
            <a:r>
              <a:rPr lang="en-US" sz="2400" dirty="0"/>
              <a:t>The role of promoting business competition</a:t>
            </a:r>
            <a:endParaRPr lang="th-TH" sz="2400" b="1" dirty="0"/>
          </a:p>
        </p:txBody>
      </p:sp>
      <p:sp>
        <p:nvSpPr>
          <p:cNvPr id="14" name="TextBox 13">
            <a:extLst>
              <a:ext uri="{FF2B5EF4-FFF2-40B4-BE49-F238E27FC236}">
                <a16:creationId xmlns="" xmlns:a16="http://schemas.microsoft.com/office/drawing/2014/main" id="{3C68A955-7AB2-45E1-BE85-2B0A94F86572}"/>
              </a:ext>
            </a:extLst>
          </p:cNvPr>
          <p:cNvSpPr txBox="1"/>
          <p:nvPr/>
        </p:nvSpPr>
        <p:spPr>
          <a:xfrm>
            <a:off x="732407" y="4287944"/>
            <a:ext cx="326257" cy="369332"/>
          </a:xfrm>
          <a:prstGeom prst="rect">
            <a:avLst/>
          </a:prstGeom>
          <a:noFill/>
        </p:spPr>
        <p:txBody>
          <a:bodyPr wrap="square" rtlCol="0">
            <a:spAutoFit/>
          </a:bodyPr>
          <a:lstStyle/>
          <a:p>
            <a:r>
              <a:rPr lang="th-TH" b="1" dirty="0">
                <a:solidFill>
                  <a:schemeClr val="bg1">
                    <a:lumMod val="95000"/>
                  </a:schemeClr>
                </a:solidFill>
              </a:rPr>
              <a:t>2</a:t>
            </a:r>
          </a:p>
        </p:txBody>
      </p:sp>
      <p:sp>
        <p:nvSpPr>
          <p:cNvPr id="15" name="TextBox 14">
            <a:extLst>
              <a:ext uri="{FF2B5EF4-FFF2-40B4-BE49-F238E27FC236}">
                <a16:creationId xmlns="" xmlns:a16="http://schemas.microsoft.com/office/drawing/2014/main" id="{EBA14D55-2F8D-437A-939C-D23C2E964DE8}"/>
              </a:ext>
            </a:extLst>
          </p:cNvPr>
          <p:cNvSpPr txBox="1"/>
          <p:nvPr/>
        </p:nvSpPr>
        <p:spPr>
          <a:xfrm>
            <a:off x="731225" y="4899541"/>
            <a:ext cx="233041" cy="369332"/>
          </a:xfrm>
          <a:prstGeom prst="rect">
            <a:avLst/>
          </a:prstGeom>
          <a:noFill/>
        </p:spPr>
        <p:txBody>
          <a:bodyPr wrap="square" rtlCol="0">
            <a:spAutoFit/>
          </a:bodyPr>
          <a:lstStyle/>
          <a:p>
            <a:r>
              <a:rPr lang="th-TH" b="1" dirty="0">
                <a:solidFill>
                  <a:schemeClr val="bg1">
                    <a:lumMod val="95000"/>
                  </a:schemeClr>
                </a:solidFill>
              </a:rPr>
              <a:t>3</a:t>
            </a:r>
          </a:p>
        </p:txBody>
      </p:sp>
      <p:sp>
        <p:nvSpPr>
          <p:cNvPr id="16" name="TextBox 15">
            <a:extLst>
              <a:ext uri="{FF2B5EF4-FFF2-40B4-BE49-F238E27FC236}">
                <a16:creationId xmlns="" xmlns:a16="http://schemas.microsoft.com/office/drawing/2014/main" id="{C9286083-188C-4948-8635-8C2B47BACA68}"/>
              </a:ext>
            </a:extLst>
          </p:cNvPr>
          <p:cNvSpPr txBox="1"/>
          <p:nvPr/>
        </p:nvSpPr>
        <p:spPr>
          <a:xfrm>
            <a:off x="737168" y="5439381"/>
            <a:ext cx="235655" cy="369332"/>
          </a:xfrm>
          <a:prstGeom prst="rect">
            <a:avLst/>
          </a:prstGeom>
          <a:noFill/>
        </p:spPr>
        <p:txBody>
          <a:bodyPr wrap="square" rtlCol="0">
            <a:spAutoFit/>
          </a:bodyPr>
          <a:lstStyle/>
          <a:p>
            <a:r>
              <a:rPr lang="th-TH" b="1" dirty="0">
                <a:solidFill>
                  <a:schemeClr val="bg1">
                    <a:lumMod val="95000"/>
                  </a:schemeClr>
                </a:solidFill>
              </a:rPr>
              <a:t>4</a:t>
            </a:r>
          </a:p>
        </p:txBody>
      </p:sp>
      <p:sp>
        <p:nvSpPr>
          <p:cNvPr id="17" name="TextBox 16">
            <a:extLst>
              <a:ext uri="{FF2B5EF4-FFF2-40B4-BE49-F238E27FC236}">
                <a16:creationId xmlns="" xmlns:a16="http://schemas.microsoft.com/office/drawing/2014/main" id="{E904DF94-364A-48B0-8194-7B22304FBDE8}"/>
              </a:ext>
            </a:extLst>
          </p:cNvPr>
          <p:cNvSpPr txBox="1"/>
          <p:nvPr/>
        </p:nvSpPr>
        <p:spPr>
          <a:xfrm>
            <a:off x="1120187" y="4802240"/>
            <a:ext cx="5100218" cy="461665"/>
          </a:xfrm>
          <a:prstGeom prst="rect">
            <a:avLst/>
          </a:prstGeom>
          <a:noFill/>
        </p:spPr>
        <p:txBody>
          <a:bodyPr wrap="square" rtlCol="0">
            <a:spAutoFit/>
          </a:bodyPr>
          <a:lstStyle/>
          <a:p>
            <a:r>
              <a:rPr lang="en-US" sz="2400" dirty="0"/>
              <a:t>economic role</a:t>
            </a:r>
            <a:endParaRPr lang="th-TH" sz="2400" b="1" dirty="0"/>
          </a:p>
        </p:txBody>
      </p:sp>
      <p:sp>
        <p:nvSpPr>
          <p:cNvPr id="18" name="TextBox 17">
            <a:extLst>
              <a:ext uri="{FF2B5EF4-FFF2-40B4-BE49-F238E27FC236}">
                <a16:creationId xmlns="" xmlns:a16="http://schemas.microsoft.com/office/drawing/2014/main" id="{7F9CBC10-2EA1-4BFC-9398-331DB7009E63}"/>
              </a:ext>
            </a:extLst>
          </p:cNvPr>
          <p:cNvSpPr txBox="1"/>
          <p:nvPr/>
        </p:nvSpPr>
        <p:spPr>
          <a:xfrm>
            <a:off x="1069367" y="5393215"/>
            <a:ext cx="2474258" cy="461665"/>
          </a:xfrm>
          <a:prstGeom prst="rect">
            <a:avLst/>
          </a:prstGeom>
          <a:noFill/>
        </p:spPr>
        <p:txBody>
          <a:bodyPr wrap="square" rtlCol="0">
            <a:spAutoFit/>
          </a:bodyPr>
          <a:lstStyle/>
          <a:p>
            <a:r>
              <a:rPr lang="en-US" sz="2400" dirty="0"/>
              <a:t>social role</a:t>
            </a:r>
            <a:endParaRPr lang="th-TH" sz="2400" b="1" dirty="0"/>
          </a:p>
        </p:txBody>
      </p:sp>
    </p:spTree>
    <p:extLst>
      <p:ext uri="{BB962C8B-B14F-4D97-AF65-F5344CB8AC3E}">
        <p14:creationId xmlns:p14="http://schemas.microsoft.com/office/powerpoint/2010/main" val="22718010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randombar(horizontal)">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randombar(horizontal)">
                                      <p:cBhvr>
                                        <p:cTn id="20" dur="500"/>
                                        <p:tgtEl>
                                          <p:spTgt spid="9"/>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randombar(horizontal)">
                                      <p:cBhvr>
                                        <p:cTn id="23" dur="500"/>
                                        <p:tgtEl>
                                          <p:spTgt spid="13"/>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randombar(horizontal)">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randombar(horizontal)">
                                      <p:cBhvr>
                                        <p:cTn id="31" dur="500"/>
                                        <p:tgtEl>
                                          <p:spTgt spid="8"/>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randombar(horizontal)">
                                      <p:cBhvr>
                                        <p:cTn id="34" dur="500"/>
                                        <p:tgtEl>
                                          <p:spTgt spid="15"/>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randombar(horizont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randombar(horizontal)">
                                      <p:cBhvr>
                                        <p:cTn id="42" dur="500"/>
                                        <p:tgtEl>
                                          <p:spTgt spid="6"/>
                                        </p:tgtEl>
                                      </p:cBhvr>
                                    </p:animEffect>
                                  </p:childTnLst>
                                </p:cTn>
                              </p:par>
                              <p:par>
                                <p:cTn id="43" presetID="14" presetClass="entr" presetSubtype="1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randombar(horizontal)">
                                      <p:cBhvr>
                                        <p:cTn id="45" dur="500"/>
                                        <p:tgtEl>
                                          <p:spTgt spid="16"/>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randombar(horizontal)">
                                      <p:cBhvr>
                                        <p:cTn id="4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11" grpId="0"/>
      <p:bldP spid="13" grpId="0"/>
      <p:bldP spid="14" grpId="0"/>
      <p:bldP spid="15" grpId="0"/>
      <p:bldP spid="16"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 xmlns:a16="http://schemas.microsoft.com/office/drawing/2014/main" id="{8F923BB4-6B9F-4A90-B10C-7843E151BF43}"/>
              </a:ext>
            </a:extLst>
          </p:cNvPr>
          <p:cNvSpPr>
            <a:spLocks noGrp="1"/>
          </p:cNvSpPr>
          <p:nvPr>
            <p:ph type="body" sz="half" idx="2"/>
          </p:nvPr>
        </p:nvSpPr>
        <p:spPr>
          <a:xfrm>
            <a:off x="446746" y="2743200"/>
            <a:ext cx="4125254" cy="1371600"/>
          </a:xfrm>
        </p:spPr>
        <p:txBody>
          <a:bodyPr>
            <a:noAutofit/>
          </a:bodyPr>
          <a:lstStyle/>
          <a:p>
            <a:pPr algn="ctr"/>
            <a:r>
              <a:rPr lang="en-US" sz="3600" dirty="0">
                <a:solidFill>
                  <a:schemeClr val="bg2">
                    <a:lumMod val="75000"/>
                  </a:schemeClr>
                </a:solidFill>
              </a:rPr>
              <a:t>marketing role</a:t>
            </a:r>
            <a:endParaRPr lang="th-TH" sz="3600" b="1" dirty="0">
              <a:ln w="10160">
                <a:solidFill>
                  <a:schemeClr val="accent5"/>
                </a:solidFill>
                <a:prstDash val="solid"/>
              </a:ln>
              <a:solidFill>
                <a:schemeClr val="bg2">
                  <a:lumMod val="75000"/>
                </a:schemeClr>
              </a:solidFill>
              <a:effectLst>
                <a:outerShdw blurRad="38100" dist="22860" dir="5400000" algn="tl" rotWithShape="0">
                  <a:srgbClr val="000000">
                    <a:alpha val="30000"/>
                  </a:srgbClr>
                </a:outerShdw>
              </a:effectLst>
            </a:endParaRPr>
          </a:p>
        </p:txBody>
      </p:sp>
      <p:sp>
        <p:nvSpPr>
          <p:cNvPr id="6" name="TextBox 5">
            <a:extLst>
              <a:ext uri="{FF2B5EF4-FFF2-40B4-BE49-F238E27FC236}">
                <a16:creationId xmlns="" xmlns:a16="http://schemas.microsoft.com/office/drawing/2014/main" id="{78A15B83-42A6-415F-8D41-337E8A4DFCFF}"/>
              </a:ext>
            </a:extLst>
          </p:cNvPr>
          <p:cNvSpPr txBox="1"/>
          <p:nvPr/>
        </p:nvSpPr>
        <p:spPr>
          <a:xfrm>
            <a:off x="5638800" y="2068220"/>
            <a:ext cx="3184960" cy="4093428"/>
          </a:xfrm>
          <a:prstGeom prst="rect">
            <a:avLst/>
          </a:prstGeom>
          <a:noFill/>
        </p:spPr>
        <p:txBody>
          <a:bodyPr wrap="square" rtlCol="0">
            <a:spAutoFit/>
          </a:bodyPr>
          <a:lstStyle/>
          <a:p>
            <a:pPr algn="thaiDist"/>
            <a:r>
              <a:rPr lang="en-US" sz="2000" dirty="0"/>
              <a:t>It includes a product, price, distribution or location. and promote marketing Businesses must manage or combine the four elements appropriately and harmoniously. in order to meet the needs of consumers And at the same time, the business achieves its marketing promotion goals.</a:t>
            </a:r>
            <a:endParaRPr lang="th-TH" sz="2000" b="1" dirty="0"/>
          </a:p>
        </p:txBody>
      </p:sp>
    </p:spTree>
    <p:extLst>
      <p:ext uri="{BB962C8B-B14F-4D97-AF65-F5344CB8AC3E}">
        <p14:creationId xmlns:p14="http://schemas.microsoft.com/office/powerpoint/2010/main" val="15574136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 xmlns:a16="http://schemas.microsoft.com/office/drawing/2014/main" id="{E22B5A41-9476-45CE-A800-4ABF7DB59709}"/>
              </a:ext>
            </a:extLst>
          </p:cNvPr>
          <p:cNvSpPr>
            <a:spLocks noGrp="1"/>
          </p:cNvSpPr>
          <p:nvPr>
            <p:ph type="body" sz="half" idx="2"/>
          </p:nvPr>
        </p:nvSpPr>
        <p:spPr>
          <a:xfrm>
            <a:off x="609600" y="1681371"/>
            <a:ext cx="4034259" cy="1371600"/>
          </a:xfrm>
        </p:spPr>
        <p:txBody>
          <a:bodyPr>
            <a:noAutofit/>
          </a:bodyPr>
          <a:lstStyle/>
          <a:p>
            <a:pPr algn="ctr"/>
            <a:r>
              <a:rPr lang="en-US" sz="3600" dirty="0">
                <a:solidFill>
                  <a:schemeClr val="bg2">
                    <a:lumMod val="75000"/>
                  </a:schemeClr>
                </a:solidFill>
              </a:rPr>
              <a:t>The role of promoting business competition</a:t>
            </a:r>
            <a:endParaRPr lang="th-TH" sz="3600" b="1" dirty="0">
              <a:ln w="10160">
                <a:solidFill>
                  <a:schemeClr val="accent5"/>
                </a:solidFill>
                <a:prstDash val="solid"/>
              </a:ln>
              <a:solidFill>
                <a:schemeClr val="bg2">
                  <a:lumMod val="75000"/>
                </a:schemeClr>
              </a:solidFill>
              <a:effectLst>
                <a:outerShdw blurRad="38100" dist="22860" dir="5400000" algn="tl" rotWithShape="0">
                  <a:srgbClr val="000000">
                    <a:alpha val="30000"/>
                  </a:srgbClr>
                </a:outerShdw>
              </a:effectLst>
            </a:endParaRPr>
          </a:p>
        </p:txBody>
      </p:sp>
      <p:sp>
        <p:nvSpPr>
          <p:cNvPr id="5" name="TextBox 4">
            <a:extLst>
              <a:ext uri="{FF2B5EF4-FFF2-40B4-BE49-F238E27FC236}">
                <a16:creationId xmlns="" xmlns:a16="http://schemas.microsoft.com/office/drawing/2014/main" id="{53C4C18F-3510-4836-BB28-80FD281194FD}"/>
              </a:ext>
            </a:extLst>
          </p:cNvPr>
          <p:cNvSpPr txBox="1"/>
          <p:nvPr/>
        </p:nvSpPr>
        <p:spPr>
          <a:xfrm>
            <a:off x="5562599" y="2367171"/>
            <a:ext cx="3096925" cy="3170099"/>
          </a:xfrm>
          <a:prstGeom prst="rect">
            <a:avLst/>
          </a:prstGeom>
          <a:noFill/>
        </p:spPr>
        <p:txBody>
          <a:bodyPr wrap="square" rtlCol="0">
            <a:spAutoFit/>
          </a:bodyPr>
          <a:lstStyle/>
          <a:p>
            <a:pPr algn="thaiDist"/>
            <a:r>
              <a:rPr lang="en-US" sz="2000" dirty="0"/>
              <a:t>the advertising takes place by businesses or sources Make consumers know that each product has features or benefits. These information will help consumers compare or evaluate the value of the product and make a purchase decision.</a:t>
            </a:r>
            <a:endParaRPr lang="th-TH" sz="2000" b="1" dirty="0"/>
          </a:p>
        </p:txBody>
      </p:sp>
    </p:spTree>
    <p:extLst>
      <p:ext uri="{BB962C8B-B14F-4D97-AF65-F5344CB8AC3E}">
        <p14:creationId xmlns:p14="http://schemas.microsoft.com/office/powerpoint/2010/main" val="13783677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01CF25C7-9C87-4FE0-999D-F248A4973C67}"/>
              </a:ext>
            </a:extLst>
          </p:cNvPr>
          <p:cNvSpPr txBox="1"/>
          <p:nvPr/>
        </p:nvSpPr>
        <p:spPr>
          <a:xfrm>
            <a:off x="5410200" y="2551836"/>
            <a:ext cx="3100625" cy="2554545"/>
          </a:xfrm>
          <a:prstGeom prst="rect">
            <a:avLst/>
          </a:prstGeom>
          <a:noFill/>
        </p:spPr>
        <p:txBody>
          <a:bodyPr wrap="square" rtlCol="0">
            <a:spAutoFit/>
          </a:bodyPr>
          <a:lstStyle/>
          <a:p>
            <a:pPr algn="thaiDist"/>
            <a:r>
              <a:rPr lang="en-US" sz="2000" dirty="0"/>
              <a:t>It is a tool for businesses to communicate with consumers to influence purchase decisions. which brings sales and profits to businesses that can operate with progress and stability</a:t>
            </a:r>
            <a:endParaRPr lang="th-TH" sz="2000" b="1" dirty="0"/>
          </a:p>
        </p:txBody>
      </p:sp>
      <p:sp>
        <p:nvSpPr>
          <p:cNvPr id="7" name="TextBox 6">
            <a:extLst>
              <a:ext uri="{FF2B5EF4-FFF2-40B4-BE49-F238E27FC236}">
                <a16:creationId xmlns="" xmlns:a16="http://schemas.microsoft.com/office/drawing/2014/main" id="{4961F553-D2F1-4E64-BBC9-9F473ADAC12F}"/>
              </a:ext>
            </a:extLst>
          </p:cNvPr>
          <p:cNvSpPr txBox="1"/>
          <p:nvPr/>
        </p:nvSpPr>
        <p:spPr>
          <a:xfrm>
            <a:off x="706417" y="2228671"/>
            <a:ext cx="3713183" cy="646331"/>
          </a:xfrm>
          <a:prstGeom prst="rect">
            <a:avLst/>
          </a:prstGeom>
          <a:noFill/>
        </p:spPr>
        <p:txBody>
          <a:bodyPr wrap="square" rtlCol="0">
            <a:spAutoFit/>
          </a:bodyPr>
          <a:lstStyle/>
          <a:p>
            <a:pPr algn="ctr"/>
            <a:r>
              <a:rPr lang="en-US" sz="3600" dirty="0">
                <a:solidFill>
                  <a:schemeClr val="bg2">
                    <a:lumMod val="75000"/>
                  </a:schemeClr>
                </a:solidFill>
              </a:rPr>
              <a:t>economic role</a:t>
            </a:r>
            <a:endParaRPr lang="th-TH" sz="3600" b="1" dirty="0">
              <a:ln w="10160">
                <a:solidFill>
                  <a:schemeClr val="accent5"/>
                </a:solidFill>
                <a:prstDash val="solid"/>
              </a:ln>
              <a:solidFill>
                <a:schemeClr val="bg2">
                  <a:lumMod val="75000"/>
                </a:schemeClr>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3175457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95FBA81B-622F-4BC5-9940-7E2265DE3CA1}"/>
              </a:ext>
            </a:extLst>
          </p:cNvPr>
          <p:cNvSpPr txBox="1"/>
          <p:nvPr/>
        </p:nvSpPr>
        <p:spPr>
          <a:xfrm>
            <a:off x="912181" y="3013502"/>
            <a:ext cx="2630010" cy="584775"/>
          </a:xfrm>
          <a:prstGeom prst="rect">
            <a:avLst/>
          </a:prstGeom>
          <a:noFill/>
        </p:spPr>
        <p:txBody>
          <a:bodyPr wrap="square" rtlCol="0">
            <a:spAutoFit/>
          </a:bodyPr>
          <a:lstStyle/>
          <a:p>
            <a:pPr algn="ctr"/>
            <a:r>
              <a:rPr lang="en-US" sz="3200" dirty="0">
                <a:solidFill>
                  <a:schemeClr val="bg2">
                    <a:lumMod val="75000"/>
                  </a:schemeClr>
                </a:solidFill>
              </a:rPr>
              <a:t>social role</a:t>
            </a:r>
            <a:endParaRPr lang="th-TH" sz="3200" b="1" dirty="0">
              <a:ln w="10160">
                <a:solidFill>
                  <a:schemeClr val="accent5"/>
                </a:solidFill>
                <a:prstDash val="solid"/>
              </a:ln>
              <a:solidFill>
                <a:schemeClr val="bg2">
                  <a:lumMod val="75000"/>
                </a:schemeClr>
              </a:solidFill>
              <a:effectLst>
                <a:outerShdw blurRad="38100" dist="22860" dir="5400000" algn="tl" rotWithShape="0">
                  <a:srgbClr val="000000">
                    <a:alpha val="30000"/>
                  </a:srgbClr>
                </a:outerShdw>
              </a:effectLst>
            </a:endParaRPr>
          </a:p>
        </p:txBody>
      </p:sp>
      <p:sp>
        <p:nvSpPr>
          <p:cNvPr id="6" name="TextBox 5">
            <a:extLst>
              <a:ext uri="{FF2B5EF4-FFF2-40B4-BE49-F238E27FC236}">
                <a16:creationId xmlns="" xmlns:a16="http://schemas.microsoft.com/office/drawing/2014/main" id="{81E5A4B3-B0BC-4120-A6B3-EBE7944642C7}"/>
              </a:ext>
            </a:extLst>
          </p:cNvPr>
          <p:cNvSpPr txBox="1"/>
          <p:nvPr/>
        </p:nvSpPr>
        <p:spPr>
          <a:xfrm>
            <a:off x="5410200" y="1120676"/>
            <a:ext cx="3312111" cy="5016758"/>
          </a:xfrm>
          <a:prstGeom prst="rect">
            <a:avLst/>
          </a:prstGeom>
          <a:noFill/>
        </p:spPr>
        <p:txBody>
          <a:bodyPr wrap="square" rtlCol="0">
            <a:spAutoFit/>
          </a:bodyPr>
          <a:lstStyle/>
          <a:p>
            <a:pPr algn="thaiDist"/>
            <a:r>
              <a:rPr lang="en-US" sz="2000" dirty="0"/>
              <a:t>It is a communication that helps the public to know the facts about the product. Whether you are useful various advancement technologies where the product has been developed make consumers gain knowledge and understanding And use it as information to make a decision to choose products that meet the needs of consumers. or respond to the best usable benefits</a:t>
            </a:r>
            <a:endParaRPr lang="th-TH" sz="2000" b="1" dirty="0"/>
          </a:p>
        </p:txBody>
      </p:sp>
    </p:spTree>
    <p:extLst>
      <p:ext uri="{BB962C8B-B14F-4D97-AF65-F5344CB8AC3E}">
        <p14:creationId xmlns:p14="http://schemas.microsoft.com/office/powerpoint/2010/main" val="41633892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761</TotalTime>
  <Words>729</Words>
  <Application>Microsoft Office PowerPoint</Application>
  <PresentationFormat>On-screen Show (4:3)</PresentationFormat>
  <Paragraphs>79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AIM1202  หลักการสื่อสารการตลาด</vt:lpstr>
      <vt:lpstr>PowerPoint Presentation</vt:lpstr>
      <vt:lpstr>PowerPoint Presentation</vt:lpstr>
      <vt:lpstr>PowerPoint Presentation</vt:lpstr>
      <vt:lpstr>the importance of advertising</vt:lpstr>
      <vt:lpstr>PowerPoint Presentation</vt:lpstr>
      <vt:lpstr>PowerPoint Presentation</vt:lpstr>
      <vt:lpstr>PowerPoint Presentation</vt:lpstr>
      <vt:lpstr>PowerPoint Presentation</vt:lpstr>
      <vt:lpstr>Advertising Objectives</vt:lpstr>
      <vt:lpstr>advertising strategy</vt:lpstr>
      <vt:lpstr>advertising strategy</vt:lpstr>
      <vt:lpstr>advertising strategy</vt:lpstr>
      <vt:lpstr>advertising strategy</vt:lpstr>
      <vt:lpstr>advertising evaluation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สัมมนาการโฆษณา Seminar inAdvertising CAD4902</dc:title>
  <dc:creator>HOME</dc:creator>
  <cp:lastModifiedBy>TAO</cp:lastModifiedBy>
  <cp:revision>99</cp:revision>
  <dcterms:created xsi:type="dcterms:W3CDTF">2012-10-31T06:48:48Z</dcterms:created>
  <dcterms:modified xsi:type="dcterms:W3CDTF">2022-12-27T09:07:45Z</dcterms:modified>
</cp:coreProperties>
</file>