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91" r:id="rId2"/>
    <p:sldId id="290" r:id="rId3"/>
    <p:sldId id="302" r:id="rId4"/>
    <p:sldId id="293" r:id="rId5"/>
    <p:sldId id="294" r:id="rId6"/>
    <p:sldId id="295" r:id="rId7"/>
    <p:sldId id="301" r:id="rId8"/>
    <p:sldId id="303" r:id="rId9"/>
    <p:sldId id="296" r:id="rId10"/>
    <p:sldId id="292" r:id="rId11"/>
    <p:sldId id="298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02/12/64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952500"/>
            <a:ext cx="8077200" cy="1470025"/>
          </a:xfrm>
        </p:spPr>
        <p:txBody>
          <a:bodyPr>
            <a:normAutofit/>
          </a:bodyPr>
          <a:lstStyle/>
          <a:p>
            <a:r>
              <a:rPr lang="th-TH" sz="3200" dirty="0">
                <a:effectLst/>
              </a:rPr>
              <a:t>รหัสวิชา </a:t>
            </a:r>
            <a:r>
              <a:rPr lang="en-US" sz="3200" dirty="0">
                <a:effectLst/>
              </a:rPr>
              <a:t>AIM3304 </a:t>
            </a:r>
            <a:r>
              <a:rPr lang="th-TH" sz="3200" dirty="0" smtClean="0">
                <a:effectLst/>
              </a:rPr>
              <a:t/>
            </a:r>
            <a:br>
              <a:rPr lang="th-TH" sz="3200" dirty="0" smtClean="0">
                <a:effectLst/>
              </a:rPr>
            </a:br>
            <a:r>
              <a:rPr lang="th-TH" sz="3200" dirty="0" smtClean="0">
                <a:effectLst/>
              </a:rPr>
              <a:t>รายวิชา </a:t>
            </a:r>
            <a:r>
              <a:rPr lang="th-TH" sz="3200" dirty="0">
                <a:effectLst/>
              </a:rPr>
              <a:t>ธุรกิจงานสื่อสารการตลาด </a:t>
            </a:r>
            <a:r>
              <a:rPr lang="en-US" sz="3200" dirty="0">
                <a:effectLst/>
              </a:rPr>
              <a:t>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727" y="5877272"/>
            <a:ext cx="6400800" cy="980728"/>
          </a:xfrm>
        </p:spPr>
        <p:txBody>
          <a:bodyPr>
            <a:normAutofit fontScale="77500" lnSpcReduction="20000"/>
          </a:bodyPr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</a:t>
            </a:r>
            <a:r>
              <a:rPr lang="en-US" b="1" smtClean="0">
                <a:solidFill>
                  <a:schemeClr val="tx1"/>
                </a:solidFill>
              </a:rPr>
              <a:t>0863583508</a:t>
            </a:r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 </a:t>
            </a:r>
            <a:r>
              <a:rPr lang="en-US" b="1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779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 smtClean="0"/>
              <a:t>งานเดี่ยว 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58500" y="1685861"/>
            <a:ext cx="65127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จงศึกษาธุรกิจที่ตนเองสนใจ และมีข้อมูลมากพอต่อการวิเคราะห์ทั้ง</a:t>
            </a:r>
            <a:r>
              <a:rPr lang="th-TH" dirty="0" smtClean="0"/>
              <a:t>เทอม และ</a:t>
            </a:r>
            <a:r>
              <a:rPr lang="th-TH" dirty="0"/>
              <a:t>วิเคราะห์</a:t>
            </a:r>
          </a:p>
          <a:p>
            <a:r>
              <a:rPr lang="th-TH" dirty="0"/>
              <a:t>1.  </a:t>
            </a:r>
            <a:r>
              <a:rPr lang="en-US" dirty="0"/>
              <a:t>Marketing Mix </a:t>
            </a:r>
            <a:r>
              <a:rPr lang="th-TH" dirty="0"/>
              <a:t>(</a:t>
            </a:r>
            <a:r>
              <a:rPr lang="en-US" dirty="0"/>
              <a:t>4P, 4C</a:t>
            </a:r>
            <a:r>
              <a:rPr lang="th-TH" dirty="0"/>
              <a:t>) </a:t>
            </a:r>
            <a:endParaRPr lang="en-US" dirty="0"/>
          </a:p>
          <a:p>
            <a:r>
              <a:rPr lang="th-TH" dirty="0"/>
              <a:t>2.  การวิเคราะห์สถานการณ์ในตลาด </a:t>
            </a:r>
            <a:r>
              <a:rPr lang="en-US" dirty="0"/>
              <a:t>(Situation Analysis) 5 C’s </a:t>
            </a:r>
          </a:p>
          <a:p>
            <a:r>
              <a:rPr lang="th-TH" dirty="0"/>
              <a:t>3. </a:t>
            </a:r>
            <a:r>
              <a:rPr lang="en-US" dirty="0"/>
              <a:t> SWOT Analysis </a:t>
            </a:r>
            <a:r>
              <a:rPr lang="th-TH" dirty="0"/>
              <a:t>และ </a:t>
            </a:r>
            <a:r>
              <a:rPr lang="en-US" dirty="0"/>
              <a:t>TOWS Matrix</a:t>
            </a:r>
          </a:p>
          <a:p>
            <a:r>
              <a:rPr lang="th-TH" dirty="0"/>
              <a:t>4.  </a:t>
            </a:r>
            <a:r>
              <a:rPr lang="en-US" dirty="0"/>
              <a:t>Product Life Cycle </a:t>
            </a:r>
            <a:r>
              <a:rPr lang="th-TH" dirty="0"/>
              <a:t>วงจรชีวิตผลิตภัณฑ์</a:t>
            </a:r>
            <a:endParaRPr lang="en-US" dirty="0"/>
          </a:p>
          <a:p>
            <a:r>
              <a:rPr lang="th-TH" dirty="0"/>
              <a:t>5.  </a:t>
            </a:r>
            <a:r>
              <a:rPr lang="en-US" dirty="0"/>
              <a:t>Brand Positioning</a:t>
            </a:r>
          </a:p>
          <a:p>
            <a:r>
              <a:rPr lang="th-TH" dirty="0"/>
              <a:t>6.  </a:t>
            </a:r>
            <a:r>
              <a:rPr lang="en-US" dirty="0"/>
              <a:t>Brand Character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1449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จงจำไว้ อย่าละเลยที่จะมองข้ามสิ่งเล็กในชีวิต 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th-TH" b="1" dirty="0" smtClean="0"/>
              <a:t>เพราะถ้าผ่านไปแล้วเราไม่มีสิทธิ์ย้อนคืนกลับไปแก้ไขได้อีก เพราะมันคือ อดีต </a:t>
            </a:r>
            <a:endParaRPr lang="en-US" b="1" dirty="0" smtClean="0"/>
          </a:p>
          <a:p>
            <a:pPr>
              <a:buNone/>
            </a:pPr>
            <a:endParaRPr lang="th-TH" b="1" dirty="0" smtClean="0"/>
          </a:p>
          <a:p>
            <a:r>
              <a:rPr lang="th-TH" b="1" dirty="0" smtClean="0"/>
              <a:t>ขอบคุณที่ตั้งใจ ในวันข้างหน้ามีบทเรียนอีกของชีวิตจริงอีกหลายร้อยบทให้ศึกษา ให้ก้าวข้ามผ่านเพื่อที่จะ สำเร็จ</a:t>
            </a:r>
            <a:r>
              <a:rPr lang="en-US" b="1" dirty="0" smtClean="0"/>
              <a:t> </a:t>
            </a:r>
            <a:r>
              <a:rPr lang="th-TH" b="1" dirty="0" smtClean="0"/>
              <a:t>ตามเส้นทางที่เลือกเอง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7717" y="238919"/>
            <a:ext cx="1944791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86400" y="5023834"/>
            <a:ext cx="3042634" cy="107721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sp>
        <p:nvSpPr>
          <p:cNvPr id="3074" name="AutoShape 2" descr="data:image/jpeg;base64,/9j/4AAQSkZJRgABAQAAAQABAAD/2wCEAAkGBxQTEhQUExQWFhUXGB0aGBgXGB4dHBwdIB4cHh0aHx8fHSghHBwlHB0dITIhJSksLi4uIB8zODMsNygtLisBCgoKDg0OGxAQGywlICQsLCwsLCwsLCwsLCwsLSwsLCwsLCwsLCwsLCwsLCwsLCwsLCwsLCwsLCwsLCwsLCwsLP/AABEIAMkA+gMBIgACEQEDEQH/xAAcAAACAgMBAQAAAAAAAAAAAAAFBgAHAQMEAgj/xABNEAACAQIEBAMFAwcFDwQDAAABAgMEEQAFEiEGEzFBByJRFDJhcYEjkbEVM0JSocHRJCVyc7IWFzQ1Q1NUYnSCkpOUorNjg+HxRKPC/8QAGgEAAwEBAQEAAAAAAAAAAAAAAAECAwQFBv/EADARAAICAQMCBAUDBAMAAAAAAAABAhEDEiExBEETMlGBIjNhcZEFsfChweHxI0Jy/9oADAMBAAIRAxEAPwC8cTExMAEx5Y4H5/nUdJBJPKbJGLncXPwFyLn4YpHiTxuqJNSUsIp1YWEj3aQX/SA2UG3Qb4AG3jbjXMKHWwRTGraRI1I4Tc7DV7Rv87AHADJvHCYsqy0yS6jb7Esrn4CM6yT6bgHCXSyCoBeqqWkCeYxTzyNJKbXAESE6VB+N/iMdcmev7OzJS09OCSI0ggCzPo3Z2kN3RFP6QOq/S3XABar+LNJHLoqFeAaAbMpLq3muGVb7adBBF7ksDa2GPKONaOdUPN5ZkNkWYGNm+KhveB9RfHzbwlPMsxaKJS5XnGQqCyAGxZSei6trCxJ2uL4Lf3QRytMam328jvdiXRVJ06dN9ijWcWIsCwHvYAPp0MMZvihckzF6Xl/aGnCkKZo5GkjKN+bleNjpnhY9ZFKFTYG3e0Ml4qPNFPVhUlY2ilQkwT7foMej9bxnfY2vgAa8TGAcaK6sSGN5ZWCxoCzMegA6nAB0YmNFLVJIivGwdGF1ZTcEHuDgTxFxbS0RRaiZI3cEopPW3xtsL7XPfABtz/P4qTlmYOFkbSXVSVToNTke6tyNzjfU57TRyGN541kCGTSWAOgdXt+r8fnj52z3xKr5oagyovs1YCsSm1k0EX023Pa+rqemA3FXHktahWSGBT5RrUHXpQMFXUT08zX23v8ADAB9OT8T0aGINVQgygGK8i+cE2BXfzAnbbHbUZhEjxxu4V5SRGp6sQNRA+S74+Q6niNnhhjEUStCLLKATJYMzqAxOwUt2wSg4yninpWaeSoWlZWiJOmwOkypuCWBF47k9PuwAfWd8ZxXGUeK8FV7OIYzrd25yOwBhjVSWlJ6Fenp3xYFDVpKiyRsrowBVlNwR6g4AN+JiYmACYxfEJxXvGHifBTF46fTNKuzvqtFGb2szD3m6+RfrbCboaVlgSSAAkkADqSbYUanxMy1JGj9oLFTZjHFI6g9xqRCD9MUlmefz12qSaVnXfd/LCo9EiBs31v8T2xxLznHLhugC6mZjYqv6zfqD0HU7ADEeJvSL8Pa2Wv4lcS0dTQiWnqYjPDIk8Ss2hyVI1AK4Dail/La5x6yvxPnrJRFRUEkmpBaVyVjV9terb3FJI2NzbYYpekyCUyssrsALa7E3OoA6SOxtpuD0wYitTMFUvGkgNmSR1Orrpup79R8cJ5UnQ1ibVn07ATpGq2qwvbpfvb4Y24onhrxBqacpqkariYX0SWEunb3ZO5H6rdd9xi1OHeNKSsAEUqiQ7GJzpkB620Hc7Ana+LjJS4IlBx5GLEx5DY9YokmA/FHEEdFDzHBZmYJFGu7SSH3Y1HqT93XBcnFZeLOcct4hTrqqkR9Un+jwSaQ8lyQqOxUBWPSzfUAQuMeKG9oDTyrUzAG8MQvHTt0CKTdS/YyWJBJAA2OOI5RG8vSKWo0FjcnkxIADzGLG7AE7ySXDdFVgAcctBNE5VOUJKiQH2eEaSiMb/bzsxvJIVu9jsoN7DYYKVcKcjkUhE0AkVKmYeZ6yZh5kj7aI47uCdgQD16gAuszSCOZnjhAEYHJjYbSMx1LI/QlTs9u90GwGNFDTSiDmNreerWWFb3sgM0atf08zP8AfhwybhqnPLzmtmsjMZBCVuOumFABudIAAUeg+Iwz8NVOgwU09A0MM7SNTNIyu5YOZTrXqhv5h8hjOU/QtR9Sqc7inpI52hfTAZhS2Ki78nzX1dQNYuQLXvvjOQZTG8dPrB0zvLE7X8qtJDHy2PoRLpbFs8NcLxVFGq1cTEpUzuAbjczMdVu4IA+YJxspuFtGWVVMqIJpDO6gEGzsWMZuL7gBBf4DE+KlsPQUYubSJD7MCr6PMrHqA62lg+KFje36yAjB3hOv+wni8xgNmKk3Ed+lQjWuskUlixv7pJ/Rwv1GTyxVjUz7SjSGPvaWKrJt/vG31wzZnTiSvjcXSKthhmAB021aUlAtte3M2+IxsZl/8G5q1TSRSSKVltolBFrSIdL/AE1AkY7M6eAQye0lBCRpfmEBbHYg3xUnAnG9X7dDRT25UF6WSwuTKCwRybdDoCD53wl8d8W1VexpHDEJVuCFAtcnRFGPkA3XqScABTLPEWTKY5aWGDXGXaSmeRzYRuToNt7qeo3F8JHF/Fs2YTpUTKgdY1Syr5SFZmvY36ljtgXXOnuIltLN5iTqYE7BuwK9NhvfHK8drbg3F9jf7/Q4AJJKSd/Um3YX9B0AxvQNNISSgJBJ91F2F9gAAPkBjltjoELMGcKdI3JA2G4H4kffgA90Zi8/MVySh0aCBZ7bFrg3X1AtjZlsKEuZFYoqMbKQDe1k69g1r23tfGmWnBEehtTN7wsRpa9gtyfMbWNx649tl8il1aN9SDzAD3SbW1eg3t88AHKrkd7fLFw+BfHYhPsE2oo7M0T3FksrM4N+i+W+19ycU8VIO+xGOha1g6uCAy2tYW6bfhgA+06SoWRFdGDIwDKwNwQdwQfTGxjij/AfPZpah45pSyinVYlBFlWNiACo6HewNrnDX4scQtGiUcLFZJwS7g2KRDY2PYsfL8tRwm6VjSsB8e+IDT8yClcpAl1lnBOp7HzJGey9i3U9BiruQJblhogjvsfvPfdj3Pbp1x7eTnFUQaY9RVAOnl95/kOgHrjqkdCxQH7KAXb4nsD62tf4nHNKTbs6YxSVHuhpGndERQGKlo1bZIkG5lf5Df7sO1HJSw0pMUM80MV6iWoeMKkzqDoN2YEoGsQFUjZbd8EuFoY8uoTV1Ckz1Gm6AXc6vzUCj1tbb1vghwhxGuZxVEc1Ny9Dct43uQVI6EECxttbFJVuH0Kfy2pmctqB1SBWUN1kkmbZyeti3f0x0cQURpddJOGZoSrBlU2ZLghr32vuL9iDi5IuD4RWis3usaKke2lCo0hh8Quw9N/XYFxocvr546Q1CpVq1kKgnqRqiY20m9vdvgpN2DTSpiBm+UciaeCEm0bLLTltzokUMFv3G5X6Y4awgiOqTUpFixU2YD1B7FT+zbDhx/EUzMHSQslOiqezMha4HyBG2FjKQLSJsQJH2+BPX5bnGcnTbRUVsky8fDjic1kBWQ/bw6Vl/wBYEeWW3YOAT8www34+dPDzOGpqyBrkKZfZZvirG0RN/wBVipv6FsfQ+n4DHTF2jlkqYP4kzhaWmknbfSAFHdnYhUUfEsQMfP2dESLLT1UssdbNOh0AALJI2weVjukUZOlUNrKL/pDTafiRnccNRTCXeKFJKuRepYppjhTf1lkH1Awk8S8MRCB6zMTFHNVSBjbVqhU9Y41X89KRtc7Ai5va2KckhJWAeEMvp/aagR39mhS81Q2+qJAOYqehlkDb/qCwtucWvwRw4sMMcrIFkbmSaFACpzWDWC72YIES/ovxOFzLsp0U9FTpHpjrKjU6Wv8AyeNWZUa/64Cs1+7MMWZLEGFiARsbHpsbj7jjmyzZrCKEfxD4LerpoIaN0h5Ll1Q3C29drkEHfHjgPhGop2Vq2q57xajFHqLCPXszknzEm1h2G/rh4RSb6wL7jYk+X52FiR9OmF+uyWuklcrX8mLYRpHCrNYd3aS5Y/LEqTrTZVK7NnHebvTUE00R+0sqo2xALsFVr9LC974RIZsu1QwUDvLmKzxhpxrLPuOe2s7MmkNcfK3bDjlOX1BMlLXotRFyvJOqhEZSQDG0d7BwRcED7sdOQcLUlCxaCIR6jpJILMSTYeYknSelthvioyUVRLVuxCk4YeTiBppUZY5HkMY6auVHGA/9C7D7sVznMrmhpo2hdGo5ZIjLfyku7Pp6XDBgfuOPqFI72LAahcAjew+fXewuP4Y+b+MJJYEqaKUoWSTUxW9jdy6tv0P27i5FyNI7DGmKdsmcaO3LIJJ4s2qzqhUrFUghgDqMmsWPqRrt8bfLCJmFWGkcx6lQsCASSdtgzHu/Uk+pOG7xIkaF4oUusctHSsQNg2lD27+a+EUnGxmd8FCGmERkUXNtYuy3IuBsLm526dcTKBGZAsoJV/Jt1UnYMPUg9sdXDORS1chWLYqpbVvYW6dOhJ2viwjwTHFaZI+bIFUCJmAQNaxa9je3W3TGcskYujSOOTVg3I+GKBJNMk3Ok1FVBBWMsO17WY/DV67YO8DcPtTJIZAQXNtBIK2HcW9ST17AemB8WfVXskWVPQBbgASm9wwe7TX026dd/rhjqOI6aM6OaHcbaI/O5PyW5OMsl8LezbHXL2oFVHDV1rW5SNLIWEVztpIQfIHUCfoMDOHOEJYqt+aC1OLMCWuHcWsxUHcgk9R1w5UOaJIxQB1cC+mRSpse4v1HxGAxroHlnNZXyUipLyoUisGPlDGRzYkruvw+d8TBzfwjmoL4hD47pEhklTkaHebWkgbymPQLqF/pm5b1wsUdKZHRAQCzBQTsBc2uT2GLenVqrL1vGk8jkorMot77KJvUDSNW3rirM3Qx6YdV9Ba4AGxvZvNpGq5H0t88b45Wq9DDJGt/UxBVNTTNy2DaGtqHRgrgi3exKg4dczzqSp11U7BZaiwAW5Cp0VFG52Fz63J9cJuS5Q1RJoW9ykjLtcsY0L6V9TsMWh4QJTFpXm08yKGNoy5BCR2Otlv0IYbt2uPjgyK1Q8XIoZUytVckBxGoIa3lKxIrO/UXVie+LAy/w9D09AyqEJcSVIv1ja0mj42IVR8L46+FlizOprKnkiOAK0CaVCs+sAySMe7lQoHoDY4sONAoAGwAAH0xDdcGsI3uBeJcolmamlgeNXp5DIqyqWRjpKi4BBuL3BBxqQpQo81TK0s9RINRVCS72ssccYuQoA2Hpck4YceHiUkEgErupI3B9Qext6YV7UXpV2BqXPln1wqskFQYyyJMhViP117EA9d9sJuQ8KB2odVCYJadhJU1MhF5XU38vmJbU/mLEdAB32sKpyyN5oZmB1w6tBBtswsQfUd7eu+Oy+DVXAnC3uAeN8rFRSSAjzxgyRnuGUXH0IuD8CcUVk2p3ScC0bSSRk+rWaQD42AF/wCkMfSTKCCCLgixH7PwxWnHuUx0VJRLCv2ccmi+1/OCNZ23Y26+mF2phK7TEqrgGmYp+cKq1vityp+e2L+yfiSOWnhl1D7SNH/4lB/fj59jq0El21IJUTRrBGobi49cCk4gqIwI1kYKg0gbbAbDt6DBibjszPNT3LU8ZtXOkXlBudRW1m32aQymWY7n3j9mB8cevCpZK/VX1Z5rJ9hBqAAVRYu2n3dbG1z8MKXjtWSy17hVflQRJG7AHTdmDm56e8VH0GLO8J41GVUunupJ/pFmvi8zqJlj5GGWgDSxS94lcKvbz6QT9ApH1x2YmB2d0Mk0eiKdqclvM6KC2nuFJ2Un13xy88m4Iqc/eTMIaWlZWWPU9YdvKpFkUH9Yse3phoGK6mylMnqYqmFG9ldOVVMTqZTqBWZu5vdrnFhRShgGUhlIuCDcEfDFSVVQov1PRYDrjOFLxSdBllQHcKxUcvfcuGBULbqdQG2DXDeYrUUsEym+uNSbdjYXB+IN8LTtY7CAj3J7mw6+l+3QYqLxb4XClJkRpZJ6rUV6AqIxeMkepTb54uDCn4nwn2FplNnpnSoS/QlGvY/MEjFYnUhTWx8+5u001/aG0GnCxIjnzKhZiEN/MdIPX78DcrpObNGpB0tIitbtqNvp3wSzOsSSJgWKzMzSzB1uWmLFSFYKCqlGLWYkXB36Yd+A8qD0CEMVbmlwwG4Knb5gi4+uOrJPSrMccNToYuGMkFJDygdR1MS1rXudvuH78F8TExwN27Z6CVKjBxoho403REX5KB+Axoz2vEFPLKTbSp0/Fuw+ZNsbst1cqPmG76BqPxtv+OBJ1Ym1dGnMspjmZGbUHQ+VlYgi5Fxt1BsLg45c14XpahtcsQLm12BIO3yIx4zXMWSso4lNll5moeoVCR+3BzDuSppiqLtNHJldCIIliVmKoLLq3IG9h06DYfTFR+INAIqpgmor13HlBYl9IPfdid8XMcV/4hU7TyFVkAFPAZCNyNWrp6BrAdexxphl8W5nmitOxW9QQrsEYlQSFPS49fhfDPw/S+0xwQD848oiBFxZSdT3sdxpvtvhZr9JkYoWINjdgASSAW6be9fFg+E0f8so9r3EzH4bWv8AdjqmcuPkt3grKDS0oiKhSZJHIH+s7FfuTSPpg9iYmMWdaVKiYW6viGSlnkFWmmmJvFOillAsPJJa5U3v5unQXwyYhwAwdkueQVas9PIJFU6SQDa9r23G+x7YI4wBjOEMmEbxZV3gpoYwGkkqUCqT3AJ+7v8ATDzjRPSI7Rs6gtGSyE9VJBW4+NicNcikrRU1Py4snraarCtLBNNBDtcmRgChS+4BYg/LCTSUlFoTmVRV9I1jRezW3F+9jhn4sjT8rVrfqiM/AExi5+GwGLP4f4JpvZafXEjNyY9RI3J0i5+pxpGW7Oecdk2IHiM7XzWlXd5J0qWHpCkIOo/AuFX5kYZ/BCrLUDRNa8MhXb0YBx8+vX+GDvEuVv7csij7OqpnpZCFvpfzNE7G1wpuyXHcre+1qw8O66oy6pf2mPTAzpSSuvRZUJCM3e2k9dgVZcPJG4mcHTL0xMYBxnHEdIG4ky+eVUNPKilb64pF1RTKRYo9tx8CPuwp5LwdU+cB5MuF9lpqjmxN/wC26+Qj1B39MWLiYtTaVEuNi7lnCEMcgmlaSpnA2lnbUR28q+6mx7DBDKcjgp2laFNHNbU4BOm/qF6Le+9uuCWJhOTY0kiYTfFyuEWVVN7XcLGoJtcswG3rYXP0w5Yprxfrpa6dMvpUL8q8khANi4UnRf1Cm9vVhisauRM3SKwnoGp/zraJXiSSMFQQVkBvcn3fISb+tu9sWT4Y1OuiVe8bsvy7j8f2Y7sk8PRmDVLPJphVo6e5TU5MCqGaN9VlGvUttJ2B74DZbk02T1fKqbCGqZ1hbUDflkBSfTUHA+uOnLHVHYjDLTLceMTExMcHB3cgnMsiSoe8zF4wPLF0UGxux7sfS+wxyURrIPszGtQi7LJzAjkdgylSLjp13ww4mK1uqJ0K7EvMKKsMsda6KWhJ008Z1HQQVY6rbtv0t2w30s2tFcBgGF7MCCL9iDuDjbiYJStBGFMhwNrKFFgnUCwcOzfMjf8ADBLC5x5nC09K4/TkBRB8+p+gvghbaoJtJOynKMKWjVm0DVuxFwAbC9rb23P3YsDgmqWCry0g3R3mjV+l7sUBt8TpP1wmcP06mpgEoRU1KxEp0q6jzabn9cDSDsLkb4tWbgRq2MGjUxRc9ainLDSEimjGwtfeOVL6QfdII649Bqzz4y0lsHEwC4Tzw1ERWUaKmElJ4z1Vgbarfqt7wPe+Dtsc72O1O1ZMTExMIZMYvgdxJWywUsssEYlkRdQQm17EaunWy3NsV9V1XtSq7NPmD6FlMVKxihhBsy7gq5kAOwN2JG4GGkTKVDpnmazCoipKflq8iPI0r3YRqukX0C1ySw6sBgBw5M6ZgEgqJqyF0b2mVzeOORfdKkeS5PlKL02OOCmyJKx0EdPWImu9VPVlkeVADaEb6iNRGwAG3xwYzHmVSPl+U6IkjAWWcbRRi+8SFQS0tuo7DuDi0vQzcu5WXEteJ6qseNSTVSiGIDe4UcoP8iSPvGPpSgptEUaHqqKv3ADFSZFwKlNmVNBzROyMZmI25UcSrykZR0Zpm1C/aMepxcmNIoxlKzNscOY5TDNHJHLGrJKLOCPe2sLnrcDoe1hjGf5gaemnnABMUbOAeh0gm2FbJs1zeohimEVCqSosi3aQmzAMLgd7HFEA9IK/KzoEbVtCPcKm9REPQg25igdLb4K5TxtRVBKpOquNmjlBjcH0KsB+y+N7QZwb/bUKg9LRStb47uL4DZ1wZXVR+3ky6T0L0ZLD5HXf9uMpYostTaHIG/TpjOKki8Gq5G1RZkI7G40CRbfAWfYY3z8F8Qxm0WYrID1LMR/aU4zeB9mX4pamOXMcyigQyTSLGg/ScgD/AOcVY/BfEbX1Vyj+jMR+CDBDIeBKuB1eejpax1/Tmq5SdX61njdR9Fw1g9WDy+gZbPKnMfJlyGOE7NWTKVFjb80h8zNvsSLbYbOHOGYKONEjF2XVeRt3ZmsXZj3JIH3YEDiDMF8v5Hew2BSqh0/S5U2+gx6izzNH93K0j/ratfwSNvxxtGCjwZOTfIx5blsVPGIoUCICSFHqSST8yTfFZ8V8FtmXPM1Ur1aNL7LBHIvLRNgoYadWogAsb9cGM7/LklPOAlHGTGwURs7Pe3RSbDUeguOuKzrslK+yv7NNTRJ9nUzsDESSASjm4ZvMDd+m/XfDboErDeT1dTTiODMYjDKRaN2sVkA2C6lJGsel9+uGHFdVGXLM9ckdQ60iBGNmDIZQCwsWvYDcbG+OrIK6uip6ZvJUiZlVI72k36AMTY9D16Y5Z41J3H8HVDI4qpfke8TAiXOmjNqilqoT3LQsy/8AEgIPzGNa8WUh6ylf6SOPxXfGPhzXY28SL7hvEwF/ungPuCaT+rgkN/8AttjvpKPMam3IpeRGRfm1RsfpEDr++2KWKT7EvLFdzRnmcx0seuQ9dlUe8x9B/HpivZoXnrEqK8COIWflyhvPGCAI4wvvObjbY9+2LZzLwwU0zMGM1aGWRZZNgWQhuWo6Ro1rftOANfw/mEs9PUmhYJCWvGZYuYxZSNQGrTYG3Vr/ACx0Qg4cHPOanydi8T5JUywySxNG3IaIll+ziU3Ajc+6r2B0+l/jhr4K4oo3ENHT84BIRyTMhXmIgC3B7kbdQD3wiQeHGYMtVGRCiVbGQlnJMV7nTpC7t0Fw1sMOU+GzTBPyiVIiXTHHAzDfYF2cWJ2AGkC3XrjVNmTSO3xKymKNRXRtJDWArHE8I1GVm2WJ06Op679LYVch8V1C6a2Io6+9JCupBc286glo2uDsb74OZz4fillpanL4GmeOQ645J2sVKsoYFyQCpIOwv8DhalyOr9lzClGXu1VUSySu62EIDNrXS5tq6WCgdetsElY4yaH2i4ropfzdVC3w1gH6g7j64MpuLjceo3H34pyfh2OT8n3y6pWmgQrORCQ7yWB0kDzsC4N20232OG7hLwwpzE71MMiF5C0cfOe8ce2lWKsBq6m3a9rnEeGa+M0N1VWxx35kiJ/SYD9+F6HimijvDRjnvcnlUiatz1JIGhbnuTgrN4Z5YygNSobfpXbV9Te5xpovC3LYnLpAwv1XmPpPzXVbDWMl5mcE9FPU6vbp46On7wxyLzmX9WSS9lHwQX+OHbJ6aFIUWnCCEDyCO2m3qLYDpwBloN/YoCT3Zb/jfA/wiJFByj/kZ5oh8lc2H0Bt9MWlXBk23yN0NBGjvIqKJJLa3AGptOwue9hjotjOJhiEXxKzdgkdBEE5tasi65DpREVfOx9TY2A9ccHAOaVEE0WXzzQVK8kmGSAj7NYgF0OB2I02Pzx68a8shkpIpZIuYyTRqAu0jKzANGh9T1+mA/ClIozSlVaD8nhY5XHQvNYBSrFT7g1hrHqwHpie462LeXGcYXGcUImJiYhwATExV9B4sSPG1QcunNMrFTKjBrW63HwG5w/5DnUNZCs8Dh426EdQe4I7Edxi545Q5FYRxMTGCcQMzjXNCGBVgGUixBFwfgb4yXxkNhWgAEvBdE0olNMmuyja4U6fdugOg2+IxpyXgOjppRNHGS6k8vW7MIgeojBJCDc9MM18S+DYZi2PBp1/VX7hj3qxm+HYjyiAdBbHvHknAtc4f2s0/s8mgRh+ftyySbaPXVgALYmAHB2fmsilkKBNE8kQAN7hDYHp1Ppg1US6VZgCxAJ0jqbdh8ThtU6A2E4zhMz3i6WLKnrhTtFIALRTdR5wtzY+hvgvmmdvClOy08k5ldFYRW8mobub/ojD0urAOYmBmd57DSIjztpV5FiUgE+Zr26dBsd8Er4l7AZxMYviDBYGcTExMACzx5xOaCGOQIrF5BHqdisaXudTsASF27DrbCJ4XZ46Vfsizx1KTPNPIUjdRExsxKu20iliFsBcFvnho8Y4ycvuBuk0TgndFIb3pBveMd9sI+XZq35Qy/XmEFXMsxVYoowkaq6MrHUthqAOwPX0wm9xpbF44mJiYYhM8V6Zny59CsWWSNlZb3jIdQZbLudAJNvr2wpeHzx/lNWhqpMwvTuJZXB+xYMCNNwAocg7C52vi3yMIHgzTKtHMyqAXqprsB71mIG/cAbYVDsfxjOJiYYiY8yNYH5Y9Y8utwcAFH+GPiDR0dCY53czPM7lFjZidVrC4AXe3rhi8P1ejgzKumhamgkYzRwN7yqoYlrfoliQLfD0tjXwf4ZxPlqQ19OqVCs9pFIEijUSp1r1HcA32wQyvhuvMFVl9XKJqdoisNTc6xcWAYXubbHr26nHZknjerS++/1+xKTFas4qrTGk/wCUAtVMA8NBDCsnlO6q594XUi5Nvxwy+InFNXS0tJutO8xAnmKF1h8tyABfe/wPTAzhikr8uTkxZNE8o8pqknRRJ/rNca7d7XHfpg9XV+bQRQa6SGtJU89Y20FWJJUANcFQthe259MJ6dSpKvYNwdwblT856yHNGrYjA6sCxNpD5hZb2SwA2Iv19cBODps5qaAzpWIqxczQrIGaUqSSHY9BfYYN8DZFULVVdW9ItBDJCFFOrKbsL+fygAfcOuF7gXMcz9gMFHRo6O8qrUGUDQWYgkodzY+mLe9vbtzX19gGKt8QJ5MtopaZF9rrH5SA7qrKxV3+V12+d+2NtDmGYUNdSwVlQlVFV61DBAhjdRcDbqD0/wDrfTW8DT01BQCk0yVNC5k0k2EhckyKDtbc2F+2N+XUVbmFfT1VXTexw0mopGZA7SSMCNVwAABsenbvfGfwVtVb/f6BuBKLMcyqs0zCjgqDHEst2lIDGJRcBEB28x+vlPxx15bxhVx5RWyk8+opZ3hDlfeGsAOQv6oJPyGGDgPI5aerzSSWPSJ6nXG1wdaeYjpuLaj19TgNklFmFElfyKUTFq1nVJG064mFyUPS+q3X44HKLdUtq9w3B3ClHJXS09SmcGoljcPLCLogTuoj2J321EWw3ZNnU0mb1tMzDkxRRlFsNmPU3698LOX5VV1WZ0tV+Tly8QljK/MVjKCLaSFVb+lz6/DDPkfD8sWbV1UwHKmjjCm+5YWB27dMGSt7rj8b/QBP4HyrMJ46jkVopoRVT6QkYZ2bXvqLbBflfDFkvFFS1FmAqNIqqLWjMosrWW6Pa+1x1HywJ4fkzWhWaFMtEyvPLIj+0IttTGxYb3FrHaxwXyrhKdaGvE7BqutDs4X3VJXSqA97DvhSab+KvoCAnF+YST8MrNK2qSRIyxta51jsPhhg4pzqankymKJgonlCSCwN1Crt8OuBmecLVLZBBRKmqdREHVWHQPdtyQNhgxxXw/NNUZW8YBWmlvLc2sCq7/H3cCcNvu/8AK3jJlFQI1m9sYxNURBYCi6UaxAYN1NtzY+uCXEZzHLadKn2x6tY5Q06NGikxEaSBbsDvfbr8MFfFnJ5qqhEVOheTnRsLdQATdt/S+GyspUkieOQBkZSrA9CCLHErJ8EU/VgJXGvFshShhy9/t61lKOBfTFsWffbp+wN6YfYum5ufXFQ+DOQXnnqWdpIoS9PSFugXUSzL8NwL/FsW+owsyjF6V2Gj1iYmJjEYF4xyx6miqIIiBJJEyqSbC5HcjcDFeUdNJNMmWGhjotCRVBk1ozWSVd0CDfUUIuSD1uMW7hEkB/ukUjoMs3/AOe1v34VDTaHkY9YmJhiOPOagxwTOOqxswv6gE4XfCiLTlVKe7qXPzZif34L8XShaGqZjYCGQk/7pwH8Ps0hXLKJWmiDCnjuC63HlHUXwAN+JgBPxnl6MVatplYdQZkB/HGmTj7LV611P9JFP4HAAy4mFNvEjKwQPbYvoSf3bY6I+PctbpXU31lUficADEFxNOF48c5d/p1N/wA5P445arxJyxP/AMyNvhGGkP3IpwUA2acY04Tz4lUR932h/wCjSzfvQY2w8dRP7lNXN6fyZh069bd8ADTMlwR6gjC/wLw+1DSiB3DkO7XUWHmYm2/pfA1/EmnUkNT1y22N6V8ef751J/mqz/pZP4Yep1QDuRiacJP98+k/zVZ/0sn8MZHibSf5ur/6WT+GEA6acTThRj8QYWuEpq57elK4/tWxibjSYe5lde47HQi/i+ABv04mnCeOMqkg2ymt++L974zDxrMT58rr0Hc6Fb9gfAA36cZ04UX4+iBANLXAnoPZW3+ouPvxsfjhAQDSV25sP5M3X78ADTpxm2FOr4+giF5IKxNr70z/AF3AsMcp8UaLutV/00n8MADtbA/PaN5qeaKN9DyRsiv10kggH6XwsSeKdAoBc1CAm12p5Rc+nu9ceh4p5XuTOwA9YJh9fzeAQd4RyNaKkhplIPLWzEC2pjuzfVif2YM4SP76uV2uZ3Udbmnmtb1/N9MZTxXyk2/lgF/WKUfjHht27Yx2xMK0PiFljdK6D6vp/G2ClLxFSyDUlTCw9RIpH44QBXCPl6as/q2bqlHCq/AFmJHx3w1flaD/AD8X/Gv8cKWQVCTZ1XSRMHRaeFC67rqBYlbja4BFxgAe8TExMAFYZFxXX5hTmQQ0awSa1CyiRiwBK2YA23wmZhwYlTmUdPPDDTIYHcexjSGswALawbHfsMN/hilsujHo8oFvTmvbHusP880vxpZh/wBy45PFm5tdgxu50zhl8JcvIGgSoR+kshJ+5rjfHBxXwYtPSTTrVVBeJCy35Vr9vdiBt8jhgzzP5lq1o4o2UyhNE+kkC5bmHpYaVG1+5GBHEFRPNk9es2oPEzoHKaTIqMpDW+IuCRsdyMVGUrVs7JRhvSLNyGlBpYNaqW5Ka/KN20i5+pwtcZVVJDLHTjLI6uaVWdU5cIFl2JLOLd/TDdkrhqeEjoYkI+WkYR+Ln/nqgt3p5vxGNpy0xbOSKtpA/Jc0RKunhmyOmpBO5RJEMTEMFLbhYx2GLQSnUbBV+gGKu4uzSKCuyxpn0RrK7lrXGyFR036kDDPL4mZaoJ9pBsbWVHLfQBbnE4ZucFJl5YqMqG4LgdxJXtT0k8yAFo42cA9CQL744+GOL6avMop2Y8oqH1Iye9e2zAHse2PXHX+Lqz+ok/snGpmJGYcUZnHRw1jS03LYwl1WJtWmRlFrl7XGrFoobgH13xS/GlUi8PwqZFR2jp9IJ8x0shOkdyBv9MeIaKewH5RrTt053b1+WE3RWSotDVx3VTtmFJSw1UlOkkUrvytOq66dPUG3cYD1ebS5ZVUjz11TPTyM6SrIFb9A6SNK3uGt9MA8tyvk5rRuHkcusodpHLsbLt16bemDnH4HPy4n/SCPvRv34uK1Aq02D+PfEh5JqZcuqJYrLIZdUWnV7ug2dd+jdMLQ46zFTYZgxO5sUjPbv5cbOPhesg/qW/tYTqWaMgIAbjUx3+GMsqcZ6Uev0GLDLplKcVbbStvtXH5PqDgrM3qaCmnktrkjVmt623OFDMeP60VVVBBSQsIJNGp5WBO1wbBfT445vD/jblUFND7DXSFIwNccaaG+KlpBcfTAHh/N1qavMZVRk1TqSjgBlsumxsSAbqe+KtM8uELlTCtb4k5hEQJI6CK/TVK5Nj+lYfo/Hphh4A4kq6iqqoalomEccTpylIA1ltrknVsBviouLgyVpjEh01LKJF1i5U2X9S6r1774sjgBhHms0SgANRxkf7jsPwYYLCUEk67Db4j3/JVbY2Igfv8ADFVjP6igFJMauolh5iK8TlWuhU3A21E7bC+LW8Rv8V13+zyf2TilOLz/ACOk/rYv7Jx19PjjOM7+h5vVZZQyY6ezbv8AAzcb+IlLVxQwxxzK/tMLK0kekeVxfv6X+/BHjOwoKo2H5l+3qLDFW5qftaUnoJ0v94xavF0ZehqgO8L2+gvgzYlim4Iy8bxVCfH+wjl3iBSJBEohqmCooJWkewsAPTp8sGso4xoamVIYyea4OlHhZTYC595QNhhVySuSSKIBhq5Uble4DLsbehx5olJzqhHQCKdiPoB+/HmY87lPS0e9k6VQx67Dfirl8T0aI0a6ZKmBHIABCmQXsbXF+n1xW/E3COXwT03sUkTO8/JeJ2WdE2a5K31agRYgtbpi0vFA/wAiUnoKmmJPoOcm+Kkahj/KMcqxRq7VzjUkxYtp5l7xHdLkAk3/ABxObUsiabVJnJ/1bOk8P8iqSHlUMmuNpLvTHbSVGmwkPXVhqoM4rKSN0p6WgRBdrIJEBNtyRvvtbAriKWRa5DEut1pJSik9TrTb4YF8MVUzNUX5nJ+0a0i20OWJCqTufL17Dtjo6aWvGpS5ZeFRlFWXfw3mBqaWnqCApliSQqDcAsoYj6E2wTwveHy2yyh/2aL9qKcMOLMyg+H4pGyqjUVXs32swlJJGpA0jOAbbEKL3v2OOvJYeTmVInNEyn2tVIYtoGoHllibkrax+JOOepoFenqoJm0Qw106KFkWNyXOpfM3l06ZCumxv8OmNuVUrQV2Wxsmg66sG8wlLEqhJJAADX7AY5mt37hj86DPG2bzQVC8uogjUoh0SzBCSsl22Km6st1vjTJIzZDUlpkmYxzkuj613ZmsGIF9IIGPXF+Z1yVYSESiDSlzHCJBpOsyPc7B0AWw3G5viVldLJkta02q4WZUZwFZ0GyOyjYN2+ODsjrb3fuJFJGxRYoedqSBHdjVyKpJjDhFVT73XboBvj1muW1EVbTGiaTnmEuwkl1G1xdbubW7W7405plUbLHaObnPFCQedGsZblgbqWBtpBH1wR4jptdewYJZKINqaXlhDrHmDlWF/QEG+NW+Tz8bbmj3JPVyZlSCsUBkQ+XUmz6DdrKfKDt19MG4OJInmEcYZlLaOatimuxbSTe99Iwt5K7y1VHUzA82bm+ZnVy6BAFNgqhB1ABHbBLLW01EcISJlR3YlIXj0NpN2BJ0sT7u3rfGuHaFFZachy8KB/K81/rIf/GcOHGqXoKsf+i/9k4pvI8qeWur2SpqICsifmX0ggr1IIN/hg5nmXzimk1ZjWsqRsba032OzWQFh8zjKWWKlpNEnRXy1VGcuqIjPNNUcuMxhhcJbzuqG52BvqO2wHphlzlWeOmeMqkgTXz2IARQFLXXq4N/dtbC/S15MUEE1JBeWnRIZ2TzFblSxa9hbcDbqe+NtfURfk+keVXZ1VkAVgoOkWZHJBsp0j4ntipE5N6GDIZ2bMKD7cTqyzMG0qvRbW8uGDxKWyUcp6R1UZP+8Cv4nCzwwqiqy9vJctP7j6wNal9N7CxF+mGrxTivl7m9tMsTA/8AuKP/AOsXDg0j8tiV4i+Wpp263ikFvkQf34SKadXJuH1EHe/l6fjh48RR9tRn/Vl3+iYTKMki5kvsTax9LdenTE9R8x+x6/6a28MFe2p/2L08P/8AF1J/VKMKeQRqtdmgA39oBJ+eo/iT9+OnIOLFostpeZBOw5agMijSb9AD632tjmyObVX5gSpTXyH0tsVDR3sR+sO+OLBFrJJvucakvhODN4HNeCkkvSMsixBgF1HctfYYNfl2KizWjlmYIjxzRyOQdlsrL06ecKPqcKlXRwPmbl3qA+seUJqU2CEdvcubfC2OzxAYLU0LG1+YRb5kfs6Y7VyRLyy+488feIVBLl9XFFMXd4mVdMUmkk7e/o0j78InF+1JTD/1YfwOCfE8eqkqBb/JsfuF/wB2BfFO9JSf1sP4HHp4MehTX0PD/UFWTF93+wt8QS6eSx6LKCfpvhwzelrJlq2WqB0yMsaX0+QAlwy23OkgDrhI4u/Np/S/dh29nk9qLijQWkAdmGpn1CwdWvddCgG1ut8Z9b85+xPSfJi/v+4KgrIZGo1llaFIaRAZEJUszKDyyw6bLcDe+GKnyxfbqZElnAWmlcPzCJPMyDc2vax6YVMpoY5dpIDKBClrSiOxRpQCfMCfIBvuRb44fKKH+cgx2/kQABN7faebfv8Ao798eQvmJI+kxrXHfvX8/ocnGmVBYkfXPI5nhHnmkYfnB+gW0/swFDRyZrCyQqoad3EoUKzeVrowDtc331bfLDZxybUwPW00Bt6/arthGyHJ5Ys1R5KQ0wkd2QMWN1CtqC3J1C7KSe31ws9W/szn6yKjLZdg9xQ6iuJfTpFFISWBK++vW25HwGAvCdPyqesY6SdDMWXWOzG2l0XSBb64K+IdMXmCqLs1JMAPWzIbY5FqAaOv0GZlWK15ma+oodQ0sBptcb98a9G7xRMun8qLq4GW2XUIPUUsP/jXB3AvhdLUdKPSCIf9i4KY1Myis8pYXmzJJXZQtcpQIoYs0kYQLpbbve9x0645KClSKoy5V1aoaxo21xhJAZIlYmSzMJGNgdd+m3bHfxFqNfmaqkT6p6YFJraCNPUkg27bgXGOKjqI2loFjWFSK4fmnke/2fvM0iqxuCtjuNNt8YPlhHzIN8d0FS1SkpmjWk8gaKSoESPYkujAizarLuewPrjXmVGUyfMG0xIspaSNIZA6IpCAgMAF3ILGwHXHfxnKsdRHLpqg4URrJHFHJFeRgApWQ+8WA3UX6DvjFXQKMqrY15gLLKzmSPRdiLkqo2C9AAB1v1vifQ7Gt2JeVa3qGAaFTIItBmgL3tCh0K9wAQCW0fXHbmcUpzOYRRLLKKWNgjWIYLMhYANsDYG2AmXymZIytIZWSOM+SdlOyFNTBZB5tQXe3u3v2wbzMSjM4uVEkuulAkjO941cM4W5ALW2FzbFy7nm4vmo2yQss9HJJEsLvUSry15dgDCvvcva+oMd7kA2xyU9XzJ4Y5ZoZGimNnQkym5Nk0geVf1jciwxiKuimMEtPHHDCtcAiBVVwGh3LBdtyNjubY30uTJFVIwhZfOyq8k5Bt5msiLcEdfK3XGuDy+5rm83sFOG005jXi4+0SF7fIMp+e+/1GDHFB/kdTb/ADT/AIYC5Uf53n/2Vb/8zBnir/A6n+qf8Mcmb5prDyCtDl94adEcsaqgRHiSm5rBFv5geYunzNfcdQcBaKjkSlKDWBT1MgYFV1Fdx5ldgo7XudsEeS0cVNVxVNpEigURpAry/m3JF2YApo1MRuNjfpiM2pa1bLO0s4ZVkIQSa40kvYHY2ubD446mTkWxpyqf/Ap0VworFA1oi3DqU1AJtYnufXFg+I0GvLKsekeof7pDfuxWlM7w5e0ki6XjmikC6bKNMiW0m51gjvc9cW9xHS82lqIwba4XX71OLhwx4uGVXxy4aLL3BuDe3xBjU3/ZhNoxZSeZcqGBG42t0t88M+eya8tyxtrgqn3Iy/t04WIbmKUkAWBFlG339Tieo8/sj0/0tpY9+zl6+iLBmy+qjiy6WmjaYw0w8rxholLXJcecHmAHoAdrdMb8im5ldVyagxkipnLKCFN0O4B3UdNjuMdeWSwz8mGXmI5Ipl5MzKrIsCzXdQbb6mW436Y8CnWPNalEAVBTwgKOgA2A+gxy438VP+bnLHlM5c0aqFUrEN7NfYwC73stte19Or02sMDvEdTzKI9ucB+0fwxzZvmdRFXSAVUaxaluhuxVfKTtpNtgd+m56XwS4/UMlKw3AqEI9CD/APGOpchJpxl9wpmEeqKRR1KEfsOFbNZL5dQn/Xh/Cx/acNtR7jfI/hhQqG/meE+nLP3SWx6sHz9jxv1Bb4//AEB+II9XJUdWlAH12w55LHGksksrUZkMsvmD3m31WHWw8u1vTCnmA+1ptiQJ1JAFzYEE2tudsGOGYaeSapnijk0Qo9zJIAdw3l0Bdx16m/TGPW/O9kY9Mqw/n9zjocjj0o6mbmGm5kukx6RHJqP+U3J03Fh6DfDzlsgOZWHuiiQr6+aQ/uUYT8jlDrTmeKV0VEjKCBiBHy1ZW1Kt31N2vbSdwMOVMoGaKRsHoztbpokW3x6Ob/IY8iL/AOU+mxJKKr1Rt4+/wJj3EkP/AJo8KOV1jSZ1ZqiSXQ9RZXBtGCx2U6iCD8LdBhr8Q3IoXI6iSE//ALU/fhK4Lp75ks/mtKai2ttT6l0atRAt1Y2Ivtgzpby+jOfrvN7DJxrQiaop1bUFaKYakF2/ROw7nbCyoWKjzKzSsCqC84KvdhboRe1zthk4wq1SqViXHLpJnOiwIuyAEX2v1wHWk1Ly2LNJNVU8chaQOCt1cAEKO3bF9H8lM58Pk/Jf+TxaIIV/VjQfcoGOzHlFtt6Y9Y2IKP41oI3zCuWo50aPyWSVIHlW4Qqw8qke6fod+2B619KtbRzQLU1EUZmdmWByQzhVVQNCiyqoUAdLDF+SdMaaPp9+I03IOHZVmZZpSVJ1SUNfI1rBTDIBt021aQb97Y9y5nMYJYafLK3zowBcWALC3VnJ2P0xbKdMa5f3YSxpGjyyZ80U/DBWBY5Ia+OZb6lWnDKT0I1AAlCLbEkdcdldls001M8lJWxQxRaA8cQDah7pCAEBbj3cfRyYwvU4vSZJU7KGzOjJg5VJR1zScyErzItIVYrWAPy1de7HGRk1XzA4oK7SJObyi0ejmddW51dd7XxfOMLhQjoVIqfxclL5HkWamqmqfYkQOqoommCkKtzfyhr3PwHbBbMeEM2nilR5aSNXUjQiu5tbpqa3X1ti0zjDYHCLdsE6VIo/K+HqoRwiXLasyRwmI6J4lRvI8Yexb3gjsL/H4YF5lw9Uxyu1RR1cMH2RiMJSVl0RCE6ymrdlA/bj6EHfGRhtA3aPm3MYx7HJBFFXuSoCrJC5C6Tcfoi2H+TjFDGwalrUJU2BpnNyRa23TFq48jvhrYIvTwfLsiymipKfkT86Oa5TkyX0+axF1seuOSsy6TQyrSVAaxH5h/4Y+qX6/T+ONjYUlrds6en6ueCEoRSp+q/YpURUjohbKKiWTQoYmnIJYADqT8P2YFhaqHMJqiShqo4XjRI1EesqFAAB0kgdDi/8eE6nERxKO6MXldooCbIoppXl9lzHU5u2mNgDcAEW2NiB0xv4kpaieKOOChqtSSI4DRaQAvbc+m2L6PXGRjSgeV8epSqUWYOp/m2cXHd4h/acYX6nhzMRQijNBNrBGkroZSNerchiAbY+iPXGI+mNfHmvwYZMcclauzs+eIOHa9Z6aVqCo0xyBmsFJ6W2s2GSsyupnMhiyqVJnjaMSyNEmzC128+4+hOLlOPI74U8spvUyY9PBKkVrlvDmZQwxwiKlbloE1Gd1uAAAbck2PqMcL8NZqa5JvZ6fSkLJ/hB0nUQevK1X26aSPji2jiYwWKKepLc6n1GRqrKp4p4XzOemaMw0rKzKWjjkbVpVgxszhVJOm1jbqcC58lqI6mCanyeSGKJXWRUaLU7PpFwBIdQGnt64ukY8n94wp4lPkic5T3kUJncjPmEoa9M3sgVRUADq9/dLEEG1sesieM1NDAppgWrA+ina6qFS+/ckkHcjuB2xo8c/wDG9P8A1Kf2nwe4T/xrS/0H/s40hFQjpQJ1Gi58TExMBJ//2Q=="/>
          <p:cNvSpPr>
            <a:spLocks noChangeAspect="1" noChangeArrowheads="1"/>
          </p:cNvSpPr>
          <p:nvPr/>
        </p:nvSpPr>
        <p:spPr bwMode="auto">
          <a:xfrm>
            <a:off x="1143000" y="-925513"/>
            <a:ext cx="1785938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C:\Documents and Settings\stu1\My Documents\รูป Takky\รูปงาน IS\Prnews_107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648202"/>
            <a:ext cx="1771650" cy="17598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35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797225"/>
              </p:ext>
            </p:extLst>
          </p:nvPr>
        </p:nvGraphicFramePr>
        <p:xfrm>
          <a:off x="1547664" y="1628800"/>
          <a:ext cx="6515100" cy="4584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25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22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cs typeface="+mn-cs"/>
                        </a:rPr>
                        <a:t>สัปดาห์ที่</a:t>
                      </a:r>
                      <a:endParaRPr lang="en-US" sz="3200" dirty="0">
                        <a:effectLst/>
                        <a:latin typeface="TH SarabunPSK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cs typeface="+mn-cs"/>
                        </a:rPr>
                        <a:t>หัวข้อ</a:t>
                      </a:r>
                      <a:r>
                        <a:rPr lang="en-US" sz="3200" dirty="0">
                          <a:effectLst/>
                          <a:cs typeface="+mn-cs"/>
                        </a:rPr>
                        <a:t>/</a:t>
                      </a:r>
                      <a:r>
                        <a:rPr lang="th-TH" sz="3200" dirty="0">
                          <a:effectLst/>
                          <a:cs typeface="+mn-cs"/>
                        </a:rPr>
                        <a:t>รายละเอียด</a:t>
                      </a:r>
                      <a:endParaRPr lang="en-US" sz="3200" dirty="0">
                        <a:effectLst/>
                        <a:latin typeface="TH SarabunPSK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dirty="0" smtClean="0">
                          <a:effectLst/>
                          <a:latin typeface="TH Niramit AS"/>
                          <a:ea typeface="Times New Roman"/>
                          <a:cs typeface="+mn-cs"/>
                        </a:rPr>
                        <a:t>1</a:t>
                      </a:r>
                      <a:endParaRPr lang="en-US" sz="3200" dirty="0">
                        <a:effectLst/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Cambria"/>
                          <a:ea typeface="Times New Roman"/>
                          <a:cs typeface="+mn-cs"/>
                        </a:rPr>
                        <a:t>1</a:t>
                      </a:r>
                      <a:r>
                        <a:rPr lang="th-TH" sz="3200" dirty="0" smtClean="0">
                          <a:effectLst/>
                          <a:latin typeface="Cambria"/>
                          <a:ea typeface="Times New Roman"/>
                          <a:cs typeface="+mn-cs"/>
                        </a:rPr>
                        <a:t>. </a:t>
                      </a:r>
                      <a:r>
                        <a:rPr lang="th-TH" sz="3200" dirty="0">
                          <a:effectLst/>
                          <a:latin typeface="Cambria"/>
                          <a:ea typeface="Times New Roman"/>
                          <a:cs typeface="+mn-cs"/>
                        </a:rPr>
                        <a:t>คำอธิบายรายวิชา วัตถุประสงค์ของรายวิชา วิธีสอน กิจกรรมการเรียนการสอน วิธีการวัดผลและประเมินผล </a:t>
                      </a:r>
                      <a:endParaRPr lang="en-US" sz="3200" dirty="0">
                        <a:effectLst/>
                        <a:latin typeface="Cambria"/>
                        <a:ea typeface="Times New Roman"/>
                        <a:cs typeface="+mn-cs"/>
                      </a:endParaRPr>
                    </a:p>
                    <a:p>
                      <a:pPr algn="thaiDi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Cambria"/>
                          <a:ea typeface="Times New Roman"/>
                          <a:cs typeface="+mn-cs"/>
                        </a:rPr>
                        <a:t>2</a:t>
                      </a:r>
                      <a:r>
                        <a:rPr lang="th-TH" sz="3200" dirty="0" smtClean="0">
                          <a:effectLst/>
                          <a:latin typeface="Cambria"/>
                          <a:ea typeface="Times New Roman"/>
                          <a:cs typeface="+mn-cs"/>
                        </a:rPr>
                        <a:t>. </a:t>
                      </a:r>
                      <a:r>
                        <a:rPr lang="th-TH" sz="3200" dirty="0">
                          <a:effectLst/>
                          <a:latin typeface="Cambria"/>
                          <a:ea typeface="Times New Roman"/>
                          <a:cs typeface="+mn-cs"/>
                        </a:rPr>
                        <a:t>ความรับผิดชอบของผู้สอนและนักศึกษาที่มีต่อการเรียนการสอนทั้งในและนอกชั้นเรียน </a:t>
                      </a:r>
                      <a:endParaRPr lang="en-US" sz="3200" dirty="0">
                        <a:effectLst/>
                        <a:latin typeface="Cambria"/>
                        <a:ea typeface="Times New Roman"/>
                        <a:cs typeface="+mn-cs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3200" smtClean="0">
                          <a:effectLst/>
                          <a:latin typeface="Cambria"/>
                          <a:ea typeface="Times New Roman"/>
                          <a:cs typeface="+mn-cs"/>
                        </a:rPr>
                        <a:t>3</a:t>
                      </a:r>
                      <a:r>
                        <a:rPr lang="th-TH" sz="3200" smtClean="0">
                          <a:effectLst/>
                          <a:latin typeface="Cambria"/>
                          <a:ea typeface="Times New Roman"/>
                          <a:cs typeface="+mn-cs"/>
                        </a:rPr>
                        <a:t>. </a:t>
                      </a:r>
                      <a:r>
                        <a:rPr lang="th-TH" sz="3200" dirty="0">
                          <a:effectLst/>
                          <a:latin typeface="Cambria"/>
                          <a:ea typeface="Times New Roman"/>
                          <a:cs typeface="+mn-cs"/>
                        </a:rPr>
                        <a:t>ข้อปฏิบัติเบื้องต้นสำหรับผู้สอนและผู้เรียน</a:t>
                      </a:r>
                      <a:endParaRPr lang="en-US" sz="3200" dirty="0">
                        <a:effectLst/>
                        <a:latin typeface="Cambria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010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เข้าไลน์กลุ่มวิชานี้</a:t>
            </a:r>
            <a:endParaRPr lang="th-TH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52625"/>
            <a:ext cx="65913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824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จุดมุ่งหมายของรายวิชา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r>
              <a:rPr lang="th-TH" dirty="0"/>
              <a:t> เพื่อให้นักศึกษาเข้าใจถึงบทบาทและหน้าที่ของธุรกิจงานสื่อสารการตลาดประเภทต่าง ๆ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156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คำอธิบายรายวิชา</a:t>
            </a:r>
            <a:endParaRPr lang="en-US" dirty="0"/>
          </a:p>
          <a:p>
            <a:r>
              <a:rPr lang="th-TH" dirty="0"/>
              <a:t>บทบาท หน้าที่และความสำคัญขององค์กรต่างๆ ที่เกี่ยวข้องกับธุรกิจงานสื่อสารการตลาด โครงสร้างการจัดการ บริษัทตัวแทนโฆษณา และองค์กรที่มีหน้าที่วางแผนสื่อสารการตลาด บทบาทของหน่วยงานในการแสวงหาและรักษาความสัมพันธ์กับลูกค้า รวมถึงผู้มีส่วนร่วมทั้งหมด การสื่อสารตราผลิตภัณฑ์ด้วยเครื่องมือสื่อสารการตลาดแบบบูรณาการ การวางแผนสื่อโฆษณาและสื่อสารตราผลิตภัณฑ์ การจัดการงบประมาณและบุคลากร การวิเคราะห์การวิเคราะห์และประเมินผลเพื่อปรับปรุงการดำเนินงานของหน่วยงาน </a:t>
            </a:r>
            <a:r>
              <a:rPr lang="th-TH" dirty="0" smtClean="0"/>
              <a:t>รวมถึง</a:t>
            </a:r>
            <a:r>
              <a:rPr lang="th-TH" dirty="0"/>
              <a:t>กฎหมายและข้อบังคับที่เกี่ยวข้อง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139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อธิบาย มคอ.</a:t>
            </a:r>
            <a:r>
              <a:rPr lang="en-US" dirty="0" smtClean="0"/>
              <a:t>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7170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142620"/>
              </p:ext>
            </p:extLst>
          </p:nvPr>
        </p:nvGraphicFramePr>
        <p:xfrm>
          <a:off x="539552" y="1214841"/>
          <a:ext cx="7211144" cy="51360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03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04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04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01477">
                <a:tc gridSpan="3">
                  <a:txBody>
                    <a:bodyPr/>
                    <a:lstStyle/>
                    <a:p>
                      <a:r>
                        <a:rPr lang="th-TH" sz="4000" b="1" smtClean="0"/>
                        <a:t>การประเมินผล</a:t>
                      </a:r>
                      <a:endParaRPr lang="th-TH" sz="4000" b="1" dirty="0" smtClean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2068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วิธีการประเมิน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สัปดาห์ที่ประเมิน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สัดส่วนของการประเมิน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09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พฤติกรรมและการมีส่วนร่วมในชั้นเรียน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ทุกสัปดาห์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๑๐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029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การนำเสนองานบทบาทหน้าที่ของบริษัทตัวแทนการสื่อสารการตลาด จากงานที่มอบหมาย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สัปดาห์ </a:t>
                      </a:r>
                      <a:endParaRPr lang="th-TH" sz="2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</a:rPr>
                        <a:t>๔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– </a:t>
                      </a: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๗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๓๕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1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solidFill>
                            <a:schemeClr val="tx1"/>
                          </a:solidFill>
                          <a:effectLst/>
                        </a:rPr>
                        <a:t>การนำเสนองานบริษัทตัวแทนการสื่อสารการตลาด</a:t>
                      </a: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สัปดาห์ </a:t>
                      </a:r>
                      <a:endParaRPr lang="th-TH" sz="2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</a:rPr>
                        <a:t>๑๒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– </a:t>
                      </a: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๑๔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๓๕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9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solidFill>
                            <a:schemeClr val="tx1"/>
                          </a:solidFill>
                          <a:effectLst/>
                        </a:rPr>
                        <a:t>การสอบประมวลความรู้</a:t>
                      </a: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สัปดาห์ ๑๕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๒๐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67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  		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effectLst/>
                        </a:rPr>
                        <a:t>รวม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		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</a:rPr>
                        <a:t>๑๐๐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152400"/>
            <a:ext cx="1770183" cy="12994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1442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8224"/>
            <a:ext cx="7620000" cy="16610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th-TH" sz="3600" dirty="0" smtClean="0"/>
              <a:t>คะแนน </a:t>
            </a:r>
            <a:r>
              <a:rPr lang="th-TH" sz="3600" b="1" dirty="0" smtClean="0"/>
              <a:t>งานเดี่ยว งานทุกชิ้นส่งในห้อง หรือส่งใน </a:t>
            </a:r>
            <a:r>
              <a:rPr lang="en-US" sz="3600" b="1" dirty="0" smtClean="0"/>
              <a:t>Classroom </a:t>
            </a:r>
            <a:r>
              <a:rPr lang="th-TH" sz="3600" b="1" dirty="0" smtClean="0"/>
              <a:t>อย่าลืมเขียน ชื่อ สกุล รหัส วิชา วันเวลาเรียน ไว้ในงานด้วย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09014" y="2132856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sz="2800" dirty="0" smtClean="0"/>
              <a:t>สมุดจด ทั้งเทอม</a:t>
            </a:r>
          </a:p>
          <a:p>
            <a:pPr marL="514350" indent="-514350">
              <a:buAutoNum type="arabicPeriod"/>
            </a:pPr>
            <a:r>
              <a:rPr lang="th-TH" sz="2800" dirty="0" smtClean="0"/>
              <a:t>แฟ้มงานเดี่ยว ทั้ง</a:t>
            </a:r>
            <a:r>
              <a:rPr lang="th-TH" sz="2800" dirty="0"/>
              <a:t>เทอม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855" y="3187347"/>
            <a:ext cx="3518520" cy="351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21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การทำโฆษณา </a:t>
            </a:r>
            <a:r>
              <a:rPr lang="en-US" b="1" dirty="0" smtClean="0"/>
              <a:t>TVC 30 </a:t>
            </a:r>
            <a:r>
              <a:rPr lang="th-TH" b="1" dirty="0" smtClean="0"/>
              <a:t>วินาที</a:t>
            </a:r>
            <a:r>
              <a:rPr lang="en-US" b="1" dirty="0" smtClean="0"/>
              <a:t> 1 </a:t>
            </a:r>
            <a:r>
              <a:rPr lang="th-TH" b="1" dirty="0" smtClean="0"/>
              <a:t>ชิ้นงาน</a:t>
            </a:r>
          </a:p>
          <a:p>
            <a:r>
              <a:rPr lang="th-TH" b="1" dirty="0" smtClean="0"/>
              <a:t>จงหา</a:t>
            </a:r>
          </a:p>
          <a:p>
            <a:r>
              <a:rPr lang="th-TH" b="1" dirty="0" smtClean="0"/>
              <a:t>ต้นทุน</a:t>
            </a:r>
          </a:p>
          <a:p>
            <a:r>
              <a:rPr lang="th-TH" b="1" dirty="0" smtClean="0"/>
              <a:t>ช่องทางการหารายได้</a:t>
            </a:r>
          </a:p>
          <a:p>
            <a:r>
              <a:rPr lang="th-TH" b="1" dirty="0" smtClean="0"/>
              <a:t>รายจ่าย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Pre-Test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88952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</TotalTime>
  <Words>389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รหัสวิชา AIM3304  รายวิชา ธุรกิจงานสื่อสารการตลาด   </vt:lpstr>
      <vt:lpstr>PowerPoint Presentation</vt:lpstr>
      <vt:lpstr>เข้าไลน์กลุ่มวิชานี้</vt:lpstr>
      <vt:lpstr>PowerPoint Presentation</vt:lpstr>
      <vt:lpstr>PowerPoint Presentation</vt:lpstr>
      <vt:lpstr>อธิบาย มคอ.3</vt:lpstr>
      <vt:lpstr>PowerPoint Presentation</vt:lpstr>
      <vt:lpstr>คะแนน งานเดี่ยว งานทุกชิ้นส่งในห้อง หรือส่งใน Classroom อย่าลืมเขียน ชื่อ สกุล รหัส วิชา วันเวลาเรียน ไว้ในงานด้วย </vt:lpstr>
      <vt:lpstr>Pre-Test</vt:lpstr>
      <vt:lpstr> HOMEWORK งานเดี่ยว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พฤติกรรมผู้บริโภค 2(2-0-4)  (Consumer Behavior)</dc:title>
  <dc:creator>TAO</dc:creator>
  <cp:lastModifiedBy>TAO</cp:lastModifiedBy>
  <cp:revision>14</cp:revision>
  <dcterms:created xsi:type="dcterms:W3CDTF">2020-06-09T06:44:17Z</dcterms:created>
  <dcterms:modified xsi:type="dcterms:W3CDTF">2021-12-02T07:28:38Z</dcterms:modified>
</cp:coreProperties>
</file>