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84" r:id="rId3"/>
    <p:sldId id="422" r:id="rId4"/>
    <p:sldId id="423" r:id="rId5"/>
    <p:sldId id="425" r:id="rId6"/>
    <p:sldId id="424" r:id="rId7"/>
    <p:sldId id="426" r:id="rId8"/>
    <p:sldId id="427" r:id="rId9"/>
    <p:sldId id="373" r:id="rId10"/>
    <p:sldId id="378" r:id="rId11"/>
    <p:sldId id="387" r:id="rId12"/>
    <p:sldId id="386" r:id="rId13"/>
    <p:sldId id="385" r:id="rId14"/>
    <p:sldId id="388" r:id="rId15"/>
    <p:sldId id="374" r:id="rId16"/>
    <p:sldId id="389" r:id="rId17"/>
    <p:sldId id="321" r:id="rId18"/>
    <p:sldId id="324" r:id="rId19"/>
    <p:sldId id="330" r:id="rId20"/>
    <p:sldId id="367" r:id="rId21"/>
    <p:sldId id="368" r:id="rId22"/>
    <p:sldId id="3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BE7AE-2E8F-4227-A9FA-2EE8449FD751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DEAD-7080-4ECE-A6F0-17BFF4666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5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885BF1D-77DB-4450-9F51-92BE65E38762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85801"/>
            <a:ext cx="7848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AIM1202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/>
              <a:t>Marketing Communication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876800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hlinkClick r:id="rId2"/>
              </a:rPr>
              <a:t>Isari Pairoa</a:t>
            </a:r>
          </a:p>
          <a:p>
            <a:r>
              <a:rPr lang="en-US" b="1" dirty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MB. 086-358-3508</a:t>
            </a:r>
          </a:p>
          <a:p>
            <a:endParaRPr lang="en-US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Week </a:t>
            </a:r>
            <a:r>
              <a:rPr lang="th-TH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4-5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</a:p>
          <a:p>
            <a:pPr>
              <a:buNone/>
            </a:pPr>
            <a:r>
              <a:rPr lang="en-US" dirty="0" smtClean="0"/>
              <a:t>Function</a:t>
            </a:r>
            <a:r>
              <a:rPr lang="th-TH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Value</a:t>
            </a: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Analysis considerations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10518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Selling price, model, size, </a:t>
            </a:r>
            <a:r>
              <a:rPr lang="en-US" dirty="0" smtClean="0"/>
              <a:t>taste</a:t>
            </a:r>
            <a:endParaRPr lang="th-TH" dirty="0" smtClean="0"/>
          </a:p>
          <a:p>
            <a:r>
              <a:rPr lang="en-US" dirty="0"/>
              <a:t>Segmentation by competitor type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1053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029200" cy="48463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department store </a:t>
            </a:r>
            <a:r>
              <a:rPr lang="en-US" dirty="0" smtClean="0"/>
              <a:t>type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1. Department Store</a:t>
            </a:r>
          </a:p>
          <a:p>
            <a:pPr marL="0" indent="0">
              <a:buNone/>
            </a:pPr>
            <a:r>
              <a:rPr lang="en-US" dirty="0" smtClean="0"/>
              <a:t>2. Super Market</a:t>
            </a:r>
          </a:p>
          <a:p>
            <a:pPr marL="0" indent="0">
              <a:buNone/>
            </a:pPr>
            <a:r>
              <a:rPr lang="en-US" dirty="0" smtClean="0"/>
              <a:t>3. Stand Alone</a:t>
            </a:r>
          </a:p>
          <a:p>
            <a:pPr marL="0" indent="0">
              <a:buNone/>
            </a:pPr>
            <a:r>
              <a:rPr lang="en-US" dirty="0" smtClean="0"/>
              <a:t>4. Super Center/Modern Trade</a:t>
            </a:r>
          </a:p>
          <a:p>
            <a:pPr marL="0" indent="0">
              <a:buNone/>
            </a:pPr>
            <a:r>
              <a:rPr lang="en-US" dirty="0" smtClean="0"/>
              <a:t>5. Community Mall</a:t>
            </a:r>
          </a:p>
          <a:p>
            <a:pPr marL="0" indent="0">
              <a:buNone/>
            </a:pPr>
            <a:r>
              <a:rPr lang="en-US" dirty="0" smtClean="0"/>
              <a:t>6. Selective</a:t>
            </a:r>
          </a:p>
          <a:p>
            <a:pPr marL="0" indent="0">
              <a:buNone/>
            </a:pPr>
            <a:r>
              <a:rPr lang="en-US" dirty="0" smtClean="0"/>
              <a:t>7. Discount Store/ Convenience Store</a:t>
            </a:r>
          </a:p>
          <a:p>
            <a:pPr marL="0" indent="0">
              <a:buNone/>
            </a:pPr>
            <a:r>
              <a:rPr lang="en-US" dirty="0" smtClean="0"/>
              <a:t>8. Online Shop</a:t>
            </a:r>
          </a:p>
          <a:p>
            <a:pPr marL="0" indent="0">
              <a:buNone/>
            </a:pPr>
            <a:r>
              <a:rPr lang="en-US" dirty="0" smtClean="0"/>
              <a:t>9. </a:t>
            </a:r>
            <a:r>
              <a:rPr lang="en-US" dirty="0"/>
              <a:t>Flea Market/ Grocery </a:t>
            </a:r>
            <a:r>
              <a:rPr lang="en-US" dirty="0" smtClean="0"/>
              <a:t>Store</a:t>
            </a:r>
          </a:p>
          <a:p>
            <a:pPr marL="0" indent="0">
              <a:buNone/>
            </a:pPr>
            <a:r>
              <a:rPr lang="en-US" dirty="0" smtClean="0"/>
              <a:t>10.</a:t>
            </a:r>
            <a:r>
              <a:rPr lang="th-TH" dirty="0" smtClean="0"/>
              <a:t> </a:t>
            </a:r>
            <a:r>
              <a:rPr lang="en-US" dirty="0"/>
              <a:t>Shop for special items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1676400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department store type convenience decoration</a:t>
            </a:r>
            <a:endParaRPr lang="th-TH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7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Promotion</a:t>
            </a:r>
          </a:p>
          <a:p>
            <a:pPr>
              <a:buNone/>
            </a:pPr>
            <a:r>
              <a:rPr lang="en-US" dirty="0"/>
              <a:t>Above the line – Below the line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144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077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Channels of Integrated Marketing </a:t>
            </a:r>
            <a:r>
              <a:rPr lang="en-US" sz="3200" dirty="0" smtClean="0"/>
              <a:t>Communications</a:t>
            </a:r>
            <a:r>
              <a:rPr lang="th-TH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</a:rPr>
              <a:t>(IMC)</a:t>
            </a:r>
            <a:endParaRPr lang="th-TH" sz="3200" b="1" dirty="0" smtClean="0">
              <a:solidFill>
                <a:srgbClr val="FF0000"/>
              </a:solidFill>
              <a:latin typeface="Angsana New" pitchFamily="18" charset="-34"/>
            </a:endParaRPr>
          </a:p>
          <a:p>
            <a:pPr marL="342900" indent="-342900">
              <a:buAutoNum type="arabicPeriod"/>
            </a:pPr>
            <a:r>
              <a:rPr lang="en-US" sz="3200" b="1" dirty="0" smtClean="0">
                <a:latin typeface="Angsana New" pitchFamily="18" charset="-34"/>
              </a:rPr>
              <a:t>Advertising</a:t>
            </a:r>
            <a:endParaRPr lang="th-TH" sz="3200" b="1" dirty="0" smtClean="0">
              <a:latin typeface="Angsana New" pitchFamily="18" charset="-34"/>
            </a:endParaRPr>
          </a:p>
          <a:p>
            <a:pPr marL="342900" indent="-342900">
              <a:buAutoNum type="arabicPeriod"/>
            </a:pPr>
            <a:r>
              <a:rPr lang="en-US" sz="3200" b="1" dirty="0" smtClean="0">
                <a:latin typeface="Angsana New" pitchFamily="18" charset="-34"/>
              </a:rPr>
              <a:t>Publicity &amp; Public Relations</a:t>
            </a:r>
            <a:endParaRPr lang="en-US" sz="3200" b="1" dirty="0">
              <a:latin typeface="Angsana New" pitchFamily="18" charset="-34"/>
            </a:endParaRPr>
          </a:p>
          <a:p>
            <a:r>
              <a:rPr lang="th-TH" altLang="zh-CN" sz="3200" b="1" dirty="0">
                <a:latin typeface="Angsana New" pitchFamily="18" charset="-34"/>
                <a:ea typeface="SimHei" pitchFamily="49" charset="-122"/>
              </a:rPr>
              <a:t>3</a:t>
            </a:r>
            <a:r>
              <a:rPr lang="th-TH" altLang="zh-CN" sz="3200" b="1" dirty="0" smtClean="0">
                <a:latin typeface="Angsana New" pitchFamily="18" charset="-34"/>
                <a:ea typeface="SimHei" pitchFamily="49" charset="-122"/>
              </a:rPr>
              <a:t>. </a:t>
            </a:r>
            <a:r>
              <a:rPr lang="en-US" sz="3200" b="1" dirty="0" smtClean="0">
                <a:latin typeface="Angsana New" pitchFamily="18" charset="-34"/>
              </a:rPr>
              <a:t>Personal Selling</a:t>
            </a:r>
          </a:p>
          <a:p>
            <a:r>
              <a:rPr lang="th-TH" altLang="zh-CN" sz="3200" b="1" dirty="0" smtClean="0">
                <a:latin typeface="Angsana New" pitchFamily="18" charset="-34"/>
                <a:ea typeface="SimHei" pitchFamily="49" charset="-122"/>
              </a:rPr>
              <a:t>4. </a:t>
            </a:r>
            <a:r>
              <a:rPr lang="en-US" sz="3200" b="1" dirty="0" smtClean="0">
                <a:latin typeface="Angsana New" pitchFamily="18" charset="-34"/>
              </a:rPr>
              <a:t>Sales Promotion</a:t>
            </a:r>
            <a:r>
              <a:rPr lang="th-TH" sz="3200" b="1" dirty="0" smtClean="0">
                <a:latin typeface="Angsana New" pitchFamily="18" charset="-34"/>
              </a:rPr>
              <a:t> </a:t>
            </a:r>
          </a:p>
          <a:p>
            <a:r>
              <a:rPr lang="th-TH" sz="3200" b="1" dirty="0" smtClean="0">
                <a:latin typeface="Angsana New" pitchFamily="18" charset="-34"/>
              </a:rPr>
              <a:t>5.</a:t>
            </a:r>
            <a:r>
              <a:rPr lang="en-US" sz="3200" b="1" dirty="0" smtClean="0">
                <a:latin typeface="Angsana New" pitchFamily="18" charset="-34"/>
              </a:rPr>
              <a:t> Direct  Marketing</a:t>
            </a:r>
          </a:p>
          <a:p>
            <a:r>
              <a:rPr lang="en-US" sz="3200" b="1" dirty="0" smtClean="0">
                <a:latin typeface="Angsana New" pitchFamily="18" charset="-34"/>
              </a:rPr>
              <a:t>6. CRM - Consumer Relationship Management</a:t>
            </a:r>
          </a:p>
          <a:p>
            <a:r>
              <a:rPr lang="en-US" sz="3200" b="1" dirty="0" smtClean="0">
                <a:latin typeface="Angsana New" pitchFamily="18" charset="-34"/>
              </a:rPr>
              <a:t>7.</a:t>
            </a:r>
            <a:r>
              <a:rPr lang="th-TH" sz="3200" b="1" dirty="0" smtClean="0">
                <a:latin typeface="Angsana New" pitchFamily="18" charset="-34"/>
              </a:rPr>
              <a:t> </a:t>
            </a:r>
            <a:r>
              <a:rPr lang="en-US" sz="3200" b="1" dirty="0" smtClean="0">
                <a:latin typeface="Angsana New" pitchFamily="18" charset="-34"/>
              </a:rPr>
              <a:t>CSR – Coperate Social Responsibility</a:t>
            </a:r>
          </a:p>
          <a:p>
            <a:r>
              <a:rPr lang="en-US" sz="3200" b="1" dirty="0" smtClean="0">
                <a:latin typeface="Angsana New" pitchFamily="18" charset="-34"/>
              </a:rPr>
              <a:t>8.</a:t>
            </a:r>
            <a:r>
              <a:rPr lang="en-US" sz="3200" b="1" dirty="0">
                <a:latin typeface="Angsana New" pitchFamily="18" charset="-34"/>
              </a:rPr>
              <a:t> </a:t>
            </a:r>
            <a:r>
              <a:rPr lang="en-US" sz="3200" b="1" dirty="0" smtClean="0">
                <a:latin typeface="Angsana New" pitchFamily="18" charset="-34"/>
              </a:rPr>
              <a:t>Events Marketing and Sponsorship Management</a:t>
            </a:r>
            <a:endParaRPr lang="th-TH" sz="3200" b="1" dirty="0">
              <a:latin typeface="Angsana New" pitchFamily="18" charset="-34"/>
            </a:endParaRPr>
          </a:p>
          <a:p>
            <a:pPr algn="ctr"/>
            <a:endParaRPr lang="th-TH" sz="3200" b="1" dirty="0">
              <a:latin typeface="Angsana New" pitchFamily="18" charset="-34"/>
            </a:endParaRPr>
          </a:p>
          <a:p>
            <a:pPr algn="ctr"/>
            <a:endParaRPr lang="th-TH" sz="3200" b="1" dirty="0">
              <a:solidFill>
                <a:srgbClr val="CC0000"/>
              </a:solidFill>
              <a:latin typeface="Angsana New" pitchFamily="18" charset="-34"/>
            </a:endParaRPr>
          </a:p>
          <a:p>
            <a:pPr algn="ctr"/>
            <a:endParaRPr lang="en-US" sz="3200" b="1" dirty="0" smtClean="0">
              <a:solidFill>
                <a:srgbClr val="CC0000"/>
              </a:solidFill>
              <a:latin typeface="Angsana New" pitchFamily="18" charset="-34"/>
            </a:endParaRP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</a:rPr>
              <a:t>การให้ข่าวและการประชาสัมพันธ์</a:t>
            </a:r>
            <a:r>
              <a:rPr lang="en-US" sz="3200" b="1" dirty="0">
                <a:solidFill>
                  <a:schemeClr val="bg1"/>
                </a:solidFill>
                <a:latin typeface="Angsana New" pitchFamily="18" charset="-34"/>
              </a:rPr>
              <a:t> (Publicity &amp; Public Relations)</a:t>
            </a:r>
            <a:endParaRPr lang="th-TH" sz="3200" b="1" dirty="0">
              <a:solidFill>
                <a:srgbClr val="CC0000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860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needs</a:t>
            </a:r>
            <a:endParaRPr lang="th-TH" dirty="0" smtClean="0"/>
          </a:p>
        </p:txBody>
      </p:sp>
      <p:pic>
        <p:nvPicPr>
          <p:cNvPr id="52" name="Picture 58" descr="http://www.pbirdblog.com/wp-content/uploads/2008/10/base4factor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3214688"/>
            <a:ext cx="1928812" cy="1781175"/>
          </a:xfr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676400"/>
            <a:ext cx="8533793" cy="4162363"/>
            <a:chOff x="48" y="833"/>
            <a:chExt cx="5622" cy="2787"/>
          </a:xfrm>
        </p:grpSpPr>
        <p:graphicFrame>
          <p:nvGraphicFramePr>
            <p:cNvPr id="9218" name="Object 3"/>
            <p:cNvGraphicFramePr>
              <a:graphicFrameLocks noChangeAspect="1"/>
            </p:cNvGraphicFramePr>
            <p:nvPr/>
          </p:nvGraphicFramePr>
          <p:xfrm>
            <a:off x="1152" y="1598"/>
            <a:ext cx="816" cy="1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" name="Clip" r:id="rId4" imgW="545400" imgH="1041480" progId="">
                    <p:embed/>
                  </p:oleObj>
                </mc:Choice>
                <mc:Fallback>
                  <p:oleObj name="Clip" r:id="rId4" imgW="545400" imgH="10414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598"/>
                          <a:ext cx="816" cy="13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Object 4"/>
            <p:cNvGraphicFramePr>
              <a:graphicFrameLocks noChangeAspect="1"/>
            </p:cNvGraphicFramePr>
            <p:nvPr/>
          </p:nvGraphicFramePr>
          <p:xfrm>
            <a:off x="2106" y="1394"/>
            <a:ext cx="1152" cy="1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" name="Clip" r:id="rId6" imgW="3537360" imgH="2144880" progId="">
                    <p:embed/>
                  </p:oleObj>
                </mc:Choice>
                <mc:Fallback>
                  <p:oleObj name="Clip" r:id="rId6" imgW="3537360" imgH="2144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6" y="1394"/>
                          <a:ext cx="1152" cy="13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5"/>
            <p:cNvGraphicFramePr>
              <a:graphicFrameLocks noChangeAspect="1"/>
            </p:cNvGraphicFramePr>
            <p:nvPr/>
          </p:nvGraphicFramePr>
          <p:xfrm>
            <a:off x="3411" y="935"/>
            <a:ext cx="912" cy="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2" name="Clip" r:id="rId8" imgW="583200" imgH="879480" progId="">
                    <p:embed/>
                  </p:oleObj>
                </mc:Choice>
                <mc:Fallback>
                  <p:oleObj name="Clip" r:id="rId8" imgW="583200" imgH="8794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1" y="935"/>
                          <a:ext cx="912" cy="1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6"/>
            <p:cNvGraphicFramePr>
              <a:graphicFrameLocks noChangeAspect="1"/>
            </p:cNvGraphicFramePr>
            <p:nvPr/>
          </p:nvGraphicFramePr>
          <p:xfrm>
            <a:off x="4516" y="833"/>
            <a:ext cx="864" cy="1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" name="Clip" r:id="rId10" imgW="972720" imgH="1371960" progId="">
                    <p:embed/>
                  </p:oleObj>
                </mc:Choice>
                <mc:Fallback>
                  <p:oleObj name="Clip" r:id="rId10" imgW="972720" imgH="1371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6" y="833"/>
                          <a:ext cx="864" cy="1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288" y="3620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 flipH="1" flipV="1">
              <a:off x="48" y="333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 flipV="1">
              <a:off x="288" y="32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V="1">
              <a:off x="48" y="29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48" y="29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288" y="323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48" y="299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99" y="3231"/>
              <a:ext cx="1115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th-TH" sz="2200" dirty="0">
                <a:latin typeface="Angsana New" pitchFamily="18" charset="-34"/>
                <a:cs typeface="+mn-cs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152" y="3077"/>
              <a:ext cx="100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th-TH" sz="2200" b="1" dirty="0">
                <a:latin typeface="Angsana New" pitchFamily="18" charset="-34"/>
                <a:cs typeface="+mn-cs"/>
              </a:endParaRPr>
            </a:p>
          </p:txBody>
        </p: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2207" y="2771"/>
              <a:ext cx="1056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200" b="1" dirty="0">
                  <a:latin typeface="Angsana New" pitchFamily="18" charset="-34"/>
                  <a:cs typeface="Angsana New" pitchFamily="18" charset="-34"/>
                </a:rPr>
                <a:t>the need for acceptance</a:t>
              </a:r>
              <a:endParaRPr lang="th-TH" sz="2200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562" y="2567"/>
              <a:ext cx="960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2200" b="1" dirty="0">
                  <a:latin typeface="Angsana New" pitchFamily="18" charset="-34"/>
                </a:rPr>
                <a:t>the need for praise</a:t>
              </a:r>
              <a:endParaRPr lang="th-TH" sz="2200" b="1" dirty="0">
                <a:latin typeface="Angsana New" pitchFamily="18" charset="-34"/>
                <a:cs typeface="+mn-cs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566" y="2364"/>
              <a:ext cx="110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2200" b="1" dirty="0">
                  <a:latin typeface="Angsana New" pitchFamily="18" charset="-34"/>
                </a:rPr>
                <a:t>the need for success in life</a:t>
              </a:r>
              <a:endParaRPr lang="th-TH" sz="2200" b="1" dirty="0">
                <a:latin typeface="Angsana New" pitchFamily="18" charset="-34"/>
                <a:cs typeface="+mn-cs"/>
              </a:endParaRPr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>
              <a:off x="816" y="29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912" y="299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V="1">
              <a:off x="1104" y="30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>
              <a:off x="1104" y="304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 flipV="1">
              <a:off x="912" y="28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>
              <a:off x="912" y="280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>
              <a:off x="912" y="28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>
              <a:off x="1680" y="28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1728" y="280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 flipV="1">
              <a:off x="2112" y="28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>
              <a:off x="2112" y="280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 flipV="1">
              <a:off x="1776" y="25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1776" y="256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>
              <a:off x="1824" y="25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3264" y="251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3312" y="251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Line 37"/>
            <p:cNvSpPr>
              <a:spLocks noChangeShapeType="1"/>
            </p:cNvSpPr>
            <p:nvPr/>
          </p:nvSpPr>
          <p:spPr bwMode="auto">
            <a:xfrm flipV="1">
              <a:off x="3456" y="25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 flipV="1">
              <a:off x="3312" y="23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Line 39"/>
            <p:cNvSpPr>
              <a:spLocks noChangeShapeType="1"/>
            </p:cNvSpPr>
            <p:nvPr/>
          </p:nvSpPr>
          <p:spPr bwMode="auto">
            <a:xfrm>
              <a:off x="3312" y="2276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>
              <a:off x="3456" y="251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>
              <a:off x="3312" y="22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>
              <a:off x="4032" y="22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4320" y="227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44"/>
            <p:cNvSpPr>
              <a:spLocks noChangeShapeType="1"/>
            </p:cNvSpPr>
            <p:nvPr/>
          </p:nvSpPr>
          <p:spPr bwMode="auto">
            <a:xfrm flipV="1">
              <a:off x="4512" y="22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 flipV="1">
              <a:off x="4320" y="20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>
              <a:off x="4512" y="227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>
              <a:off x="4320" y="208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Line 48"/>
            <p:cNvSpPr>
              <a:spLocks noChangeShapeType="1"/>
            </p:cNvSpPr>
            <p:nvPr/>
          </p:nvSpPr>
          <p:spPr bwMode="auto">
            <a:xfrm>
              <a:off x="4320" y="20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Line 49"/>
            <p:cNvSpPr>
              <a:spLocks noChangeShapeType="1"/>
            </p:cNvSpPr>
            <p:nvPr/>
          </p:nvSpPr>
          <p:spPr bwMode="auto">
            <a:xfrm>
              <a:off x="5280" y="203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Line 50"/>
            <p:cNvSpPr>
              <a:spLocks noChangeShapeType="1"/>
            </p:cNvSpPr>
            <p:nvPr/>
          </p:nvSpPr>
          <p:spPr bwMode="auto">
            <a:xfrm>
              <a:off x="5520" y="2276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Line 51"/>
            <p:cNvSpPr>
              <a:spLocks noChangeShapeType="1"/>
            </p:cNvSpPr>
            <p:nvPr/>
          </p:nvSpPr>
          <p:spPr bwMode="auto">
            <a:xfrm>
              <a:off x="5040" y="20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046762" y="5315470"/>
            <a:ext cx="21129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ngsana New" pitchFamily="18" charset="-34"/>
                <a:cs typeface="Angsana New" pitchFamily="18" charset="-34"/>
              </a:rPr>
              <a:t>Need physically</a:t>
            </a:r>
            <a:endParaRPr lang="th-TH" sz="2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9695" y="5121886"/>
            <a:ext cx="10200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ngsana New" pitchFamily="18" charset="-34"/>
                <a:cs typeface="Angsana New" pitchFamily="18" charset="-34"/>
              </a:rPr>
              <a:t>need for stability</a:t>
            </a:r>
            <a:endParaRPr lang="th-TH" sz="2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71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763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Situation Analysis - 5 C’s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02688"/>
            <a:ext cx="4346062" cy="4678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Company</a:t>
            </a: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th-TH" sz="36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Competitor</a:t>
            </a:r>
            <a:endParaRPr lang="th-TH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Consumer</a:t>
            </a: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2000" b="1" dirty="0" smtClean="0">
                <a:latin typeface="Adobe Fan Heiti Std B" pitchFamily="34" charset="-128"/>
                <a:ea typeface="Adobe Fan Heiti Std B" pitchFamily="34" charset="-128"/>
              </a:rPr>
              <a:t>	</a:t>
            </a:r>
            <a:r>
              <a:rPr lang="en-US" sz="2000" dirty="0" err="1" smtClean="0"/>
              <a:t>Ses</a:t>
            </a:r>
            <a:r>
              <a:rPr lang="en-US" sz="2000" dirty="0" smtClean="0"/>
              <a:t> – Social </a:t>
            </a:r>
            <a:r>
              <a:rPr lang="en-US" sz="2000" dirty="0"/>
              <a:t>Economic </a:t>
            </a:r>
            <a:r>
              <a:rPr lang="en-US" sz="2000" dirty="0" smtClean="0"/>
              <a:t>Status</a:t>
            </a:r>
            <a:endParaRPr lang="th-TH" sz="20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Collaborator</a:t>
            </a:r>
            <a:endParaRPr lang="en-US" sz="36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Contex</a:t>
            </a:r>
          </a:p>
          <a:p>
            <a:r>
              <a:rPr lang="th-TH" sz="2000" b="1" dirty="0" smtClean="0">
                <a:latin typeface="Adobe Fan Heiti Std B" pitchFamily="34" charset="-128"/>
                <a:ea typeface="Adobe Fan Heiti Std B" pitchFamily="34" charset="-128"/>
              </a:rPr>
              <a:t>	</a:t>
            </a:r>
            <a:r>
              <a:rPr lang="en-US" sz="2000" b="1" dirty="0" smtClean="0">
                <a:latin typeface="Adobe Fan Heiti Std B" pitchFamily="34" charset="-128"/>
                <a:ea typeface="Adobe Fan Heiti Std B" pitchFamily="34" charset="-128"/>
              </a:rPr>
              <a:t>Political</a:t>
            </a:r>
            <a:r>
              <a:rPr lang="th-TH" sz="20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20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2000" b="1" dirty="0" smtClean="0">
                <a:latin typeface="Adobe Fan Heiti Std B" pitchFamily="34" charset="-128"/>
                <a:ea typeface="Adobe Fan Heiti Std B" pitchFamily="34" charset="-128"/>
              </a:rPr>
              <a:t>	</a:t>
            </a:r>
            <a:r>
              <a:rPr lang="en-US" sz="2000" b="1" dirty="0" smtClean="0">
                <a:latin typeface="Adobe Fan Heiti Std B" pitchFamily="34" charset="-128"/>
                <a:ea typeface="Adobe Fan Heiti Std B" pitchFamily="34" charset="-128"/>
              </a:rPr>
              <a:t>Economic</a:t>
            </a:r>
            <a:endParaRPr lang="th-TH" sz="20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2000" b="1" dirty="0" smtClean="0">
                <a:latin typeface="Adobe Fan Heiti Std B" pitchFamily="34" charset="-128"/>
                <a:ea typeface="Adobe Fan Heiti Std B" pitchFamily="34" charset="-128"/>
              </a:rPr>
              <a:t>	</a:t>
            </a:r>
            <a:r>
              <a:rPr lang="en-US" sz="2000" b="1" dirty="0" smtClean="0">
                <a:latin typeface="Adobe Fan Heiti Std B" pitchFamily="34" charset="-128"/>
                <a:ea typeface="Adobe Fan Heiti Std B" pitchFamily="34" charset="-128"/>
              </a:rPr>
              <a:t>Social</a:t>
            </a:r>
          </a:p>
          <a:p>
            <a:r>
              <a:rPr lang="th-TH" sz="2000" b="1" dirty="0" smtClean="0">
                <a:latin typeface="Adobe Fan Heiti Std B" pitchFamily="34" charset="-128"/>
                <a:ea typeface="Adobe Fan Heiti Std B" pitchFamily="34" charset="-128"/>
              </a:rPr>
              <a:t>	</a:t>
            </a:r>
            <a:r>
              <a:rPr lang="en-US" sz="2000" b="1" dirty="0" smtClean="0">
                <a:latin typeface="Adobe Fan Heiti Std B" pitchFamily="34" charset="-128"/>
                <a:ea typeface="Adobe Fan Heiti Std B" pitchFamily="34" charset="-128"/>
              </a:rPr>
              <a:t>Technology</a:t>
            </a:r>
          </a:p>
          <a:p>
            <a:r>
              <a:rPr lang="th-TH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0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80px-SWOT_en_sv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5562600" cy="62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638800" y="59436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อ่านหนังสือหน้า </a:t>
            </a: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32</a:t>
            </a:r>
            <a:endParaRPr lang="en-US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19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2075" tIns="46038" rIns="92075" bIns="46038" anchor="ctr"/>
          <a:lstStyle/>
          <a:p>
            <a:pPr algn="ctr" eaLnBrk="1" hangingPunct="1"/>
            <a:r>
              <a:rPr lang="en-US" dirty="0" smtClean="0"/>
              <a:t>TOWS Matrix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358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44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Life Cycle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530" y="2158361"/>
            <a:ext cx="5200339" cy="3749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1295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อ่านหนังสือ หน้า </a:t>
            </a:r>
            <a:r>
              <a:rPr lang="en-US" dirty="0" smtClean="0"/>
              <a:t>35-40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47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93766"/>
              </p:ext>
            </p:extLst>
          </p:nvPr>
        </p:nvGraphicFramePr>
        <p:xfrm>
          <a:off x="838200" y="533400"/>
          <a:ext cx="6686550" cy="5181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6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79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2145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Week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th-TH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th-TH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Chapter 2 Communication Models Concepts and theories that are useful for working in marketing communications, concepts, marketing communication process models.</a:t>
                      </a:r>
                    </a:p>
                    <a:p>
                      <a:r>
                        <a:rPr lang="en-US" sz="2000" dirty="0" smtClean="0"/>
                        <a:t>-Laswell model of communication process -Shannon's communication process model and Weaver-Berlo's model of communication processes, concepts and theories that are useful for marketing communications. </a:t>
                      </a:r>
                    </a:p>
                    <a:p>
                      <a:r>
                        <a:rPr lang="en-US" sz="2000" dirty="0" smtClean="0"/>
                        <a:t>-Theory of market situation analysis </a:t>
                      </a:r>
                    </a:p>
                    <a:p>
                      <a:r>
                        <a:rPr lang="en-US" sz="2000" dirty="0" smtClean="0"/>
                        <a:t>-Theory of environmental analysis concepts and product life cycle theory </a:t>
                      </a:r>
                    </a:p>
                    <a:p>
                      <a:r>
                        <a:rPr lang="en-US" sz="2000" dirty="0" smtClean="0"/>
                        <a:t>-Marketing Mix Theory </a:t>
                      </a:r>
                    </a:p>
                    <a:p>
                      <a:r>
                        <a:rPr lang="en-US" sz="2000" dirty="0" smtClean="0"/>
                        <a:t>- Concepts and theories on integrated marketing communications</a:t>
                      </a:r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10199" y="5867400"/>
            <a:ext cx="2842445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FFFF00"/>
                </a:solidFill>
              </a:rPr>
              <a:t>อ่านตำราบทที่ </a:t>
            </a:r>
            <a:r>
              <a:rPr lang="en-US" sz="4800" dirty="0" smtClean="0">
                <a:solidFill>
                  <a:srgbClr val="FFFF00"/>
                </a:solidFill>
              </a:rPr>
              <a:t>2</a:t>
            </a:r>
            <a:endParaRPr lang="th-TH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 Positioning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randgrap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745" y="1882775"/>
            <a:ext cx="5982510" cy="4572000"/>
          </a:xfrm>
        </p:spPr>
      </p:pic>
    </p:spTree>
    <p:extLst>
      <p:ext uri="{BB962C8B-B14F-4D97-AF65-F5344CB8AC3E}">
        <p14:creationId xmlns:p14="http://schemas.microsoft.com/office/powerpoint/2010/main" val="2147314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 Positioning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rand-positioning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5642264" cy="4572000"/>
          </a:xfrm>
        </p:spPr>
      </p:pic>
    </p:spTree>
    <p:extLst>
      <p:ext uri="{BB962C8B-B14F-4D97-AF65-F5344CB8AC3E}">
        <p14:creationId xmlns:p14="http://schemas.microsoft.com/office/powerpoint/2010/main" val="3670208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Character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90" t="45067" r="40000" b="7577"/>
          <a:stretch/>
        </p:blipFill>
        <p:spPr>
          <a:xfrm>
            <a:off x="1004316" y="1981200"/>
            <a:ext cx="6400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3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Lasswell </a:t>
            </a:r>
            <a:r>
              <a:rPr lang="en-GB" dirty="0" smtClean="0"/>
              <a:t>model</a:t>
            </a:r>
            <a:endParaRPr lang="th-TH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2551906"/>
            <a:ext cx="6191250" cy="296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52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Laswell communication process model There are important components: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7239000" cy="3495984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th-TH" b="1" dirty="0"/>
              <a:t>. </a:t>
            </a:r>
            <a:r>
              <a:rPr lang="en-US" dirty="0" smtClean="0"/>
              <a:t>Who</a:t>
            </a:r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Says What</a:t>
            </a:r>
            <a:endParaRPr lang="en-US" dirty="0"/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smtClean="0"/>
              <a:t>In </a:t>
            </a:r>
            <a:r>
              <a:rPr lang="en-US" dirty="0"/>
              <a:t>Which </a:t>
            </a:r>
            <a:r>
              <a:rPr lang="en-US" dirty="0" smtClean="0"/>
              <a:t>Channel</a:t>
            </a:r>
            <a:endParaRPr lang="en-US" dirty="0"/>
          </a:p>
          <a:p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smtClean="0"/>
              <a:t>To Whom</a:t>
            </a:r>
            <a:endParaRPr lang="en-US" dirty="0"/>
          </a:p>
          <a:p>
            <a:r>
              <a:rPr lang="en-US" dirty="0"/>
              <a:t>5</a:t>
            </a:r>
            <a:r>
              <a:rPr lang="th-TH" b="1" dirty="0" smtClean="0"/>
              <a:t>.</a:t>
            </a:r>
            <a:r>
              <a:rPr lang="th-TH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What </a:t>
            </a:r>
            <a:r>
              <a:rPr lang="en-US" dirty="0" smtClean="0"/>
              <a:t>Effect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9061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of Shannon and Weaver's communication process</a:t>
            </a:r>
            <a:r>
              <a:rPr lang="en-US" dirty="0" smtClean="0"/>
              <a:t>.</a:t>
            </a:r>
            <a:endParaRPr lang="th-TH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7" t="17603" b="8239"/>
          <a:stretch/>
        </p:blipFill>
        <p:spPr bwMode="auto">
          <a:xfrm>
            <a:off x="990600" y="1905000"/>
            <a:ext cx="6781800" cy="3886200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583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components of Shannon and Weaver's communication process model are as follows: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239000" cy="3953184"/>
          </a:xfrm>
        </p:spPr>
        <p:txBody>
          <a:bodyPr>
            <a:normAutofit/>
          </a:bodyPr>
          <a:lstStyle/>
          <a:p>
            <a:r>
              <a:rPr lang="en-US" dirty="0" smtClean="0"/>
              <a:t>Source </a:t>
            </a:r>
            <a:endParaRPr lang="en-US" dirty="0"/>
          </a:p>
          <a:p>
            <a:r>
              <a:rPr lang="en-US" dirty="0" smtClean="0"/>
              <a:t>Transmitter</a:t>
            </a:r>
            <a:endParaRPr lang="en-US" dirty="0"/>
          </a:p>
          <a:p>
            <a:r>
              <a:rPr lang="en-US" dirty="0" smtClean="0"/>
              <a:t>Message</a:t>
            </a:r>
            <a:endParaRPr lang="th-TH" dirty="0" smtClean="0"/>
          </a:p>
          <a:p>
            <a:r>
              <a:rPr lang="en-US" dirty="0" smtClean="0"/>
              <a:t>Sent Signal</a:t>
            </a:r>
            <a:endParaRPr lang="en-US" dirty="0"/>
          </a:p>
          <a:p>
            <a:r>
              <a:rPr lang="en-US" dirty="0" smtClean="0"/>
              <a:t>Received Signal</a:t>
            </a:r>
            <a:endParaRPr lang="en-US" dirty="0"/>
          </a:p>
          <a:p>
            <a:r>
              <a:rPr lang="en-US" dirty="0" smtClean="0"/>
              <a:t>Receiver</a:t>
            </a:r>
            <a:endParaRPr lang="en-US" dirty="0"/>
          </a:p>
          <a:p>
            <a:r>
              <a:rPr lang="en-US" dirty="0" smtClean="0"/>
              <a:t>Destination</a:t>
            </a:r>
            <a:endParaRPr lang="en-US" dirty="0"/>
          </a:p>
          <a:p>
            <a:r>
              <a:rPr lang="en-US" dirty="0" smtClean="0"/>
              <a:t>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5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Berlo's communication process model</a:t>
            </a:r>
            <a:endParaRPr lang="th-TH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8" r="-2237" b="3896"/>
          <a:stretch/>
        </p:blipFill>
        <p:spPr bwMode="auto">
          <a:xfrm>
            <a:off x="1143000" y="1752600"/>
            <a:ext cx="5934066" cy="3890171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538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Explain marketing communications from Berlo's communication process model.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987550"/>
              </p:ext>
            </p:extLst>
          </p:nvPr>
        </p:nvGraphicFramePr>
        <p:xfrm>
          <a:off x="381000" y="2133599"/>
          <a:ext cx="7543800" cy="4278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24"/>
                <a:gridCol w="2688776"/>
                <a:gridCol w="3505200"/>
              </a:tblGrid>
              <a:tr h="445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component of communication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elements of marketing communication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Marketing Communication Examples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1941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ordia New"/>
                        </a:rPr>
                        <a:t>Sender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Producer of products or services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Facial cleansing foam products for people with acne.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669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Channel</a:t>
                      </a:r>
                      <a:endParaRPr lang="th-TH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Send messages in the form of symbols, images, sound, light, movement, speech, music, etc.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Advertising with the slogan "Forget acne, find clear, beautiful face"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551409">
                <a:tc>
                  <a:txBody>
                    <a:bodyPr/>
                    <a:lstStyle/>
                    <a:p>
                      <a:endParaRPr lang="th-TH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Different types of marketing communications -sales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promotion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-Advertising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-public relations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-Sales by salesperson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/>
                        <a:t>-direct marketing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/>
                        <a:t>-Digital Marketing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/>
                        <a:t>-Marketing communication through activities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/>
                        <a:t>-TV commercials and digital media - sales promotion with a price reduction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/>
                        <a:t>-public relations with product details down Invite the media to attend a press conference to launch new products. electronic (Email) to consumers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/>
                        <a:t>-direct marketing By sending targeted letters that the company has created a customer database (Database).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/>
                        <a:t>- indicative events Brand attributes, such as new product launches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8349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Receiver</a:t>
                      </a:r>
                      <a:endParaRPr lang="en-US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Target consumers of the brand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group of adolescent women Age between 15-20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55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กลยุทธ์ส่วนประสมทางการตลาด</a:t>
            </a:r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Marketing Mix Strategy</a:t>
            </a:r>
            <a:r>
              <a:rPr lang="en-US" sz="4000" dirty="0"/>
              <a:t/>
            </a:r>
            <a:br>
              <a:rPr lang="en-US" sz="4000" dirty="0"/>
            </a:br>
            <a:endParaRPr lang="th-TH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153400" cy="3429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4P’s 			4C’s</a:t>
            </a:r>
            <a:endParaRPr lang="en-US" sz="36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Product			Consumer</a:t>
            </a:r>
            <a:endParaRPr lang="en-US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 			Cost    	     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Place 			Convenience</a:t>
            </a:r>
            <a:endParaRPr lang="en-US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Promotion		Communication</a:t>
            </a:r>
            <a:endParaRPr lang="th-TH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8400" y="533400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อ่านหนังสือหน้า </a:t>
            </a:r>
            <a:r>
              <a:rPr lang="en-US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1893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1264</TotalTime>
  <Words>542</Words>
  <Application>Microsoft Office PowerPoint</Application>
  <PresentationFormat>On-screen Show (4:3)</PresentationFormat>
  <Paragraphs>124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Opulent</vt:lpstr>
      <vt:lpstr>Clip</vt:lpstr>
      <vt:lpstr>AIM1202  Marketing Communication</vt:lpstr>
      <vt:lpstr>PowerPoint Presentation</vt:lpstr>
      <vt:lpstr>The Lasswell model</vt:lpstr>
      <vt:lpstr>Laswell communication process model There are important components:</vt:lpstr>
      <vt:lpstr>Model of Shannon and Weaver's communication process.</vt:lpstr>
      <vt:lpstr>The components of Shannon and Weaver's communication process model are as follows:</vt:lpstr>
      <vt:lpstr>Berlo's communication process model</vt:lpstr>
      <vt:lpstr>Explain marketing communications from Berlo's communication process model.</vt:lpstr>
      <vt:lpstr> กลยุทธ์ส่วนประสมทางการตลาด Marketing Mix Strategy </vt:lpstr>
      <vt:lpstr>Analysis considerations</vt:lpstr>
      <vt:lpstr>Price</vt:lpstr>
      <vt:lpstr>Place</vt:lpstr>
      <vt:lpstr>PowerPoint Presentation</vt:lpstr>
      <vt:lpstr>PowerPoint Presentation</vt:lpstr>
      <vt:lpstr>Basic needs</vt:lpstr>
      <vt:lpstr>PowerPoint Presentation</vt:lpstr>
      <vt:lpstr>PowerPoint Presentation</vt:lpstr>
      <vt:lpstr>TOWS Matrix</vt:lpstr>
      <vt:lpstr>Product Life Cycle</vt:lpstr>
      <vt:lpstr>Brand Positioning </vt:lpstr>
      <vt:lpstr>Brand Positioning </vt:lpstr>
      <vt:lpstr>Brand Character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สัมมนาการโฆษณา Seminar inAdvertising CAD4902</dc:title>
  <dc:creator>HOME</dc:creator>
  <cp:lastModifiedBy>TAO</cp:lastModifiedBy>
  <cp:revision>127</cp:revision>
  <dcterms:created xsi:type="dcterms:W3CDTF">2012-10-31T06:48:48Z</dcterms:created>
  <dcterms:modified xsi:type="dcterms:W3CDTF">2022-12-22T10:26:08Z</dcterms:modified>
</cp:coreProperties>
</file>