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95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22D17-92E8-486A-9FCF-44C030E7D7EE}" type="datetimeFigureOut">
              <a:rPr lang="th-TH" smtClean="0"/>
              <a:t>26/08/60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23B70-AC3A-485E-89D4-59D8EEBBABE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7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23B70-AC3A-485E-89D4-59D8EEBBABEF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5481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23B70-AC3A-485E-89D4-59D8EEBBABEF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76482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E4C9DE1-D0B9-4C9B-AD6E-AAEAA97B1A19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742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7DF9-A288-44F2-901C-4F22E40F4EE6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9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67B-E844-4AE9-A970-ABC7AA3E7082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33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8D8-66DF-472E-9328-F6093FD79E11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65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59F6-F748-4FFD-B34D-0BA172249534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02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4B72-9A27-4478-A9F3-E9D27BCD3F40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24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371-B05C-4CF3-9C4C-6EAE7545EB59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01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C0F59-43F6-4C33-AA5F-93CFAD7681BC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611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054F-7998-4259-BB0A-B7F5990A20D0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3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6422-F60F-4B74-95DE-F91C56E4F17C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9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4BA2-0824-4249-9D2F-481F06756B5E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0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76C0-1D03-4F67-AAE3-5C7D023E5E33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5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BC27-E2E1-4698-B121-114C04564E2E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5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D3A2-FE78-408A-805B-A20CC20C120A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0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B27-F856-4978-A11D-FB68D5FCE0D6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7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8036-46CE-4BEE-A509-64CE1728CC65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9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306C-26FC-4AF2-A14A-9E2DFF1C3684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02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BFC1620-F485-48B9-8A05-F58E6755463D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74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หลักนิเทศศาสตร์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/>
              <a:t>บทที่ </a:t>
            </a:r>
            <a:r>
              <a:rPr lang="en-US" sz="3200" dirty="0" smtClean="0"/>
              <a:t>4 </a:t>
            </a:r>
            <a:r>
              <a:rPr lang="th-TH" sz="3200" dirty="0" smtClean="0"/>
              <a:t>องค์ประกอบของกระบวนการสื่อสาร</a:t>
            </a:r>
            <a:endParaRPr lang="th-TH" sz="3200" dirty="0"/>
          </a:p>
        </p:txBody>
      </p:sp>
      <p:sp>
        <p:nvSpPr>
          <p:cNvPr id="4" name="Rectangle 3"/>
          <p:cNvSpPr/>
          <p:nvPr/>
        </p:nvSpPr>
        <p:spPr>
          <a:xfrm>
            <a:off x="602931" y="475376"/>
            <a:ext cx="992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Week   </a:t>
            </a:r>
            <a:r>
              <a:rPr lang="en-US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6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ปัจจัยที่ควรพิจารณาเกี่ยวกับผู้ส่งสารและผู้รับ</a:t>
            </a:r>
            <a:r>
              <a:rPr lang="th-TH" dirty="0" smtClean="0"/>
              <a:t>สาร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831285" cy="45417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 smtClean="0"/>
              <a:t>3. </a:t>
            </a:r>
            <a:r>
              <a:rPr lang="th-TH" sz="3200" dirty="0"/>
              <a:t>ความรู้ (</a:t>
            </a:r>
            <a:r>
              <a:rPr lang="en-US" sz="3200" dirty="0" smtClean="0"/>
              <a:t>Knowledge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ความรู้ซึ่งเกี่ยวข้องกับคู่สื่อสาร </a:t>
            </a:r>
            <a:r>
              <a:rPr lang="th-TH" sz="3200" dirty="0" smtClean="0"/>
              <a:t>ประกอบด้วย</a:t>
            </a:r>
          </a:p>
          <a:p>
            <a:pPr marL="0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3.1 </a:t>
            </a:r>
            <a:r>
              <a:rPr lang="th-TH" sz="3200" dirty="0"/>
              <a:t>ความรู้ในเรื่องที่จะสื่อสาร (</a:t>
            </a:r>
            <a:r>
              <a:rPr lang="en-US" sz="3200" dirty="0"/>
              <a:t>Knowledge of subject </a:t>
            </a:r>
            <a:r>
              <a:rPr lang="en-US" sz="3200" dirty="0" smtClean="0"/>
              <a:t>matter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 ระดับความรู้ความเข้าใจที่มีต่อเรื่องที่จะสื่อสาร หากคู่สื่อสารมีความรู้ความเข้าใจเรื่องนั้นอย่างดี  ก็จะส่งผลให้เกิดความมั่นใจในการสื่อสาร และทำให้คู่สื่อสารต่างเข้าใจสิ่งที่ต้องการสื่อสารได้ชัดเจนมาก</a:t>
            </a:r>
            <a:r>
              <a:rPr lang="th-TH" sz="3200" dirty="0" smtClean="0"/>
              <a:t>ยิ่งขึ้น</a:t>
            </a:r>
          </a:p>
          <a:p>
            <a:pPr marL="0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3.2 </a:t>
            </a:r>
            <a:r>
              <a:rPr lang="th-TH" sz="3200" dirty="0"/>
              <a:t>ความรู้เกี่ยวกับกระบวนการสื่อสาร (</a:t>
            </a:r>
            <a:r>
              <a:rPr lang="en-US" sz="3200" dirty="0"/>
              <a:t>Knowledge of </a:t>
            </a:r>
            <a:r>
              <a:rPr lang="en-US" sz="3200" dirty="0" smtClean="0"/>
              <a:t>the communication process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 ความรู้ ความเข้าใจ และ</a:t>
            </a:r>
            <a:r>
              <a:rPr lang="th-TH" sz="3200" dirty="0" smtClean="0"/>
              <a:t>ทักษะที่</a:t>
            </a:r>
            <a:r>
              <a:rPr lang="th-TH" sz="3200" dirty="0"/>
              <a:t>เกี่ยวข้องกับกระบวนการสื่อสาร รวมทั้งความสามารถในการวิเคราะห์องค์ประกอบต่าง ๆ ในกระบวนการสื่อสาร ซึ่งจะส่งผลต่อ</a:t>
            </a:r>
            <a:r>
              <a:rPr lang="th-TH" sz="3200" dirty="0" smtClean="0"/>
              <a:t>พฤติกรรมในขณะ</a:t>
            </a:r>
            <a:r>
              <a:rPr lang="th-TH" sz="3200" dirty="0"/>
              <a:t>สื่อสารและประสิทธิผลในการสื่อสารของคู่สื่อสาร</a:t>
            </a:r>
          </a:p>
          <a:p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747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ปัจจัยที่ควรพิจารณาเกี่ยวกับผู้ส่งสารและผู้รับ</a:t>
            </a:r>
            <a:r>
              <a:rPr lang="th-TH" dirty="0" smtClean="0"/>
              <a:t>สาร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872344"/>
            <a:ext cx="10700656" cy="43760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 smtClean="0"/>
              <a:t>4. </a:t>
            </a:r>
            <a:r>
              <a:rPr lang="th-TH" sz="3200" dirty="0"/>
              <a:t>สถานภาพทางสังคมและวัฒนธรรม (</a:t>
            </a:r>
            <a:r>
              <a:rPr lang="en-US" sz="3200" dirty="0"/>
              <a:t>Position within </a:t>
            </a:r>
            <a:r>
              <a:rPr lang="en-US" sz="3200" dirty="0" smtClean="0"/>
              <a:t>a </a:t>
            </a:r>
            <a:r>
              <a:rPr lang="en-US" sz="3200" dirty="0"/>
              <a:t>social-cultural </a:t>
            </a:r>
            <a:r>
              <a:rPr lang="en-US" sz="3200" dirty="0" smtClean="0"/>
              <a:t>system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 สถานภาพทางสังคม</a:t>
            </a:r>
            <a:r>
              <a:rPr lang="th-TH" sz="3200" dirty="0" smtClean="0"/>
              <a:t>ของคู่</a:t>
            </a:r>
            <a:r>
              <a:rPr lang="th-TH" sz="3200" dirty="0"/>
              <a:t>สื่อสาร เช่น การเป็นสมาชิกของกลุ่มต่างๆ ประเพณีวัฒนธรรม ความเชื่อ ค่านิยม ฯลฯ ซึ่งรวมเรียกว่า ภูมิหลังทางสังคมและวัฒนธรรม (</a:t>
            </a:r>
            <a:r>
              <a:rPr lang="en-US" sz="3200" dirty="0"/>
              <a:t>social- cultural </a:t>
            </a:r>
            <a:r>
              <a:rPr lang="en-US" sz="3200" dirty="0" smtClean="0"/>
              <a:t>background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ของคู่</a:t>
            </a:r>
            <a:r>
              <a:rPr lang="th-TH" sz="3200" dirty="0" smtClean="0"/>
              <a:t>สื่อสาร</a:t>
            </a:r>
          </a:p>
          <a:p>
            <a:pPr marL="0" indent="0">
              <a:buNone/>
            </a:pPr>
            <a:r>
              <a:rPr lang="th-TH" sz="3200" dirty="0" smtClean="0"/>
              <a:t>5. </a:t>
            </a:r>
            <a:r>
              <a:rPr lang="th-TH" sz="3200" dirty="0"/>
              <a:t>ขอบเขตประสบการณ์ (</a:t>
            </a:r>
            <a:r>
              <a:rPr lang="en-US" sz="3200" dirty="0"/>
              <a:t>Field of </a:t>
            </a:r>
            <a:r>
              <a:rPr lang="en-US" sz="3200" dirty="0" smtClean="0"/>
              <a:t>experience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 ประสบการณ์หรือการเรียนรู้ของคู่สื่อสาร ซึ่งจะเป็นปัจจัยกำหนดระดับความสอดคล้องต้องกันของสารและความหมายที่ส่งผ่านระหว่างคู่สื่อสาร หากคู่สื่อสารมีประสบการณ์ในเรื่องต่าง ๆ ร่วมกันก็จะช่วยให้เข้าใจความหมายของสารได้</a:t>
            </a:r>
            <a:r>
              <a:rPr lang="th-TH" sz="3200" dirty="0" smtClean="0"/>
              <a:t>ตรงกันหรือ</a:t>
            </a:r>
            <a:r>
              <a:rPr lang="th-TH" sz="3200" dirty="0"/>
              <a:t>สอดคล้องกัน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901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องค์ประกอบ: 3. 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/>
              <a:t>สาร (</a:t>
            </a:r>
            <a:r>
              <a:rPr lang="en-US" sz="3600" dirty="0" smtClean="0"/>
              <a:t>Message</a:t>
            </a:r>
            <a:r>
              <a:rPr lang="th-TH" sz="3600" dirty="0" smtClean="0"/>
              <a:t>)</a:t>
            </a:r>
            <a:r>
              <a:rPr lang="en-US" sz="3600" dirty="0" smtClean="0"/>
              <a:t> </a:t>
            </a:r>
            <a:r>
              <a:rPr lang="th-TH" sz="3600" dirty="0"/>
              <a:t>หมายถึง ผลผลิตที่เกิดจากการเข้ารหัส</a:t>
            </a:r>
            <a:r>
              <a:rPr lang="th-TH" sz="3600" dirty="0" smtClean="0"/>
              <a:t>ของคู่</a:t>
            </a:r>
            <a:r>
              <a:rPr lang="th-TH" sz="3600" dirty="0"/>
              <a:t>สื่อสารเพื่อส่งผ่านระหว่างกัน และกระตุ้นให้เกิดการตอบสนอง </a:t>
            </a:r>
            <a:r>
              <a:rPr lang="th-TH" sz="3600" dirty="0" smtClean="0"/>
              <a:t>ใน</a:t>
            </a:r>
            <a:r>
              <a:rPr lang="th-TH" sz="3600" dirty="0"/>
              <a:t>การศึกษาองค์ประกอบนี้ มีประเด็นควรพิจารณา 2 ประเด็น ได้แก่</a:t>
            </a:r>
          </a:p>
          <a:p>
            <a:pPr marL="0" indent="0">
              <a:buNone/>
            </a:pPr>
            <a:r>
              <a:rPr lang="th-TH" sz="3600" dirty="0" smtClean="0"/>
              <a:t>	3.1 </a:t>
            </a:r>
            <a:r>
              <a:rPr lang="th-TH" sz="3600" dirty="0"/>
              <a:t>การแบ่งประเภทของสาร </a:t>
            </a:r>
          </a:p>
          <a:p>
            <a:pPr marL="0" indent="0">
              <a:buNone/>
            </a:pPr>
            <a:r>
              <a:rPr lang="th-TH" sz="3600" dirty="0" smtClean="0"/>
              <a:t>	3.2 </a:t>
            </a:r>
            <a:r>
              <a:rPr lang="th-TH" sz="3600" dirty="0"/>
              <a:t>ปัจจัยที่เกี่ยวข้องกับสาร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925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ปัจจัยที่เกี่ยวข้องกับสาร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2142067"/>
            <a:ext cx="10853056" cy="44329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000" dirty="0" smtClean="0"/>
              <a:t>1. </a:t>
            </a:r>
            <a:r>
              <a:rPr lang="th-TH" sz="3000" dirty="0"/>
              <a:t>รหัสของสาร (</a:t>
            </a:r>
            <a:r>
              <a:rPr lang="en-US" sz="3000" dirty="0"/>
              <a:t>Message </a:t>
            </a:r>
            <a:r>
              <a:rPr lang="en-US" sz="3000" dirty="0" smtClean="0"/>
              <a:t>code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r>
              <a:rPr lang="th-TH" sz="3000" dirty="0"/>
              <a:t>หมายถึง กลุ่มของสัญลักษณ์ซึ่งใช้แทนหรือให้หมายถึงสิ่งต่าง ๆ ได้แก่ วัจนภาษา ซึ่งหมายถึงภาษาเขียน และภาษาพูด รหัสของสารประกอบด้วยส่วนประกอบ </a:t>
            </a:r>
            <a:r>
              <a:rPr lang="th-TH" sz="3000" dirty="0" smtClean="0"/>
              <a:t>2 ส่วน ได้แก่</a:t>
            </a:r>
          </a:p>
          <a:p>
            <a:pPr marL="0" indent="0">
              <a:buNone/>
            </a:pPr>
            <a:r>
              <a:rPr lang="th-TH" sz="3000" dirty="0"/>
              <a:t>	</a:t>
            </a:r>
            <a:r>
              <a:rPr lang="th-TH" sz="3000" dirty="0" smtClean="0"/>
              <a:t>1.1 </a:t>
            </a:r>
            <a:r>
              <a:rPr lang="th-TH" sz="3000" dirty="0"/>
              <a:t>ส่วนประกอบย่อย (</a:t>
            </a:r>
            <a:r>
              <a:rPr lang="en-US" sz="3000" dirty="0" smtClean="0"/>
              <a:t>Elements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r>
              <a:rPr lang="th-TH" sz="3000" dirty="0"/>
              <a:t>หมายถึง ส่วนที่ประกอบรวมกันเป็นสาร เช่น ส่วนประกอยย่อยของภาษาพูด ได้แก่เสียง พยางค์ และคำ เป็นต้น ส่วนประกอบย่อยของภาษาเขียน ได้แก่ พยัญชนะ สระ และวรรณยุกต์ ฯลฯ หรือส่วนประกอบย่อยของดนตรี ได้แก่ ตัวโน้ต และจังหวะ เป็นต้น</a:t>
            </a:r>
          </a:p>
          <a:p>
            <a:pPr marL="0" indent="0">
              <a:buNone/>
            </a:pPr>
            <a:r>
              <a:rPr lang="th-TH" sz="3000" dirty="0"/>
              <a:t>	</a:t>
            </a:r>
            <a:r>
              <a:rPr lang="th-TH" sz="3000" dirty="0" smtClean="0"/>
              <a:t>1.2 </a:t>
            </a:r>
            <a:r>
              <a:rPr lang="th-TH" sz="3000" dirty="0"/>
              <a:t>โครงสร้าง (</a:t>
            </a:r>
            <a:r>
              <a:rPr lang="en-US" sz="3000" dirty="0" smtClean="0"/>
              <a:t>Structure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r>
              <a:rPr lang="th-TH" sz="3000" dirty="0"/>
              <a:t>หมายถึง การนำส่วนประกอบย่อยของรหัสมารวมกัน เป็นคำที่ใช้แทน หรือให้หมายถึงสิ่งต่าง ๆ  เช่น นำพยัญชนะ “ก”  มารวมกันกับสระ “า” เป็นคำว่า  “กา”  หมายถึง สัตว์ปีกประเภทหนึ่ง หรือกริยาอย่างหนึ่งของมนุษย์ เป็นต้น</a:t>
            </a:r>
          </a:p>
          <a:p>
            <a:endParaRPr lang="th-TH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812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ปัจจัยที่เกี่ยวข้องกับสาร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 smtClean="0"/>
              <a:t>2. </a:t>
            </a:r>
            <a:r>
              <a:rPr lang="th-TH" sz="2800" dirty="0"/>
              <a:t>เนื้อหาของสาร (</a:t>
            </a:r>
            <a:r>
              <a:rPr lang="en-US" sz="2800" dirty="0"/>
              <a:t>Message </a:t>
            </a:r>
            <a:r>
              <a:rPr lang="en-US" sz="2800" dirty="0" smtClean="0"/>
              <a:t>content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r>
              <a:rPr lang="th-TH" sz="2800" dirty="0"/>
              <a:t>หมายถึง </a:t>
            </a:r>
            <a:r>
              <a:rPr lang="th-TH" sz="2800" dirty="0" smtClean="0"/>
              <a:t>ข้อความที่</a:t>
            </a:r>
            <a:r>
              <a:rPr lang="th-TH" sz="2800" dirty="0"/>
              <a:t>ต้องการจะใช้สื่อความหมายแก่คู่สื่อสาร ประกอบด้วยส่วนประกอบ 2 ส่วน </a:t>
            </a:r>
            <a:r>
              <a:rPr lang="th-TH" sz="2800" dirty="0" smtClean="0"/>
              <a:t>ดังนี้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2.1 </a:t>
            </a:r>
            <a:r>
              <a:rPr lang="th-TH" sz="2800" dirty="0"/>
              <a:t>ส่วนประกอบย่อย (</a:t>
            </a:r>
            <a:r>
              <a:rPr lang="en-US" sz="2800" dirty="0" smtClean="0"/>
              <a:t>Elements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r>
              <a:rPr lang="th-TH" sz="2800" dirty="0"/>
              <a:t>หมายถึง กลุ่มคำซึ่งยังไม่ได้เรียบเรียงตามโครงสร้าง </a:t>
            </a:r>
            <a:r>
              <a:rPr lang="th-TH" sz="2800" dirty="0" smtClean="0"/>
              <a:t>และ	หน้าที่</a:t>
            </a:r>
            <a:r>
              <a:rPr lang="th-TH" sz="2800" dirty="0"/>
              <a:t>ทางไวยากรณ์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2.2  </a:t>
            </a:r>
            <a:r>
              <a:rPr lang="th-TH" sz="2800" dirty="0"/>
              <a:t>โครงสร้าง (</a:t>
            </a:r>
            <a:r>
              <a:rPr lang="en-US" sz="2800" dirty="0" smtClean="0"/>
              <a:t>Structure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r>
              <a:rPr lang="th-TH" sz="2800" dirty="0"/>
              <a:t>หมายถึง การเรียบเรียงลำดับของคำตามหลักไวยากรณ์</a:t>
            </a:r>
          </a:p>
          <a:p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230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ปัจจัยที่เกี่ยวข้องกับสาร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878670" cy="44200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000" dirty="0" smtClean="0"/>
              <a:t>3. </a:t>
            </a:r>
            <a:r>
              <a:rPr lang="th-TH" sz="3000" dirty="0"/>
              <a:t>การเลือกและการจัดลำดับของข่าวสาร หรือการจัดสาร (</a:t>
            </a:r>
            <a:r>
              <a:rPr lang="en-US" sz="3000" dirty="0"/>
              <a:t>Message </a:t>
            </a:r>
            <a:r>
              <a:rPr lang="en-US" sz="3000" dirty="0" smtClean="0"/>
              <a:t>treatment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r>
              <a:rPr lang="th-TH" sz="3000" dirty="0" smtClean="0"/>
              <a:t>หมายถึง </a:t>
            </a:r>
            <a:r>
              <a:rPr lang="th-TH" sz="3000" dirty="0"/>
              <a:t>การตัดสินใจเลือกและจัดลำดับของรหัสสารและเนื้อหา ซึ่งได้แก่ ข่าวสาร  ที่จะนำเสนอให้เหมาะสมและสนอง</a:t>
            </a:r>
            <a:r>
              <a:rPr lang="th-TH" sz="3000" dirty="0" smtClean="0"/>
              <a:t>วัตถุประสงค์ใน</a:t>
            </a:r>
            <a:r>
              <a:rPr lang="th-TH" sz="3000" dirty="0"/>
              <a:t>การสื่อสารได้ เช่น การพาดหัวข่าวหน้า 1  เพื่อสร้างความน่าสนใจ เป็นต้น การเลือกและจัดลำดับของข่าวสาร หรือการจัดสารประกอบด้วยส่วนประกอบ </a:t>
            </a:r>
            <a:r>
              <a:rPr lang="th-TH" sz="3000" dirty="0" smtClean="0"/>
              <a:t>2 </a:t>
            </a:r>
            <a:r>
              <a:rPr lang="th-TH" sz="3000" dirty="0"/>
              <a:t>ส่วน </a:t>
            </a:r>
            <a:r>
              <a:rPr lang="th-TH" sz="3000" dirty="0" smtClean="0"/>
              <a:t>ได้แก่</a:t>
            </a:r>
          </a:p>
          <a:p>
            <a:pPr marL="0" indent="0">
              <a:buNone/>
            </a:pPr>
            <a:r>
              <a:rPr lang="th-TH" sz="3000" dirty="0"/>
              <a:t>	</a:t>
            </a:r>
            <a:r>
              <a:rPr lang="th-TH" sz="3000" dirty="0" smtClean="0"/>
              <a:t>3.1 </a:t>
            </a:r>
            <a:r>
              <a:rPr lang="th-TH" sz="3000" dirty="0"/>
              <a:t>ส่วนประกอบย่อย (</a:t>
            </a:r>
            <a:r>
              <a:rPr lang="en-US" sz="3000" dirty="0" smtClean="0"/>
              <a:t>Elements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r>
              <a:rPr lang="th-TH" sz="3000" dirty="0"/>
              <a:t>ได้แก่ รูปแบบ วิธีการ หรือเทคนิคในการนำเสนอ</a:t>
            </a:r>
            <a:r>
              <a:rPr lang="th-TH" sz="3000" dirty="0" smtClean="0"/>
              <a:t>สาร</a:t>
            </a:r>
          </a:p>
          <a:p>
            <a:pPr marL="0" indent="0">
              <a:buNone/>
            </a:pPr>
            <a:r>
              <a:rPr lang="th-TH" sz="3000" dirty="0"/>
              <a:t>	</a:t>
            </a:r>
            <a:r>
              <a:rPr lang="th-TH" sz="3000" dirty="0" smtClean="0"/>
              <a:t>3.2 </a:t>
            </a:r>
            <a:r>
              <a:rPr lang="th-TH" sz="3000" dirty="0"/>
              <a:t>โครงสร้าง (</a:t>
            </a:r>
            <a:r>
              <a:rPr lang="en-US" sz="3000" dirty="0" smtClean="0"/>
              <a:t>Structure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r>
              <a:rPr lang="th-TH" sz="3000" dirty="0"/>
              <a:t>หมายถึง การจัดหรือการ</a:t>
            </a:r>
            <a:r>
              <a:rPr lang="th-TH" sz="3000" dirty="0" smtClean="0"/>
              <a:t>เรียงลำดับของ</a:t>
            </a:r>
            <a:r>
              <a:rPr lang="th-TH" sz="3000" dirty="0"/>
              <a:t>รหัสสาร และเนื้อหา ซึ่งหมายถึงสารที่ต้องการส่งให้สอดคล้องกับเทคนิคการนำเสนอที่คู่สื่อสารใช้ หรือเพื่อให้เกิดความน่าสนใจ หรือให้สอดคล้องกับพฤติกรรมและความต้องการของอีกฝ่าย เป็นต้น</a:t>
            </a:r>
          </a:p>
          <a:p>
            <a:endParaRPr lang="th-TH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720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องค์ประกอบ: 4. ช่องสารและสื่อ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59859"/>
            <a:ext cx="10131425" cy="50426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ความหมายของ “ช่องสารและสื่อ” ในกระบวนการสื่อสาร </a:t>
            </a:r>
            <a:endParaRPr lang="th-TH" sz="2800" dirty="0" smtClean="0"/>
          </a:p>
          <a:p>
            <a:pPr marL="0" indent="0">
              <a:buNone/>
            </a:pPr>
            <a:r>
              <a:rPr lang="th-TH" sz="2800" dirty="0" smtClean="0"/>
              <a:t>1. ตัวกลาง</a:t>
            </a:r>
            <a:r>
              <a:rPr lang="th-TH" sz="2800" dirty="0"/>
              <a:t>ในการนำสารจากผู้ส่งสารมายังผู้รับสาร ได้แก่ คลื่นแสง คลื่นเสียง วิทยุกระจายเสียง วิทยุโทรทัศน์ หนังสือพิมพ์  เป็น</a:t>
            </a:r>
            <a:r>
              <a:rPr lang="th-TH" sz="2800" dirty="0" smtClean="0"/>
              <a:t>ต้น</a:t>
            </a:r>
          </a:p>
          <a:p>
            <a:pPr marL="0" indent="0">
              <a:buNone/>
            </a:pPr>
            <a:r>
              <a:rPr lang="th-TH" sz="2800" dirty="0" smtClean="0"/>
              <a:t>2. </a:t>
            </a:r>
            <a:r>
              <a:rPr lang="th-TH" sz="2800" dirty="0"/>
              <a:t>พาหนะของสิ่งที่นำสารไปสู่ประสาทรับความรู้สึกทั้ง 5 ของมนุษย์ ได้แก่ การเห็น การได้ยิน การได้กลิ่น การลิ้มรส และการสัมผัส ตัวอย่างเช่น อากาศซึ่งเป็นตัวนำคลื่นเสียงไปสู่ประสาทรับการได้ยิน</a:t>
            </a:r>
          </a:p>
          <a:p>
            <a:pPr marL="0" indent="0">
              <a:buNone/>
            </a:pPr>
            <a:r>
              <a:rPr lang="th-TH" sz="2800" dirty="0" smtClean="0"/>
              <a:t>3. </a:t>
            </a:r>
            <a:r>
              <a:rPr lang="th-TH" sz="2800" dirty="0"/>
              <a:t>วิธีการเข้ารหัสและถอดรหัสสาร (</a:t>
            </a:r>
            <a:r>
              <a:rPr lang="en-US" sz="2800" dirty="0"/>
              <a:t>Mode of encoding and </a:t>
            </a:r>
            <a:r>
              <a:rPr lang="en-US" sz="2800" dirty="0" smtClean="0"/>
              <a:t>decoding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r>
              <a:rPr lang="th-TH" sz="2800" dirty="0"/>
              <a:t>เช่น การใช้วิธีพูด หรือวิธีเขียน เป็น</a:t>
            </a:r>
            <a:r>
              <a:rPr lang="th-TH" sz="2800" dirty="0" smtClean="0"/>
              <a:t>ต้น</a:t>
            </a:r>
          </a:p>
          <a:p>
            <a:pPr marL="0" indent="0">
              <a:buNone/>
            </a:pPr>
            <a:r>
              <a:rPr lang="th-TH" sz="2800" dirty="0"/>
              <a:t>เนื่องจากช่องสารและสื่อเป็นสิ่งที่ต้องประกอบกันในกระบวนการสื่อสาร </a:t>
            </a:r>
            <a:r>
              <a:rPr lang="th-TH" sz="2800" dirty="0" smtClean="0"/>
              <a:t>ดังนั้น</a:t>
            </a:r>
            <a:r>
              <a:rPr lang="th-TH" sz="2800" dirty="0"/>
              <a:t>เพื่อให้เกิดความเข้าใจร่วมกัน ในที่นี้จะใช้คำว่า “สื่อ” </a:t>
            </a:r>
            <a:r>
              <a:rPr lang="th-TH" sz="2800" dirty="0" smtClean="0"/>
              <a:t>เป็น</a:t>
            </a:r>
            <a:r>
              <a:rPr lang="th-TH" sz="2800" dirty="0"/>
              <a:t>คำหลัก โดยให้สื่อความหมายถึงพาหนะในการนำพา</a:t>
            </a:r>
            <a:r>
              <a:rPr lang="th-TH" sz="2800" dirty="0" smtClean="0"/>
              <a:t>ข่าวสาร</a:t>
            </a:r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47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สรุปปัจจัยในการเลือกใช้สื่อ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61565"/>
            <a:ext cx="10131425" cy="4814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 smtClean="0"/>
              <a:t>1. </a:t>
            </a:r>
            <a:r>
              <a:rPr lang="th-TH" sz="2800" dirty="0"/>
              <a:t>ความน่าเชื่อถือและความนิยมของสื่อในสายตาของผู้สื่อสาร</a:t>
            </a:r>
          </a:p>
          <a:p>
            <a:pPr marL="0" indent="0">
              <a:buNone/>
            </a:pPr>
            <a:r>
              <a:rPr lang="th-TH" sz="2800" dirty="0" smtClean="0"/>
              <a:t>2. </a:t>
            </a:r>
            <a:r>
              <a:rPr lang="th-TH" sz="2800" dirty="0"/>
              <a:t>ศักยภาพของสื่อในการเข้าถึงผู้สื่อสารทั้งในด้าน</a:t>
            </a:r>
            <a:r>
              <a:rPr lang="th-TH" sz="2800" dirty="0" smtClean="0"/>
              <a:t>ปริมาณและคุณภาพ</a:t>
            </a:r>
          </a:p>
          <a:p>
            <a:pPr marL="0" indent="0">
              <a:buNone/>
            </a:pPr>
            <a:r>
              <a:rPr lang="th-TH" sz="2800" dirty="0" smtClean="0"/>
              <a:t>3. </a:t>
            </a:r>
            <a:r>
              <a:rPr lang="th-TH" sz="2800" dirty="0"/>
              <a:t>โอกาสในการมีส่วนร่วมของคู่สื่อสารเพื่อส่งเสริมให้เกิดประสิทธิผลในการรับรู้ และช่วยให้เกิดความเข้าใจความหมายของสาร</a:t>
            </a:r>
          </a:p>
          <a:p>
            <a:pPr marL="0" indent="0">
              <a:buNone/>
            </a:pPr>
            <a:r>
              <a:rPr lang="th-TH" sz="2800" dirty="0" smtClean="0"/>
              <a:t>4. </a:t>
            </a:r>
            <a:r>
              <a:rPr lang="th-TH" sz="2800" dirty="0"/>
              <a:t>โอกาสในการเกิดและลักษณะของปฏิกิริยาตอบกลับที่</a:t>
            </a:r>
            <a:r>
              <a:rPr lang="th-TH" sz="2800" dirty="0" smtClean="0"/>
              <a:t>ต้องการ</a:t>
            </a:r>
          </a:p>
          <a:p>
            <a:pPr marL="0" indent="0">
              <a:buNone/>
            </a:pPr>
            <a:r>
              <a:rPr lang="th-TH" sz="2800" dirty="0" smtClean="0"/>
              <a:t>5. </a:t>
            </a:r>
            <a:r>
              <a:rPr lang="th-TH" sz="2800" dirty="0"/>
              <a:t>ความสามารถของสื่อในการส่งสารและเก็บรักษาสาร</a:t>
            </a:r>
          </a:p>
          <a:p>
            <a:pPr marL="0" indent="0">
              <a:buNone/>
            </a:pPr>
            <a:r>
              <a:rPr lang="th-TH" sz="2800" dirty="0" smtClean="0"/>
              <a:t>6. </a:t>
            </a:r>
            <a:r>
              <a:rPr lang="th-TH" sz="2800" dirty="0"/>
              <a:t>ความคุ้มค่าโดยการเปรียบเทียบประสิทธิภาพและประสิทธิผลที่เกิดจากสื่อกับค่าใช้จ่าย</a:t>
            </a:r>
          </a:p>
          <a:p>
            <a:pPr marL="0" indent="0">
              <a:buNone/>
            </a:pPr>
            <a:r>
              <a:rPr lang="th-TH" sz="2800" dirty="0" smtClean="0"/>
              <a:t>7. </a:t>
            </a:r>
            <a:r>
              <a:rPr lang="th-TH" sz="2800" dirty="0"/>
              <a:t>ศักยภาพของสื่อในการสร้างอิทธิพลเหนือผู้รับสารเพื่อก่อให้เกิดการเปลี่ยนแปลงความรู้ ทัศนคติ และพฤติกรรม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82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องค์ประกอบอื่น</a:t>
            </a:r>
            <a:r>
              <a:rPr lang="th-TH" dirty="0" smtClean="0"/>
              <a:t>: 5. </a:t>
            </a:r>
            <a:r>
              <a:rPr lang="th-TH" dirty="0"/>
              <a:t>บริบทของการสื่อสารหรือสิ่งแวดล้อมทางการสื่อสาร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 smtClean="0"/>
              <a:t>1. </a:t>
            </a:r>
            <a:r>
              <a:rPr lang="th-TH" sz="3200" dirty="0"/>
              <a:t>บริบททางกายภาพ (</a:t>
            </a:r>
            <a:r>
              <a:rPr lang="en-US" sz="3200" dirty="0"/>
              <a:t>Physical </a:t>
            </a:r>
            <a:r>
              <a:rPr lang="en-US" sz="3200" dirty="0" smtClean="0"/>
              <a:t>context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 สถานที่ที่เกิดการสื่อสารและสภาวะแวดล้อมในสถานที่นั้น</a:t>
            </a:r>
          </a:p>
          <a:p>
            <a:pPr marL="0" indent="0">
              <a:buNone/>
            </a:pPr>
            <a:r>
              <a:rPr lang="th-TH" sz="3200" dirty="0" smtClean="0"/>
              <a:t>2. </a:t>
            </a:r>
            <a:r>
              <a:rPr lang="th-TH" sz="3200" dirty="0"/>
              <a:t>บริบททางสังคม  (</a:t>
            </a:r>
            <a:r>
              <a:rPr lang="en-US" sz="3200" dirty="0"/>
              <a:t>Social </a:t>
            </a:r>
            <a:r>
              <a:rPr lang="en-US" sz="3200" dirty="0" smtClean="0"/>
              <a:t>context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 ลักษณะของความสัมพันธ์ระหว่างคู่สื่อสาร บทบาทหน้าที่และสถานภาพทางสังคม บรรทัดฐาน และค่านิยม</a:t>
            </a:r>
          </a:p>
          <a:p>
            <a:pPr marL="0" indent="0">
              <a:buNone/>
            </a:pPr>
            <a:r>
              <a:rPr lang="th-TH" sz="3200" dirty="0" smtClean="0"/>
              <a:t>3. </a:t>
            </a:r>
            <a:r>
              <a:rPr lang="th-TH" sz="3200" dirty="0"/>
              <a:t>บริบทที่เกิดจากเหตุการณ์การสื่อสารที่ผ่าน</a:t>
            </a:r>
            <a:r>
              <a:rPr lang="th-TH" sz="3200" dirty="0" smtClean="0"/>
              <a:t>มา (</a:t>
            </a:r>
            <a:r>
              <a:rPr lang="en-US" sz="3200" dirty="0"/>
              <a:t>Historical </a:t>
            </a:r>
            <a:r>
              <a:rPr lang="en-US" sz="3200" dirty="0" smtClean="0"/>
              <a:t>context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 เหตุการณ์หรือประสบการณ์การสื่อสารที่ผ่านมา หรือภูมิหลังของคู่สื่อสารที่เกี่ยวข้องกับการสื่อสาร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276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องค์ประกอบอื่น: 5. บริบทของการสื่อสารหรือสิ่งแวดล้อมทางการสื่อสาร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4. </a:t>
            </a:r>
            <a:r>
              <a:rPr lang="th-TH" sz="3200" dirty="0"/>
              <a:t>บริบททางจิตวิทยา (</a:t>
            </a:r>
            <a:r>
              <a:rPr lang="en-US" sz="3200" dirty="0"/>
              <a:t>Psychological </a:t>
            </a:r>
            <a:r>
              <a:rPr lang="en-US" sz="3200" dirty="0" smtClean="0"/>
              <a:t>context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 อารมณ์และความรู้สึกของคู่สื่อสารซึ่งเกิดขึ้นในสถานการณ์ของการสื่อสาร และส่งผลต่อพฤติกรรมการสื่อสาร และความสัมพันธ์ระหว่างกัน </a:t>
            </a:r>
          </a:p>
          <a:p>
            <a:pPr marL="0" indent="0">
              <a:buNone/>
            </a:pPr>
            <a:r>
              <a:rPr lang="th-TH" sz="3200" dirty="0" smtClean="0"/>
              <a:t>5. </a:t>
            </a:r>
            <a:r>
              <a:rPr lang="th-TH" sz="3200" dirty="0"/>
              <a:t>บริบททางวัฒนธรรม (</a:t>
            </a:r>
            <a:r>
              <a:rPr lang="en-US" sz="3200" dirty="0"/>
              <a:t>Cultural </a:t>
            </a:r>
            <a:r>
              <a:rPr lang="en-US" sz="3200" dirty="0" smtClean="0"/>
              <a:t>context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หมายถึงค่านิยม ความเชื่อ และบรรทัดฐานของกลุ่มคนที่ยึดถือปฏิบัติสืบเนื่องกันมา ซึ่งส่งผลให้เกิดความแตกต่างกันในด้านความรู้สึกและพฤติกรรมการสื่อสารระหว่าง</a:t>
            </a:r>
            <a:r>
              <a:rPr lang="th-TH" sz="3200" dirty="0" smtClean="0"/>
              <a:t>กัน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047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องค์ประกอบของกระบวนการสื่อสาร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975398"/>
          </a:xfrm>
        </p:spPr>
        <p:txBody>
          <a:bodyPr>
            <a:normAutofit/>
          </a:bodyPr>
          <a:lstStyle/>
          <a:p>
            <a:pPr>
              <a:buSzPct val="75000"/>
              <a:buFont typeface="Wingdings" panose="05000000000000000000" pitchFamily="2" charset="2"/>
              <a:buChar char="v"/>
            </a:pPr>
            <a:r>
              <a:rPr lang="th-TH" sz="3200" b="1" i="1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องค์ประกอบพื้นฐานหลัก รวม 4 องค์ประกอบ ได้แก่ </a:t>
            </a:r>
            <a:endParaRPr lang="th-TH" sz="3200" b="1" i="1" dirty="0" smtClean="0">
              <a:latin typeface="Browallia New" panose="020B0604020202020204" pitchFamily="34" charset="-34"/>
              <a:ea typeface="Times New Roman" panose="02020603050405020304" pitchFamily="18" charset="0"/>
              <a:cs typeface="Browallia New" panose="020B0604020202020204" pitchFamily="34" charset="-34"/>
            </a:endParaRPr>
          </a:p>
          <a:p>
            <a:pPr marL="892175">
              <a:buSzPct val="75000"/>
              <a:buFont typeface="Wingdings" panose="05000000000000000000" pitchFamily="2" charset="2"/>
              <a:buChar char="§"/>
              <a:tabLst>
                <a:tab pos="892175" algn="l"/>
              </a:tabLst>
            </a:pPr>
            <a:r>
              <a:rPr lang="th-TH" sz="3200" b="1" i="1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	</a:t>
            </a:r>
            <a:r>
              <a:rPr lang="th-TH" sz="3200" b="1" i="1" dirty="0" smtClean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ผู้</a:t>
            </a:r>
            <a:r>
              <a:rPr lang="th-TH" sz="3200" b="1" i="1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ส่งสาร        </a:t>
            </a:r>
            <a:r>
              <a:rPr lang="th-TH" sz="3200" b="1" i="1" dirty="0" smtClean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คู่</a:t>
            </a:r>
            <a:r>
              <a:rPr lang="th-TH" sz="3200" b="1" i="1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สื่อสาร </a:t>
            </a:r>
          </a:p>
          <a:p>
            <a:pPr marL="892175">
              <a:buSzPct val="75000"/>
              <a:buFont typeface="Wingdings" panose="05000000000000000000" pitchFamily="2" charset="2"/>
              <a:buChar char="§"/>
              <a:tabLst>
                <a:tab pos="892175" algn="l"/>
              </a:tabLst>
            </a:pPr>
            <a:r>
              <a:rPr lang="th-TH" sz="3200" b="1" i="1" dirty="0" smtClean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ผู้รับสาร</a:t>
            </a:r>
          </a:p>
          <a:p>
            <a:pPr marL="892175">
              <a:buSzPct val="75000"/>
              <a:buFont typeface="Wingdings" panose="05000000000000000000" pitchFamily="2" charset="2"/>
              <a:buChar char="§"/>
              <a:tabLst>
                <a:tab pos="892175" algn="l"/>
              </a:tabLst>
            </a:pPr>
            <a:r>
              <a:rPr lang="th-TH" sz="3200" b="1" i="1" dirty="0" smtClean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สาร </a:t>
            </a:r>
            <a:endParaRPr lang="th-TH" sz="3200" b="1" i="1" dirty="0">
              <a:latin typeface="Browallia New" panose="020B0604020202020204" pitchFamily="34" charset="-34"/>
              <a:ea typeface="Times New Roman" panose="02020603050405020304" pitchFamily="18" charset="0"/>
              <a:cs typeface="Browallia New" panose="020B0604020202020204" pitchFamily="34" charset="-34"/>
            </a:endParaRPr>
          </a:p>
          <a:p>
            <a:pPr marL="892175">
              <a:buSzPct val="75000"/>
              <a:buFont typeface="Wingdings" panose="05000000000000000000" pitchFamily="2" charset="2"/>
              <a:buChar char="§"/>
              <a:tabLst>
                <a:tab pos="892175" algn="l"/>
              </a:tabLst>
            </a:pPr>
            <a:r>
              <a:rPr lang="th-TH" sz="3200" b="1" i="1" dirty="0" smtClean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ช่อง</a:t>
            </a:r>
            <a:r>
              <a:rPr lang="th-TH" sz="3200" b="1" i="1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สารและสื่อ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ight Brace 6"/>
          <p:cNvSpPr>
            <a:spLocks/>
          </p:cNvSpPr>
          <p:nvPr/>
        </p:nvSpPr>
        <p:spPr bwMode="auto">
          <a:xfrm>
            <a:off x="3135678" y="3310117"/>
            <a:ext cx="108265" cy="1131254"/>
          </a:xfrm>
          <a:prstGeom prst="rightBrace">
            <a:avLst>
              <a:gd name="adj1" fmla="val 8347"/>
              <a:gd name="adj2" fmla="val 50000"/>
            </a:avLst>
          </a:prstGeom>
          <a:noFill/>
          <a:ln w="9525" algn="ctr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639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องค์ประกอบอื่น: 6. สิ่งรบกวนการ</a:t>
            </a:r>
            <a:r>
              <a:rPr lang="th-TH" dirty="0" smtClean="0"/>
              <a:t>สื่อสาร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 smtClean="0"/>
              <a:t>1. </a:t>
            </a:r>
            <a:r>
              <a:rPr lang="th-TH" sz="3200" dirty="0"/>
              <a:t>สิ่งรบกวนทางกายภาพ (</a:t>
            </a:r>
            <a:r>
              <a:rPr lang="en-US" sz="3200" dirty="0"/>
              <a:t>Physical </a:t>
            </a:r>
            <a:r>
              <a:rPr lang="en-US" sz="3200" dirty="0" smtClean="0"/>
              <a:t>noise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หรือสิ่งรบกวนภายนอก (</a:t>
            </a:r>
            <a:r>
              <a:rPr lang="en-US" sz="3200" dirty="0"/>
              <a:t>External </a:t>
            </a:r>
            <a:r>
              <a:rPr lang="en-US" sz="3200" dirty="0" smtClean="0"/>
              <a:t>noise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 สิ่งรบกวนที่เกิดขึ้น</a:t>
            </a:r>
            <a:r>
              <a:rPr lang="th-TH" sz="3200" dirty="0" smtClean="0"/>
              <a:t>ภายนอกตัว</a:t>
            </a:r>
            <a:r>
              <a:rPr lang="th-TH" sz="3200" dirty="0"/>
              <a:t>ผู้สื่อสาร หรือสภาวะแวดล้อมในการสื่อสาร ได้แก่ ระดับเสียงบริเวณที่เกิดการสื่อสาร หรือสภาพอากาศ เป็นต้น</a:t>
            </a:r>
          </a:p>
          <a:p>
            <a:pPr marL="0" indent="0">
              <a:buNone/>
            </a:pPr>
            <a:r>
              <a:rPr lang="th-TH" sz="3200" dirty="0" smtClean="0"/>
              <a:t>2. </a:t>
            </a:r>
            <a:r>
              <a:rPr lang="th-TH" sz="3200" dirty="0"/>
              <a:t>สิ่งรบกวนทางจิตใจ (</a:t>
            </a:r>
            <a:r>
              <a:rPr lang="en-US" sz="3200" dirty="0"/>
              <a:t>Psychological </a:t>
            </a:r>
            <a:r>
              <a:rPr lang="en-US" sz="3200" dirty="0" smtClean="0"/>
              <a:t>noise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หรือสิ่งรบกวนภายใน (</a:t>
            </a:r>
            <a:r>
              <a:rPr lang="en-US" sz="3200" dirty="0"/>
              <a:t>Internal </a:t>
            </a:r>
            <a:r>
              <a:rPr lang="en-US" sz="3200" dirty="0" smtClean="0"/>
              <a:t>noise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 สิ่งรบกวนที่เกิด</a:t>
            </a:r>
            <a:r>
              <a:rPr lang="th-TH" sz="3200" dirty="0" smtClean="0"/>
              <a:t>ภายในตัว</a:t>
            </a:r>
            <a:r>
              <a:rPr lang="th-TH" sz="3200" dirty="0"/>
              <a:t>ผู้สื่อสาร ได้แก่ สภาพจิตใจ อารมณ์และความรู้สึกที่เกิดขึ้นในขณะเกิดพฤติกรรมการ</a:t>
            </a:r>
            <a:r>
              <a:rPr lang="th-TH" sz="3200" dirty="0" smtClean="0"/>
              <a:t>สื่อสาร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653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องค์ประกอบอื่น: 6. สิ่งรบกวนการสื่อสาร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3. </a:t>
            </a:r>
            <a:r>
              <a:rPr lang="th-TH" sz="3200" dirty="0"/>
              <a:t>สิ่งรบกวนที่เกิดขึ้นในสื่อหรือในช่องสาร (</a:t>
            </a:r>
            <a:r>
              <a:rPr lang="en-US" sz="3200" dirty="0"/>
              <a:t>Media/Channel </a:t>
            </a:r>
            <a:r>
              <a:rPr lang="en-US" sz="3200" dirty="0" smtClean="0"/>
              <a:t>noise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หรือสิ่งรบกวนด้านเทคนิค (</a:t>
            </a:r>
            <a:r>
              <a:rPr lang="en-US" sz="3200" dirty="0"/>
              <a:t>Technical </a:t>
            </a:r>
            <a:r>
              <a:rPr lang="en-US" sz="3200" dirty="0" smtClean="0"/>
              <a:t>noise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 สิ่งรบกวนที่เกิดขึ้นภายในสื่อหรือช่องสาร เช่น คลื่นรบกวน ภาพซ้อน ขนาดของตัวอักษรที่ไม่เหมาะสม เป็นต้น</a:t>
            </a:r>
          </a:p>
          <a:p>
            <a:pPr marL="0" indent="0">
              <a:buNone/>
            </a:pPr>
            <a:r>
              <a:rPr lang="th-TH" sz="3200" dirty="0" smtClean="0"/>
              <a:t>4. </a:t>
            </a:r>
            <a:r>
              <a:rPr lang="th-TH" sz="3200" dirty="0"/>
              <a:t>สิ่งรบกวนที่เกิดจากภาษา (</a:t>
            </a:r>
            <a:r>
              <a:rPr lang="en-US" sz="3200" dirty="0"/>
              <a:t>Semantic </a:t>
            </a:r>
            <a:r>
              <a:rPr lang="en-US" sz="3200" dirty="0" smtClean="0"/>
              <a:t>noise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 ความแตกต่างระหว่างความหมายของสารที่ผู้ส่งตั้งใจส่ง กับความหมายของสารที่ผู้รับสาร ซึ่งอาจเกิดขึ้นจากการเข้ารหัส การถอดรหัส หรือการแปลความหมายสาร เช่น การใช้คำที่ยาก มีความหมายกำกวม หรืออาจเกิดจากการเรียบเรียงถ้อยคำและประโยคที่ไม่สมบูรณ์ </a:t>
            </a:r>
            <a:r>
              <a:rPr lang="th-TH" sz="3200" dirty="0" smtClean="0"/>
              <a:t>ฯลฯ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48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องค์ประกอบอื่น: </a:t>
            </a:r>
            <a:r>
              <a:rPr lang="th-TH" dirty="0" smtClean="0"/>
              <a:t>7</a:t>
            </a:r>
            <a:r>
              <a:rPr lang="th-TH" dirty="0"/>
              <a:t>. ปฏิกิริยาตอบกลับ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	ปฏิกิริยา</a:t>
            </a:r>
            <a:r>
              <a:rPr lang="th-TH" sz="3200" dirty="0"/>
              <a:t>ตอบกลับหรือการสื่อสารกลับ (</a:t>
            </a:r>
            <a:r>
              <a:rPr lang="en-US" sz="3200" dirty="0" smtClean="0"/>
              <a:t>feedback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 ปฏิกิริยาหรือสารซึ่งผู้รับสารแสดงตอบกลับไปยังผู้ส่งสารหลังจากที่ได้รับสาร ถอดรหัส และแปลความหมายของสารแล้ว </a:t>
            </a:r>
          </a:p>
          <a:p>
            <a:pPr marL="0" indent="0">
              <a:buNone/>
            </a:pPr>
            <a:r>
              <a:rPr lang="th-TH" sz="3200" dirty="0" smtClean="0"/>
              <a:t>	ปฏิกิริยา</a:t>
            </a:r>
            <a:r>
              <a:rPr lang="th-TH" sz="3200" dirty="0"/>
              <a:t>ตอบกลับแบ่งออกเป็นประเภทต่าง ๆ โดยอาศัย</a:t>
            </a:r>
            <a:r>
              <a:rPr lang="th-TH" sz="3200" dirty="0" smtClean="0"/>
              <a:t>เกณฑ์ต่าง ๆ</a:t>
            </a:r>
            <a:endParaRPr lang="th-TH" sz="3200" dirty="0"/>
          </a:p>
          <a:p>
            <a:pPr marL="0" indent="0">
              <a:buNone/>
            </a:pPr>
            <a:r>
              <a:rPr lang="th-TH" sz="3200" dirty="0" smtClean="0"/>
              <a:t>	ปฏิกิริยา</a:t>
            </a:r>
            <a:r>
              <a:rPr lang="th-TH" sz="3200" dirty="0"/>
              <a:t>ตอบกลับส่งผลต่อกระบวนการสื่อสารและพฤติกรรมการสื่อสาร 2 </a:t>
            </a:r>
            <a:r>
              <a:rPr lang="th-TH" sz="3200" dirty="0" smtClean="0"/>
              <a:t>ประการ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613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องค์ประกอบอื่น: 8. ผลของการ</a:t>
            </a:r>
            <a:r>
              <a:rPr lang="th-TH" dirty="0" smtClean="0"/>
              <a:t>สื่อสาร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75013"/>
            <a:ext cx="10131425" cy="44733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600" dirty="0"/>
              <a:t>ผลของการสื่อสาร (</a:t>
            </a:r>
            <a:r>
              <a:rPr lang="en-US" sz="2600" dirty="0"/>
              <a:t>communication </a:t>
            </a:r>
            <a:r>
              <a:rPr lang="en-US" sz="2600" dirty="0" smtClean="0"/>
              <a:t>effect</a:t>
            </a:r>
            <a:r>
              <a:rPr lang="th-TH" sz="2600" dirty="0" smtClean="0"/>
              <a:t>)</a:t>
            </a:r>
            <a:r>
              <a:rPr lang="en-US" sz="2600" dirty="0" smtClean="0"/>
              <a:t> </a:t>
            </a:r>
            <a:r>
              <a:rPr lang="th-TH" sz="2600" dirty="0" smtClean="0"/>
              <a:t>หมายถึง การ</a:t>
            </a:r>
            <a:r>
              <a:rPr lang="th-TH" sz="2600" dirty="0"/>
              <a:t>เปลี่ยนแปลง หรือความแตกต่างซึ่งเกิดขึ้นกับผู้สื่อสารหลังจากได้รับ</a:t>
            </a:r>
            <a:r>
              <a:rPr lang="th-TH" sz="2600" dirty="0" smtClean="0"/>
              <a:t>สาร</a:t>
            </a:r>
          </a:p>
          <a:p>
            <a:pPr marL="0" indent="0">
              <a:buNone/>
            </a:pPr>
            <a:r>
              <a:rPr lang="th-TH" sz="2600" dirty="0"/>
              <a:t>การพิจารณาผลของการสื่อสาร ประกอบด้วย 3 ปัจจัยคือ</a:t>
            </a:r>
          </a:p>
          <a:p>
            <a:pPr marL="0" indent="0">
              <a:buNone/>
            </a:pPr>
            <a:r>
              <a:rPr lang="th-TH" sz="2600" dirty="0" smtClean="0"/>
              <a:t>1. </a:t>
            </a:r>
            <a:r>
              <a:rPr lang="th-TH" sz="2600" dirty="0"/>
              <a:t>การเปลี่ยนแปลงหรือความแตกต่าง คือการ</a:t>
            </a:r>
            <a:r>
              <a:rPr lang="th-TH" sz="2600" dirty="0" smtClean="0"/>
              <a:t>พิจารณาการ</a:t>
            </a:r>
            <a:r>
              <a:rPr lang="th-TH" sz="2600" dirty="0"/>
              <a:t>เปลี่ยนแปลงหรือความแตกต่างซึ่งเกิดขึ้นกับคู่</a:t>
            </a:r>
            <a:r>
              <a:rPr lang="th-TH" sz="2600" dirty="0" smtClean="0"/>
              <a:t>สื่อสารในขณะ</a:t>
            </a:r>
            <a:r>
              <a:rPr lang="th-TH" sz="2600" dirty="0"/>
              <a:t>สื่อสารและสิ้นสุดการสื่อสาร</a:t>
            </a:r>
          </a:p>
          <a:p>
            <a:pPr marL="0" indent="0">
              <a:buNone/>
            </a:pPr>
            <a:r>
              <a:rPr lang="th-TH" sz="2600" dirty="0" smtClean="0"/>
              <a:t>2. </a:t>
            </a:r>
            <a:r>
              <a:rPr lang="th-TH" sz="2600" dirty="0"/>
              <a:t>อิทธิพลที่เกิดขึ้นระหว่างคู่สื่อสาร ใน</a:t>
            </a:r>
            <a:r>
              <a:rPr lang="th-TH" sz="2600" dirty="0" smtClean="0"/>
              <a:t>กระบวนการสื่อสาร</a:t>
            </a:r>
            <a:r>
              <a:rPr lang="th-TH" sz="2600" dirty="0"/>
              <a:t>นั้น คู่สื่อสารต่างพยายามสร้างอิทธิพลต่อกันและ</a:t>
            </a:r>
            <a:r>
              <a:rPr lang="th-TH" sz="2600" dirty="0" smtClean="0"/>
              <a:t>กันด้วย</a:t>
            </a:r>
            <a:r>
              <a:rPr lang="th-TH" sz="2600" dirty="0"/>
              <a:t>วัตถุประสงค์ของแต่ละฝ่าย ดังนั้นผลของการ</a:t>
            </a:r>
            <a:r>
              <a:rPr lang="th-TH" sz="2600" dirty="0" smtClean="0"/>
              <a:t>สื่อสารจึง</a:t>
            </a:r>
            <a:r>
              <a:rPr lang="th-TH" sz="2600" dirty="0"/>
              <a:t>หมายถึงอิทธิพลที่เกิดจากการสื่อสารด้วยเช่นกัน </a:t>
            </a:r>
          </a:p>
          <a:p>
            <a:pPr marL="0" indent="0">
              <a:buNone/>
            </a:pPr>
            <a:r>
              <a:rPr lang="th-TH" sz="2600" dirty="0" smtClean="0"/>
              <a:t>3. </a:t>
            </a:r>
            <a:r>
              <a:rPr lang="th-TH" sz="2600" dirty="0"/>
              <a:t>สัมฤทธิผลหรือประสิทธิผลของการสื่อสาร หมายถึง </a:t>
            </a:r>
            <a:r>
              <a:rPr lang="th-TH" sz="2600" dirty="0" smtClean="0"/>
              <a:t>ความ</a:t>
            </a:r>
            <a:r>
              <a:rPr lang="th-TH" sz="2600" dirty="0"/>
              <a:t>สอดคล้องต้องกันระหว่างความหมายของสารที่ผู้ส่งสารต้องการสื่อไปยังผู้รับสารกับความหมายของสารที่ผู้รับสารได้รับนั้น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869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องค์ประกอบอื่น: 9. จริยธรรมในการ</a:t>
            </a:r>
            <a:r>
              <a:rPr lang="th-TH" dirty="0" smtClean="0"/>
              <a:t>สื่อสาร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จริยธรรมในการสื่อสาร (</a:t>
            </a:r>
            <a:r>
              <a:rPr lang="en-US" sz="3200" dirty="0"/>
              <a:t>communication </a:t>
            </a:r>
            <a:r>
              <a:rPr lang="en-US" sz="3200" dirty="0" smtClean="0"/>
              <a:t>ethics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 </a:t>
            </a:r>
            <a:r>
              <a:rPr lang="th-TH" sz="3200" dirty="0" smtClean="0"/>
              <a:t>การ</a:t>
            </a:r>
            <a:r>
              <a:rPr lang="th-TH" sz="3200" dirty="0"/>
              <a:t>ใช้ความเชื่อ ค่านิยม และหลักศีลธรรมในการกำกับหรือควบคุมพฤติกรรมการ</a:t>
            </a:r>
            <a:r>
              <a:rPr lang="th-TH" sz="3200" dirty="0" smtClean="0"/>
              <a:t>สื่อสาร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054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“7Cs of communication</a:t>
            </a:r>
            <a:r>
              <a:rPr lang="en-US" dirty="0" smtClean="0"/>
              <a:t>”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1282081" cy="41063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สิ่งที่ผู้สื่อสารควรพิจารณา 7 ประการในการสื่อสาร ซึ่งรู้จักกันในชื่อ “</a:t>
            </a:r>
            <a:r>
              <a:rPr lang="en-US" sz="2800" dirty="0"/>
              <a:t>The 7Cs of communication” </a:t>
            </a:r>
            <a:r>
              <a:rPr lang="th-TH" sz="2800" dirty="0"/>
              <a:t>ได้แก่</a:t>
            </a:r>
          </a:p>
          <a:p>
            <a:pPr marL="0" indent="0">
              <a:buNone/>
            </a:pPr>
            <a:r>
              <a:rPr lang="th-TH" sz="2800" dirty="0" smtClean="0"/>
              <a:t>	1</a:t>
            </a:r>
            <a:r>
              <a:rPr lang="th-TH" sz="2800" dirty="0"/>
              <a:t>. ความน่าเชื่อถือ (</a:t>
            </a:r>
            <a:r>
              <a:rPr lang="en-US" sz="2800" dirty="0" smtClean="0"/>
              <a:t>Credibility</a:t>
            </a:r>
            <a:r>
              <a:rPr lang="th-TH" sz="2800" dirty="0" smtClean="0"/>
              <a:t>)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2. เนื้อหา</a:t>
            </a:r>
            <a:r>
              <a:rPr lang="th-TH" sz="2800" dirty="0"/>
              <a:t>สาระ (</a:t>
            </a:r>
            <a:r>
              <a:rPr lang="en-US" sz="2800" dirty="0" smtClean="0"/>
              <a:t>content</a:t>
            </a:r>
            <a:r>
              <a:rPr lang="th-TH" sz="2800" dirty="0" smtClean="0"/>
              <a:t>)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3. บริบท</a:t>
            </a:r>
            <a:r>
              <a:rPr lang="th-TH" sz="2800" dirty="0"/>
              <a:t>หรือสภาพแวดล้อมในการสื่อสาร (</a:t>
            </a:r>
            <a:r>
              <a:rPr lang="en-US" sz="2800" dirty="0" smtClean="0"/>
              <a:t>Context</a:t>
            </a:r>
            <a:r>
              <a:rPr lang="th-TH" sz="2800" dirty="0" smtClean="0"/>
              <a:t>)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4. ความ</a:t>
            </a:r>
            <a:r>
              <a:rPr lang="th-TH" sz="2800" dirty="0"/>
              <a:t>ชัดเจน (</a:t>
            </a:r>
            <a:r>
              <a:rPr lang="en-US" sz="2800" dirty="0" smtClean="0"/>
              <a:t>Clarity</a:t>
            </a:r>
            <a:r>
              <a:rPr lang="th-TH" sz="2800" dirty="0" smtClean="0"/>
              <a:t>)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5. ความ</a:t>
            </a:r>
            <a:r>
              <a:rPr lang="th-TH" sz="2800" dirty="0"/>
              <a:t>ต่อเนื่องและความสอดคล้อง (</a:t>
            </a:r>
            <a:r>
              <a:rPr lang="en-US" sz="2800" dirty="0"/>
              <a:t>Continuity and  </a:t>
            </a:r>
            <a:r>
              <a:rPr lang="en-US" sz="2800" dirty="0" smtClean="0"/>
              <a:t>consistency</a:t>
            </a:r>
            <a:r>
              <a:rPr lang="th-TH" sz="2800" dirty="0" smtClean="0"/>
              <a:t>)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6. ช่อง</a:t>
            </a:r>
            <a:r>
              <a:rPr lang="th-TH" sz="2800" dirty="0"/>
              <a:t>สาร (</a:t>
            </a:r>
            <a:r>
              <a:rPr lang="en-US" sz="2800" dirty="0" smtClean="0"/>
              <a:t>Channel</a:t>
            </a:r>
            <a:r>
              <a:rPr lang="th-TH" sz="2800" dirty="0" smtClean="0"/>
              <a:t>)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7. ความสามารถ</a:t>
            </a:r>
            <a:r>
              <a:rPr lang="th-TH" sz="2800" dirty="0"/>
              <a:t>ของผู้รับสาร (</a:t>
            </a:r>
            <a:r>
              <a:rPr lang="en-US" sz="2800" dirty="0"/>
              <a:t>Capability of </a:t>
            </a:r>
            <a:r>
              <a:rPr lang="en-US" sz="2800" dirty="0" smtClean="0"/>
              <a:t>audience</a:t>
            </a:r>
            <a:r>
              <a:rPr lang="th-TH" sz="2800" dirty="0"/>
              <a:t>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084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องค์ประกอบของกระบวนการสื่อสาร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807029"/>
            <a:ext cx="10131425" cy="4680857"/>
          </a:xfrm>
        </p:spPr>
        <p:txBody>
          <a:bodyPr>
            <a:normAutofit/>
          </a:bodyPr>
          <a:lstStyle/>
          <a:p>
            <a:pPr>
              <a:buSzPct val="75000"/>
              <a:buFont typeface="Wingdings" panose="05000000000000000000" pitchFamily="2" charset="2"/>
              <a:buChar char="v"/>
            </a:pPr>
            <a:r>
              <a:rPr lang="th-TH" sz="3200" b="1" i="1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องค์ประกอบอื่นซึ่งมีความสำคัญและช่วยเสริมสร้างให้เกิด</a:t>
            </a:r>
            <a:r>
              <a:rPr lang="th-TH" sz="3200" b="1" i="1" dirty="0" smtClean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ความหมายที่</a:t>
            </a:r>
            <a:r>
              <a:rPr lang="th-TH" sz="3200" b="1" i="1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ชัดเจนหรือการรับรู้ความหมายร่วมกันระหว่างคู่สื่อสาร </a:t>
            </a:r>
            <a:r>
              <a:rPr lang="en-US" sz="3200" b="1" i="1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5</a:t>
            </a:r>
            <a:r>
              <a:rPr lang="th-TH" sz="3200" b="1" i="1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 องค์ประกอบ ได้แก่ </a:t>
            </a:r>
          </a:p>
          <a:p>
            <a:pPr lvl="1">
              <a:buSzPct val="75000"/>
              <a:buFont typeface="Wingdings" panose="05000000000000000000" pitchFamily="2" charset="2"/>
              <a:buChar char="Ø"/>
            </a:pPr>
            <a:r>
              <a:rPr lang="th-TH" sz="2800" b="1" i="1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บริบทของการสื่อสารหรือสิ่งแวดล้อมทางการสื่อสาร  </a:t>
            </a:r>
          </a:p>
          <a:p>
            <a:pPr lvl="1">
              <a:buSzPct val="75000"/>
              <a:buFont typeface="Wingdings" panose="05000000000000000000" pitchFamily="2" charset="2"/>
              <a:buChar char="Ø"/>
            </a:pPr>
            <a:r>
              <a:rPr lang="th-TH" sz="2800" b="1" i="1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สิ่งรบกวนการสื่อสาร </a:t>
            </a:r>
          </a:p>
          <a:p>
            <a:pPr lvl="1">
              <a:buSzPct val="75000"/>
              <a:buFont typeface="Wingdings" panose="05000000000000000000" pitchFamily="2" charset="2"/>
              <a:buChar char="Ø"/>
            </a:pPr>
            <a:r>
              <a:rPr lang="th-TH" sz="2800" b="1" i="1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ปฏิกิริยาตอบกลับ </a:t>
            </a:r>
          </a:p>
          <a:p>
            <a:pPr lvl="1">
              <a:buSzPct val="75000"/>
              <a:buFont typeface="Wingdings" panose="05000000000000000000" pitchFamily="2" charset="2"/>
              <a:buChar char="Ø"/>
            </a:pPr>
            <a:r>
              <a:rPr lang="th-TH" sz="2800" b="1" i="1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ผลของการสื่อสาร </a:t>
            </a:r>
          </a:p>
          <a:p>
            <a:pPr lvl="1">
              <a:buSzPct val="75000"/>
              <a:buFont typeface="Wingdings" panose="05000000000000000000" pitchFamily="2" charset="2"/>
              <a:buChar char="Ø"/>
            </a:pPr>
            <a:r>
              <a:rPr lang="th-TH" sz="2800" b="1" i="1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จริยธรรมในการ</a:t>
            </a:r>
            <a:r>
              <a:rPr lang="th-TH" sz="2800" b="1" i="1" dirty="0" smtClean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สื่อสาร</a:t>
            </a:r>
            <a:endParaRPr lang="th-TH" sz="1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60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องค์ประกอบ: 1. ผู้ส่ง</a:t>
            </a:r>
            <a:r>
              <a:rPr lang="th-TH" dirty="0" smtClean="0"/>
              <a:t>สาร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480457"/>
            <a:ext cx="10722428" cy="49638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600" dirty="0"/>
              <a:t>คำที่เกี่ยวข้องกับคำว่า “ผู้ส่งสาร” </a:t>
            </a:r>
            <a:endParaRPr lang="th-TH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h-TH" sz="3600" dirty="0" smtClean="0"/>
              <a:t>	แหล่งกำเนิด</a:t>
            </a:r>
            <a:r>
              <a:rPr lang="th-TH" sz="3600" dirty="0"/>
              <a:t>สาร (</a:t>
            </a:r>
            <a:r>
              <a:rPr lang="en-US" sz="3600" dirty="0"/>
              <a:t>source/ communication source</a:t>
            </a:r>
            <a:r>
              <a:rPr lang="en-US" sz="3600" dirty="0" smtClean="0"/>
              <a:t>/ 						information </a:t>
            </a:r>
            <a:r>
              <a:rPr lang="en-US" sz="3600" dirty="0"/>
              <a:t>source/ </a:t>
            </a:r>
            <a:r>
              <a:rPr lang="en-US" sz="3600" dirty="0" smtClean="0"/>
              <a:t>originator</a:t>
            </a:r>
            <a:r>
              <a:rPr lang="th-TH" sz="3600" dirty="0" smtClean="0"/>
              <a:t>)</a:t>
            </a:r>
            <a:endParaRPr lang="th-TH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th-TH" sz="3600" dirty="0" smtClean="0"/>
              <a:t> ผู้</a:t>
            </a:r>
            <a:r>
              <a:rPr lang="th-TH" sz="3600" dirty="0"/>
              <a:t>เข้ารหัส (</a:t>
            </a:r>
            <a:r>
              <a:rPr lang="en-US" sz="3600" dirty="0" smtClean="0"/>
              <a:t>encoder</a:t>
            </a:r>
            <a:r>
              <a:rPr lang="th-TH" sz="3600" dirty="0" smtClean="0"/>
              <a:t>)</a:t>
            </a:r>
            <a:r>
              <a:rPr lang="en-US" sz="3600" dirty="0" smtClean="0"/>
              <a:t> </a:t>
            </a:r>
            <a:endParaRPr lang="th-TH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th-TH" sz="3600" dirty="0" smtClean="0"/>
              <a:t> ผู้</a:t>
            </a:r>
            <a:r>
              <a:rPr lang="th-TH" sz="3600" dirty="0"/>
              <a:t>สื่อสาร (</a:t>
            </a:r>
            <a:r>
              <a:rPr lang="en-US" sz="3600" dirty="0" smtClean="0"/>
              <a:t>communicator</a:t>
            </a:r>
            <a:r>
              <a:rPr lang="th-TH" sz="3600" dirty="0" smtClean="0"/>
              <a:t>)</a:t>
            </a:r>
            <a:r>
              <a:rPr lang="en-US" sz="3600" dirty="0" smtClean="0"/>
              <a:t> </a:t>
            </a:r>
            <a:endParaRPr lang="th-TH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th-TH" sz="3600" dirty="0" smtClean="0"/>
              <a:t>ผู้</a:t>
            </a:r>
            <a:r>
              <a:rPr lang="th-TH" sz="3600" dirty="0"/>
              <a:t>ส่งสาร (</a:t>
            </a:r>
            <a:r>
              <a:rPr lang="en-US" sz="3600" dirty="0" smtClean="0"/>
              <a:t>sender</a:t>
            </a:r>
            <a:r>
              <a:rPr lang="th-TH" sz="3600" dirty="0" smtClean="0"/>
              <a:t>)</a:t>
            </a: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09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องค์ประกอบ: 2. ผู้รับสาร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19943"/>
            <a:ext cx="11179628" cy="4942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/>
              <a:t>คำที่เกี่ยวข้องกับคำว่า “ผู้รับสาร” </a:t>
            </a:r>
            <a:endParaRPr lang="th-TH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h-TH" sz="3600" dirty="0" smtClean="0"/>
              <a:t>	ผู้รับ</a:t>
            </a:r>
            <a:r>
              <a:rPr lang="th-TH" sz="3600" dirty="0"/>
              <a:t>สาร (</a:t>
            </a:r>
            <a:r>
              <a:rPr lang="en-US" sz="3600" dirty="0" smtClean="0"/>
              <a:t>receiver</a:t>
            </a:r>
            <a:r>
              <a:rPr lang="th-TH" sz="3600" dirty="0" smtClean="0"/>
              <a:t>)</a:t>
            </a:r>
            <a:r>
              <a:rPr lang="en-US" sz="3600" dirty="0" smtClean="0"/>
              <a:t> </a:t>
            </a:r>
            <a:r>
              <a:rPr lang="th-TH" sz="3600" dirty="0"/>
              <a:t>หมายถึง บุคคลหรือกลุ่มบุคคลที่ได้รับสารซึ่งส่งมาจากผู้ส่งสาร หรืออีกนัยหนึ่งผู้รับสารก็คือ จุดหมาย</a:t>
            </a:r>
            <a:r>
              <a:rPr lang="th-TH" sz="3600" dirty="0" smtClean="0"/>
              <a:t>ปลายของ</a:t>
            </a:r>
            <a:r>
              <a:rPr lang="th-TH" sz="3600" dirty="0"/>
              <a:t>สาร  (</a:t>
            </a:r>
            <a:r>
              <a:rPr lang="en-US" sz="3600" dirty="0" smtClean="0"/>
              <a:t>destination</a:t>
            </a:r>
            <a:r>
              <a:rPr lang="th-TH" sz="3600" dirty="0" smtClean="0"/>
              <a:t>)</a:t>
            </a:r>
            <a:r>
              <a:rPr lang="en-US" sz="3600" dirty="0" smtClean="0"/>
              <a:t> </a:t>
            </a:r>
            <a:r>
              <a:rPr lang="th-TH" sz="3600" dirty="0" smtClean="0"/>
              <a:t>นั่นเอง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600" dirty="0"/>
              <a:t> </a:t>
            </a:r>
            <a:r>
              <a:rPr lang="th-TH" sz="3600" dirty="0" smtClean="0"/>
              <a:t>นอกจากนั้น</a:t>
            </a:r>
            <a:r>
              <a:rPr lang="th-TH" sz="3600" dirty="0"/>
              <a:t>ยังมีคำในภาษาอังกฤษซึ่งมี</a:t>
            </a:r>
            <a:r>
              <a:rPr lang="th-TH" sz="3600" dirty="0" smtClean="0"/>
              <a:t>ความหมายใกล้เคียง</a:t>
            </a:r>
            <a:r>
              <a:rPr lang="th-TH" sz="3600" dirty="0"/>
              <a:t>และใช้แทนที่คำว่า </a:t>
            </a:r>
            <a:r>
              <a:rPr lang="en-US" sz="3600" dirty="0"/>
              <a:t>receiver </a:t>
            </a:r>
            <a:r>
              <a:rPr lang="th-TH" sz="3600" dirty="0"/>
              <a:t>ได้ เช่นคำว่า </a:t>
            </a:r>
            <a:r>
              <a:rPr lang="en-US" sz="3600" dirty="0"/>
              <a:t>recipient perceiver </a:t>
            </a:r>
            <a:r>
              <a:rPr lang="en-US" sz="3600" dirty="0" err="1"/>
              <a:t>communicatee</a:t>
            </a:r>
            <a:r>
              <a:rPr lang="en-US" sz="3600" dirty="0"/>
              <a:t> audience  </a:t>
            </a:r>
            <a:r>
              <a:rPr lang="th-TH" sz="3600" dirty="0"/>
              <a:t>และ </a:t>
            </a:r>
            <a:r>
              <a:rPr lang="en-US" sz="3600" dirty="0"/>
              <a:t>public </a:t>
            </a:r>
            <a:r>
              <a:rPr lang="th-TH" sz="3600" dirty="0"/>
              <a:t>เป็น</a:t>
            </a:r>
            <a:r>
              <a:rPr lang="th-TH" sz="3600" dirty="0" smtClean="0"/>
              <a:t>ต้น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600" dirty="0"/>
              <a:t> </a:t>
            </a:r>
            <a:r>
              <a:rPr lang="th-TH" sz="3600" dirty="0" smtClean="0"/>
              <a:t>ส่วน</a:t>
            </a:r>
            <a:r>
              <a:rPr lang="th-TH" sz="3600" dirty="0"/>
              <a:t>คำว่า </a:t>
            </a:r>
            <a:r>
              <a:rPr lang="en-US" sz="3600" dirty="0"/>
              <a:t>decoder </a:t>
            </a:r>
            <a:r>
              <a:rPr lang="th-TH" sz="3600" dirty="0"/>
              <a:t>หรือผู้ถอดรหัสสาร หมายถึง ผู้ทำ</a:t>
            </a:r>
            <a:r>
              <a:rPr lang="th-TH" sz="3600" dirty="0" smtClean="0"/>
              <a:t>หน้าที่ใน</a:t>
            </a:r>
            <a:r>
              <a:rPr lang="th-TH" sz="3600" dirty="0"/>
              <a:t>การแปลงรหัสหรือสัญลักษณ์ที่ผู้ส่งสารส่งมาให้กลับเป็น</a:t>
            </a:r>
            <a:r>
              <a:rPr lang="th-TH" sz="3600" dirty="0" smtClean="0"/>
              <a:t>สารที่</a:t>
            </a:r>
            <a:r>
              <a:rPr lang="th-TH" sz="3600" dirty="0"/>
              <a:t>เข้าใจได้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66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ข้อสังเกต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11086"/>
            <a:ext cx="11048999" cy="5094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 smtClean="0"/>
              <a:t>	ใน</a:t>
            </a:r>
            <a:r>
              <a:rPr lang="th-TH" sz="3600" dirty="0"/>
              <a:t>ทรรศนะหรือมุมมองของนักนิเทศศาสตร์ซึ่ง</a:t>
            </a:r>
            <a:r>
              <a:rPr lang="th-TH" sz="3600" dirty="0" smtClean="0"/>
              <a:t>มองกระบวนการ</a:t>
            </a:r>
            <a:r>
              <a:rPr lang="th-TH" sz="3600" dirty="0"/>
              <a:t>สื่อสารในเชิงปฏิสัมพันธ์แบบต่อเนื่อง</a:t>
            </a:r>
            <a:r>
              <a:rPr lang="th-TH" sz="3600" dirty="0" smtClean="0"/>
              <a:t>ระหว่าง คู่</a:t>
            </a:r>
            <a:r>
              <a:rPr lang="th-TH" sz="3600" dirty="0"/>
              <a:t>สื่อสาร (</a:t>
            </a:r>
            <a:r>
              <a:rPr lang="en-US" sz="3600" dirty="0"/>
              <a:t>transactional </a:t>
            </a:r>
            <a:r>
              <a:rPr lang="en-US" sz="3600" dirty="0" smtClean="0"/>
              <a:t>communication</a:t>
            </a:r>
            <a:r>
              <a:rPr lang="th-TH" sz="3600" dirty="0" smtClean="0"/>
              <a:t>)</a:t>
            </a:r>
            <a:r>
              <a:rPr lang="en-US" sz="3600" dirty="0" smtClean="0"/>
              <a:t> </a:t>
            </a:r>
            <a:r>
              <a:rPr lang="th-TH" sz="3600" dirty="0"/>
              <a:t>เห็นว่าในกระบวนการสื่อสารนั้น   ผู้ส่งสารและผู้รับสารต่างทำหน้าที่เข้ารหัสและถอดรหัสพร้อมกันไปในเวลาเดียวกันต่อเนื่องกันไป และต่างมีอิทธิพลต่อกันและกันตลอดกระบวนการสื่อสาร </a:t>
            </a:r>
          </a:p>
          <a:p>
            <a:pPr marL="0" indent="0">
              <a:buNone/>
            </a:pPr>
            <a:r>
              <a:rPr lang="th-TH" sz="3600" dirty="0" smtClean="0"/>
              <a:t>	ดังนั้น</a:t>
            </a:r>
            <a:r>
              <a:rPr lang="th-TH" sz="3600" dirty="0"/>
              <a:t>จึงเรียกบุคคลทั้งสองฝ่ายที่เกี่ยวข้อง</a:t>
            </a:r>
            <a:r>
              <a:rPr lang="th-TH" sz="3600" dirty="0" smtClean="0"/>
              <a:t>กับการ</a:t>
            </a:r>
            <a:r>
              <a:rPr lang="th-TH" sz="3600" dirty="0"/>
              <a:t>สื่อสารในภาพรวมว่า “คู่สื่อสารหรือผู้</a:t>
            </a:r>
            <a:r>
              <a:rPr lang="th-TH" sz="3600" dirty="0" smtClean="0"/>
              <a:t>สื่อสาร (</a:t>
            </a:r>
            <a:r>
              <a:rPr lang="en-US" sz="3600" dirty="0" smtClean="0"/>
              <a:t>communicator</a:t>
            </a:r>
            <a:r>
              <a:rPr lang="th-TH" sz="3600" dirty="0" smtClean="0"/>
              <a:t>)”</a:t>
            </a: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0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ปัจจัยที่ควรพิจารณาเกี่ยวกับผู้ส่งสารและผู้รับสาร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10131425" cy="5181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1. ทักษะ</a:t>
            </a:r>
            <a:r>
              <a:rPr lang="th-TH" sz="3200" dirty="0"/>
              <a:t>ในการสื่อสาร (</a:t>
            </a:r>
            <a:r>
              <a:rPr lang="en-US" sz="3200" dirty="0"/>
              <a:t>Communication </a:t>
            </a:r>
            <a:r>
              <a:rPr lang="en-US" sz="3200" dirty="0" smtClean="0"/>
              <a:t>skills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หมายถึงความสามารถในการสื่อสาร แบ่งออกเป็น 2 ประการคือ</a:t>
            </a:r>
          </a:p>
          <a:p>
            <a:pPr marL="0" indent="0">
              <a:buNone/>
            </a:pPr>
            <a:r>
              <a:rPr lang="th-TH" sz="3200" dirty="0" smtClean="0"/>
              <a:t>	1.1 </a:t>
            </a:r>
            <a:r>
              <a:rPr lang="th-TH" sz="3200" dirty="0"/>
              <a:t>ทักษะในการสื่อสารด้วยวัจนภาษา (</a:t>
            </a:r>
            <a:r>
              <a:rPr lang="en-US" sz="3200" dirty="0"/>
              <a:t>Verbal communication </a:t>
            </a:r>
            <a:r>
              <a:rPr lang="en-US" sz="3200" dirty="0" smtClean="0"/>
              <a:t>skills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ซึ่งประกอบด้วยทักษะ 3 ประการ </a:t>
            </a:r>
            <a:r>
              <a:rPr lang="th-TH" sz="3200" dirty="0" smtClean="0"/>
              <a:t>ดังนี้</a:t>
            </a:r>
          </a:p>
          <a:p>
            <a:pPr marL="0" indent="0">
              <a:buNone/>
            </a:pPr>
            <a:r>
              <a:rPr lang="th-TH" sz="3200" dirty="0" smtClean="0"/>
              <a:t>		1.1.1 </a:t>
            </a:r>
            <a:r>
              <a:rPr lang="th-TH" sz="3200" dirty="0"/>
              <a:t>ทักษะในการเข้ารหัส ได้แก่ ความสามารถในการเขียนและการ</a:t>
            </a:r>
            <a:r>
              <a:rPr lang="th-TH" sz="3200" dirty="0" smtClean="0"/>
              <a:t>พูด</a:t>
            </a:r>
          </a:p>
          <a:p>
            <a:pPr marL="0" indent="0">
              <a:buNone/>
            </a:pPr>
            <a:r>
              <a:rPr lang="th-TH" sz="3200" dirty="0" smtClean="0"/>
              <a:t>		1.1.2 </a:t>
            </a:r>
            <a:r>
              <a:rPr lang="th-TH" sz="3200" dirty="0"/>
              <a:t>ทักษะในการถอดรหัส ได้แก่ ความสามารถในการอ่าน และการ</a:t>
            </a:r>
            <a:r>
              <a:rPr lang="th-TH" sz="3200" dirty="0" smtClean="0"/>
              <a:t>ฟัง</a:t>
            </a:r>
          </a:p>
          <a:p>
            <a:pPr marL="0" indent="0">
              <a:buNone/>
            </a:pPr>
            <a:r>
              <a:rPr lang="th-TH" sz="3200" dirty="0" smtClean="0"/>
              <a:t>		1.1.3 </a:t>
            </a:r>
            <a:r>
              <a:rPr lang="th-TH" sz="3200" dirty="0"/>
              <a:t>ทักษะในการคิดและการใช้เหตุผล ซึ่งมีส่วนสำคัญต่อความสามารถใน</a:t>
            </a:r>
            <a:r>
              <a:rPr lang="th-TH" sz="3200" dirty="0" smtClean="0"/>
              <a:t>การ			เข้ารหัส</a:t>
            </a:r>
            <a:r>
              <a:rPr lang="th-TH" sz="3200" dirty="0"/>
              <a:t>และถอดรหัส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74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ปัจจัยที่ควรพิจารณาเกี่ยวกับผู้ส่งสารและผู้รับสาร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415143"/>
            <a:ext cx="10896599" cy="52904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 smtClean="0"/>
              <a:t>	1.2 </a:t>
            </a:r>
            <a:r>
              <a:rPr lang="th-TH" sz="2800" dirty="0"/>
              <a:t>ทักษะในการสื่อสารด้วยอวัจนภาษา (</a:t>
            </a:r>
            <a:r>
              <a:rPr lang="en-US" sz="2800" dirty="0"/>
              <a:t>Nonverbal communication </a:t>
            </a:r>
            <a:r>
              <a:rPr lang="en-US" sz="2800" dirty="0" smtClean="0"/>
              <a:t>skills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r>
              <a:rPr lang="th-TH" sz="2800" dirty="0"/>
              <a:t>หมายถึง ความสามารถในการใช้อวัจนภาษา เช่น ภาษาท่าทางหรือภาษากาย การสัมผัส ปริภาษา ฯลฯ ซึ่งใช้เสริมความหมาย หรือแทนความหมายของวัจ</a:t>
            </a:r>
            <a:r>
              <a:rPr lang="th-TH" sz="2800" dirty="0" smtClean="0"/>
              <a:t>นภาษา</a:t>
            </a:r>
          </a:p>
          <a:p>
            <a:pPr marL="0" indent="0">
              <a:buNone/>
            </a:pPr>
            <a:r>
              <a:rPr lang="th-TH" sz="2800" dirty="0" smtClean="0"/>
              <a:t>2. </a:t>
            </a:r>
            <a:r>
              <a:rPr lang="th-TH" sz="2800" dirty="0"/>
              <a:t>ทัศนคติ (</a:t>
            </a:r>
            <a:r>
              <a:rPr lang="en-US" sz="2800" dirty="0" smtClean="0"/>
              <a:t>Attitudes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r>
              <a:rPr lang="th-TH" sz="2800" dirty="0"/>
              <a:t>หมายถึง ความรู้สึกที่มีต่อบุคคล วัตถุ หรือสิ่งแวดล้อมซึ่งส่งผลต่อพฤติกรรมการสื่อสารของมนุษย์ ทัศนคติของผู้ส่งสารแบ่งเป็น 3 ประเภท </a:t>
            </a:r>
            <a:r>
              <a:rPr lang="th-TH" sz="2800" dirty="0" smtClean="0"/>
              <a:t>ดังนี้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2.1 </a:t>
            </a:r>
            <a:r>
              <a:rPr lang="th-TH" sz="2800" dirty="0"/>
              <a:t>ทัศนคติที่คู่สื่อสารมีต่อตนเอง (</a:t>
            </a:r>
            <a:r>
              <a:rPr lang="en-US" sz="2800" dirty="0"/>
              <a:t>Attitude toward </a:t>
            </a:r>
            <a:r>
              <a:rPr lang="en-US" sz="2800" dirty="0" smtClean="0"/>
              <a:t>self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r>
              <a:rPr lang="th-TH" sz="2800" dirty="0"/>
              <a:t>หมายถึง การประเมินตนเองของคู่สื่อสารทั้งในด้านบวกและด้านลบ ซึ่งมีผลต่อการสื่อสารของคู่สื่อสาร  หากคู่สื่อสารประเมินตนเองในด้านบวก เช่น คิด</a:t>
            </a:r>
            <a:r>
              <a:rPr lang="th-TH" sz="2800" dirty="0" smtClean="0"/>
              <a:t>ว่าตน</a:t>
            </a:r>
            <a:r>
              <a:rPr lang="th-TH" sz="2800" dirty="0"/>
              <a:t>มีความสามารถและรอบรู้ในเรื่องที่จะสื่อสารก็จะทำให้เกิดความมั่นใจและประสบความสำเร็จในการสื่อสาร หากประเมินตนเองในทางตรงกัน</a:t>
            </a:r>
            <a:r>
              <a:rPr lang="th-TH" sz="2800" dirty="0" smtClean="0"/>
              <a:t>ข้ามก็</a:t>
            </a:r>
            <a:r>
              <a:rPr lang="th-TH" sz="2800" dirty="0"/>
              <a:t>จะทำให้เกิดความไม่มั่นใจ </a:t>
            </a:r>
            <a:endParaRPr lang="th-TH" sz="2800" dirty="0" smtClean="0"/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ดังนั้น</a:t>
            </a:r>
            <a:r>
              <a:rPr lang="th-TH" sz="2800" dirty="0"/>
              <a:t>ทัศนคติจึงส่งผลต่อวิธีการสื่อสาร  สารที่สร้างขึ้น และลักษณะของปฏิสัมพันธ์ของคู่สื่อสารด้วย</a:t>
            </a:r>
            <a:r>
              <a:rPr lang="th-TH" sz="2800" dirty="0" smtClean="0"/>
              <a:t>เช่นกัน</a:t>
            </a:r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51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ปัจจัยที่ควรพิจารณาเกี่ยวกับผู้ส่งสารและผู้รับสาร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446861"/>
            <a:ext cx="1013142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 smtClean="0"/>
              <a:t>	2.2 </a:t>
            </a:r>
            <a:r>
              <a:rPr lang="th-TH" sz="3200" dirty="0"/>
              <a:t>ทัศนคติต่อเรื่องที่จะสื่อสาร (</a:t>
            </a:r>
            <a:r>
              <a:rPr lang="en-US" sz="3200" dirty="0"/>
              <a:t>Attitude toward subject </a:t>
            </a:r>
            <a:r>
              <a:rPr lang="en-US" sz="3200" dirty="0" smtClean="0"/>
              <a:t>matter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 ความรู้สึกที่มีต่อเรื่องหรือประเด็นที่จะสื่อสาร หากคู่</a:t>
            </a:r>
            <a:r>
              <a:rPr lang="th-TH" sz="3200" dirty="0" smtClean="0"/>
              <a:t>สื่อสารมี</a:t>
            </a:r>
            <a:r>
              <a:rPr lang="th-TH" sz="3200" dirty="0"/>
              <a:t>ทัศนคติที่ดีต่อเรื่องที่จะสื่อสารก็จะทำให้เกิดความมั่นใจ และสามารถสื่อสารได้อย่างมีประสิทธิภาพ  แต่หากไม่เห็นด้วยกับเรื่องที่จะพูดหรือฟัง </a:t>
            </a:r>
            <a:r>
              <a:rPr lang="th-TH" sz="3200" dirty="0" smtClean="0"/>
              <a:t>แต่</a:t>
            </a:r>
            <a:r>
              <a:rPr lang="th-TH" sz="3200" dirty="0"/>
              <a:t>ต้องพูดหรือฟังเรื่องนั้นในเชิงเห็นด้วยก็จะทำให้เกิดความลำบาก</a:t>
            </a:r>
            <a:r>
              <a:rPr lang="th-TH" sz="3200" dirty="0" smtClean="0"/>
              <a:t>ใจใน</a:t>
            </a:r>
            <a:r>
              <a:rPr lang="th-TH" sz="3200" dirty="0"/>
              <a:t>การสื่อสาร </a:t>
            </a:r>
            <a:endParaRPr lang="th-TH" sz="3200" dirty="0" smtClean="0"/>
          </a:p>
          <a:p>
            <a:pPr marL="0" indent="0">
              <a:buNone/>
            </a:pPr>
            <a:r>
              <a:rPr lang="th-TH" sz="3200" dirty="0" smtClean="0"/>
              <a:t>	2.3 </a:t>
            </a:r>
            <a:r>
              <a:rPr lang="th-TH" sz="3200" dirty="0"/>
              <a:t>ทัศนคติต่อคู่สื่อสาร (</a:t>
            </a:r>
            <a:r>
              <a:rPr lang="en-US" sz="3200" dirty="0"/>
              <a:t>Attitude toward </a:t>
            </a:r>
            <a:r>
              <a:rPr lang="en-US" sz="3200" dirty="0" smtClean="0"/>
              <a:t>communicator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หมายถึง ความรู้สึกที่มีต่อผู้รับสาร กล่าวคือหากผู้ส่งสารกับผู้รับสารมีความรู้สึกที่ดีต่อกัน ก็จะส่งผลให้เกิดบรรยากาศที่ดีในการสื่อสาร การเลือกภาษา ถ้อยคำ และการแสดงออกในการสื่อสาร  รวมทั้งระดับ</a:t>
            </a:r>
            <a:r>
              <a:rPr lang="th-TH" sz="3200" dirty="0" smtClean="0"/>
              <a:t>ความสัมพันธ์ที่</a:t>
            </a:r>
            <a:r>
              <a:rPr lang="th-TH" sz="3200" dirty="0"/>
              <a:t>มีต่อกันด้วย</a:t>
            </a:r>
            <a:r>
              <a:rPr lang="th-TH" sz="3200" dirty="0" smtClean="0"/>
              <a:t>เช่นกัน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4650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364</TotalTime>
  <Words>1408</Words>
  <Application>Microsoft Office PowerPoint</Application>
  <PresentationFormat>Custom</PresentationFormat>
  <Paragraphs>141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Celestial</vt:lpstr>
      <vt:lpstr>หลักนิเทศศาสตร์</vt:lpstr>
      <vt:lpstr>องค์ประกอบของกระบวนการสื่อสาร</vt:lpstr>
      <vt:lpstr>องค์ประกอบของกระบวนการสื่อสาร</vt:lpstr>
      <vt:lpstr>องค์ประกอบ: 1. ผู้ส่งสาร</vt:lpstr>
      <vt:lpstr>องค์ประกอบ: 2. ผู้รับสาร</vt:lpstr>
      <vt:lpstr>ข้อสังเกต</vt:lpstr>
      <vt:lpstr>ปัจจัยที่ควรพิจารณาเกี่ยวกับผู้ส่งสารและผู้รับสาร</vt:lpstr>
      <vt:lpstr>ปัจจัยที่ควรพิจารณาเกี่ยวกับผู้ส่งสารและผู้รับสาร</vt:lpstr>
      <vt:lpstr>ปัจจัยที่ควรพิจารณาเกี่ยวกับผู้ส่งสารและผู้รับสาร</vt:lpstr>
      <vt:lpstr>ปัจจัยที่ควรพิจารณาเกี่ยวกับผู้ส่งสารและผู้รับสาร</vt:lpstr>
      <vt:lpstr>ปัจจัยที่ควรพิจารณาเกี่ยวกับผู้ส่งสารและผู้รับสาร</vt:lpstr>
      <vt:lpstr>องค์ประกอบ: 3. สาร</vt:lpstr>
      <vt:lpstr>ปัจจัยที่เกี่ยวข้องกับสาร</vt:lpstr>
      <vt:lpstr>ปัจจัยที่เกี่ยวข้องกับสาร</vt:lpstr>
      <vt:lpstr>ปัจจัยที่เกี่ยวข้องกับสาร</vt:lpstr>
      <vt:lpstr>องค์ประกอบ: 4. ช่องสารและสื่อ</vt:lpstr>
      <vt:lpstr>สรุปปัจจัยในการเลือกใช้สื่อ</vt:lpstr>
      <vt:lpstr>องค์ประกอบอื่น: 5. บริบทของการสื่อสารหรือสิ่งแวดล้อมทางการสื่อสาร</vt:lpstr>
      <vt:lpstr>องค์ประกอบอื่น: 5. บริบทของการสื่อสารหรือสิ่งแวดล้อมทางการสื่อสาร</vt:lpstr>
      <vt:lpstr>องค์ประกอบอื่น: 6. สิ่งรบกวนการสื่อสาร</vt:lpstr>
      <vt:lpstr>องค์ประกอบอื่น: 6. สิ่งรบกวนการสื่อสาร</vt:lpstr>
      <vt:lpstr>องค์ประกอบอื่น: 7. ปฏิกิริยาตอบกลับ</vt:lpstr>
      <vt:lpstr>องค์ประกอบอื่น: 8. ผลของการสื่อสาร</vt:lpstr>
      <vt:lpstr>องค์ประกอบอื่น: 9. จริยธรรมในการสื่อสาร</vt:lpstr>
      <vt:lpstr>The “7Cs of communication”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หลักนิเทศศาสตร์</dc:title>
  <dc:creator>FMS-00</dc:creator>
  <cp:lastModifiedBy>TAO</cp:lastModifiedBy>
  <cp:revision>31</cp:revision>
  <dcterms:created xsi:type="dcterms:W3CDTF">2017-08-01T10:39:37Z</dcterms:created>
  <dcterms:modified xsi:type="dcterms:W3CDTF">2017-08-26T08:13:47Z</dcterms:modified>
</cp:coreProperties>
</file>