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8" r:id="rId3"/>
    <p:sldId id="259" r:id="rId4"/>
    <p:sldId id="261" r:id="rId5"/>
    <p:sldId id="260" r:id="rId6"/>
    <p:sldId id="267" r:id="rId7"/>
    <p:sldId id="278" r:id="rId8"/>
    <p:sldId id="277" r:id="rId9"/>
    <p:sldId id="268" r:id="rId10"/>
    <p:sldId id="271" r:id="rId11"/>
    <p:sldId id="274" r:id="rId12"/>
    <p:sldId id="276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BE7AE-2E8F-4227-A9FA-2EE8449FD751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DEAD-7080-4ECE-A6F0-17BFF4666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62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7FC0-1B2F-4401-B905-4A44070E64C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saritiaw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685800"/>
            <a:ext cx="7848600" cy="3222625"/>
          </a:xfrm>
        </p:spPr>
        <p:txBody>
          <a:bodyPr>
            <a:normAutofit/>
          </a:bodyPr>
          <a:lstStyle/>
          <a:p>
            <a:r>
              <a:rPr lang="th-TH" dirty="0" smtClean="0"/>
              <a:t>หลักนิเทศศาสตร์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h-TH" sz="3200" dirty="0" smtClean="0"/>
              <a:t>(</a:t>
            </a:r>
            <a:r>
              <a:rPr lang="en-US" sz="3200" dirty="0" smtClean="0"/>
              <a:t>Principles of Communication Art</a:t>
            </a:r>
            <a:r>
              <a:rPr lang="th-TH" sz="3200" dirty="0" smtClean="0"/>
              <a:t>)</a:t>
            </a:r>
            <a:r>
              <a:rPr lang="en-US" dirty="0" smtClean="0">
                <a:solidFill>
                  <a:schemeClr val="accent6"/>
                </a:solidFill>
              </a:rPr>
              <a:t/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/>
              <a:t>M</a:t>
            </a:r>
            <a:r>
              <a:rPr lang="en-US" dirty="0" smtClean="0"/>
              <a:t>CA1106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</a:t>
            </a:r>
            <a:r>
              <a:rPr lang="th-TH" b="1" dirty="0" smtClean="0">
                <a:solidFill>
                  <a:schemeClr val="tx1"/>
                </a:solidFill>
              </a:rPr>
              <a:t>084</a:t>
            </a:r>
            <a:r>
              <a:rPr lang="en-US" b="1" dirty="0" smtClean="0">
                <a:solidFill>
                  <a:schemeClr val="tx1"/>
                </a:solidFill>
              </a:rPr>
              <a:t>-</a:t>
            </a:r>
            <a:r>
              <a:rPr lang="th-TH" b="1" dirty="0" smtClean="0">
                <a:solidFill>
                  <a:schemeClr val="tx1"/>
                </a:solidFill>
              </a:rPr>
              <a:t>336</a:t>
            </a:r>
            <a:r>
              <a:rPr lang="en-US" b="1" dirty="0" smtClean="0">
                <a:solidFill>
                  <a:schemeClr val="tx1"/>
                </a:solidFill>
              </a:rPr>
              <a:t>-</a:t>
            </a:r>
            <a:r>
              <a:rPr lang="th-TH" b="1" dirty="0" smtClean="0">
                <a:solidFill>
                  <a:schemeClr val="tx1"/>
                </a:solidFill>
              </a:rPr>
              <a:t>6880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 1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</a:t>
            </a:r>
            <a:r>
              <a:rPr lang="th-TH" dirty="0" smtClean="0"/>
              <a:t>1 </a:t>
            </a:r>
            <a:r>
              <a:rPr lang="en-US" dirty="0" smtClean="0"/>
              <a:t>Time 45 </a:t>
            </a:r>
            <a:r>
              <a:rPr lang="en-US" dirty="0" err="1" smtClean="0"/>
              <a:t>Mins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(Present </a:t>
            </a:r>
            <a:r>
              <a:rPr lang="th-TH" dirty="0" smtClean="0"/>
              <a:t>ในการเรียนสัปดาห์ที่ 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9416"/>
            <a:ext cx="8077200" cy="4181784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คิดว่าตัวนักศึกษาเป็นคนอย่างไร จุดเด่น จุดด้อยของตัวเองคืออะไร</a:t>
            </a:r>
          </a:p>
          <a:p>
            <a:r>
              <a:rPr lang="th-TH" dirty="0" smtClean="0"/>
              <a:t>จินตนาการตัวเองโดยวาดรูปการ์ตูนแทนตัวเองที่เป็นสัตว์ 1 ตัว พร้อมคำอธิบาย</a:t>
            </a:r>
          </a:p>
          <a:p>
            <a:r>
              <a:rPr lang="th-TH" dirty="0" smtClean="0"/>
              <a:t>ทำไมถึงเลือกเรียนนิเทศศาสตร์</a:t>
            </a:r>
          </a:p>
          <a:p>
            <a:r>
              <a:rPr lang="th-TH" dirty="0" smtClean="0"/>
              <a:t>ทำไมถึงเลือกเรียนสาขา</a:t>
            </a:r>
          </a:p>
          <a:p>
            <a:pPr>
              <a:buNone/>
            </a:pPr>
            <a:r>
              <a:rPr lang="th-TH" dirty="0" smtClean="0"/>
              <a:t>		เอกสาขา</a:t>
            </a:r>
          </a:p>
          <a:p>
            <a:pPr>
              <a:buNone/>
            </a:pPr>
            <a:r>
              <a:rPr lang="th-TH" dirty="0" smtClean="0"/>
              <a:t>		โทสาขา</a:t>
            </a:r>
          </a:p>
          <a:p>
            <a:r>
              <a:rPr lang="th-TH" dirty="0" smtClean="0"/>
              <a:t>มีแผนอย่างไรหลังจากจบการศึกษา</a:t>
            </a:r>
          </a:p>
          <a:p>
            <a:r>
              <a:rPr lang="th-TH" dirty="0" smtClean="0"/>
              <a:t>มองเห็นตัวเองในอีก 5 ปีหลังจากจบการศึกษาเป็นอย่างไร</a:t>
            </a:r>
          </a:p>
          <a:p>
            <a:r>
              <a:rPr lang="th-TH" dirty="0" smtClean="0"/>
              <a:t>คำ 3 คำที่คิดว่าเป็นตัวเอง</a:t>
            </a:r>
          </a:p>
          <a:p>
            <a:r>
              <a:rPr lang="th-TH" dirty="0" smtClean="0"/>
              <a:t>ชื่อ นามสกุล ชื่อเล่น เบอร์โทรศัพท์และ </a:t>
            </a:r>
            <a:r>
              <a:rPr lang="en-US" dirty="0" smtClean="0"/>
              <a:t>Email </a:t>
            </a:r>
            <a:r>
              <a:rPr lang="th-TH" dirty="0" smtClean="0"/>
              <a:t>วิชาเอก จบมัธยมปลายที่ไหน</a:t>
            </a:r>
            <a:r>
              <a:rPr lang="en-US" dirty="0" smtClean="0"/>
              <a:t>?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2" descr="http://www.thaieditorial.com/wp-content/uploads/2011/01/%E0%B8%9B%E0%B8%A3%E0%B8%B0%E0%B9%82%E0%B8%A2%E0%B8%8A%E0%B8%99%E0%B9%8C%E0%B8%81%E0%B8%B2%E0%B8%A3%E0%B8%AA%E0%B8%B1%E0%B8%A1%E0%B8%A1%E0%B8%99%E0%B8%B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203373" cy="1828800"/>
          </a:xfrm>
          <a:prstGeom prst="rect">
            <a:avLst/>
          </a:prstGeom>
          <a:noFill/>
        </p:spPr>
      </p:pic>
      <p:sp>
        <p:nvSpPr>
          <p:cNvPr id="6" name="สี่เหลี่ยมผืนผ้า 3"/>
          <p:cNvSpPr/>
          <p:nvPr/>
        </p:nvSpPr>
        <p:spPr>
          <a:xfrm>
            <a:off x="0" y="5903893"/>
            <a:ext cx="9144000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*</a:t>
            </a:r>
            <a:r>
              <a:rPr lang="th-TH" sz="2800" b="1" dirty="0" smtClean="0">
                <a:solidFill>
                  <a:schemeClr val="bg1"/>
                </a:solidFill>
              </a:rPr>
              <a:t>อาจารย์ให้นักศึกษาที่ไม่ได้มา ทำ </a:t>
            </a:r>
            <a:r>
              <a:rPr lang="en-US" sz="2800" b="1" dirty="0" smtClean="0">
                <a:solidFill>
                  <a:schemeClr val="bg1"/>
                </a:solidFill>
              </a:rPr>
              <a:t>Paper </a:t>
            </a:r>
            <a:r>
              <a:rPr lang="th-TH" sz="2800" b="1" dirty="0" smtClean="0">
                <a:solidFill>
                  <a:schemeClr val="bg1"/>
                </a:solidFill>
              </a:rPr>
              <a:t>นี้ส่งไม่เกินสัปดาห์ที่ </a:t>
            </a:r>
            <a:r>
              <a:rPr lang="en-US" sz="2800" b="1" dirty="0" smtClean="0">
                <a:solidFill>
                  <a:schemeClr val="bg1"/>
                </a:solidFill>
              </a:rPr>
              <a:t>2 </a:t>
            </a:r>
            <a:endParaRPr lang="th-TH" sz="28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686800" cy="281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ข้อ 1. นิเทศศาสตร์คืออะไร</a:t>
            </a:r>
          </a:p>
          <a:p>
            <a:pPr>
              <a:buNone/>
            </a:pPr>
            <a:r>
              <a:rPr lang="th-TH" dirty="0" smtClean="0"/>
              <a:t>    2. การสื่อสารคืออะไร</a:t>
            </a:r>
          </a:p>
          <a:p>
            <a:pPr>
              <a:buNone/>
            </a:pPr>
            <a:endParaRPr lang="th-TH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895600"/>
            <a:ext cx="6934200" cy="853440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bg1"/>
                </a:solidFill>
              </a:rPr>
              <a:t/>
            </a:r>
            <a:br>
              <a:rPr lang="th-TH" b="1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Homework </a:t>
            </a:r>
            <a:r>
              <a:rPr lang="th-TH" b="1" dirty="0" smtClean="0">
                <a:solidFill>
                  <a:schemeClr val="bg1"/>
                </a:solidFill>
              </a:rPr>
              <a:t>		</a:t>
            </a:r>
            <a:br>
              <a:rPr lang="th-TH" b="1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>			</a:t>
            </a:r>
            <a:r>
              <a:rPr lang="th-TH" b="1" dirty="0" smtClean="0">
                <a:solidFill>
                  <a:schemeClr val="bg1"/>
                </a:solidFill>
              </a:rPr>
              <a:t>ชื่อ นามสุกล </a:t>
            </a:r>
            <a:br>
              <a:rPr lang="th-TH" b="1" dirty="0" smtClean="0">
                <a:solidFill>
                  <a:schemeClr val="bg1"/>
                </a:solidFill>
              </a:rPr>
            </a:br>
            <a:r>
              <a:rPr lang="th-TH" b="1" dirty="0" smtClean="0">
                <a:solidFill>
                  <a:schemeClr val="bg1"/>
                </a:solidFill>
              </a:rPr>
              <a:t>			วิชา 	   เอก</a:t>
            </a:r>
            <a:br>
              <a:rPr lang="th-TH" b="1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>			ชั้นปีที่ </a:t>
            </a:r>
            <a:br>
              <a:rPr lang="th-TH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>			</a:t>
            </a:r>
            <a:r>
              <a:rPr lang="th-TH" b="1" dirty="0" smtClean="0">
                <a:solidFill>
                  <a:schemeClr val="bg1"/>
                </a:solidFill>
              </a:rPr>
              <a:t>รหัส </a:t>
            </a:r>
            <a:br>
              <a:rPr lang="th-TH" b="1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>			</a:t>
            </a:r>
            <a:r>
              <a:rPr lang="th-TH" b="1" dirty="0" smtClean="0">
                <a:solidFill>
                  <a:schemeClr val="bg1"/>
                </a:solidFill>
              </a:rPr>
              <a:t>งานชิ้นที่ 1 (แก้ไขงานชิ้นที่ 1)</a:t>
            </a:r>
            <a:br>
              <a:rPr lang="th-TH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01784" y="3244334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Homework</a:t>
            </a:r>
            <a:endParaRPr lang="en-US" dirty="0"/>
          </a:p>
        </p:txBody>
      </p:sp>
      <p:pic>
        <p:nvPicPr>
          <p:cNvPr id="6" name="Picture 4" descr="http://www.mlmonlineschools-recommend.com/wp-content/uploads/2012/02/%E0%B9%80%E0%B8%84%E0%B8%A3%E0%B8%B7%E0%B9%88%E0%B8%AD%E0%B8%87%E0%B8%AB%E0%B8%A1%E0%B8%B2%E0%B8%A2%E0%B8%84%E0%B8%B3%E0%B8%96%E0%B8%B2%E0%B8%A1-23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04800"/>
            <a:ext cx="1536700" cy="2004392"/>
          </a:xfrm>
          <a:prstGeom prst="rect">
            <a:avLst/>
          </a:prstGeom>
          <a:noFill/>
        </p:spPr>
      </p:pic>
      <p:pic>
        <p:nvPicPr>
          <p:cNvPr id="7" name="Picture 2" descr="http://upic.me/i/r2/ljqd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419600"/>
            <a:ext cx="1752600" cy="1891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งานเดี่ยว รวบรวมงานทุกชิ้นใสฟ้างานเดี่ยวส่งตอนสิ้นเทอม</a:t>
            </a:r>
          </a:p>
          <a:p>
            <a:r>
              <a:rPr lang="th-TH" dirty="0" smtClean="0"/>
              <a:t>งานกลุ่ม รวบรวมงานทุกชิ้นใสฟ้างานกลุ่มส่งตอนสิ้นเทอม</a:t>
            </a:r>
          </a:p>
          <a:p>
            <a:endParaRPr lang="th-TH" dirty="0" smtClean="0"/>
          </a:p>
          <a:p>
            <a:pPr algn="ctr">
              <a:buNone/>
            </a:pPr>
            <a:r>
              <a:rPr lang="th-TH" dirty="0" smtClean="0">
                <a:solidFill>
                  <a:srgbClr val="FF0000"/>
                </a:solidFill>
              </a:rPr>
              <a:t>ไม่ส่งคะแนนหาย 40 คะแนนค่ะ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1371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th-TH" sz="4000" b="1" dirty="0" smtClean="0"/>
              <a:t>“ผู้ใฝ่รู้ ย่อมมีความรู้ ผู้ใฝ่ดี ย่อมมีแต่สิ่งดี </a:t>
            </a:r>
            <a:endParaRPr lang="en-US" sz="4000" b="1" dirty="0" smtClean="0"/>
          </a:p>
          <a:p>
            <a:pPr algn="ctr">
              <a:buNone/>
            </a:pPr>
            <a:r>
              <a:rPr lang="th-TH" sz="4000" b="1" dirty="0" smtClean="0"/>
              <a:t>สติ ปัญญา เป็นสมบัติอันทรงค่าที่ติดตัวของผู้เป็นบัณฑิต”</a:t>
            </a:r>
            <a:endParaRPr lang="en-US" sz="4000" b="1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67200" y="5715000"/>
            <a:ext cx="39555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/>
              <a:t>อ. อิสรี ไพเราะ(อ.ต๊ะ)</a:t>
            </a:r>
          </a:p>
        </p:txBody>
      </p:sp>
      <p:pic>
        <p:nvPicPr>
          <p:cNvPr id="5" name="Picture 2" descr="http://img.kapook.com/image/health/01_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284984"/>
            <a:ext cx="1676400" cy="2038176"/>
          </a:xfrm>
          <a:prstGeom prst="rect">
            <a:avLst/>
          </a:prstGeom>
          <a:noFill/>
        </p:spPr>
      </p:pic>
      <p:pic>
        <p:nvPicPr>
          <p:cNvPr id="1026" name="Picture 2" descr="H:\iPhone เครื่องสีขาว ปี 2012\101APPLE\IMG_14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284984"/>
            <a:ext cx="2664296" cy="2160240"/>
          </a:xfrm>
          <a:prstGeom prst="rect">
            <a:avLst/>
          </a:prstGeom>
          <a:noFill/>
        </p:spPr>
      </p:pic>
      <p:pic>
        <p:nvPicPr>
          <p:cNvPr id="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37" y="0"/>
            <a:ext cx="2000263" cy="1500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39000" cy="1143000"/>
          </a:xfrm>
        </p:spPr>
        <p:txBody>
          <a:bodyPr/>
          <a:lstStyle/>
          <a:p>
            <a:r>
              <a:rPr lang="th-TH" dirty="0" smtClean="0"/>
              <a:t>ตั้งกลุ่ม </a:t>
            </a:r>
            <a:r>
              <a:rPr lang="en-US" dirty="0" smtClean="0"/>
              <a:t>Face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191184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เลือกชื่อกลุ่ม / สมัคร </a:t>
            </a:r>
            <a:r>
              <a:rPr lang="en-US" dirty="0" smtClean="0"/>
              <a:t>Email </a:t>
            </a:r>
            <a:endParaRPr lang="th-TH" dirty="0" smtClean="0"/>
          </a:p>
          <a:p>
            <a:r>
              <a:rPr lang="th-TH" dirty="0" smtClean="0"/>
              <a:t>เลือก หัวหน้า </a:t>
            </a:r>
            <a:r>
              <a:rPr lang="en-US" dirty="0" smtClean="0"/>
              <a:t>(Host 1)</a:t>
            </a:r>
            <a:r>
              <a:rPr lang="th-TH" dirty="0" smtClean="0"/>
              <a:t> ของกลุ่มวิชานี้</a:t>
            </a:r>
            <a:endParaRPr lang="en-US" dirty="0" smtClean="0"/>
          </a:p>
          <a:p>
            <a:r>
              <a:rPr lang="th-TH" dirty="0" smtClean="0"/>
              <a:t>เลือก รองหัวหน้า </a:t>
            </a:r>
            <a:r>
              <a:rPr lang="en-US" dirty="0" smtClean="0"/>
              <a:t>(Host 2) </a:t>
            </a:r>
          </a:p>
          <a:p>
            <a:r>
              <a:rPr lang="th-TH" dirty="0" smtClean="0"/>
              <a:t>เลือก รองหัวหน้า </a:t>
            </a:r>
            <a:r>
              <a:rPr lang="en-US" dirty="0" smtClean="0"/>
              <a:t>(Host 3) 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หน้าที่ คือ</a:t>
            </a:r>
            <a:endParaRPr lang="en-US" dirty="0" smtClean="0"/>
          </a:p>
          <a:p>
            <a:r>
              <a:rPr lang="en-US" dirty="0" smtClean="0"/>
              <a:t>Host 1</a:t>
            </a:r>
            <a:r>
              <a:rPr lang="th-TH" dirty="0" smtClean="0"/>
              <a:t> </a:t>
            </a:r>
            <a:r>
              <a:rPr lang="en-US" dirty="0" smtClean="0"/>
              <a:t>Host 2 </a:t>
            </a:r>
            <a:r>
              <a:rPr lang="th-TH" dirty="0" smtClean="0"/>
              <a:t>และ </a:t>
            </a:r>
            <a:r>
              <a:rPr lang="en-US" dirty="0" smtClean="0"/>
              <a:t>Host 3 </a:t>
            </a:r>
            <a:r>
              <a:rPr lang="th-TH" dirty="0" smtClean="0"/>
              <a:t>ให้เพื่อนๆ ที่อยู่ในกลุ่มนี้ทั้งหมดเข้าเป็นสมาชิกของ </a:t>
            </a:r>
            <a:r>
              <a:rPr lang="en-US" dirty="0" err="1" smtClean="0"/>
              <a:t>Facebook</a:t>
            </a:r>
            <a:r>
              <a:rPr lang="en-US" dirty="0" smtClean="0"/>
              <a:t> </a:t>
            </a:r>
            <a:r>
              <a:rPr lang="th-TH" dirty="0" smtClean="0"/>
              <a:t>และแจ้งข่าวสาร พร้อมทั้ง </a:t>
            </a:r>
            <a:r>
              <a:rPr lang="en-US" dirty="0" smtClean="0"/>
              <a:t>Assignment </a:t>
            </a:r>
            <a:r>
              <a:rPr lang="th-TH" dirty="0" smtClean="0"/>
              <a:t>ของวิชานี้</a:t>
            </a:r>
          </a:p>
          <a:p>
            <a:r>
              <a:rPr lang="th-TH" dirty="0" smtClean="0"/>
              <a:t>นักศึกษากลุ่มเรียนนี้ต้องช่วยกันสร้าง </a:t>
            </a:r>
            <a:r>
              <a:rPr lang="en-US" dirty="0" smtClean="0"/>
              <a:t>Community </a:t>
            </a:r>
            <a:r>
              <a:rPr lang="th-TH" dirty="0" smtClean="0"/>
              <a:t>ของวิชาเรียนนี้นะคะ</a:t>
            </a:r>
            <a:endParaRPr lang="en-US" dirty="0" smtClean="0"/>
          </a:p>
          <a:p>
            <a:pPr>
              <a:buNone/>
            </a:pPr>
            <a:endParaRPr lang="th-TH" dirty="0" smtClean="0"/>
          </a:p>
          <a:p>
            <a:endParaRPr lang="en-US" dirty="0"/>
          </a:p>
        </p:txBody>
      </p:sp>
      <p:pic>
        <p:nvPicPr>
          <p:cNvPr id="5" name="Picture 2" descr="http://9aud.com/wp-content/uploads/2012/06/facebook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0275" cy="106106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5029200"/>
            <a:ext cx="7010400" cy="95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3"/>
              </a:rPr>
              <a:t>Add </a:t>
            </a:r>
            <a:r>
              <a:rPr lang="th-TH" sz="2800" dirty="0" smtClean="0">
                <a:hlinkClick r:id="rId3"/>
              </a:rPr>
              <a:t>อาจารย์</a:t>
            </a:r>
            <a:r>
              <a:rPr lang="en-US" sz="2800" dirty="0" smtClean="0">
                <a:hlinkClick r:id="rId3"/>
              </a:rPr>
              <a:t> - isaritiaw@gmail.com</a:t>
            </a:r>
            <a:r>
              <a:rPr lang="en-US" sz="2800" dirty="0" smtClean="0"/>
              <a:t> </a:t>
            </a:r>
            <a:endParaRPr lang="th-TH" sz="2800" dirty="0" smtClean="0"/>
          </a:p>
          <a:p>
            <a:r>
              <a:rPr lang="th-TH" sz="2800" dirty="0" smtClean="0"/>
              <a:t>ชื่อ </a:t>
            </a:r>
            <a:r>
              <a:rPr lang="en-US" sz="2800" dirty="0" smtClean="0"/>
              <a:t>Profile  </a:t>
            </a:r>
            <a:r>
              <a:rPr lang="en-US" sz="2800" dirty="0" err="1" smtClean="0"/>
              <a:t>Isari</a:t>
            </a:r>
            <a:r>
              <a:rPr lang="en-US" sz="2800" dirty="0" smtClean="0"/>
              <a:t> </a:t>
            </a:r>
            <a:r>
              <a:rPr lang="en-US" sz="2800" dirty="0" err="1" smtClean="0"/>
              <a:t>Ait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dirty="0" smtClean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</a:t>
            </a:r>
          </a:p>
          <a:p>
            <a:r>
              <a:rPr lang="th-TH" dirty="0" smtClean="0">
                <a:latin typeface="Baskerville Old Face" pitchFamily="18" charset="0"/>
              </a:rPr>
              <a:t>หลัง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นาทีแต่ภายใน </a:t>
            </a:r>
            <a:r>
              <a:rPr lang="en-US" dirty="0" smtClean="0">
                <a:latin typeface="Baskerville Old Face" pitchFamily="18" charset="0"/>
              </a:rPr>
              <a:t>30 </a:t>
            </a:r>
            <a:r>
              <a:rPr lang="th-TH" dirty="0" smtClean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dirty="0" smtClean="0">
                <a:latin typeface="Baskerville Old Face" pitchFamily="18" charset="0"/>
              </a:rPr>
              <a:t>4 </a:t>
            </a:r>
            <a:r>
              <a:rPr lang="th-TH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dirty="0" err="1" smtClean="0">
                <a:latin typeface="Baskerville Old Face" pitchFamily="18" charset="0"/>
              </a:rPr>
              <a:t>เซ็นต์ชื่อ</a:t>
            </a:r>
            <a:r>
              <a:rPr lang="th-TH" dirty="0" smtClean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dirty="0" smtClean="0">
                <a:latin typeface="Baskerville Old Face" pitchFamily="18" charset="0"/>
              </a:rPr>
              <a:t>เกิน </a:t>
            </a:r>
            <a:r>
              <a:rPr lang="en-US" dirty="0" smtClean="0">
                <a:latin typeface="Baskerville Old Face" pitchFamily="18" charset="0"/>
              </a:rPr>
              <a:t>30 </a:t>
            </a:r>
            <a:r>
              <a:rPr lang="th-TH" dirty="0" smtClean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dirty="0" smtClean="0">
                <a:latin typeface="Baskerville Old Face" pitchFamily="18" charset="0"/>
              </a:rPr>
              <a:t>2 </a:t>
            </a:r>
            <a:r>
              <a:rPr lang="th-TH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dirty="0" smtClean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dirty="0" smtClean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dirty="0" smtClean="0">
                <a:latin typeface="Baskerville Old Face" pitchFamily="18" charset="0"/>
              </a:rPr>
              <a:t>2 </a:t>
            </a:r>
            <a:r>
              <a:rPr lang="th-TH" dirty="0" smtClean="0">
                <a:latin typeface="Baskerville Old Face" pitchFamily="18" charset="0"/>
              </a:rPr>
              <a:t>สัปดาห์ติดต่อกัน ส่งเอกสารใบรับรอง</a:t>
            </a:r>
            <a:r>
              <a:rPr lang="th-TH" dirty="0" err="1" smtClean="0">
                <a:latin typeface="Baskerville Old Face" pitchFamily="18" charset="0"/>
              </a:rPr>
              <a:t>เเพทย์</a:t>
            </a:r>
            <a:endParaRPr lang="th-TH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th-TH" dirty="0" smtClean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สัปดาห์</a:t>
            </a:r>
          </a:p>
          <a:p>
            <a:r>
              <a:rPr lang="th-TH" dirty="0" smtClean="0">
                <a:latin typeface="Baskerville Old Face" pitchFamily="18" charset="0"/>
              </a:rPr>
              <a:t>ขาดเกิน </a:t>
            </a:r>
            <a:r>
              <a:rPr lang="en-US" dirty="0" smtClean="0">
                <a:latin typeface="Baskerville Old Face" pitchFamily="18" charset="0"/>
              </a:rPr>
              <a:t>3 </a:t>
            </a:r>
            <a:r>
              <a:rPr lang="th-TH" dirty="0" smtClean="0">
                <a:latin typeface="Baskerville Old Face" pitchFamily="18" charset="0"/>
              </a:rPr>
              <a:t>ครั้ง ขาดครั้งที่ </a:t>
            </a:r>
            <a:r>
              <a:rPr lang="en-US" dirty="0" smtClean="0">
                <a:latin typeface="Baskerville Old Face" pitchFamily="18" charset="0"/>
              </a:rPr>
              <a:t>4 </a:t>
            </a:r>
            <a:r>
              <a:rPr lang="th-TH" dirty="0" smtClean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อาจารย์ขอเชิญผู้ปกครองเข้าพบเพื่อหาแนวทางการเรียนของนักศึกษาคนนั้นๆ</a:t>
            </a:r>
          </a:p>
          <a:p>
            <a:endParaRPr lang="th-TH" dirty="0" smtClean="0">
              <a:latin typeface="Baskerville Old Face" pitchFamily="18" charset="0"/>
            </a:endParaRPr>
          </a:p>
          <a:p>
            <a:pPr>
              <a:buNone/>
            </a:pPr>
            <a:endParaRPr lang="th-TH" dirty="0" smtClean="0">
              <a:latin typeface="Baskerville Old Face" pitchFamily="18" charset="0"/>
            </a:endParaRPr>
          </a:p>
          <a:p>
            <a:endParaRPr lang="th-TH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กรุณาอย่างเล่น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และ </a:t>
            </a:r>
            <a:r>
              <a:rPr lang="en-US" dirty="0" smtClean="0">
                <a:latin typeface="Baskerville Old Face" pitchFamily="18" charset="0"/>
              </a:rPr>
              <a:t>Chat</a:t>
            </a:r>
            <a:r>
              <a:rPr lang="th-TH" dirty="0" smtClean="0">
                <a:latin typeface="Baskerville Old Face" pitchFamily="18" charset="0"/>
              </a:rPr>
              <a:t> ทุกชนิด เช่น </a:t>
            </a:r>
            <a:r>
              <a:rPr lang="en-US" dirty="0" err="1" smtClean="0">
                <a:latin typeface="Baskerville Old Face" pitchFamily="18" charset="0"/>
              </a:rPr>
              <a:t>Facebook</a:t>
            </a:r>
            <a:r>
              <a:rPr lang="en-US" dirty="0" smtClean="0">
                <a:latin typeface="Baskerville Old Face" pitchFamily="18" charset="0"/>
              </a:rPr>
              <a:t>, </a:t>
            </a:r>
            <a:r>
              <a:rPr lang="en-US" dirty="0" err="1" smtClean="0">
                <a:latin typeface="Baskerville Old Face" pitchFamily="18" charset="0"/>
              </a:rPr>
              <a:t>WhatApps</a:t>
            </a:r>
            <a:r>
              <a:rPr lang="en-US" dirty="0" smtClean="0">
                <a:latin typeface="Baskerville Old Face" pitchFamily="18" charset="0"/>
              </a:rPr>
              <a:t>, Lines, MSN, </a:t>
            </a:r>
            <a:r>
              <a:rPr lang="en-US" dirty="0" err="1" smtClean="0">
                <a:latin typeface="Baskerville Old Face" pitchFamily="18" charset="0"/>
              </a:rPr>
              <a:t>Instagram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th-TH" dirty="0" smtClean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 smtClean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รายละเอียดในการเรียน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4846320"/>
          </a:xfrm>
        </p:spPr>
        <p:txBody>
          <a:bodyPr/>
          <a:lstStyle/>
          <a:p>
            <a:pPr lvl="0"/>
            <a:r>
              <a:rPr lang="th-TH" b="1" dirty="0" smtClean="0"/>
              <a:t>จุดมุ่งหมายของรายวิชา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</a:t>
            </a:r>
            <a:endParaRPr lang="en-US" dirty="0" smtClean="0">
              <a:cs typeface="Browallia New" pitchFamily="34" charset="-34"/>
            </a:endParaRPr>
          </a:p>
          <a:p>
            <a:r>
              <a:rPr lang="th-TH" dirty="0" smtClean="0"/>
              <a:t>เพื่อให้นักศึกษาเข้าใจความหมาย ความสำคัญ องค์ประกอบ แนวคิดและทฤษฎีต่างๆเกี่ยวกับการสื่อสารในบุคคล วิเคราะห์กระบวนการสื่อสารระดับต่างๆในเชิงพฤติกรรมการสื่อสาร ทั้งการสื่อภายในบุคคล การสื่อสารระหว่างบุคคล การสื่อสารมวลชน และการสื่อสารองค์กร ตลอดจนบทบาท และอิทธิพลของการสื่อสารที่มีต่อการพัฒนาสังคม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th-TH" b="1" dirty="0" smtClean="0"/>
              <a:t>1. คำอธิบายรายวิชา </a:t>
            </a:r>
          </a:p>
          <a:p>
            <a:endParaRPr lang="en-US" dirty="0" smtClean="0"/>
          </a:p>
          <a:p>
            <a:r>
              <a:rPr lang="th-TH" dirty="0" smtClean="0"/>
              <a:t>ความหมาย ความสำคัญ องค์ประกอบ แนวคิดและทฤษฎีต่างๆเกี่ยวกับการสื่อสารในบุคคล วิเคราะห์กระบวนการสื่อสารระดับต่างๆในเชิงพฤติกรรมการสื่อสาร ทั้งการสื่อภายในบุคคล การสื่อสารระหว่างบุคคล การสื่อสารมวลชน และการสื่อสารองค์กร ตลอดจนบทบาท และอิทธิพลของการสื่อสารที่มีต่อการพัฒนาสังคม 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b="1" dirty="0" smtClean="0"/>
              <a:t>วัตถุประสงค์ในการพัฒนา/ปรับปรุงรายวิชา</a:t>
            </a:r>
            <a:endParaRPr lang="en-US" dirty="0" smtClean="0"/>
          </a:p>
          <a:p>
            <a:r>
              <a:rPr lang="th-TH" dirty="0" smtClean="0"/>
              <a:t>2.1 สามารถอธิบายความหมาย ลักษณะสำคัญ วัตถุประสงค์ รวมไปถึงประเภทการสื่อสาร  </a:t>
            </a:r>
            <a:endParaRPr lang="en-US" dirty="0" smtClean="0"/>
          </a:p>
          <a:p>
            <a:r>
              <a:rPr lang="th-TH" dirty="0" smtClean="0"/>
              <a:t>2.2 สามารถวิเคราะห์และเข้าใจแบบจำลอง และองค์ประกอบของกระบวนการสื่อสาร </a:t>
            </a:r>
            <a:endParaRPr lang="en-US" dirty="0" smtClean="0"/>
          </a:p>
          <a:p>
            <a:r>
              <a:rPr lang="th-TH" dirty="0" smtClean="0"/>
              <a:t>2.3 สามารถวิเคราะห์และเข้าใจกระบวนการสื่อสารมวลชนประเภทต่างๆ </a:t>
            </a:r>
            <a:endParaRPr lang="en-US" dirty="0" smtClean="0"/>
          </a:p>
          <a:p>
            <a:r>
              <a:rPr lang="th-TH" dirty="0" smtClean="0"/>
              <a:t>2.4 ศึกษาบทบาทและหน้าที่ อิทธิพลของการสื่อสารมวลชนที่มีผลต่อบุคคล สังคม และประเทศ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152400"/>
            <a:ext cx="1770183" cy="12994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" y="609600"/>
            <a:ext cx="373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การประเมินคะแนน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18947" t="33966" r="18947" b="40507"/>
          <a:stretch>
            <a:fillRect/>
          </a:stretch>
        </p:blipFill>
        <p:spPr bwMode="auto">
          <a:xfrm>
            <a:off x="304800" y="1905000"/>
            <a:ext cx="7696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539</TotalTime>
  <Words>655</Words>
  <Application>Microsoft Office PowerPoint</Application>
  <PresentationFormat>On-screen Show (4:3)</PresentationFormat>
  <Paragraphs>70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หลักนิเทศศาสตร์ (Principles of Communication Art) MCA1106</vt:lpstr>
      <vt:lpstr>ตั้งกลุ่ม Face Book</vt:lpstr>
      <vt:lpstr>Agreement</vt:lpstr>
      <vt:lpstr>Agreement</vt:lpstr>
      <vt:lpstr>Agreement</vt:lpstr>
      <vt:lpstr>รายละเอียดในการเรียน</vt:lpstr>
      <vt:lpstr>PowerPoint Presentation</vt:lpstr>
      <vt:lpstr>PowerPoint Presentation</vt:lpstr>
      <vt:lpstr>PowerPoint Presentation</vt:lpstr>
      <vt:lpstr>Assignment 1 Time 45 Mins  (Present ในการเรียนสัปดาห์ที่ 1)</vt:lpstr>
      <vt:lpstr> Homework       ชื่อ นามสุกล     วิชา     เอก    ชั้นปีที่     รหัส     งานชิ้นที่ 1 (แก้ไขงานชิ้นที่ 1) </vt:lpstr>
      <vt:lpstr>Agreement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สัมมนาการโฆษณา Seminar inAdvertising CAD4902 </dc:title>
  <dc:creator>HOME</dc:creator>
  <cp:lastModifiedBy>FMS00</cp:lastModifiedBy>
  <cp:revision>62</cp:revision>
  <dcterms:created xsi:type="dcterms:W3CDTF">2012-10-31T06:48:48Z</dcterms:created>
  <dcterms:modified xsi:type="dcterms:W3CDTF">2022-07-05T08:25:24Z</dcterms:modified>
</cp:coreProperties>
</file>