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76" r:id="rId3"/>
    <p:sldId id="259" r:id="rId4"/>
    <p:sldId id="261" r:id="rId5"/>
    <p:sldId id="260" r:id="rId6"/>
    <p:sldId id="267" r:id="rId7"/>
    <p:sldId id="282" r:id="rId8"/>
    <p:sldId id="268" r:id="rId9"/>
    <p:sldId id="277" r:id="rId10"/>
    <p:sldId id="278" r:id="rId11"/>
    <p:sldId id="279" r:id="rId12"/>
    <p:sldId id="280" r:id="rId13"/>
    <p:sldId id="281" r:id="rId14"/>
    <p:sldId id="274" r:id="rId15"/>
    <p:sldId id="287" r:id="rId16"/>
    <p:sldId id="286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BE7AE-2E8F-4227-A9FA-2EE8449FD751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DEAD-7080-4ECE-A6F0-17BFF4666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2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7FC0-1B2F-4401-B905-4A44070E64C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7/16/2021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saritiaw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81200"/>
            <a:ext cx="7848600" cy="3222625"/>
          </a:xfrm>
        </p:spPr>
        <p:txBody>
          <a:bodyPr>
            <a:normAutofit fontScale="90000"/>
          </a:bodyPr>
          <a:lstStyle/>
          <a:p>
            <a:r>
              <a:rPr lang="th-TH" sz="4400" dirty="0">
                <a:latin typeface="Baskerville Old Face" panose="02020602080505020303" pitchFamily="18" charset="0"/>
              </a:rPr>
              <a:t>การเขียนเพื่องานนิเทศ</a:t>
            </a:r>
            <a:r>
              <a:rPr lang="th-TH" sz="4400" dirty="0" smtClean="0">
                <a:latin typeface="Baskerville Old Face" panose="02020602080505020303" pitchFamily="18" charset="0"/>
              </a:rPr>
              <a:t>ศาสตร์</a:t>
            </a:r>
            <a:r>
              <a:rPr lang="en-US" sz="4400" dirty="0" smtClean="0">
                <a:latin typeface="Baskerville Old Face" panose="02020602080505020303" pitchFamily="18" charset="0"/>
              </a:rPr>
              <a:t/>
            </a:r>
            <a:br>
              <a:rPr lang="en-US" sz="4400" dirty="0" smtClean="0">
                <a:latin typeface="Baskerville Old Face" panose="02020602080505020303" pitchFamily="18" charset="0"/>
              </a:rPr>
            </a:br>
            <a:r>
              <a:rPr lang="en-US" sz="4400" dirty="0" smtClean="0"/>
              <a:t>Writing </a:t>
            </a:r>
            <a:r>
              <a:rPr lang="en-US" sz="4400" dirty="0"/>
              <a:t>for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Communication Arts</a:t>
            </a:r>
            <a:r>
              <a:rPr lang="th-TH" sz="4400" dirty="0">
                <a:latin typeface="Baskerville Old Face" panose="02020602080505020303" pitchFamily="18" charset="0"/>
              </a:rPr>
              <a:t/>
            </a:r>
            <a:br>
              <a:rPr lang="th-TH" sz="4400" dirty="0">
                <a:latin typeface="Baskerville Old Face" panose="02020602080505020303" pitchFamily="18" charset="0"/>
              </a:rPr>
            </a:br>
            <a:r>
              <a:rPr lang="en-US" dirty="0">
                <a:latin typeface="Baskerville Old Face" panose="02020602080505020303" pitchFamily="18" charset="0"/>
              </a:rPr>
              <a:t>MCA1105</a:t>
            </a:r>
            <a:br>
              <a:rPr lang="en-US" dirty="0">
                <a:latin typeface="Baskerville Old Face" panose="02020602080505020303" pitchFamily="18" charset="0"/>
              </a:rPr>
            </a:br>
            <a:r>
              <a:rPr lang="en-US" dirty="0" smtClean="0">
                <a:solidFill>
                  <a:schemeClr val="accent6"/>
                </a:solidFill>
              </a:rPr>
              <a:t/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0863583508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 1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หนู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2800" dirty="0" smtClean="0"/>
              <a:t>จุดด้อย				จุดเด่น</a:t>
            </a:r>
          </a:p>
          <a:p>
            <a:pPr>
              <a:buFontTx/>
              <a:buChar char="-"/>
            </a:pPr>
            <a:r>
              <a:rPr lang="th-TH" sz="2800" dirty="0" smtClean="0"/>
              <a:t>จุกจิก				- รักพวกพ้อง</a:t>
            </a:r>
          </a:p>
          <a:p>
            <a:pPr>
              <a:buFontTx/>
              <a:buChar char="-"/>
            </a:pPr>
            <a:r>
              <a:rPr lang="th-TH" sz="2800" dirty="0" smtClean="0"/>
              <a:t>ไม่มีความเชื่อมั่นในตัวเอง		- ทำอะไรตามใจคนอื่น</a:t>
            </a:r>
          </a:p>
          <a:p>
            <a:pPr>
              <a:buFontTx/>
              <a:buChar char="-"/>
            </a:pPr>
            <a:r>
              <a:rPr lang="th-TH" sz="2800" dirty="0" smtClean="0"/>
              <a:t>ชอบอยู่กับคนหมู่มาก		- ละเอียดรอบคอบ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imagesCAT10BS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381000"/>
            <a:ext cx="1722748" cy="1295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หมี</a:t>
            </a:r>
            <a:endParaRPr lang="en-US" dirty="0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77000" y="533400"/>
            <a:ext cx="1629878" cy="1219200"/>
          </a:xfrm>
        </p:spPr>
      </p:pic>
      <p:sp>
        <p:nvSpPr>
          <p:cNvPr id="5" name="Rectangle 4"/>
          <p:cNvSpPr/>
          <p:nvPr/>
        </p:nvSpPr>
        <p:spPr>
          <a:xfrm>
            <a:off x="533400" y="1828800"/>
            <a:ext cx="6470041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h-TH" sz="2800" dirty="0" smtClean="0"/>
              <a:t>จุดด้อย				จุดเด่น</a:t>
            </a:r>
          </a:p>
          <a:p>
            <a:pPr>
              <a:buNone/>
            </a:pPr>
            <a:r>
              <a:rPr lang="th-TH" sz="2800" dirty="0" smtClean="0"/>
              <a:t>-ชอบอำนาจ			- ปกป้องผู้อื่น</a:t>
            </a:r>
          </a:p>
          <a:p>
            <a:pPr>
              <a:buNone/>
            </a:pPr>
            <a:r>
              <a:rPr lang="th-TH" sz="2800" dirty="0" smtClean="0"/>
              <a:t>-คิดว่าตัวเองเป็นหใญ่		- ตัดสินใจอะไรเร็ว</a:t>
            </a:r>
          </a:p>
          <a:p>
            <a:pPr>
              <a:buNone/>
            </a:pPr>
            <a:r>
              <a:rPr lang="th-TH" sz="2800" dirty="0" smtClean="0"/>
              <a:t>-ทำอะไรไม่รอบคอบ			- มองเห็นว่าทุกอย่างแก้ไขได้</a:t>
            </a:r>
          </a:p>
          <a:p>
            <a:pPr>
              <a:buNone/>
            </a:pPr>
            <a:endParaRPr lang="th-TH" sz="2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นกอินทรีย์</a:t>
            </a:r>
            <a:endParaRPr lang="en-US" dirty="0"/>
          </a:p>
        </p:txBody>
      </p:sp>
      <p:pic>
        <p:nvPicPr>
          <p:cNvPr id="4" name="Content Placeholder 3" descr="imagesCA7A89W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38801" y="304800"/>
            <a:ext cx="2438400" cy="1619667"/>
          </a:xfrm>
        </p:spPr>
      </p:pic>
      <p:sp>
        <p:nvSpPr>
          <p:cNvPr id="5" name="Rectangle 4"/>
          <p:cNvSpPr/>
          <p:nvPr/>
        </p:nvSpPr>
        <p:spPr>
          <a:xfrm>
            <a:off x="533400" y="1752600"/>
            <a:ext cx="576472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h-TH" sz="2800" dirty="0" smtClean="0"/>
              <a:t>จุดด้อย				จุดเด่น</a:t>
            </a:r>
          </a:p>
          <a:p>
            <a:pPr>
              <a:buFontTx/>
              <a:buChar char="-"/>
            </a:pPr>
            <a:r>
              <a:rPr lang="th-TH" sz="2800" dirty="0" smtClean="0"/>
              <a:t>ไม่ชอบถูกควบคุม			- มองเห็นโลกกว้าง</a:t>
            </a:r>
          </a:p>
          <a:p>
            <a:pPr>
              <a:buFontTx/>
              <a:buChar char="-"/>
            </a:pPr>
            <a:r>
              <a:rPr lang="th-TH" sz="2800" dirty="0" smtClean="0"/>
              <a:t> ไร้ซึ่งกฏเกณฑ์			- รักอิสระ</a:t>
            </a:r>
          </a:p>
          <a:p>
            <a:pPr>
              <a:buFontTx/>
              <a:buChar char="-"/>
            </a:pPr>
            <a:r>
              <a:rPr lang="th-TH" sz="2800" dirty="0" smtClean="0"/>
              <a:t> ทำงานภายใต้กรอบจะอึดอัด		- ความคิดสร้างสรรค์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สิงโต</a:t>
            </a:r>
            <a:br>
              <a:rPr lang="th-TH" dirty="0" smtClean="0"/>
            </a:br>
            <a:endParaRPr lang="en-US" dirty="0"/>
          </a:p>
        </p:txBody>
      </p:sp>
      <p:pic>
        <p:nvPicPr>
          <p:cNvPr id="4" name="Content Placeholder 3" descr="imagesCA9BQSD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533400"/>
            <a:ext cx="1524000" cy="1537026"/>
          </a:xfrm>
        </p:spPr>
      </p:pic>
      <p:sp>
        <p:nvSpPr>
          <p:cNvPr id="5" name="Rectangle 4"/>
          <p:cNvSpPr/>
          <p:nvPr/>
        </p:nvSpPr>
        <p:spPr>
          <a:xfrm>
            <a:off x="152400" y="1828800"/>
            <a:ext cx="777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h-TH" sz="2800" dirty="0" smtClean="0"/>
              <a:t>จุดด้อย				จุดเด่น</a:t>
            </a:r>
          </a:p>
          <a:p>
            <a:pPr>
              <a:buFontTx/>
              <a:buChar char="-"/>
            </a:pPr>
            <a:r>
              <a:rPr lang="th-TH" sz="2800" dirty="0" smtClean="0"/>
              <a:t> ทำอะไรตามใจตนเอง		- มีนิสัยเป็นผู้นำ</a:t>
            </a:r>
            <a:r>
              <a:rPr lang="en-US" sz="2800" dirty="0" smtClean="0"/>
              <a:t> </a:t>
            </a:r>
            <a:r>
              <a:rPr lang="th-TH" sz="2800" dirty="0" smtClean="0"/>
              <a:t>ชอบปกป้องผู้อื่น</a:t>
            </a:r>
          </a:p>
          <a:p>
            <a:pPr>
              <a:buFontTx/>
              <a:buChar char="-"/>
            </a:pPr>
            <a:r>
              <a:rPr lang="th-TH" sz="2800" dirty="0" smtClean="0"/>
              <a:t> ไม่ชอบฟังใคร			- ทำอะไรอยู่ในกรอบได้ดี</a:t>
            </a:r>
          </a:p>
          <a:p>
            <a:pPr>
              <a:buFontTx/>
              <a:buChar char="-"/>
            </a:pPr>
            <a:r>
              <a:rPr lang="th-TH" sz="2800" dirty="0" smtClean="0"/>
              <a:t> มองว่าผู้อื่นต้องอยู่ในอำนาจ		- มีปัญหาพร้อมท้าชน</a:t>
            </a:r>
          </a:p>
          <a:p>
            <a:r>
              <a:rPr lang="th-TH" sz="2800" dirty="0" smtClean="0"/>
              <a:t>ของตนเอง 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686800" cy="281940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895600"/>
            <a:ext cx="6934200" cy="853440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bg1"/>
                </a:solidFill>
              </a:rPr>
              <a:t/>
            </a:r>
            <a:br>
              <a:rPr lang="th-TH" b="1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Homework </a:t>
            </a:r>
            <a:r>
              <a:rPr lang="th-TH" b="1" dirty="0" smtClean="0">
                <a:solidFill>
                  <a:schemeClr val="bg1"/>
                </a:solidFill>
              </a:rPr>
              <a:t>		</a:t>
            </a:r>
            <a:br>
              <a:rPr lang="th-TH" b="1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>			</a:t>
            </a:r>
            <a:r>
              <a:rPr lang="th-TH" b="1" dirty="0" smtClean="0">
                <a:solidFill>
                  <a:schemeClr val="bg1"/>
                </a:solidFill>
              </a:rPr>
              <a:t>ชื่อ นามสุกล </a:t>
            </a:r>
            <a:br>
              <a:rPr lang="th-TH" b="1" dirty="0" smtClean="0">
                <a:solidFill>
                  <a:schemeClr val="bg1"/>
                </a:solidFill>
              </a:rPr>
            </a:br>
            <a:r>
              <a:rPr lang="th-TH" b="1" dirty="0" smtClean="0">
                <a:solidFill>
                  <a:schemeClr val="bg1"/>
                </a:solidFill>
              </a:rPr>
              <a:t>			วิชา 	   เอก</a:t>
            </a:r>
            <a:br>
              <a:rPr lang="th-TH" b="1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>			ชั้นปีที่ </a:t>
            </a:r>
            <a:br>
              <a:rPr lang="th-TH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>			</a:t>
            </a:r>
            <a:r>
              <a:rPr lang="th-TH" b="1" dirty="0" smtClean="0">
                <a:solidFill>
                  <a:schemeClr val="bg1"/>
                </a:solidFill>
              </a:rPr>
              <a:t>รหัส </a:t>
            </a:r>
            <a:br>
              <a:rPr lang="th-TH" b="1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>			</a:t>
            </a:r>
            <a:r>
              <a:rPr lang="th-TH" b="1" dirty="0" smtClean="0">
                <a:solidFill>
                  <a:schemeClr val="bg1"/>
                </a:solidFill>
              </a:rPr>
              <a:t>งานชิ้นที่ 1 (แก้ไขงานชิ้นที่ 1)</a:t>
            </a:r>
            <a:br>
              <a:rPr lang="th-TH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01784" y="3244334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Homework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เขียนตอบคำถาม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745" y="1447800"/>
            <a:ext cx="8534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1. </a:t>
            </a:r>
            <a:r>
              <a:rPr lang="th-TH" b="1" dirty="0" smtClean="0"/>
              <a:t>การเขียน ทำให้เกิดประโยชน์อะไรในการดำเนินชีวิต</a:t>
            </a:r>
            <a:endParaRPr lang="th-TH" dirty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1817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งานเดี่ยว รวบรวมงานทุกชิ้นใสแฟ้มงานเดี่ยวส่งตอนสิ้นเทอม</a:t>
            </a:r>
          </a:p>
          <a:p>
            <a:r>
              <a:rPr lang="th-TH" sz="3600" dirty="0" smtClean="0"/>
              <a:t>งานกลุ่ม รวบรวมงานทุกชิ้น</a:t>
            </a:r>
            <a:r>
              <a:rPr lang="th-TH" sz="3600" dirty="0"/>
              <a:t>ใสแฟ้มงาน</a:t>
            </a:r>
            <a:r>
              <a:rPr lang="th-TH" sz="3600" dirty="0" smtClean="0"/>
              <a:t>กลุ่มส่งตอนสิ้นเทอม</a:t>
            </a:r>
          </a:p>
          <a:p>
            <a:endParaRPr lang="th-TH" sz="3600" dirty="0" smtClean="0"/>
          </a:p>
          <a:p>
            <a:pPr algn="ctr">
              <a:buNone/>
            </a:pPr>
            <a:r>
              <a:rPr lang="th-TH" sz="3600" dirty="0" smtClean="0">
                <a:solidFill>
                  <a:srgbClr val="FF0000"/>
                </a:solidFill>
              </a:rPr>
              <a:t>ไม่ส่งคะแนนหาย 40 คะแนนค่ะ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950" y="304800"/>
            <a:ext cx="10287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815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1371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th-TH" sz="4000" b="1" dirty="0" smtClean="0"/>
              <a:t>“ผู้ใฝ่รู้ ย่อมมีความรู้ ผู้ใฝ่ดี ย่อมมีแต่สิ่งดี </a:t>
            </a:r>
            <a:endParaRPr lang="en-US" sz="4000" b="1" dirty="0" smtClean="0"/>
          </a:p>
          <a:p>
            <a:pPr algn="ctr">
              <a:buNone/>
            </a:pPr>
            <a:r>
              <a:rPr lang="th-TH" sz="4000" b="1" dirty="0" smtClean="0"/>
              <a:t>สติ ปัญญา เป็นสมบัติอันทรงค่าที่ติดตัวของผู้เป็นบัณฑิต”</a:t>
            </a:r>
            <a:endParaRPr lang="en-US" sz="4000" b="1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67200" y="5715000"/>
            <a:ext cx="39555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/>
              <a:t>อ. อิส</a:t>
            </a:r>
            <a:r>
              <a:rPr lang="th-TH" sz="3200" b="1" smtClean="0"/>
              <a:t>รี ไพเราะ(</a:t>
            </a:r>
            <a:r>
              <a:rPr lang="th-TH" sz="3200" b="1" dirty="0" err="1" smtClean="0"/>
              <a:t>อ.ต๊ะ</a:t>
            </a:r>
            <a:r>
              <a:rPr lang="th-TH" sz="3200" b="1" dirty="0" smtClean="0"/>
              <a:t>)</a:t>
            </a:r>
          </a:p>
        </p:txBody>
      </p:sp>
      <p:pic>
        <p:nvPicPr>
          <p:cNvPr id="5" name="Picture 2" descr="http://img.kapook.com/image/health/01_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284984"/>
            <a:ext cx="1676400" cy="2038176"/>
          </a:xfrm>
          <a:prstGeom prst="rect">
            <a:avLst/>
          </a:prstGeom>
          <a:noFill/>
        </p:spPr>
      </p:pic>
      <p:pic>
        <p:nvPicPr>
          <p:cNvPr id="1026" name="Picture 2" descr="H:\iPhone เครื่องสีขาว ปี 2012\101APPLE\IMG_14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284984"/>
            <a:ext cx="2664296" cy="2160240"/>
          </a:xfrm>
          <a:prstGeom prst="rect">
            <a:avLst/>
          </a:prstGeom>
          <a:noFill/>
        </p:spPr>
      </p:pic>
      <p:pic>
        <p:nvPicPr>
          <p:cNvPr id="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37" y="0"/>
            <a:ext cx="2000263" cy="1500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39000" cy="1143000"/>
          </a:xfrm>
        </p:spPr>
        <p:txBody>
          <a:bodyPr/>
          <a:lstStyle/>
          <a:p>
            <a:r>
              <a:rPr lang="th-TH" dirty="0" smtClean="0"/>
              <a:t>ตั้งกลุ่ม </a:t>
            </a:r>
            <a:r>
              <a:rPr lang="en-US" dirty="0" smtClean="0"/>
              <a:t>Face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191184"/>
          </a:xfrm>
        </p:spPr>
        <p:txBody>
          <a:bodyPr>
            <a:normAutofit/>
          </a:bodyPr>
          <a:lstStyle/>
          <a:p>
            <a:r>
              <a:rPr lang="th-TH" dirty="0" smtClean="0"/>
              <a:t>ใช้กลุ่มเดิม เปลี่ยนชื่อหรือไม่</a:t>
            </a:r>
            <a:endParaRPr lang="en-US" dirty="0"/>
          </a:p>
        </p:txBody>
      </p:sp>
      <p:pic>
        <p:nvPicPr>
          <p:cNvPr id="5" name="Picture 2" descr="http://9aud.com/wp-content/uploads/2012/06/facebook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0275" cy="106106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5029200"/>
            <a:ext cx="7010400" cy="95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3"/>
              </a:rPr>
              <a:t>Add </a:t>
            </a:r>
            <a:r>
              <a:rPr lang="th-TH" sz="2800" dirty="0" smtClean="0">
                <a:hlinkClick r:id="rId3"/>
              </a:rPr>
              <a:t>อาจารย์</a:t>
            </a:r>
            <a:r>
              <a:rPr lang="en-US" sz="2800" dirty="0" smtClean="0">
                <a:hlinkClick r:id="rId3"/>
              </a:rPr>
              <a:t> - isaritiaw@gmail.com</a:t>
            </a:r>
            <a:r>
              <a:rPr lang="en-US" sz="2800" dirty="0" smtClean="0"/>
              <a:t> </a:t>
            </a:r>
            <a:endParaRPr lang="th-TH" sz="2800" dirty="0" smtClean="0"/>
          </a:p>
          <a:p>
            <a:r>
              <a:rPr lang="th-TH" sz="2800" dirty="0" smtClean="0"/>
              <a:t>ชื่อ </a:t>
            </a:r>
            <a:r>
              <a:rPr lang="en-US" sz="2800" dirty="0" smtClean="0"/>
              <a:t>Profile  </a:t>
            </a:r>
            <a:r>
              <a:rPr lang="en-US" sz="2800" dirty="0" err="1" smtClean="0"/>
              <a:t>Isari</a:t>
            </a:r>
            <a:r>
              <a:rPr lang="en-US" sz="2800" dirty="0" smtClean="0"/>
              <a:t> </a:t>
            </a:r>
            <a:r>
              <a:rPr lang="en-US" sz="2800" dirty="0" err="1" smtClean="0"/>
              <a:t>Ait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dirty="0" smtClean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</a:t>
            </a:r>
          </a:p>
          <a:p>
            <a:r>
              <a:rPr lang="th-TH" dirty="0" smtClean="0">
                <a:latin typeface="Baskerville Old Face" pitchFamily="18" charset="0"/>
              </a:rPr>
              <a:t>หลัง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นาทีแต่ภายใน </a:t>
            </a:r>
            <a:r>
              <a:rPr lang="en-US" dirty="0" smtClean="0">
                <a:latin typeface="Baskerville Old Face" pitchFamily="18" charset="0"/>
              </a:rPr>
              <a:t>30 </a:t>
            </a:r>
            <a:r>
              <a:rPr lang="th-TH" dirty="0" smtClean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dirty="0" smtClean="0">
                <a:latin typeface="Baskerville Old Face" pitchFamily="18" charset="0"/>
              </a:rPr>
              <a:t>4 </a:t>
            </a:r>
            <a:r>
              <a:rPr lang="th-TH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dirty="0" err="1" smtClean="0">
                <a:latin typeface="Baskerville Old Face" pitchFamily="18" charset="0"/>
              </a:rPr>
              <a:t>เซ็นต์ชื่อ</a:t>
            </a:r>
            <a:r>
              <a:rPr lang="th-TH" dirty="0" smtClean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dirty="0" smtClean="0">
                <a:latin typeface="Baskerville Old Face" pitchFamily="18" charset="0"/>
              </a:rPr>
              <a:t>เกิน </a:t>
            </a:r>
            <a:r>
              <a:rPr lang="en-US" dirty="0" smtClean="0">
                <a:latin typeface="Baskerville Old Face" pitchFamily="18" charset="0"/>
              </a:rPr>
              <a:t>30 </a:t>
            </a:r>
            <a:r>
              <a:rPr lang="th-TH" dirty="0" smtClean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dirty="0" smtClean="0">
                <a:latin typeface="Baskerville Old Face" pitchFamily="18" charset="0"/>
              </a:rPr>
              <a:t>2 </a:t>
            </a:r>
            <a:r>
              <a:rPr lang="th-TH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dirty="0" smtClean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dirty="0" smtClean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dirty="0" smtClean="0">
                <a:latin typeface="Baskerville Old Face" pitchFamily="18" charset="0"/>
              </a:rPr>
              <a:t>2 </a:t>
            </a:r>
            <a:r>
              <a:rPr lang="th-TH" dirty="0" smtClean="0">
                <a:latin typeface="Baskerville Old Face" pitchFamily="18" charset="0"/>
              </a:rPr>
              <a:t>สัปดาห์ติดต่อกัน ส่งเอกสารใบรับรอง</a:t>
            </a:r>
            <a:r>
              <a:rPr lang="th-TH" dirty="0" err="1" smtClean="0">
                <a:latin typeface="Baskerville Old Face" pitchFamily="18" charset="0"/>
              </a:rPr>
              <a:t>เเพทย์</a:t>
            </a:r>
            <a:endParaRPr lang="th-TH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th-TH" dirty="0" smtClean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สัปดาห์</a:t>
            </a:r>
          </a:p>
          <a:p>
            <a:r>
              <a:rPr lang="th-TH" dirty="0" smtClean="0">
                <a:latin typeface="Baskerville Old Face" pitchFamily="18" charset="0"/>
              </a:rPr>
              <a:t>ขาดเกิน </a:t>
            </a:r>
            <a:r>
              <a:rPr lang="en-US" dirty="0" smtClean="0">
                <a:latin typeface="Baskerville Old Face" pitchFamily="18" charset="0"/>
              </a:rPr>
              <a:t>3 </a:t>
            </a:r>
            <a:r>
              <a:rPr lang="th-TH" dirty="0" smtClean="0">
                <a:latin typeface="Baskerville Old Face" pitchFamily="18" charset="0"/>
              </a:rPr>
              <a:t>ครั้ง ขาดครั้งที่ </a:t>
            </a:r>
            <a:r>
              <a:rPr lang="en-US" dirty="0" smtClean="0">
                <a:latin typeface="Baskerville Old Face" pitchFamily="18" charset="0"/>
              </a:rPr>
              <a:t>4 </a:t>
            </a:r>
            <a:r>
              <a:rPr lang="th-TH" dirty="0" smtClean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อาจารย์ขอเชิญผู้ปกครองเข้าพบเพื่อหาแนวทางการเรียนของนักศึกษาคนนั้นๆ</a:t>
            </a:r>
          </a:p>
          <a:p>
            <a:endParaRPr lang="th-TH" dirty="0" smtClean="0">
              <a:latin typeface="Baskerville Old Face" pitchFamily="18" charset="0"/>
            </a:endParaRPr>
          </a:p>
          <a:p>
            <a:pPr>
              <a:buNone/>
            </a:pPr>
            <a:endParaRPr lang="th-TH" dirty="0" smtClean="0">
              <a:latin typeface="Baskerville Old Face" pitchFamily="18" charset="0"/>
            </a:endParaRPr>
          </a:p>
          <a:p>
            <a:endParaRPr lang="th-TH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กรุณาอย่างเล่น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และ </a:t>
            </a:r>
            <a:r>
              <a:rPr lang="en-US" dirty="0" smtClean="0">
                <a:latin typeface="Baskerville Old Face" pitchFamily="18" charset="0"/>
              </a:rPr>
              <a:t>Chat</a:t>
            </a:r>
            <a:r>
              <a:rPr lang="th-TH" dirty="0" smtClean="0">
                <a:latin typeface="Baskerville Old Face" pitchFamily="18" charset="0"/>
              </a:rPr>
              <a:t> ทุกชนิด เช่น </a:t>
            </a:r>
            <a:r>
              <a:rPr lang="en-US" dirty="0" err="1" smtClean="0">
                <a:latin typeface="Baskerville Old Face" pitchFamily="18" charset="0"/>
              </a:rPr>
              <a:t>Facebook</a:t>
            </a:r>
            <a:r>
              <a:rPr lang="en-US" dirty="0" smtClean="0">
                <a:latin typeface="Baskerville Old Face" pitchFamily="18" charset="0"/>
              </a:rPr>
              <a:t>, </a:t>
            </a:r>
            <a:r>
              <a:rPr lang="en-US" dirty="0" err="1" smtClean="0">
                <a:latin typeface="Baskerville Old Face" pitchFamily="18" charset="0"/>
              </a:rPr>
              <a:t>WhatApps</a:t>
            </a:r>
            <a:r>
              <a:rPr lang="en-US" dirty="0" smtClean="0">
                <a:latin typeface="Baskerville Old Face" pitchFamily="18" charset="0"/>
              </a:rPr>
              <a:t>, Lines, MSN, </a:t>
            </a:r>
            <a:r>
              <a:rPr lang="en-US" dirty="0" err="1" smtClean="0">
                <a:latin typeface="Baskerville Old Face" pitchFamily="18" charset="0"/>
              </a:rPr>
              <a:t>Instagram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th-TH" dirty="0" smtClean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 smtClean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รายละเอียดในการเรียน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จุดมุ่งหมายของรายวิชา</a:t>
            </a:r>
            <a:endParaRPr lang="en-US" dirty="0"/>
          </a:p>
          <a:p>
            <a:r>
              <a:rPr lang="th-TH" dirty="0"/>
              <a:t>ผลลัพธ์การเรียนในรายวิชานี้  มุ่งให้นักศึกษามีความรู้ ความเข้าใจในหลักการเขียนเพื่องานนิเทศศาสตร์ และเห็นถึงความสำคัญของสารที่สื่อออกไปยังผู้รับสารให้เกิดการรับรู้ในเนื้อหาสารดังกล่าว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คำอธิบายรายวิชา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b="1" dirty="0" smtClean="0"/>
              <a:t>คำอธิบาย</a:t>
            </a:r>
            <a:r>
              <a:rPr lang="th-TH" b="1" dirty="0"/>
              <a:t>รายวิชา</a:t>
            </a:r>
            <a:endParaRPr lang="en-US" dirty="0"/>
          </a:p>
          <a:p>
            <a:r>
              <a:rPr lang="th-TH" dirty="0"/>
              <a:t>	ความหมาย ความสำคัญของการเขียนเพื่อการสื่อสาร การออกแบบสาร ความคิดสร้างสรรค์กับการเขียนกระบวนการและขั้นตอนการเขียน การพัฒนาทักษะการเขียน รูปแบบและหลักการของการเขียนเพื่องานนิเทศศาสตร์ หลักการเขียนในงานวารสารศาสตร์ หลักการเขียนในงานประชาสัมพันธ์และการสื่อสารองค์กร หลักการเขียนในงานโฆษณาและการสื่อสารการตลาด หลักการเขียนในงานวิทยุและโทรทัศน์ หลักการเขียนในงานภาพยนตร์และสื่อดิจิทัล จริยธรรมการเขียนเพื่องานนิเทศศาสตร์ โดยการฝึกปฏิบัติการเขียน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87036"/>
            <a:ext cx="8229600" cy="4525963"/>
          </a:xfrm>
        </p:spPr>
        <p:txBody>
          <a:bodyPr>
            <a:normAutofit/>
          </a:bodyPr>
          <a:lstStyle/>
          <a:p>
            <a:r>
              <a:rPr lang="th-TH" b="1" dirty="0" smtClean="0"/>
              <a:t>การประเมินผล</a:t>
            </a:r>
          </a:p>
          <a:p>
            <a:endParaRPr lang="en-US" dirty="0" smtClean="0"/>
          </a:p>
          <a:p>
            <a:pPr>
              <a:buNone/>
            </a:pPr>
            <a:r>
              <a:rPr lang="th-TH" b="1" dirty="0" smtClean="0"/>
              <a:t>    </a:t>
            </a:r>
            <a:endParaRPr lang="en-US" dirty="0" smtClean="0"/>
          </a:p>
          <a:p>
            <a:endParaRPr lang="th-TH" dirty="0" smtClean="0"/>
          </a:p>
          <a:p>
            <a:endParaRPr lang="th-TH" dirty="0" smtClean="0"/>
          </a:p>
          <a:p>
            <a:pPr marL="0" indent="0">
              <a:buNone/>
            </a:pPr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pic>
        <p:nvPicPr>
          <p:cNvPr id="2050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3817" y="123239"/>
            <a:ext cx="1770183" cy="1299424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799397"/>
              </p:ext>
            </p:extLst>
          </p:nvPr>
        </p:nvGraphicFramePr>
        <p:xfrm>
          <a:off x="685800" y="829821"/>
          <a:ext cx="6639559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72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823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99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วีธีการประเมินผลการเรียนรู้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สัปดาห์ที่ประเมิน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สัดส่วน</a:t>
                      </a:r>
                      <a:endParaRPr lang="en-US" sz="2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ของการประเมินผล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</a:rPr>
                        <a:t>จิตพิสัย เข้าเรียน ส่งงาน ตรงเวลา มีส่วนร่วมในการเรียนการสอน ถามตอบข้อซักถาม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ตลอดภาคการศึกษา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๑๐</a:t>
                      </a:r>
                      <a:r>
                        <a:rPr lang="en-US" sz="2800" dirty="0">
                          <a:effectLst/>
                        </a:rPr>
                        <a:t>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</a:rPr>
                        <a:t>การทำรายงานกลุ่มและการนำเสนอผลงาน การค้นคว้าด้วยตัวเอง การนำเสนองานเดี่ยว แบบฝึกหัด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</a:rPr>
                        <a:t>๔-๑๕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๔๐</a:t>
                      </a:r>
                      <a:r>
                        <a:rPr lang="en-US" sz="2800" dirty="0">
                          <a:effectLst/>
                        </a:rPr>
                        <a:t> %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</a:rPr>
                        <a:t>ทดสอบกลางภาคเรียน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</a:rPr>
                        <a:t>๘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๒๐</a:t>
                      </a:r>
                      <a:r>
                        <a:rPr lang="en-US" sz="2800" dirty="0">
                          <a:effectLst/>
                        </a:rPr>
                        <a:t> %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</a:rPr>
                        <a:t>ทดสอบปลายภาคเรียน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</a:rPr>
                        <a:t>๑๗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๓๐</a:t>
                      </a:r>
                      <a:r>
                        <a:rPr lang="en-US" sz="2800" dirty="0">
                          <a:effectLst/>
                        </a:rPr>
                        <a:t> %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</a:t>
            </a:r>
            <a:r>
              <a:rPr lang="th-TH" dirty="0" smtClean="0"/>
              <a:t>1 </a:t>
            </a:r>
            <a:r>
              <a:rPr lang="en-US" dirty="0" smtClean="0"/>
              <a:t>Time 20 </a:t>
            </a:r>
            <a:r>
              <a:rPr lang="en-US" dirty="0" err="1" smtClean="0"/>
              <a:t>Mins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(Present </a:t>
            </a:r>
            <a:r>
              <a:rPr lang="th-TH" dirty="0" smtClean="0"/>
              <a:t>ในการเรียนสัปดาห์ที่ 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9416"/>
            <a:ext cx="8077200" cy="4181784"/>
          </a:xfrm>
        </p:spPr>
        <p:txBody>
          <a:bodyPr>
            <a:normAutofit/>
          </a:bodyPr>
          <a:lstStyle/>
          <a:p>
            <a:r>
              <a:rPr lang="th-TH" dirty="0" smtClean="0"/>
              <a:t>คิดว่าตัวนักศึกษาเป็นสัตว์อะไร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		หนู</a:t>
            </a:r>
          </a:p>
          <a:p>
            <a:pPr>
              <a:buNone/>
            </a:pPr>
            <a:r>
              <a:rPr lang="th-TH" dirty="0" smtClean="0"/>
              <a:t>		หมี</a:t>
            </a:r>
          </a:p>
          <a:p>
            <a:pPr>
              <a:buNone/>
            </a:pPr>
            <a:r>
              <a:rPr lang="th-TH" dirty="0" smtClean="0"/>
              <a:t>		นกอินทรีย์</a:t>
            </a:r>
          </a:p>
          <a:p>
            <a:pPr>
              <a:buNone/>
            </a:pPr>
            <a:r>
              <a:rPr lang="th-TH" dirty="0" smtClean="0"/>
              <a:t>		สิงโต</a:t>
            </a:r>
          </a:p>
          <a:p>
            <a:r>
              <a:rPr lang="th-TH" dirty="0" smtClean="0"/>
              <a:t>เพราะอะไร จงบอกเหตุผล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2" descr="http://www.thaieditorial.com/wp-content/uploads/2011/01/%E0%B8%9B%E0%B8%A3%E0%B8%B0%E0%B9%82%E0%B8%A2%E0%B8%8A%E0%B8%99%E0%B9%8C%E0%B8%81%E0%B8%B2%E0%B8%A3%E0%B8%AA%E0%B8%B1%E0%B8%A1%E0%B8%A1%E0%B8%99%E0%B8%B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203373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720</TotalTime>
  <Words>503</Words>
  <Application>Microsoft Office PowerPoint</Application>
  <PresentationFormat>On-screen Show (4:3)</PresentationFormat>
  <Paragraphs>96</Paragraphs>
  <Slides>17</Slides>
  <Notes>1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Opulent</vt:lpstr>
      <vt:lpstr>การเขียนเพื่องานนิเทศศาสตร์ Writing for  Communication Arts MCA1105   </vt:lpstr>
      <vt:lpstr>ตั้งกลุ่ม Face Book</vt:lpstr>
      <vt:lpstr>Agreement</vt:lpstr>
      <vt:lpstr>Agreement</vt:lpstr>
      <vt:lpstr>Agreement</vt:lpstr>
      <vt:lpstr>รายละเอียดในการเรียน</vt:lpstr>
      <vt:lpstr>คำอธิบายรายวิชา </vt:lpstr>
      <vt:lpstr>PowerPoint Presentation</vt:lpstr>
      <vt:lpstr>Assignment 1 Time 20 Mins  (Present ในการเรียนสัปดาห์ที่ 1)</vt:lpstr>
      <vt:lpstr>หนู</vt:lpstr>
      <vt:lpstr>หมี</vt:lpstr>
      <vt:lpstr>นกอินทรีย์</vt:lpstr>
      <vt:lpstr>สิงโต </vt:lpstr>
      <vt:lpstr> Homework       ชื่อ นามสุกล     วิชา     เอก    ชั้นปีที่     รหัส     งานชิ้นที่ 1 (แก้ไขงานชิ้นที่ 1) </vt:lpstr>
      <vt:lpstr>เขียนตอบคำถาม</vt:lpstr>
      <vt:lpstr>Agreement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สัมมนาการโฆษณา Seminar inAdvertising CAD4902</dc:title>
  <dc:creator>HOME</dc:creator>
  <cp:lastModifiedBy>TAO</cp:lastModifiedBy>
  <cp:revision>63</cp:revision>
  <dcterms:created xsi:type="dcterms:W3CDTF">2012-10-31T06:48:48Z</dcterms:created>
  <dcterms:modified xsi:type="dcterms:W3CDTF">2021-07-16T07:41:57Z</dcterms:modified>
</cp:coreProperties>
</file>