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5" r:id="rId2"/>
    <p:sldId id="284" r:id="rId3"/>
    <p:sldId id="271" r:id="rId4"/>
    <p:sldId id="257" r:id="rId5"/>
    <p:sldId id="272" r:id="rId6"/>
    <p:sldId id="277" r:id="rId7"/>
    <p:sldId id="273" r:id="rId8"/>
    <p:sldId id="274" r:id="rId9"/>
    <p:sldId id="278" r:id="rId10"/>
    <p:sldId id="279" r:id="rId11"/>
    <p:sldId id="280" r:id="rId12"/>
    <p:sldId id="281" r:id="rId13"/>
    <p:sldId id="282" r:id="rId14"/>
    <p:sldId id="283" r:id="rId15"/>
    <p:sldId id="258" r:id="rId16"/>
    <p:sldId id="267" r:id="rId17"/>
    <p:sldId id="268" r:id="rId18"/>
    <p:sldId id="269" r:id="rId19"/>
    <p:sldId id="263" r:id="rId20"/>
    <p:sldId id="264" r:id="rId21"/>
    <p:sldId id="265" r:id="rId22"/>
    <p:sldId id="266" r:id="rId23"/>
    <p:sldId id="288" r:id="rId24"/>
    <p:sldId id="287" r:id="rId25"/>
    <p:sldId id="28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B893A-70C8-43FB-AC6E-9E580551167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39913-C725-420A-9A90-7F6E3B4230A8}">
      <dgm:prSet phldrT="[Text]"/>
      <dgm:spPr/>
      <dgm:t>
        <a:bodyPr/>
        <a:lstStyle/>
        <a:p>
          <a:r>
            <a:rPr lang="th-TH" dirty="0" smtClean="0"/>
            <a:t>1.  จำนวนผู้ฟัง  </a:t>
          </a:r>
          <a:endParaRPr lang="en-US" dirty="0"/>
        </a:p>
      </dgm:t>
    </dgm:pt>
    <dgm:pt modelId="{47A7524B-64C3-4CDA-A1F6-C45911E2185E}" type="parTrans" cxnId="{C2A60956-481D-4C8B-A151-CBB0C38D1666}">
      <dgm:prSet/>
      <dgm:spPr/>
      <dgm:t>
        <a:bodyPr/>
        <a:lstStyle/>
        <a:p>
          <a:endParaRPr lang="en-US"/>
        </a:p>
      </dgm:t>
    </dgm:pt>
    <dgm:pt modelId="{D471724E-AADF-4483-AFC2-A7D3D91EB5E3}" type="sibTrans" cxnId="{C2A60956-481D-4C8B-A151-CBB0C38D1666}">
      <dgm:prSet/>
      <dgm:spPr/>
      <dgm:t>
        <a:bodyPr/>
        <a:lstStyle/>
        <a:p>
          <a:endParaRPr lang="en-US"/>
        </a:p>
      </dgm:t>
    </dgm:pt>
    <dgm:pt modelId="{6C35BE7A-B6FE-4520-A156-4287EF27A362}">
      <dgm:prSet phldrT="[Text]"/>
      <dgm:spPr/>
      <dgm:t>
        <a:bodyPr/>
        <a:lstStyle/>
        <a:p>
          <a:r>
            <a:rPr lang="th-TH" dirty="0" smtClean="0"/>
            <a:t>2.  ประเภทของผู้ฟัง  </a:t>
          </a:r>
          <a:endParaRPr lang="en-US" dirty="0"/>
        </a:p>
      </dgm:t>
    </dgm:pt>
    <dgm:pt modelId="{98775821-098E-46C6-83BB-FC305A4EE716}" type="parTrans" cxnId="{0B733E01-E256-4475-94B5-142FBD9C24F9}">
      <dgm:prSet/>
      <dgm:spPr/>
      <dgm:t>
        <a:bodyPr/>
        <a:lstStyle/>
        <a:p>
          <a:endParaRPr lang="en-US"/>
        </a:p>
      </dgm:t>
    </dgm:pt>
    <dgm:pt modelId="{AD54EC43-AEBA-4DB2-A34E-6C03DF234667}" type="sibTrans" cxnId="{0B733E01-E256-4475-94B5-142FBD9C24F9}">
      <dgm:prSet/>
      <dgm:spPr/>
      <dgm:t>
        <a:bodyPr/>
        <a:lstStyle/>
        <a:p>
          <a:endParaRPr lang="en-US"/>
        </a:p>
      </dgm:t>
    </dgm:pt>
    <dgm:pt modelId="{1C6BE9F8-FAA8-48D3-8CCE-0F9168C50FB7}">
      <dgm:prSet phldrT="[Text]"/>
      <dgm:spPr/>
      <dgm:t>
        <a:bodyPr/>
        <a:lstStyle/>
        <a:p>
          <a:r>
            <a:rPr lang="th-TH" dirty="0" smtClean="0"/>
            <a:t>3.  ทัศนคติของผู้ฟัง  </a:t>
          </a:r>
          <a:endParaRPr lang="en-US" dirty="0"/>
        </a:p>
      </dgm:t>
    </dgm:pt>
    <dgm:pt modelId="{7B46A3ED-9E8B-42D3-AB57-51DACCE66C2E}" type="parTrans" cxnId="{622355B1-0D8A-4D41-A3E8-9DB38E6CB7AC}">
      <dgm:prSet/>
      <dgm:spPr/>
      <dgm:t>
        <a:bodyPr/>
        <a:lstStyle/>
        <a:p>
          <a:endParaRPr lang="en-US"/>
        </a:p>
      </dgm:t>
    </dgm:pt>
    <dgm:pt modelId="{0CE82B4C-41C0-4264-8DDE-CFEF2BE995EB}" type="sibTrans" cxnId="{622355B1-0D8A-4D41-A3E8-9DB38E6CB7AC}">
      <dgm:prSet/>
      <dgm:spPr/>
      <dgm:t>
        <a:bodyPr/>
        <a:lstStyle/>
        <a:p>
          <a:endParaRPr lang="en-US"/>
        </a:p>
      </dgm:t>
    </dgm:pt>
    <dgm:pt modelId="{A83DD5B9-E767-41DD-96B6-D48CF3B76DF8}">
      <dgm:prSet phldrT="[Text]"/>
      <dgm:spPr/>
      <dgm:t>
        <a:bodyPr/>
        <a:lstStyle/>
        <a:p>
          <a:r>
            <a:rPr lang="th-TH" dirty="0" smtClean="0"/>
            <a:t>3.1  ทัศนคติที่มีต่อตัวผู้พูด  </a:t>
          </a:r>
          <a:endParaRPr lang="en-US" dirty="0"/>
        </a:p>
      </dgm:t>
    </dgm:pt>
    <dgm:pt modelId="{9A1AC280-4497-45DF-AC1B-429B9400BC9C}" type="parTrans" cxnId="{7C3ECFFE-5C60-413E-B9B9-044B8725855C}">
      <dgm:prSet/>
      <dgm:spPr/>
      <dgm:t>
        <a:bodyPr/>
        <a:lstStyle/>
        <a:p>
          <a:endParaRPr lang="en-US"/>
        </a:p>
      </dgm:t>
    </dgm:pt>
    <dgm:pt modelId="{791F1A44-93D9-4669-A6BA-C74E9ED34AA0}" type="sibTrans" cxnId="{7C3ECFFE-5C60-413E-B9B9-044B8725855C}">
      <dgm:prSet/>
      <dgm:spPr/>
      <dgm:t>
        <a:bodyPr/>
        <a:lstStyle/>
        <a:p>
          <a:endParaRPr lang="en-US"/>
        </a:p>
      </dgm:t>
    </dgm:pt>
    <dgm:pt modelId="{F6CB935C-BB63-4310-9C0E-8B7995061BC4}">
      <dgm:prSet/>
      <dgm:spPr/>
      <dgm:t>
        <a:bodyPr/>
        <a:lstStyle/>
        <a:p>
          <a:r>
            <a:rPr lang="th-TH" dirty="0" smtClean="0"/>
            <a:t>3.2  ทัศนคติที่มีต่อเรื่องที่จะนำมาพูด  </a:t>
          </a:r>
          <a:endParaRPr lang="en-US" dirty="0"/>
        </a:p>
      </dgm:t>
    </dgm:pt>
    <dgm:pt modelId="{4DFA2D14-4A9A-45A6-86D3-4207947814AD}" type="parTrans" cxnId="{C51D748A-DC84-4011-B48A-EFFD18F25C3B}">
      <dgm:prSet/>
      <dgm:spPr/>
      <dgm:t>
        <a:bodyPr/>
        <a:lstStyle/>
        <a:p>
          <a:endParaRPr lang="en-US"/>
        </a:p>
      </dgm:t>
    </dgm:pt>
    <dgm:pt modelId="{0E2EA621-D1E9-44A3-84E7-908CD3D478F8}" type="sibTrans" cxnId="{C51D748A-DC84-4011-B48A-EFFD18F25C3B}">
      <dgm:prSet/>
      <dgm:spPr/>
      <dgm:t>
        <a:bodyPr/>
        <a:lstStyle/>
        <a:p>
          <a:endParaRPr lang="en-US"/>
        </a:p>
      </dgm:t>
    </dgm:pt>
    <dgm:pt modelId="{2D7D393E-CECC-4D32-A4C3-F9CE51560A97}">
      <dgm:prSet/>
      <dgm:spPr/>
      <dgm:t>
        <a:bodyPr/>
        <a:lstStyle/>
        <a:p>
          <a:r>
            <a:rPr lang="th-TH" dirty="0" smtClean="0"/>
            <a:t>3.3  ทัศนคติที่มีอยู่เดิม  </a:t>
          </a:r>
          <a:endParaRPr lang="en-US" dirty="0"/>
        </a:p>
      </dgm:t>
    </dgm:pt>
    <dgm:pt modelId="{52B13922-4D4A-4F6A-9C09-29B3D54D4285}" type="parTrans" cxnId="{007F920A-2CD4-4488-BD99-5484EEE1E800}">
      <dgm:prSet/>
      <dgm:spPr/>
      <dgm:t>
        <a:bodyPr/>
        <a:lstStyle/>
        <a:p>
          <a:endParaRPr lang="en-US"/>
        </a:p>
      </dgm:t>
    </dgm:pt>
    <dgm:pt modelId="{98E1EC3F-BEDC-4B9C-A79E-23D4AFAE002A}" type="sibTrans" cxnId="{007F920A-2CD4-4488-BD99-5484EEE1E800}">
      <dgm:prSet/>
      <dgm:spPr/>
      <dgm:t>
        <a:bodyPr/>
        <a:lstStyle/>
        <a:p>
          <a:endParaRPr lang="en-US"/>
        </a:p>
      </dgm:t>
    </dgm:pt>
    <dgm:pt modelId="{83B10D64-1EC9-42E4-B623-537B025F12DA}">
      <dgm:prSet/>
      <dgm:spPr/>
      <dgm:t>
        <a:bodyPr/>
        <a:lstStyle/>
        <a:p>
          <a:r>
            <a:rPr lang="th-TH" dirty="0" smtClean="0"/>
            <a:t>4.  ความคาดหวังของผู้ฟัง </a:t>
          </a:r>
          <a:endParaRPr lang="en-US" dirty="0"/>
        </a:p>
      </dgm:t>
    </dgm:pt>
    <dgm:pt modelId="{D028FA3E-57B8-46B5-BD7A-73209622198D}" type="parTrans" cxnId="{B39FBDF2-F43D-4A79-B84D-C8DABE1A1834}">
      <dgm:prSet/>
      <dgm:spPr/>
      <dgm:t>
        <a:bodyPr/>
        <a:lstStyle/>
        <a:p>
          <a:endParaRPr lang="en-US"/>
        </a:p>
      </dgm:t>
    </dgm:pt>
    <dgm:pt modelId="{6642F95B-31FE-4870-966C-B24AD1B6CFD6}" type="sibTrans" cxnId="{B39FBDF2-F43D-4A79-B84D-C8DABE1A1834}">
      <dgm:prSet/>
      <dgm:spPr/>
      <dgm:t>
        <a:bodyPr/>
        <a:lstStyle/>
        <a:p>
          <a:endParaRPr lang="en-US"/>
        </a:p>
      </dgm:t>
    </dgm:pt>
    <dgm:pt modelId="{7DAF61E7-8070-43A6-974A-6A0C6A2419D3}" type="pres">
      <dgm:prSet presAssocID="{3BAB893A-70C8-43FB-AC6E-9E58055116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AA982A-D516-4E00-94EC-D680C7BD2D74}" type="pres">
      <dgm:prSet presAssocID="{C9939913-C725-420A-9A90-7F6E3B4230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AD3A3B-95BF-4F9F-BD84-C7886C12D747}" type="pres">
      <dgm:prSet presAssocID="{D471724E-AADF-4483-AFC2-A7D3D91EB5E3}" presName="sibTrans" presStyleCnt="0"/>
      <dgm:spPr/>
    </dgm:pt>
    <dgm:pt modelId="{865FE1FF-8BD5-4628-89F9-8CB23FB336AB}" type="pres">
      <dgm:prSet presAssocID="{6C35BE7A-B6FE-4520-A156-4287EF27A3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87282-A6B3-449D-B565-6CD7AE60BF51}" type="pres">
      <dgm:prSet presAssocID="{AD54EC43-AEBA-4DB2-A34E-6C03DF234667}" presName="sibTrans" presStyleCnt="0"/>
      <dgm:spPr/>
    </dgm:pt>
    <dgm:pt modelId="{987F94E3-BFB4-42AB-9E1E-A10E8B590F16}" type="pres">
      <dgm:prSet presAssocID="{1C6BE9F8-FAA8-48D3-8CCE-0F9168C50FB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71A33-F85A-4D85-896D-DE51426FED84}" type="pres">
      <dgm:prSet presAssocID="{0CE82B4C-41C0-4264-8DDE-CFEF2BE995EB}" presName="sibTrans" presStyleCnt="0"/>
      <dgm:spPr/>
    </dgm:pt>
    <dgm:pt modelId="{C367851E-5835-4B51-9406-8166600F3572}" type="pres">
      <dgm:prSet presAssocID="{83B10D64-1EC9-42E4-B623-537B025F12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76548-F4E3-42A8-A653-0722CBCFE361}" type="presOf" srcId="{1C6BE9F8-FAA8-48D3-8CCE-0F9168C50FB7}" destId="{987F94E3-BFB4-42AB-9E1E-A10E8B590F16}" srcOrd="0" destOrd="0" presId="urn:microsoft.com/office/officeart/2005/8/layout/hList6"/>
    <dgm:cxn modelId="{7C3ECFFE-5C60-413E-B9B9-044B8725855C}" srcId="{1C6BE9F8-FAA8-48D3-8CCE-0F9168C50FB7}" destId="{A83DD5B9-E767-41DD-96B6-D48CF3B76DF8}" srcOrd="0" destOrd="0" parTransId="{9A1AC280-4497-45DF-AC1B-429B9400BC9C}" sibTransId="{791F1A44-93D9-4669-A6BA-C74E9ED34AA0}"/>
    <dgm:cxn modelId="{0B733E01-E256-4475-94B5-142FBD9C24F9}" srcId="{3BAB893A-70C8-43FB-AC6E-9E580551167F}" destId="{6C35BE7A-B6FE-4520-A156-4287EF27A362}" srcOrd="1" destOrd="0" parTransId="{98775821-098E-46C6-83BB-FC305A4EE716}" sibTransId="{AD54EC43-AEBA-4DB2-A34E-6C03DF234667}"/>
    <dgm:cxn modelId="{93008513-E953-4E5F-8F63-ADB37204919B}" type="presOf" srcId="{83B10D64-1EC9-42E4-B623-537B025F12DA}" destId="{C367851E-5835-4B51-9406-8166600F3572}" srcOrd="0" destOrd="0" presId="urn:microsoft.com/office/officeart/2005/8/layout/hList6"/>
    <dgm:cxn modelId="{822A225C-B61A-4FE1-8481-2DEA9667A7B5}" type="presOf" srcId="{C9939913-C725-420A-9A90-7F6E3B4230A8}" destId="{4DAA982A-D516-4E00-94EC-D680C7BD2D74}" srcOrd="0" destOrd="0" presId="urn:microsoft.com/office/officeart/2005/8/layout/hList6"/>
    <dgm:cxn modelId="{622355B1-0D8A-4D41-A3E8-9DB38E6CB7AC}" srcId="{3BAB893A-70C8-43FB-AC6E-9E580551167F}" destId="{1C6BE9F8-FAA8-48D3-8CCE-0F9168C50FB7}" srcOrd="2" destOrd="0" parTransId="{7B46A3ED-9E8B-42D3-AB57-51DACCE66C2E}" sibTransId="{0CE82B4C-41C0-4264-8DDE-CFEF2BE995EB}"/>
    <dgm:cxn modelId="{B39FBDF2-F43D-4A79-B84D-C8DABE1A1834}" srcId="{3BAB893A-70C8-43FB-AC6E-9E580551167F}" destId="{83B10D64-1EC9-42E4-B623-537B025F12DA}" srcOrd="3" destOrd="0" parTransId="{D028FA3E-57B8-46B5-BD7A-73209622198D}" sibTransId="{6642F95B-31FE-4870-966C-B24AD1B6CFD6}"/>
    <dgm:cxn modelId="{C2A60956-481D-4C8B-A151-CBB0C38D1666}" srcId="{3BAB893A-70C8-43FB-AC6E-9E580551167F}" destId="{C9939913-C725-420A-9A90-7F6E3B4230A8}" srcOrd="0" destOrd="0" parTransId="{47A7524B-64C3-4CDA-A1F6-C45911E2185E}" sibTransId="{D471724E-AADF-4483-AFC2-A7D3D91EB5E3}"/>
    <dgm:cxn modelId="{B470B32E-D56C-4EE1-94BD-F21AEF0B074A}" type="presOf" srcId="{F6CB935C-BB63-4310-9C0E-8B7995061BC4}" destId="{987F94E3-BFB4-42AB-9E1E-A10E8B590F16}" srcOrd="0" destOrd="2" presId="urn:microsoft.com/office/officeart/2005/8/layout/hList6"/>
    <dgm:cxn modelId="{410EB5FF-4854-4DC8-BAD7-C1DB275455FA}" type="presOf" srcId="{3BAB893A-70C8-43FB-AC6E-9E580551167F}" destId="{7DAF61E7-8070-43A6-974A-6A0C6A2419D3}" srcOrd="0" destOrd="0" presId="urn:microsoft.com/office/officeart/2005/8/layout/hList6"/>
    <dgm:cxn modelId="{3D36F269-DEA2-4EE7-8B52-0AE4771FED56}" type="presOf" srcId="{6C35BE7A-B6FE-4520-A156-4287EF27A362}" destId="{865FE1FF-8BD5-4628-89F9-8CB23FB336AB}" srcOrd="0" destOrd="0" presId="urn:microsoft.com/office/officeart/2005/8/layout/hList6"/>
    <dgm:cxn modelId="{C51D748A-DC84-4011-B48A-EFFD18F25C3B}" srcId="{1C6BE9F8-FAA8-48D3-8CCE-0F9168C50FB7}" destId="{F6CB935C-BB63-4310-9C0E-8B7995061BC4}" srcOrd="1" destOrd="0" parTransId="{4DFA2D14-4A9A-45A6-86D3-4207947814AD}" sibTransId="{0E2EA621-D1E9-44A3-84E7-908CD3D478F8}"/>
    <dgm:cxn modelId="{007F920A-2CD4-4488-BD99-5484EEE1E800}" srcId="{1C6BE9F8-FAA8-48D3-8CCE-0F9168C50FB7}" destId="{2D7D393E-CECC-4D32-A4C3-F9CE51560A97}" srcOrd="2" destOrd="0" parTransId="{52B13922-4D4A-4F6A-9C09-29B3D54D4285}" sibTransId="{98E1EC3F-BEDC-4B9C-A79E-23D4AFAE002A}"/>
    <dgm:cxn modelId="{9FCABEC7-BB8F-493F-88B2-9F9C845D8FF3}" type="presOf" srcId="{A83DD5B9-E767-41DD-96B6-D48CF3B76DF8}" destId="{987F94E3-BFB4-42AB-9E1E-A10E8B590F16}" srcOrd="0" destOrd="1" presId="urn:microsoft.com/office/officeart/2005/8/layout/hList6"/>
    <dgm:cxn modelId="{07CF6BEC-0191-49FE-A3A3-26B3CEDD1242}" type="presOf" srcId="{2D7D393E-CECC-4D32-A4C3-F9CE51560A97}" destId="{987F94E3-BFB4-42AB-9E1E-A10E8B590F16}" srcOrd="0" destOrd="3" presId="urn:microsoft.com/office/officeart/2005/8/layout/hList6"/>
    <dgm:cxn modelId="{5FE700EF-C672-4E2C-BBCB-C0446EBCE630}" type="presParOf" srcId="{7DAF61E7-8070-43A6-974A-6A0C6A2419D3}" destId="{4DAA982A-D516-4E00-94EC-D680C7BD2D74}" srcOrd="0" destOrd="0" presId="urn:microsoft.com/office/officeart/2005/8/layout/hList6"/>
    <dgm:cxn modelId="{F2E07141-6A53-4925-822C-F37F0AB16C68}" type="presParOf" srcId="{7DAF61E7-8070-43A6-974A-6A0C6A2419D3}" destId="{1FAD3A3B-95BF-4F9F-BD84-C7886C12D747}" srcOrd="1" destOrd="0" presId="urn:microsoft.com/office/officeart/2005/8/layout/hList6"/>
    <dgm:cxn modelId="{E485380A-23FC-4843-926E-9648C76201DF}" type="presParOf" srcId="{7DAF61E7-8070-43A6-974A-6A0C6A2419D3}" destId="{865FE1FF-8BD5-4628-89F9-8CB23FB336AB}" srcOrd="2" destOrd="0" presId="urn:microsoft.com/office/officeart/2005/8/layout/hList6"/>
    <dgm:cxn modelId="{E53774B7-2BBA-4ABA-8C15-FC26985A846C}" type="presParOf" srcId="{7DAF61E7-8070-43A6-974A-6A0C6A2419D3}" destId="{08187282-A6B3-449D-B565-6CD7AE60BF51}" srcOrd="3" destOrd="0" presId="urn:microsoft.com/office/officeart/2005/8/layout/hList6"/>
    <dgm:cxn modelId="{F8BD1880-202E-4A7D-9DD7-030742DDF2DA}" type="presParOf" srcId="{7DAF61E7-8070-43A6-974A-6A0C6A2419D3}" destId="{987F94E3-BFB4-42AB-9E1E-A10E8B590F16}" srcOrd="4" destOrd="0" presId="urn:microsoft.com/office/officeart/2005/8/layout/hList6"/>
    <dgm:cxn modelId="{00BB47F2-EA67-412E-AD1B-66A63E3903E5}" type="presParOf" srcId="{7DAF61E7-8070-43A6-974A-6A0C6A2419D3}" destId="{6ED71A33-F85A-4D85-896D-DE51426FED84}" srcOrd="5" destOrd="0" presId="urn:microsoft.com/office/officeart/2005/8/layout/hList6"/>
    <dgm:cxn modelId="{9A38EF30-C3F3-4C76-BB21-966F24384D1A}" type="presParOf" srcId="{7DAF61E7-8070-43A6-974A-6A0C6A2419D3}" destId="{C367851E-5835-4B51-9406-8166600F357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A982A-D516-4E00-94EC-D680C7BD2D74}">
      <dsp:nvSpPr>
        <dsp:cNvPr id="0" name=""/>
        <dsp:cNvSpPr/>
      </dsp:nvSpPr>
      <dsp:spPr>
        <a:xfrm rot="16200000">
          <a:off x="-1361470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1.  จำนวนผู้ฟัง  </a:t>
          </a:r>
          <a:endParaRPr lang="en-US" sz="2100" kern="1200" dirty="0"/>
        </a:p>
      </dsp:txBody>
      <dsp:txXfrm rot="5400000">
        <a:off x="1511" y="841603"/>
        <a:ext cx="1482053" cy="2524810"/>
      </dsp:txXfrm>
    </dsp:sp>
    <dsp:sp modelId="{865FE1FF-8BD5-4628-89F9-8CB23FB336AB}">
      <dsp:nvSpPr>
        <dsp:cNvPr id="0" name=""/>
        <dsp:cNvSpPr/>
      </dsp:nvSpPr>
      <dsp:spPr>
        <a:xfrm rot="16200000">
          <a:off x="231736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2.  ประเภทของผู้ฟัง  </a:t>
          </a:r>
          <a:endParaRPr lang="en-US" sz="2100" kern="1200" dirty="0"/>
        </a:p>
      </dsp:txBody>
      <dsp:txXfrm rot="5400000">
        <a:off x="1594717" y="841603"/>
        <a:ext cx="1482053" cy="2524810"/>
      </dsp:txXfrm>
    </dsp:sp>
    <dsp:sp modelId="{987F94E3-BFB4-42AB-9E1E-A10E8B590F16}">
      <dsp:nvSpPr>
        <dsp:cNvPr id="0" name=""/>
        <dsp:cNvSpPr/>
      </dsp:nvSpPr>
      <dsp:spPr>
        <a:xfrm rot="16200000">
          <a:off x="1824943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3.  ทัศนคติของผู้ฟัง  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3.1  ทัศนคติที่มีต่อตัวผู้พูด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3.2  ทัศนคติที่มีต่อเรื่องที่จะนำมาพูด 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kern="1200" dirty="0" smtClean="0"/>
            <a:t>3.3  ทัศนคติที่มีอยู่เดิม  </a:t>
          </a:r>
          <a:endParaRPr lang="en-US" sz="1600" kern="1200" dirty="0"/>
        </a:p>
      </dsp:txBody>
      <dsp:txXfrm rot="5400000">
        <a:off x="3187924" y="841603"/>
        <a:ext cx="1482053" cy="2524810"/>
      </dsp:txXfrm>
    </dsp:sp>
    <dsp:sp modelId="{C367851E-5835-4B51-9406-8166600F3572}">
      <dsp:nvSpPr>
        <dsp:cNvPr id="0" name=""/>
        <dsp:cNvSpPr/>
      </dsp:nvSpPr>
      <dsp:spPr>
        <a:xfrm rot="16200000">
          <a:off x="3418150" y="1362981"/>
          <a:ext cx="4208016" cy="148205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5918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100" kern="1200" dirty="0" smtClean="0"/>
            <a:t>4.  ความคาดหวังของผู้ฟัง </a:t>
          </a:r>
          <a:endParaRPr lang="en-US" sz="2100" kern="1200" dirty="0"/>
        </a:p>
      </dsp:txBody>
      <dsp:txXfrm rot="5400000">
        <a:off x="4781131" y="841603"/>
        <a:ext cx="1482053" cy="2524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43E8435-C903-4415-9099-0B8F083802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DB51F0D-D853-4954-9903-E639AD898162}" type="datetimeFigureOut">
              <a:rPr lang="en-US" smtClean="0"/>
              <a:t>5/26/2021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852936"/>
            <a:ext cx="7848600" cy="1600200"/>
          </a:xfrm>
        </p:spPr>
        <p:txBody>
          <a:bodyPr>
            <a:normAutofit fontScale="90000"/>
          </a:bodyPr>
          <a:lstStyle/>
          <a:p>
            <a:r>
              <a:rPr lang="th-TH" sz="4800" b="1" dirty="0"/>
              <a:t>รหัสวิชา </a:t>
            </a:r>
            <a:r>
              <a:rPr lang="en-US" sz="4800" b="1" dirty="0"/>
              <a:t>AIM2302 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รายวิชา</a:t>
            </a:r>
            <a:r>
              <a:rPr lang="en-US" sz="4800" b="1" dirty="0"/>
              <a:t>  </a:t>
            </a:r>
            <a:r>
              <a:rPr lang="th-TH" sz="4800" b="1" dirty="0"/>
              <a:t>การนำเสนองานโฆษณา</a:t>
            </a:r>
            <a:br>
              <a:rPr lang="th-TH" sz="4800" b="1" dirty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4088" y="5105400"/>
            <a:ext cx="3376464" cy="17526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0863583508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7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28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54524"/>
              </p:ext>
            </p:extLst>
          </p:nvPr>
        </p:nvGraphicFramePr>
        <p:xfrm>
          <a:off x="2123728" y="1556792"/>
          <a:ext cx="5042816" cy="4598987"/>
        </p:xfrm>
        <a:graphic>
          <a:graphicData uri="http://schemas.openxmlformats.org/drawingml/2006/table">
            <a:tbl>
              <a:tblPr firstRow="1" firstCol="1" bandRow="1"/>
              <a:tblGrid>
                <a:gridCol w="1719279"/>
                <a:gridCol w="1435356"/>
                <a:gridCol w="1888181"/>
              </a:tblGrid>
              <a:tr h="656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26–45 </a:t>
                      </a:r>
                      <a:r>
                        <a:rPr lang="th-TH" sz="14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เริ่มมองหาความมั่นคงของชีวิต สนุกกับการทำงาน การท่องเที่ยว และการตัดสินใจด้วยตนเอง มีความต้องการในการสร้างฐานะและครอบครัว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9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45-60 </a:t>
                      </a:r>
                      <a:r>
                        <a:rPr lang="th-TH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มีตำแหน่งหน้าที่การงานสูงขึ้นทำให้ความรับผิดชอบมีมากขึ้นด้วย  ร่างกายเริ่มเสื่อมถอยลงจึงมีปัญหาเรื่องสุขภาพ สนใจเรื่องการดูแลสุขภาพ การสร้างความมั่นคงในชีวิต การเตรียมความพร้อมในการเกษียณอายุ สนใจเรื่องที่มีสาระ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60 </a:t>
                      </a:r>
                      <a:r>
                        <a:rPr lang="th-TH" sz="14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ปี ขึ้นไป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มีการเปลี่ยนแปลงบทบาทในครอบครัวอาจทำให้เกิดความวิตกกังวล มองตัวเองเหมือนด้อยค่าลงไป  เริ่มสนใจธรรมะหรือสิ่งยึดเหนี่ยวทางด้านจิตใจมากขึ้น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1594" marR="615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69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22866"/>
              </p:ext>
            </p:extLst>
          </p:nvPr>
        </p:nvGraphicFramePr>
        <p:xfrm>
          <a:off x="395536" y="1268760"/>
          <a:ext cx="8352929" cy="5309352"/>
        </p:xfrm>
        <a:graphic>
          <a:graphicData uri="http://schemas.openxmlformats.org/drawingml/2006/table">
            <a:tbl>
              <a:tblPr firstRow="1" firstCol="1" bandRow="1"/>
              <a:tblGrid>
                <a:gridCol w="2847818"/>
                <a:gridCol w="2377527"/>
                <a:gridCol w="3127584"/>
              </a:tblGrid>
              <a:tr h="61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 smtClean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อาชีพ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นักเรียน-นักศึกษา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สนใจการเรียน การสอบแข่งขัน การหาสถานที่เรียนต่อ การเข้ากลุ่มเพื่อน การท่องเที่ยว  กีฬา สันทนาการ การเล่นสนุกสนาน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พนักงานบริษัท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สนใจเรื่องอาชีพ ความก้าวหน้าและความมั่นคงในอาชีพ รายได้ตำแหน่งงาน โบนัส การให้รางวัลชีวิต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แพทย์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สนใจเรื่องการสาธารณสุข ความก้าวหน้าทางวิทยาศาสตร์  การรักษาคนไข้ โรคภัยไข้เจ็บต่างๆ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วิศวกร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สนใจเทคโนโลยี การสร้างสรรค์ผลงานด้านวิศวกรรม เครื่องจักรกล วัตถุดิบที่นำมาใช้ในการทำงาน ความปลอดภัยในการทำงาน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อาจารย์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สนใจงานด้านวิชาการ การสร้างสรรค์ผลงานวิชาการ การเขียนตำรา หนังสือ การสอนนักเรียนนักศึกษา  การวิจัย การเขียนบทความวิชาการ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พ่อค้า-แม่ค้า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สนใจเรื่องการซื้อขาย กำไร เงินหมุนเวียน ทำเล สินค้าที่จะขาย ลูกค้า  แหล่งค้าส่ง 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นักธุรกิจ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สนใจเรื่องการลงทุน การค้าขาย เศรษฐกิจ สังคม การเมืองที่มีผลกระทบต่อธุรกิจ คู่แข่งขัน การขยายตลาด  การเปลี่ยนแปลงค้าเงิน  การปล่อยกู้ของธนาคาร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เกษตรกร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4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สนใจผลผลิต ราคา การดูแลรักษาผลผลิต การเก็บเกี่ยว แหล่งทุน ปุ๋ย  แหล่งขายผลผลิต  ความช่วยเหลือจากภาครัฐ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34959" marR="34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41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 แบ่งตามลักษณะทางประชากรศาสตร์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32928"/>
              </p:ext>
            </p:extLst>
          </p:nvPr>
        </p:nvGraphicFramePr>
        <p:xfrm>
          <a:off x="1835696" y="1340768"/>
          <a:ext cx="5760640" cy="4968552"/>
        </p:xfrm>
        <a:graphic>
          <a:graphicData uri="http://schemas.openxmlformats.org/drawingml/2006/table">
            <a:tbl>
              <a:tblPr firstRow="1" firstCol="1" bandRow="1"/>
              <a:tblGrid>
                <a:gridCol w="1964012"/>
                <a:gridCol w="1639673"/>
                <a:gridCol w="2156955"/>
              </a:tblGrid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ลักษณะทางประชากรศาสตร์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รายละเอียด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ลักษณะนิสัย/ความสนใจ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เพศ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ชาย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นิสัยเข้มแข็ง อดทน ตัดสินใจเร็วไม่ค่อยละเอียดรอบคอบ ไม่ชอบเซ้าซี้ สนใจเรื่องเทคโนโลยี รถยนต์ โทรศัพท์มือถือ คอมพิวเตอร์ เกมส์ กีฬา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หญิง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นิสัยละเอียดรอบคอบ อ่อนโยน อ่อนไหวง่าย สนใจแฟชั่น ความสวยความงาม เรื่องก็อสซิป ดารา  กระเป๋า  เสื้อผ้า รองเท้า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รายได้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ต่ำกว่า </a:t>
                      </a: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สนใจเรื่องราวเกี่ยวกับตนเอง ดาราและคนรอบข้างที่สนิท ชอบดูละคร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20,001-50,000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สนใจแฟชั่น การท่องเที่ยว การลงทุน อสังหาริมทรัพย์ การช็อปปิ้ง 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50,001-100,000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สนใจสินค้าแบรนด์เนม  รถยนต์ การเข้าสังคม อสังหาริมทรัพย์ การท่องเที่ยวต่างประเทศ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30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มากกว่า</a:t>
                      </a:r>
                      <a:r>
                        <a:rPr lang="en-US" sz="1300" dirty="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100,000 </a:t>
                      </a:r>
                      <a:r>
                        <a:rPr lang="th-TH" sz="1300">
                          <a:effectLst/>
                          <a:latin typeface="Cordia New"/>
                          <a:ea typeface="Times New Roman"/>
                          <a:cs typeface="Angsana New"/>
                        </a:rPr>
                        <a:t>บาท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300" dirty="0">
                          <a:effectLst/>
                          <a:latin typeface="Times New Roman"/>
                          <a:ea typeface="Times New Roman"/>
                          <a:cs typeface="Cordia New"/>
                        </a:rPr>
                        <a:t>สนใจการลงทุน การเข้าสังคม การแข่งขัน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56238" marR="562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68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/>
              <a:t>ประเภทของผู้ฟัง  : </a:t>
            </a:r>
            <a:r>
              <a:rPr lang="th-TH" smtClean="0"/>
              <a:t> แบ่ง</a:t>
            </a:r>
            <a:r>
              <a:rPr lang="th-TH" dirty="0"/>
              <a:t>ตามลักษณะนิสัยหรือพฤติกรรม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48380" y="1700808"/>
            <a:ext cx="64807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1)  ผู้ฟังที่ขี้อาย  มักนั่งนิ่ง ไม่กล้าแสดงออก  แอบชำเลืองมองคนโน้นคนนี้เวลาเขาพูดกัน  เวลาถามก็ไม่ยอมตอบ ก้มหน้า ไม่สบตา  </a:t>
            </a:r>
          </a:p>
          <a:p>
            <a:r>
              <a:rPr lang="th-TH" sz="2800" dirty="0"/>
              <a:t>2)  ผู้ฟังกล้าแสดงออก  มักกล้าตอบคำถาม แสดงความคิดเห็น </a:t>
            </a:r>
          </a:p>
          <a:p>
            <a:r>
              <a:rPr lang="th-TH" sz="2800" dirty="0"/>
              <a:t>3)  ผู้ฟังชอบค้าน  จะคอยจ้องหาจังหวะค้านผู้พูด  </a:t>
            </a:r>
          </a:p>
          <a:p>
            <a:r>
              <a:rPr lang="th-TH" sz="2800" dirty="0"/>
              <a:t>4)  ผู้ฟังรู้ทุกอย่าง  เป็นผู้ฟังที่รู้ทุกเรื่องที่ผู้พูดกำลังพูด  </a:t>
            </a:r>
          </a:p>
          <a:p>
            <a:r>
              <a:rPr lang="th-TH" sz="2800" dirty="0"/>
              <a:t>5)  ผู้ฟังที่ไม่มีสมาธิในการฟัง  เป็นผู้ฟังที่มีอาการนั่งอยู่ไม่สุก อาจมองนาฬิกา นั่งเล่นโทรศัพท์มือถือ หรือมองออกไปนอกห้องบรรยาย </a:t>
            </a:r>
          </a:p>
        </p:txBody>
      </p:sp>
    </p:spTree>
    <p:extLst>
      <p:ext uri="{BB962C8B-B14F-4D97-AF65-F5344CB8AC3E}">
        <p14:creationId xmlns:p14="http://schemas.microsoft.com/office/powerpoint/2010/main" val="384090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องค์ประกอบในการ</a:t>
            </a:r>
            <a:r>
              <a:rPr lang="th-TH" dirty="0"/>
              <a:t>วิเคราะห์ผู้ฟัง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4709592"/>
              </p:ext>
            </p:extLst>
          </p:nvPr>
        </p:nvGraphicFramePr>
        <p:xfrm>
          <a:off x="1619672" y="1772816"/>
          <a:ext cx="626469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483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จำนวนผู้ฟัง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/>
              <a:t>ผู้พูดควรทราบว่าจำนวนผู้ฟังมีเท่าไร เป็นกลุ่มขนาดเล็ก กลาง หรือกลุ่มใหญ่</a:t>
            </a:r>
          </a:p>
          <a:p>
            <a:pPr marL="342900" indent="-342900">
              <a:buFontTx/>
              <a:buChar char="-"/>
            </a:pPr>
            <a:r>
              <a:rPr lang="th-TH" sz="2800" dirty="0" smtClean="0"/>
              <a:t>หากเป็นกลุ่มเล็ก ไม่เกิน 15 คน อาจใช้วิธีการพูดแบบเป็นกันเอง ไม่ต้องมีพิธีการมากนัก</a:t>
            </a:r>
          </a:p>
          <a:p>
            <a:pPr marL="342900" indent="-342900" algn="l">
              <a:buFontTx/>
              <a:buChar char="-"/>
            </a:pPr>
            <a:r>
              <a:rPr lang="th-TH" sz="2800" dirty="0" smtClean="0"/>
              <a:t>หากเป็นกลุ่มขนาดใหญ่ เกินกว่า 50 คน ต้องเตรียมการพูดตามรูปแบบที่เป็นพิธีการ เตรียมภาษา ถ้อยคำให้เหมาะสมกับกลุ่มผู้ฟัง มีการเตรียมคำขึ้นต้น การลำดับเรื่องก่อนหลัง และสรุป หากต้องใช้อุปกรณ์ประกอบการ</a:t>
            </a:r>
            <a:r>
              <a:rPr lang="th-TH" sz="2800" smtClean="0"/>
              <a:t>พูด ต้องเตรียม</a:t>
            </a:r>
            <a:r>
              <a:rPr lang="th-TH" sz="2800" dirty="0" smtClean="0"/>
              <a:t>ให้มีขนาดใหญ่พอที่คนจำนวนมากจะมองเห็นได้อย่างทั่วถึง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19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ผู้ฟังประเภทต่างๆ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2" y="1268760"/>
            <a:ext cx="3056802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1750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312326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56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ผู้ฟังประเภทต่างๆ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1134"/>
            <a:ext cx="2889684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41134"/>
            <a:ext cx="5930939" cy="41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16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500"/>
            <a:ext cx="4572000" cy="35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ผู้ฟังประเภทต่างๆ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26959"/>
            <a:ext cx="2646040" cy="352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77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ทัศนคติของผู้ฟัง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800" dirty="0" smtClean="0"/>
              <a:t>1.  ทัศนคติต่อผู้พูด หากผู้ฟังมีทัศนคติที่ดีต่อผู้พูด มีความเชื่อถือ ทำให้การพูดง่าย ผู้ฟังคล้อยตามได้ง่าย ในทางตรงข้าม หากผู้ฟังไม่รู้จักผู้พูดมาก่อน อาจต้องสร้างศรัทธาให้เกิดขึ้น มีการสร้างประโยคทักทาย สร้างความเป็นกันเอง , หากผู้ฟังมีทัศนคติที่ไม่ดีต่อตัวผู้พูด ผู้พูดต้องหาวิธีการพูดและทำความเข้าใจกับผู้ฟัง ไขข้อข้องใจ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78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6199625"/>
              </p:ext>
            </p:extLst>
          </p:nvPr>
        </p:nvGraphicFramePr>
        <p:xfrm>
          <a:off x="1043608" y="2420888"/>
          <a:ext cx="7018203" cy="448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5234"/>
                <a:gridCol w="54629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effectLst/>
                          <a:cs typeface="+mn-cs"/>
                        </a:rPr>
                        <a:t>สัปดาห์ที่ </a:t>
                      </a:r>
                      <a:r>
                        <a:rPr lang="th-TH" sz="2800" dirty="0" smtClean="0">
                          <a:effectLst/>
                          <a:cs typeface="+mn-cs"/>
                        </a:rPr>
                        <a:t>7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th-TH" sz="2800" dirty="0">
                          <a:effectLst/>
                          <a:cs typeface="+mn-cs"/>
                        </a:rPr>
                        <a:t>บทที่ 4 </a:t>
                      </a:r>
                      <a:r>
                        <a:rPr lang="th-TH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การวิเคราะห์ผู้ฟัง</a:t>
                      </a:r>
                      <a:r>
                        <a:rPr lang="en-US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dirty="0">
                          <a:effectLst/>
                          <a:cs typeface="+mn-cs"/>
                        </a:rPr>
                        <a:t> 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682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ทัศนคติของ</a:t>
            </a:r>
            <a:r>
              <a:rPr lang="th-TH" dirty="0" smtClean="0"/>
              <a:t>ผู้ฟัง (ต่อ)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th-TH" sz="2800" dirty="0" smtClean="0"/>
              <a:t>2.  ทัศนคติที่มีต่อเรื่องที่จะพูด  หากผู้ฟังรู้สึกว่าเรื่องที่จะได้รับฟังนั้นมีประโยชน์  ผู้ฟังก็จะกระตือรือร้นในการฟัง แต่ถ้าผู้ฟังไม่สนใจ ผู้พูดควรปรับเนื้อเรื่องให้น่าสนใจมากขึ้น เพื่อโน้มน้าวใจให้ผู้ฟังเห็นประโยชน์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88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ทัศนคติของผู้ฟัง (ต่อ)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3.  ทัศนคติเดิมของผู้ฟัง  เป็นทัศนคติที่มีมาดั้งเดิม เช่น ความเชื่อเรื่องผี  , การดูดวง หากต้องพูดเรื่องเกี่ยวกับวิทยาศาสตร์ ผู้ฟังอาจจะไม่เชื่อในทันที ต้องใช้ไหวพริบในการทำให้ผู้ฟังคล้อยตามเรื่องโดยไม่รู้ตัว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4" y="4005064"/>
            <a:ext cx="2868495" cy="259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ความคาดหวังของผู้ฟัง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 smtClean="0"/>
              <a:t>ถ้าพูดไม่ตรงสิ่งที่ผู้ฟังคาดหวัง จะเกิดความเสื่อมศรัทธา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23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534400" cy="1295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7629" y="425002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46610"/>
            <a:ext cx="5508702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13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คำถามท้ายบท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1. </a:t>
            </a:r>
            <a:r>
              <a:rPr lang="th-TH" sz="3600" dirty="0"/>
              <a:t>บุคลิกภาพของผู้พูดมีส่วนเกี่ยวข้องกับการพูดหรือไม่ อย่างไร</a:t>
            </a:r>
            <a:endParaRPr lang="en-US" sz="3600" dirty="0"/>
          </a:p>
          <a:p>
            <a:r>
              <a:rPr lang="en-US" sz="3600" dirty="0" smtClean="0"/>
              <a:t>2</a:t>
            </a:r>
            <a:r>
              <a:rPr lang="en-US" sz="3600" dirty="0"/>
              <a:t>. </a:t>
            </a:r>
            <a:r>
              <a:rPr lang="th-TH" sz="3600" dirty="0"/>
              <a:t>ผู้พูดที่ดีควรมีคุณสมบัติอย่างไร</a:t>
            </a:r>
            <a:endParaRPr lang="en-US" sz="3600" dirty="0"/>
          </a:p>
          <a:p>
            <a:r>
              <a:rPr lang="en-US" sz="3600" dirty="0" smtClean="0"/>
              <a:t>3. </a:t>
            </a:r>
            <a:r>
              <a:rPr lang="th-TH" sz="3600" dirty="0" smtClean="0"/>
              <a:t>การ</a:t>
            </a:r>
            <a:r>
              <a:rPr lang="th-TH" sz="3600" dirty="0"/>
              <a:t>พูดที่ดีต้องมีความมั่นใจ  นักศึกษามีหลักในการสร้างความมั่นใจในการพูดอย่างไร</a:t>
            </a:r>
            <a:endParaRPr lang="en-US" sz="3600" dirty="0"/>
          </a:p>
          <a:p>
            <a:r>
              <a:rPr lang="en-GB" sz="3600" dirty="0"/>
              <a:t>4. </a:t>
            </a:r>
            <a:r>
              <a:rPr lang="th-TH" sz="3600" dirty="0"/>
              <a:t>ให้นักศึกษาบอกถึงบุคลิกภาพที่ไม่เหมาะสมในการพูดมาพอสังเขป</a:t>
            </a:r>
            <a:endParaRPr lang="en-US" sz="3600" dirty="0"/>
          </a:p>
          <a:p>
            <a:r>
              <a:rPr lang="en-GB" dirty="0"/>
              <a:t> </a:t>
            </a:r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23209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518" y="1637049"/>
            <a:ext cx="5613579" cy="3116688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chemeClr val="bg1"/>
                </a:solidFill>
              </a:rPr>
              <a:t>	ความรับผิดชอบเป็นคุณสมบัติที่สำคัญชองผู้เป็นบัณฑิตค่ะ หลังจบไปทำงานความรับผิดชอบเป็นอันดับต้นๆ ในการพิจารณาขององค์กรผู้ว่าจ้างค่ะ และ ความมีน้ำใจ ช่วยเหลือผู้อื่นเสมอ เอาใจเค้ามาใส่ใจเรา ในวันที่คุณลำบากที่สุดก็มีคนพร้อมช่วยคุณค่ะ ครูสอนข้อคิด คติ ไม่มีวันหมด บนโลกนี้ ลูกจะเลือกเป็นคนแบบไหน อยากให้คนมองแบบไหน เลือกกระทำแบบไหน สุดท้ายผลของการกระทำด้วยความบริสุทธิ์ใจ ก็จะตอบสนองลูกผู้นั้นด้วยผลของสิ่งที่ลูกทำค่ะ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097" y="136861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86401" y="5410200"/>
            <a:ext cx="1945481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</a:rPr>
              <a:t>ด้วยความรัก </a:t>
            </a:r>
          </a:p>
          <a:p>
            <a:r>
              <a:rPr lang="th-TH" sz="3200" b="1" dirty="0">
                <a:solidFill>
                  <a:schemeClr val="accent1"/>
                </a:solidFill>
              </a:rPr>
              <a:t>อ. อิสรี ไพเราะ (อ.ต๊ะ)</a:t>
            </a:r>
          </a:p>
        </p:txBody>
      </p:sp>
      <p:sp>
        <p:nvSpPr>
          <p:cNvPr id="3074" name="AutoShape 2" descr="data:image/jpeg;base64,/9j/4AAQSkZJRgABAQAAAQABAAD/2wCEAAkGBxQTEhQUExQWFhUXGB0aGBgXGB4dHBwdIB4cHh0aHx8fHSghHBwlHB0dITIhJSksLi4uIB8zODMsNygtLisBCgoKDg0OGxAQGywlICQsLCwsLCwsLCwsLCwsLSwsLCwsLCwsLCwsLCwsLCwsLCwsLCwsLCwsLCwsLCwsLCwsLP/AABEIAMkA+gMBIgACEQEDEQH/xAAcAAACAgMBAQAAAAAAAAAAAAAFBgAHAQMEAgj/xABNEAACAQIEBAMFAwcFDwQDAAABAgMEEQAFEiEGEzFBByJRFDJhcYEjkbEVM0JSocHRJCVyc7IWFzQ1Q1NUYnSCkpOUorNjg+HxRKPC/8QAGgEAAwEBAQEAAAAAAAAAAAAAAAECAwQFBv/EADARAAICAQMCBAUDBAMAAAAAAAABAhEDEiExBEETMlGBIjNhcZEFsfChweHxI0Jy/9oADAMBAAIRAxEAPwC8cTExMAEx5Y4H5/nUdJBJPKbJGLncXPwFyLn4YpHiTxuqJNSUsIp1YWEj3aQX/SA2UG3Qb4AG3jbjXMKHWwRTGraRI1I4Tc7DV7Rv87AHADJvHCYsqy0yS6jb7Esrn4CM6yT6bgHCXSyCoBeqqWkCeYxTzyNJKbXAESE6VB+N/iMdcmev7OzJS09OCSI0ggCzPo3Z2kN3RFP6QOq/S3XABar+LNJHLoqFeAaAbMpLq3muGVb7adBBF7ksDa2GPKONaOdUPN5ZkNkWYGNm+KhveB9RfHzbwlPMsxaKJS5XnGQqCyAGxZSei6trCxJ2uL4Lf3QRytMam328jvdiXRVJ06dN9ijWcWIsCwHvYAPp0MMZvihckzF6Xl/aGnCkKZo5GkjKN+bleNjpnhY9ZFKFTYG3e0Ml4qPNFPVhUlY2ilQkwT7foMej9bxnfY2vgAa8TGAcaK6sSGN5ZWCxoCzMegA6nAB0YmNFLVJIivGwdGF1ZTcEHuDgTxFxbS0RRaiZI3cEopPW3xtsL7XPfABtz/P4qTlmYOFkbSXVSVToNTke6tyNzjfU57TRyGN541kCGTSWAOgdXt+r8fnj52z3xKr5oagyovs1YCsSm1k0EX023Pa+rqemA3FXHktahWSGBT5RrUHXpQMFXUT08zX23v8ADAB9OT8T0aGINVQgygGK8i+cE2BXfzAnbbHbUZhEjxxu4V5SRGp6sQNRA+S74+Q6niNnhhjEUStCLLKATJYMzqAxOwUt2wSg4yninpWaeSoWlZWiJOmwOkypuCWBF47k9PuwAfWd8ZxXGUeK8FV7OIYzrd25yOwBhjVSWlJ6Fenp3xYFDVpKiyRsrowBVlNwR6g4AN+JiYmACYxfEJxXvGHifBTF46fTNKuzvqtFGb2szD3m6+RfrbCboaVlgSSAAkkADqSbYUanxMy1JGj9oLFTZjHFI6g9xqRCD9MUlmefz12qSaVnXfd/LCo9EiBs31v8T2xxLznHLhugC6mZjYqv6zfqD0HU7ADEeJvSL8Pa2Wv4lcS0dTQiWnqYjPDIk8Ss2hyVI1AK4Dail/La5x6yvxPnrJRFRUEkmpBaVyVjV9terb3FJI2NzbYYpekyCUyssrsALa7E3OoA6SOxtpuD0wYitTMFUvGkgNmSR1Orrpup79R8cJ5UnQ1ibVn07ATpGq2qwvbpfvb4Y24onhrxBqacpqkariYX0SWEunb3ZO5H6rdd9xi1OHeNKSsAEUqiQ7GJzpkB620Hc7Ana+LjJS4IlBx5GLEx5DY9YokmA/FHEEdFDzHBZmYJFGu7SSH3Y1HqT93XBcnFZeLOcct4hTrqqkR9Un+jwSaQ8lyQqOxUBWPSzfUAQuMeKG9oDTyrUzAG8MQvHTt0CKTdS/YyWJBJAA2OOI5RG8vSKWo0FjcnkxIADzGLG7AE7ySXDdFVgAcctBNE5VOUJKiQH2eEaSiMb/bzsxvJIVu9jsoN7DYYKVcKcjkUhE0AkVKmYeZ6yZh5kj7aI47uCdgQD16gAuszSCOZnjhAEYHJjYbSMx1LI/QlTs9u90GwGNFDTSiDmNreerWWFb3sgM0atf08zP8AfhwybhqnPLzmtmsjMZBCVuOumFABudIAAUeg+Iwz8NVOgwU09A0MM7SNTNIyu5YOZTrXqhv5h8hjOU/QtR9Sqc7inpI52hfTAZhS2Ki78nzX1dQNYuQLXvvjOQZTG8dPrB0zvLE7X8qtJDHy2PoRLpbFs8NcLxVFGq1cTEpUzuAbjczMdVu4IA+YJxspuFtGWVVMqIJpDO6gEGzsWMZuL7gBBf4DE+KlsPQUYubSJD7MCr6PMrHqA62lg+KFje36yAjB3hOv+wni8xgNmKk3Ed+lQjWuskUlixv7pJ/Rwv1GTyxVjUz7SjSGPvaWKrJt/vG31wzZnTiSvjcXSKthhmAB021aUlAtte3M2+IxsZl/8G5q1TSRSSKVltolBFrSIdL/AE1AkY7M6eAQye0lBCRpfmEBbHYg3xUnAnG9X7dDRT25UF6WSwuTKCwRybdDoCD53wl8d8W1VexpHDEJVuCFAtcnRFGPkA3XqScABTLPEWTKY5aWGDXGXaSmeRzYRuToNt7qeo3F8JHF/Fs2YTpUTKgdY1Syr5SFZmvY36ljtgXXOnuIltLN5iTqYE7BuwK9NhvfHK8drbg3F9jf7/Q4AJJKSd/Um3YX9B0AxvQNNISSgJBJ91F2F9gAAPkBjltjoELMGcKdI3JA2G4H4kffgA90Zi8/MVySh0aCBZ7bFrg3X1AtjZlsKEuZFYoqMbKQDe1k69g1r23tfGmWnBEehtTN7wsRpa9gtyfMbWNx649tl8il1aN9SDzAD3SbW1eg3t88AHKrkd7fLFw+BfHYhPsE2oo7M0T3FksrM4N+i+W+19ycU8VIO+xGOha1g6uCAy2tYW6bfhgA+06SoWRFdGDIwDKwNwQdwQfTGxjij/AfPZpah45pSyinVYlBFlWNiACo6HewNrnDX4scQtGiUcLFZJwS7g2KRDY2PYsfL8tRwm6VjSsB8e+IDT8yClcpAl1lnBOp7HzJGey9i3U9BiruQJblhogjvsfvPfdj3Pbp1x7eTnFUQaY9RVAOnl95/kOgHrjqkdCxQH7KAXb4nsD62tf4nHNKTbs6YxSVHuhpGndERQGKlo1bZIkG5lf5Df7sO1HJSw0pMUM80MV6iWoeMKkzqDoN2YEoGsQFUjZbd8EuFoY8uoTV1Ckz1Gm6AXc6vzUCj1tbb1vghwhxGuZxVEc1Ny9Dct43uQVI6EECxttbFJVuH0Kfy2pmctqB1SBWUN1kkmbZyeti3f0x0cQURpddJOGZoSrBlU2ZLghr32vuL9iDi5IuD4RWis3usaKke2lCo0hh8Quw9N/XYFxocvr546Q1CpVq1kKgnqRqiY20m9vdvgpN2DTSpiBm+UciaeCEm0bLLTltzokUMFv3G5X6Y4awgiOqTUpFixU2YD1B7FT+zbDhx/EUzMHSQslOiqezMha4HyBG2FjKQLSJsQJH2+BPX5bnGcnTbRUVsky8fDjic1kBWQ/bw6Vl/wBYEeWW3YOAT8www34+dPDzOGpqyBrkKZfZZvirG0RN/wBVipv6FsfQ+n4DHTF2jlkqYP4kzhaWmknbfSAFHdnYhUUfEsQMfP2dESLLT1UssdbNOh0AALJI2weVjukUZOlUNrKL/pDTafiRnccNRTCXeKFJKuRepYppjhTf1lkH1Awk8S8MRCB6zMTFHNVSBjbVqhU9Y41X89KRtc7Ai5va2KckhJWAeEMvp/aagR39mhS81Q2+qJAOYqehlkDb/qCwtucWvwRw4sMMcrIFkbmSaFACpzWDWC72YIES/ovxOFzLsp0U9FTpHpjrKjU6Wv8AyeNWZUa/64Cs1+7MMWZLEGFiARsbHpsbj7jjmyzZrCKEfxD4LerpoIaN0h5Ll1Q3C29drkEHfHjgPhGop2Vq2q57xajFHqLCPXszknzEm1h2G/rh4RSb6wL7jYk+X52FiR9OmF+uyWuklcrX8mLYRpHCrNYd3aS5Y/LEqTrTZVK7NnHebvTUE00R+0sqo2xALsFVr9LC974RIZsu1QwUDvLmKzxhpxrLPuOe2s7MmkNcfK3bDjlOX1BMlLXotRFyvJOqhEZSQDG0d7BwRcED7sdOQcLUlCxaCIR6jpJILMSTYeYknSelthvioyUVRLVuxCk4YeTiBppUZY5HkMY6auVHGA/9C7D7sVznMrmhpo2hdGo5ZIjLfyku7Pp6XDBgfuOPqFI72LAahcAjew+fXewuP4Y+b+MJJYEqaKUoWSTUxW9jdy6tv0P27i5FyNI7DGmKdsmcaO3LIJJ4s2qzqhUrFUghgDqMmsWPqRrt8bfLCJmFWGkcx6lQsCASSdtgzHu/Uk+pOG7xIkaF4oUusctHSsQNg2lD27+a+EUnGxmd8FCGmERkUXNtYuy3IuBsLm526dcTKBGZAsoJV/Jt1UnYMPUg9sdXDORS1chWLYqpbVvYW6dOhJ2viwjwTHFaZI+bIFUCJmAQNaxa9je3W3TGcskYujSOOTVg3I+GKBJNMk3Ok1FVBBWMsO17WY/DV67YO8DcPtTJIZAQXNtBIK2HcW9ST17AemB8WfVXskWVPQBbgASm9wwe7TX026dd/rhjqOI6aM6OaHcbaI/O5PyW5OMsl8LezbHXL2oFVHDV1rW5SNLIWEVztpIQfIHUCfoMDOHOEJYqt+aC1OLMCWuHcWsxUHcgk9R1w5UOaJIxQB1cC+mRSpse4v1HxGAxroHlnNZXyUipLyoUisGPlDGRzYkruvw+d8TBzfwjmoL4hD47pEhklTkaHebWkgbymPQLqF/pm5b1wsUdKZHRAQCzBQTsBc2uT2GLenVqrL1vGk8jkorMot77KJvUDSNW3rirM3Qx6YdV9Ba4AGxvZvNpGq5H0t88b45Wq9DDJGt/UxBVNTTNy2DaGtqHRgrgi3exKg4dczzqSp11U7BZaiwAW5Cp0VFG52Fz63J9cJuS5Q1RJoW9ykjLtcsY0L6V9TsMWh4QJTFpXm08yKGNoy5BCR2Otlv0IYbt2uPjgyK1Q8XIoZUytVckBxGoIa3lKxIrO/UXVie+LAy/w9D09AyqEJcSVIv1ja0mj42IVR8L46+FlizOprKnkiOAK0CaVCs+sAySMe7lQoHoDY4sONAoAGwAAH0xDdcGsI3uBeJcolmamlgeNXp5DIqyqWRjpKi4BBuL3BBxqQpQo81TK0s9RINRVCS72ssccYuQoA2Hpck4YceHiUkEgErupI3B9Qext6YV7UXpV2BqXPln1wqskFQYyyJMhViP117EA9d9sJuQ8KB2odVCYJadhJU1MhF5XU38vmJbU/mLEdAB32sKpyyN5oZmB1w6tBBtswsQfUd7eu+Oy+DVXAnC3uAeN8rFRSSAjzxgyRnuGUXH0IuD8CcUVk2p3ScC0bSSRk+rWaQD42AF/wCkMfSTKCCCLgixH7PwxWnHuUx0VJRLCv2ccmi+1/OCNZ23Y26+mF2phK7TEqrgGmYp+cKq1vityp+e2L+yfiSOWnhl1D7SNH/4lB/fj59jq0El21IJUTRrBGobi49cCk4gqIwI1kYKg0gbbAbDt6DBibjszPNT3LU8ZtXOkXlBudRW1m32aQymWY7n3j9mB8cevCpZK/VX1Z5rJ9hBqAAVRYu2n3dbG1z8MKXjtWSy17hVflQRJG7AHTdmDm56e8VH0GLO8J41GVUunupJ/pFmvi8zqJlj5GGWgDSxS94lcKvbz6QT9ApH1x2YmB2d0Mk0eiKdqclvM6KC2nuFJ2Un13xy88m4Iqc/eTMIaWlZWWPU9YdvKpFkUH9Yse3phoGK6mylMnqYqmFG9ldOVVMTqZTqBWZu5vdrnFhRShgGUhlIuCDcEfDFSVVQov1PRYDrjOFLxSdBllQHcKxUcvfcuGBULbqdQG2DXDeYrUUsEym+uNSbdjYXB+IN8LTtY7CAj3J7mw6+l+3QYqLxb4XClJkRpZJ6rUV6AqIxeMkepTb54uDCn4nwn2FplNnpnSoS/QlGvY/MEjFYnUhTWx8+5u001/aG0GnCxIjnzKhZiEN/MdIPX78DcrpObNGpB0tIitbtqNvp3wSzOsSSJgWKzMzSzB1uWmLFSFYKCqlGLWYkXB36Yd+A8qD0CEMVbmlwwG4Knb5gi4+uOrJPSrMccNToYuGMkFJDygdR1MS1rXudvuH78F8TExwN27Z6CVKjBxoho403REX5KB+Axoz2vEFPLKTbSp0/Fuw+ZNsbst1cqPmG76BqPxtv+OBJ1Ym1dGnMspjmZGbUHQ+VlYgi5Fxt1BsLg45c14XpahtcsQLm12BIO3yIx4zXMWSso4lNll5moeoVCR+3BzDuSppiqLtNHJldCIIliVmKoLLq3IG9h06DYfTFR+INAIqpgmor13HlBYl9IPfdid8XMcV/4hU7TyFVkAFPAZCNyNWrp6BrAdexxphl8W5nmitOxW9QQrsEYlQSFPS49fhfDPw/S+0xwQD848oiBFxZSdT3sdxpvtvhZr9JkYoWINjdgASSAW6be9fFg+E0f8so9r3EzH4bWv8AdjqmcuPkt3grKDS0oiKhSZJHIH+s7FfuTSPpg9iYmMWdaVKiYW6viGSlnkFWmmmJvFOillAsPJJa5U3v5unQXwyYhwAwdkueQVas9PIJFU6SQDa9r23G+x7YI4wBjOEMmEbxZV3gpoYwGkkqUCqT3AJ+7v8ATDzjRPSI7Rs6gtGSyE9VJBW4+NicNcikrRU1Py4snraarCtLBNNBDtcmRgChS+4BYg/LCTSUlFoTmVRV9I1jRezW3F+9jhn4sjT8rVrfqiM/AExi5+GwGLP4f4JpvZafXEjNyY9RI3J0i5+pxpGW7Oecdk2IHiM7XzWlXd5J0qWHpCkIOo/AuFX5kYZ/BCrLUDRNa8MhXb0YBx8+vX+GDvEuVv7csij7OqpnpZCFvpfzNE7G1wpuyXHcre+1qw8O66oy6pf2mPTAzpSSuvRZUJCM3e2k9dgVZcPJG4mcHTL0xMYBxnHEdIG4ky+eVUNPKilb64pF1RTKRYo9tx8CPuwp5LwdU+cB5MuF9lpqjmxN/wC26+Qj1B39MWLiYtTaVEuNi7lnCEMcgmlaSpnA2lnbUR28q+6mx7DBDKcjgp2laFNHNbU4BOm/qF6Le+9uuCWJhOTY0kiYTfFyuEWVVN7XcLGoJtcswG3rYXP0w5Yprxfrpa6dMvpUL8q8khANi4UnRf1Cm9vVhisauRM3SKwnoGp/zraJXiSSMFQQVkBvcn3fISb+tu9sWT4Y1OuiVe8bsvy7j8f2Y7sk8PRmDVLPJphVo6e5TU5MCqGaN9VlGvUttJ2B74DZbk02T1fKqbCGqZ1hbUDflkBSfTUHA+uOnLHVHYjDLTLceMTExMcHB3cgnMsiSoe8zF4wPLF0UGxux7sfS+wxyURrIPszGtQi7LJzAjkdgylSLjp13ww4mK1uqJ0K7EvMKKsMsda6KWhJ008Z1HQQVY6rbtv0t2w30s2tFcBgGF7MCCL9iDuDjbiYJStBGFMhwNrKFFgnUCwcOzfMjf8ADBLC5x5nC09K4/TkBRB8+p+gvghbaoJtJOynKMKWjVm0DVuxFwAbC9rb23P3YsDgmqWCry0g3R3mjV+l7sUBt8TpP1wmcP06mpgEoRU1KxEp0q6jzabn9cDSDsLkb4tWbgRq2MGjUxRc9ainLDSEimjGwtfeOVL6QfdII649Bqzz4y0lsHEwC4Tzw1ERWUaKmElJ4z1Vgbarfqt7wPe+Dtsc72O1O1ZMTExMIZMYvgdxJWywUsssEYlkRdQQm17EaunWy3NsV9V1XtSq7NPmD6FlMVKxihhBsy7gq5kAOwN2JG4GGkTKVDpnmazCoipKflq8iPI0r3YRqukX0C1ySw6sBgBw5M6ZgEgqJqyF0b2mVzeOORfdKkeS5PlKL02OOCmyJKx0EdPWImu9VPVlkeVADaEb6iNRGwAG3xwYzHmVSPl+U6IkjAWWcbRRi+8SFQS0tuo7DuDi0vQzcu5WXEteJ6qseNSTVSiGIDe4UcoP8iSPvGPpSgptEUaHqqKv3ADFSZFwKlNmVNBzROyMZmI25UcSrykZR0Zpm1C/aMepxcmNIoxlKzNscOY5TDNHJHLGrJKLOCPe2sLnrcDoe1hjGf5gaemnnABMUbOAeh0gm2FbJs1zeohimEVCqSosi3aQmzAMLgd7HFEA9IK/KzoEbVtCPcKm9REPQg25igdLb4K5TxtRVBKpOquNmjlBjcH0KsB+y+N7QZwb/bUKg9LRStb47uL4DZ1wZXVR+3ky6T0L0ZLD5HXf9uMpYostTaHIG/TpjOKki8Gq5G1RZkI7G40CRbfAWfYY3z8F8Qxm0WYrID1LMR/aU4zeB9mX4pamOXMcyigQyTSLGg/ScgD/AOcVY/BfEbX1Vyj+jMR+CDBDIeBKuB1eejpax1/Tmq5SdX61njdR9Fw1g9WDy+gZbPKnMfJlyGOE7NWTKVFjb80h8zNvsSLbYbOHOGYKONEjF2XVeRt3ZmsXZj3JIH3YEDiDMF8v5Hew2BSqh0/S5U2+gx6izzNH93K0j/ratfwSNvxxtGCjwZOTfIx5blsVPGIoUCICSFHqSST8yTfFZ8V8FtmXPM1Ur1aNL7LBHIvLRNgoYadWogAsb9cGM7/LklPOAlHGTGwURs7Pe3RSbDUeguOuKzrslK+yv7NNTRJ9nUzsDESSASjm4ZvMDd+m/XfDboErDeT1dTTiODMYjDKRaN2sVkA2C6lJGsel9+uGHFdVGXLM9ckdQ60iBGNmDIZQCwsWvYDcbG+OrIK6uip6ZvJUiZlVI72k36AMTY9D16Y5Z41J3H8HVDI4qpfke8TAiXOmjNqilqoT3LQsy/8AEgIPzGNa8WUh6ylf6SOPxXfGPhzXY28SL7hvEwF/ungPuCaT+rgkN/8AttjvpKPMam3IpeRGRfm1RsfpEDr++2KWKT7EvLFdzRnmcx0seuQ9dlUe8x9B/HpivZoXnrEqK8COIWflyhvPGCAI4wvvObjbY9+2LZzLwwU0zMGM1aGWRZZNgWQhuWo6Ro1rftOANfw/mEs9PUmhYJCWvGZYuYxZSNQGrTYG3Vr/ACx0Qg4cHPOanydi8T5JUywySxNG3IaIll+ziU3Ajc+6r2B0+l/jhr4K4oo3ENHT84BIRyTMhXmIgC3B7kbdQD3wiQeHGYMtVGRCiVbGQlnJMV7nTpC7t0Fw1sMOU+GzTBPyiVIiXTHHAzDfYF2cWJ2AGkC3XrjVNmTSO3xKymKNRXRtJDWArHE8I1GVm2WJ06Op679LYVch8V1C6a2Io6+9JCupBc286glo2uDsb74OZz4fillpanL4GmeOQ645J2sVKsoYFyQCpIOwv8DhalyOr9lzClGXu1VUSySu62EIDNrXS5tq6WCgdetsElY4yaH2i4ropfzdVC3w1gH6g7j64MpuLjceo3H34pyfh2OT8n3y6pWmgQrORCQ7yWB0kDzsC4N20232OG7hLwwpzE71MMiF5C0cfOe8ce2lWKsBq6m3a9rnEeGa+M0N1VWxx35kiJ/SYD9+F6HimijvDRjnvcnlUiatz1JIGhbnuTgrN4Z5YygNSobfpXbV9Te5xpovC3LYnLpAwv1XmPpPzXVbDWMl5mcE9FPU6vbp46On7wxyLzmX9WSS9lHwQX+OHbJ6aFIUWnCCEDyCO2m3qLYDpwBloN/YoCT3Zb/jfA/wiJFByj/kZ5oh8lc2H0Bt9MWlXBk23yN0NBGjvIqKJJLa3AGptOwue9hjotjOJhiEXxKzdgkdBEE5tasi65DpREVfOx9TY2A9ccHAOaVEE0WXzzQVK8kmGSAj7NYgF0OB2I02Pzx68a8shkpIpZIuYyTRqAu0jKzANGh9T1+mA/ClIozSlVaD8nhY5XHQvNYBSrFT7g1hrHqwHpie462LeXGcYXGcUImJiYhwATExV9B4sSPG1QcunNMrFTKjBrW63HwG5w/5DnUNZCs8Dh426EdQe4I7Edxi545Q5FYRxMTGCcQMzjXNCGBVgGUixBFwfgb4yXxkNhWgAEvBdE0olNMmuyja4U6fdugOg2+IxpyXgOjppRNHGS6k8vW7MIgeojBJCDc9MM18S+DYZi2PBp1/VX7hj3qxm+HYjyiAdBbHvHknAtc4f2s0/s8mgRh+ftyySbaPXVgALYmAHB2fmsilkKBNE8kQAN7hDYHp1Ppg1US6VZgCxAJ0jqbdh8ThtU6A2E4zhMz3i6WLKnrhTtFIALRTdR5wtzY+hvgvmmdvClOy08k5ldFYRW8mobub/ojD0urAOYmBmd57DSIjztpV5FiUgE+Zr26dBsd8Er4l7AZxMYviDBYGcTExMACzx5xOaCGOQIrF5BHqdisaXudTsASF27DrbCJ4XZ46Vfsizx1KTPNPIUjdRExsxKu20iliFsBcFvnho8Y4ycvuBuk0TgndFIb3pBveMd9sI+XZq35Qy/XmEFXMsxVYoowkaq6MrHUthqAOwPX0wm9xpbF44mJiYYhM8V6Zny59CsWWSNlZb3jIdQZbLudAJNvr2wpeHzx/lNWhqpMwvTuJZXB+xYMCNNwAocg7C52vi3yMIHgzTKtHMyqAXqprsB71mIG/cAbYVDsfxjOJiYYiY8yNYH5Y9Y8utwcAFH+GPiDR0dCY53czPM7lFjZidVrC4AXe3rhi8P1ejgzKumhamgkYzRwN7yqoYlrfoliQLfD0tjXwf4ZxPlqQ19OqVCs9pFIEijUSp1r1HcA32wQyvhuvMFVl9XKJqdoisNTc6xcWAYXubbHr26nHZknjerS++/1+xKTFas4qrTGk/wCUAtVMA8NBDCsnlO6q594XUi5Nvxwy+InFNXS0tJutO8xAnmKF1h8tyABfe/wPTAzhikr8uTkxZNE8o8pqknRRJ/rNca7d7XHfpg9XV+bQRQa6SGtJU89Y20FWJJUANcFQthe259MJ6dSpKvYNwdwblT856yHNGrYjA6sCxNpD5hZb2SwA2Iv19cBODps5qaAzpWIqxczQrIGaUqSSHY9BfYYN8DZFULVVdW9ItBDJCFFOrKbsL+fygAfcOuF7gXMcz9gMFHRo6O8qrUGUDQWYgkodzY+mLe9vbtzX19gGKt8QJ5MtopaZF9rrH5SA7qrKxV3+V12+d+2NtDmGYUNdSwVlQlVFV61DBAhjdRcDbqD0/wDrfTW8DT01BQCk0yVNC5k0k2EhckyKDtbc2F+2N+XUVbmFfT1VXTexw0mopGZA7SSMCNVwAABsenbvfGfwVtVb/f6BuBKLMcyqs0zCjgqDHEst2lIDGJRcBEB28x+vlPxx15bxhVx5RWyk8+opZ3hDlfeGsAOQv6oJPyGGDgPI5aerzSSWPSJ6nXG1wdaeYjpuLaj19TgNklFmFElfyKUTFq1nVJG064mFyUPS+q3X44HKLdUtq9w3B3ClHJXS09SmcGoljcPLCLogTuoj2J321EWw3ZNnU0mb1tMzDkxRRlFsNmPU3698LOX5VV1WZ0tV+Tly8QljK/MVjKCLaSFVb+lz6/DDPkfD8sWbV1UwHKmjjCm+5YWB27dMGSt7rj8b/QBP4HyrMJ46jkVopoRVT6QkYZ2bXvqLbBflfDFkvFFS1FmAqNIqqLWjMosrWW6Pa+1x1HywJ4fkzWhWaFMtEyvPLIj+0IttTGxYb3FrHaxwXyrhKdaGvE7BqutDs4X3VJXSqA97DvhSab+KvoCAnF+YST8MrNK2qSRIyxta51jsPhhg4pzqankymKJgonlCSCwN1Crt8OuBmecLVLZBBRKmqdREHVWHQPdtyQNhgxxXw/NNUZW8YBWmlvLc2sCq7/H3cCcNvu/8AK3jJlFQI1m9sYxNURBYCi6UaxAYN1NtzY+uCXEZzHLadKn2x6tY5Q06NGikxEaSBbsDvfbr8MFfFnJ5qqhEVOheTnRsLdQATdt/S+GyspUkieOQBkZSrA9CCLHErJ8EU/VgJXGvFshShhy9/t61lKOBfTFsWffbp+wN6YfYum5ufXFQ+DOQXnnqWdpIoS9PSFugXUSzL8NwL/FsW+owsyjF6V2Gj1iYmJjEYF4xyx6miqIIiBJJEyqSbC5HcjcDFeUdNJNMmWGhjotCRVBk1ozWSVd0CDfUUIuSD1uMW7hEkB/ukUjoMs3/AOe1v34VDTaHkY9YmJhiOPOagxwTOOqxswv6gE4XfCiLTlVKe7qXPzZif34L8XShaGqZjYCGQk/7pwH8Ps0hXLKJWmiDCnjuC63HlHUXwAN+JgBPxnl6MVatplYdQZkB/HGmTj7LV611P9JFP4HAAy4mFNvEjKwQPbYvoSf3bY6I+PctbpXU31lUficADEFxNOF48c5d/p1N/wA5P445arxJyxP/AMyNvhGGkP3IpwUA2acY04Tz4lUR932h/wCjSzfvQY2w8dRP7lNXN6fyZh069bd8ADTMlwR6gjC/wLw+1DSiB3DkO7XUWHmYm2/pfA1/EmnUkNT1y22N6V8ef751J/mqz/pZP4Yep1QDuRiacJP98+k/zVZ/0sn8MZHibSf5ur/6WT+GEA6acTThRj8QYWuEpq57elK4/tWxibjSYe5lde47HQi/i+ABv04mnCeOMqkg2ymt++L974zDxrMT58rr0Hc6Fb9gfAA36cZ04UX4+iBANLXAnoPZW3+ouPvxsfjhAQDSV25sP5M3X78ADTpxm2FOr4+giF5IKxNr70z/AF3AsMcp8UaLutV/00n8MADtbA/PaN5qeaKN9DyRsiv10kggH6XwsSeKdAoBc1CAm12p5Rc+nu9ceh4p5XuTOwA9YJh9fzeAQd4RyNaKkhplIPLWzEC2pjuzfVif2YM4SP76uV2uZ3Udbmnmtb1/N9MZTxXyk2/lgF/WKUfjHht27Yx2xMK0PiFljdK6D6vp/G2ClLxFSyDUlTCw9RIpH44QBXCPl6as/q2bqlHCq/AFmJHx3w1flaD/AD8X/Gv8cKWQVCTZ1XSRMHRaeFC67rqBYlbja4BFxgAe8TExMAFYZFxXX5hTmQQ0awSa1CyiRiwBK2YA23wmZhwYlTmUdPPDDTIYHcexjSGswALawbHfsMN/hilsujHo8oFvTmvbHusP880vxpZh/wBy45PFm5tdgxu50zhl8JcvIGgSoR+kshJ+5rjfHBxXwYtPSTTrVVBeJCy35Vr9vdiBt8jhgzzP5lq1o4o2UyhNE+kkC5bmHpYaVG1+5GBHEFRPNk9es2oPEzoHKaTIqMpDW+IuCRsdyMVGUrVs7JRhvSLNyGlBpYNaqW5Ka/KN20i5+pwtcZVVJDLHTjLI6uaVWdU5cIFl2JLOLd/TDdkrhqeEjoYkI+WkYR+Ln/nqgt3p5vxGNpy0xbOSKtpA/Jc0RKunhmyOmpBO5RJEMTEMFLbhYx2GLQSnUbBV+gGKu4uzSKCuyxpn0RrK7lrXGyFR036kDDPL4mZaoJ9pBsbWVHLfQBbnE4ZucFJl5YqMqG4LgdxJXtT0k8yAFo42cA9CQL744+GOL6avMop2Y8oqH1Iye9e2zAHse2PXHX+Lqz+ok/snGpmJGYcUZnHRw1jS03LYwl1WJtWmRlFrl7XGrFoobgH13xS/GlUi8PwqZFR2jp9IJ8x0shOkdyBv9MeIaKewH5RrTt053b1+WE3RWSotDVx3VTtmFJSw1UlOkkUrvytOq66dPUG3cYD1ebS5ZVUjz11TPTyM6SrIFb9A6SNK3uGt9MA8tyvk5rRuHkcusodpHLsbLt16bemDnH4HPy4n/SCPvRv34uK1Aq02D+PfEh5JqZcuqJYrLIZdUWnV7ug2dd+jdMLQ46zFTYZgxO5sUjPbv5cbOPhesg/qW/tYTqWaMgIAbjUx3+GMsqcZ6Uev0GLDLplKcVbbStvtXH5PqDgrM3qaCmnktrkjVmt623OFDMeP60VVVBBSQsIJNGp5WBO1wbBfT445vD/jblUFND7DXSFIwNccaaG+KlpBcfTAHh/N1qavMZVRk1TqSjgBlsumxsSAbqe+KtM8uELlTCtb4k5hEQJI6CK/TVK5Nj+lYfo/Hphh4A4kq6iqqoalomEccTpylIA1ltrknVsBviouLgyVpjEh01LKJF1i5U2X9S6r1774sjgBhHms0SgANRxkf7jsPwYYLCUEk67Db4j3/JVbY2Igfv8ADFVjP6igFJMauolh5iK8TlWuhU3A21E7bC+LW8Rv8V13+zyf2TilOLz/ACOk/rYv7Jx19PjjOM7+h5vVZZQyY6ezbv8AAzcb+IlLVxQwxxzK/tMLK0kekeVxfv6X+/BHjOwoKo2H5l+3qLDFW5qftaUnoJ0v94xavF0ZehqgO8L2+gvgzYlim4Iy8bxVCfH+wjl3iBSJBEohqmCooJWkewsAPTp8sGso4xoamVIYyea4OlHhZTYC595QNhhVySuSSKIBhq5Uble4DLsbehx5olJzqhHQCKdiPoB+/HmY87lPS0e9k6VQx67Dfirl8T0aI0a6ZKmBHIABCmQXsbXF+n1xW/E3COXwT03sUkTO8/JeJ2WdE2a5K31agRYgtbpi0vFA/wAiUnoKmmJPoOcm+Kkahj/KMcqxRq7VzjUkxYtp5l7xHdLkAk3/ABxObUsiabVJnJ/1bOk8P8iqSHlUMmuNpLvTHbSVGmwkPXVhqoM4rKSN0p6WgRBdrIJEBNtyRvvtbAriKWRa5DEut1pJSik9TrTb4YF8MVUzNUX5nJ+0a0i20OWJCqTufL17Dtjo6aWvGpS5ZeFRlFWXfw3mBqaWnqCApliSQqDcAsoYj6E2wTwveHy2yyh/2aL9qKcMOLMyg+H4pGyqjUVXs32swlJJGpA0jOAbbEKL3v2OOvJYeTmVInNEyn2tVIYtoGoHllibkrax+JOOepoFenqoJm0Qw106KFkWNyXOpfM3l06ZCumxv8OmNuVUrQV2Wxsmg66sG8wlLEqhJJAADX7AY5mt37hj86DPG2bzQVC8uogjUoh0SzBCSsl22Km6st1vjTJIzZDUlpkmYxzkuj613ZmsGIF9IIGPXF+Z1yVYSESiDSlzHCJBpOsyPc7B0AWw3G5viVldLJkta02q4WZUZwFZ0GyOyjYN2+ODsjrb3fuJFJGxRYoedqSBHdjVyKpJjDhFVT73XboBvj1muW1EVbTGiaTnmEuwkl1G1xdbubW7W7405plUbLHaObnPFCQedGsZblgbqWBtpBH1wR4jptdewYJZKINqaXlhDrHmDlWF/QEG+NW+Tz8bbmj3JPVyZlSCsUBkQ+XUmz6DdrKfKDt19MG4OJInmEcYZlLaOatimuxbSTe99Iwt5K7y1VHUzA82bm+ZnVy6BAFNgqhB1ABHbBLLW01EcISJlR3YlIXj0NpN2BJ0sT7u3rfGuHaFFZachy8KB/K81/rIf/GcOHGqXoKsf+i/9k4pvI8qeWur2SpqICsifmX0ggr1IIN/hg5nmXzimk1ZjWsqRsba032OzWQFh8zjKWWKlpNEnRXy1VGcuqIjPNNUcuMxhhcJbzuqG52BvqO2wHphlzlWeOmeMqkgTXz2IARQFLXXq4N/dtbC/S15MUEE1JBeWnRIZ2TzFblSxa9hbcDbqe+NtfURfk+keVXZ1VkAVgoOkWZHJBsp0j4ntipE5N6GDIZ2bMKD7cTqyzMG0qvRbW8uGDxKWyUcp6R1UZP+8Cv4nCzwwqiqy9vJctP7j6wNal9N7CxF+mGrxTivl7m9tMsTA/8AuKP/AOsXDg0j8tiV4i+Wpp263ikFvkQf34SKadXJuH1EHe/l6fjh48RR9tRn/Vl3+iYTKMki5kvsTax9LdenTE9R8x+x6/6a28MFe2p/2L08P/8AF1J/VKMKeQRqtdmgA39oBJ+eo/iT9+OnIOLFostpeZBOw5agMijSb9AD632tjmyObVX5gSpTXyH0tsVDR3sR+sO+OLBFrJJvucakvhODN4HNeCkkvSMsixBgF1HctfYYNfl2KizWjlmYIjxzRyOQdlsrL06ecKPqcKlXRwPmbl3qA+seUJqU2CEdvcubfC2OzxAYLU0LG1+YRb5kfs6Y7VyRLyy+488feIVBLl9XFFMXd4mVdMUmkk7e/o0j78InF+1JTD/1YfwOCfE8eqkqBb/JsfuF/wB2BfFO9JSf1sP4HHp4MehTX0PD/UFWTF93+wt8QS6eSx6LKCfpvhwzelrJlq2WqB0yMsaX0+QAlwy23OkgDrhI4u/Np/S/dh29nk9qLijQWkAdmGpn1CwdWvddCgG1ut8Z9b85+xPSfJi/v+4KgrIZGo1llaFIaRAZEJUszKDyyw6bLcDe+GKnyxfbqZElnAWmlcPzCJPMyDc2vax6YVMpoY5dpIDKBClrSiOxRpQCfMCfIBvuRb44fKKH+cgx2/kQABN7faebfv8Ao798eQvmJI+kxrXHfvX8/ocnGmVBYkfXPI5nhHnmkYfnB+gW0/swFDRyZrCyQqoad3EoUKzeVrowDtc331bfLDZxybUwPW00Bt6/arthGyHJ5Ys1R5KQ0wkd2QMWN1CtqC3J1C7KSe31ws9W/szn6yKjLZdg9xQ6iuJfTpFFISWBK++vW25HwGAvCdPyqesY6SdDMWXWOzG2l0XSBb64K+IdMXmCqLs1JMAPWzIbY5FqAaOv0GZlWK15ma+oodQ0sBptcb98a9G7xRMun8qLq4GW2XUIPUUsP/jXB3AvhdLUdKPSCIf9i4KY1Myis8pYXmzJJXZQtcpQIoYs0kYQLpbbve9x0645KClSKoy5V1aoaxo21xhJAZIlYmSzMJGNgdd+m3bHfxFqNfmaqkT6p6YFJraCNPUkg27bgXGOKjqI2loFjWFSK4fmnke/2fvM0iqxuCtjuNNt8YPlhHzIN8d0FS1SkpmjWk8gaKSoESPYkujAizarLuewPrjXmVGUyfMG0xIspaSNIZA6IpCAgMAF3ILGwHXHfxnKsdRHLpqg4URrJHFHJFeRgApWQ+8WA3UX6DvjFXQKMqrY15gLLKzmSPRdiLkqo2C9AAB1v1vifQ7Gt2JeVa3qGAaFTIItBmgL3tCh0K9wAQCW0fXHbmcUpzOYRRLLKKWNgjWIYLMhYANsDYG2AmXymZIytIZWSOM+SdlOyFNTBZB5tQXe3u3v2wbzMSjM4uVEkuulAkjO941cM4W5ALW2FzbFy7nm4vmo2yQss9HJJEsLvUSry15dgDCvvcva+oMd7kA2xyU9XzJ4Y5ZoZGimNnQkym5Nk0geVf1jciwxiKuimMEtPHHDCtcAiBVVwGh3LBdtyNjubY30uTJFVIwhZfOyq8k5Bt5msiLcEdfK3XGuDy+5rm83sFOG005jXi4+0SF7fIMp+e+/1GDHFB/kdTb/ADT/AIYC5Uf53n/2Vb/8zBnir/A6n+qf8Mcmb5prDyCtDl94adEcsaqgRHiSm5rBFv5geYunzNfcdQcBaKjkSlKDWBT1MgYFV1Fdx5ldgo7XudsEeS0cVNVxVNpEigURpAry/m3JF2YApo1MRuNjfpiM2pa1bLO0s4ZVkIQSa40kvYHY2ubD446mTkWxpyqf/Ap0VworFA1oi3DqU1AJtYnufXFg+I0GvLKsekeof7pDfuxWlM7w5e0ki6XjmikC6bKNMiW0m51gjvc9cW9xHS82lqIwba4XX71OLhwx4uGVXxy4aLL3BuDe3xBjU3/ZhNoxZSeZcqGBG42t0t88M+eya8tyxtrgqn3Iy/t04WIbmKUkAWBFlG339Tieo8/sj0/0tpY9+zl6+iLBmy+qjiy6WmjaYw0w8rxholLXJcecHmAHoAdrdMb8im5ldVyagxkipnLKCFN0O4B3UdNjuMdeWSwz8mGXmI5Ipl5MzKrIsCzXdQbb6mW436Y8CnWPNalEAVBTwgKOgA2A+gxy438VP+bnLHlM5c0aqFUrEN7NfYwC73stte19Or02sMDvEdTzKI9ucB+0fwxzZvmdRFXSAVUaxaluhuxVfKTtpNtgd+m56XwS4/UMlKw3AqEI9CD/APGOpchJpxl9wpmEeqKRR1KEfsOFbNZL5dQn/Xh/Cx/acNtR7jfI/hhQqG/meE+nLP3SWx6sHz9jxv1Bb4//AEB+II9XJUdWlAH12w55LHGksksrUZkMsvmD3m31WHWw8u1vTCnmA+1ptiQJ1JAFzYEE2tudsGOGYaeSapnijk0Qo9zJIAdw3l0Bdx16m/TGPW/O9kY9Mqw/n9zjocjj0o6mbmGm5kukx6RHJqP+U3J03Fh6DfDzlsgOZWHuiiQr6+aQ/uUYT8jlDrTmeKV0VEjKCBiBHy1ZW1Kt31N2vbSdwMOVMoGaKRsHoztbpokW3x6Ob/IY8iL/AOU+mxJKKr1Rt4+/wJj3EkP/AJo8KOV1jSZ1ZqiSXQ9RZXBtGCx2U6iCD8LdBhr8Q3IoXI6iSE//ALU/fhK4Lp75ks/mtKai2ttT6l0atRAt1Y2Ivtgzpby+jOfrvN7DJxrQiaop1bUFaKYakF2/ROw7nbCyoWKjzKzSsCqC84KvdhboRe1zthk4wq1SqViXHLpJnOiwIuyAEX2v1wHWk1Ly2LNJNVU8chaQOCt1cAEKO3bF9H8lM58Pk/Jf+TxaIIV/VjQfcoGOzHlFtt6Y9Y2IKP41oI3zCuWo50aPyWSVIHlW4Qqw8qke6fod+2B619KtbRzQLU1EUZmdmWByQzhVVQNCiyqoUAdLDF+SdMaaPp9+I03IOHZVmZZpSVJ1SUNfI1rBTDIBt021aQb97Y9y5nMYJYafLK3zowBcWALC3VnJ2P0xbKdMa5f3YSxpGjyyZ80U/DBWBY5Ia+OZb6lWnDKT0I1AAlCLbEkdcdldls001M8lJWxQxRaA8cQDah7pCAEBbj3cfRyYwvU4vSZJU7KGzOjJg5VJR1zScyErzItIVYrWAPy1de7HGRk1XzA4oK7SJObyi0ejmddW51dd7XxfOMLhQjoVIqfxclL5HkWamqmqfYkQOqoommCkKtzfyhr3PwHbBbMeEM2nilR5aSNXUjQiu5tbpqa3X1ti0zjDYHCLdsE6VIo/K+HqoRwiXLasyRwmI6J4lRvI8Yexb3gjsL/H4YF5lw9Uxyu1RR1cMH2RiMJSVl0RCE6ymrdlA/bj6EHfGRhtA3aPm3MYx7HJBFFXuSoCrJC5C6Tcfoi2H+TjFDGwalrUJU2BpnNyRa23TFq48jvhrYIvTwfLsiymipKfkT86Oa5TkyX0+axF1seuOSsy6TQyrSVAaxH5h/4Y+qX6/T+ONjYUlrds6en6ueCEoRSp+q/YpURUjohbKKiWTQoYmnIJYADqT8P2YFhaqHMJqiShqo4XjRI1EesqFAAB0kgdDi/8eE6nERxKO6MXldooCbIoppXl9lzHU5u2mNgDcAEW2NiB0xv4kpaieKOOChqtSSI4DRaQAvbc+m2L6PXGRjSgeV8epSqUWYOp/m2cXHd4h/acYX6nhzMRQijNBNrBGkroZSNerchiAbY+iPXGI+mNfHmvwYZMcclauzs+eIOHa9Z6aVqCo0xyBmsFJ6W2s2GSsyupnMhiyqVJnjaMSyNEmzC128+4+hOLlOPI74U8spvUyY9PBKkVrlvDmZQwxwiKlbloE1Gd1uAAAbck2PqMcL8NZqa5JvZ6fSkLJ/hB0nUQevK1X26aSPji2jiYwWKKepLc6n1GRqrKp4p4XzOemaMw0rKzKWjjkbVpVgxszhVJOm1jbqcC58lqI6mCanyeSGKJXWRUaLU7PpFwBIdQGnt64ukY8n94wp4lPkic5T3kUJncjPmEoa9M3sgVRUADq9/dLEEG1sesieM1NDAppgWrA+ina6qFS+/ckkHcjuB2xo8c/wDG9P8A1Kf2nwe4T/xrS/0H/s40hFQjpQJ1Gi58TExMBJ//2Q=="/>
          <p:cNvSpPr>
            <a:spLocks noChangeAspect="1" noChangeArrowheads="1"/>
          </p:cNvSpPr>
          <p:nvPr/>
        </p:nvSpPr>
        <p:spPr bwMode="auto">
          <a:xfrm>
            <a:off x="1143000" y="-925513"/>
            <a:ext cx="1785938" cy="1914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www.oknation.net/blog/home/blog_data/246/4246/images/content/not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820" y="43666"/>
            <a:ext cx="2215861" cy="1489551"/>
          </a:xfrm>
          <a:prstGeom prst="rect">
            <a:avLst/>
          </a:prstGeom>
          <a:noFill/>
        </p:spPr>
      </p:pic>
      <p:pic>
        <p:nvPicPr>
          <p:cNvPr id="8" name="Picture 7" descr="ความรับผิดชอบ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1" y="4724400"/>
            <a:ext cx="1785715" cy="1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6403" y="2446172"/>
            <a:ext cx="5295039" cy="14465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accent1"/>
            </a:outerShdw>
          </a:effectLst>
        </p:spPr>
        <p:txBody>
          <a:bodyPr wrap="none">
            <a:spAutoFit/>
          </a:bodyPr>
          <a:lstStyle/>
          <a:p>
            <a:r>
              <a:rPr lang="en-US" sz="4400" dirty="0" smtClean="0"/>
              <a:t>“</a:t>
            </a:r>
            <a:r>
              <a:rPr lang="th-TH" sz="4400" i="1" dirty="0" smtClean="0"/>
              <a:t>ถ้า</a:t>
            </a:r>
            <a:r>
              <a:rPr lang="th-TH" sz="4400" i="1" dirty="0"/>
              <a:t>คุณพูดกับเขาด้วยภาษาของ</a:t>
            </a:r>
            <a:r>
              <a:rPr lang="th-TH" sz="4400" i="1" dirty="0" smtClean="0"/>
              <a:t>เขา</a:t>
            </a:r>
            <a:endParaRPr lang="en-US" sz="4400" i="1" dirty="0" smtClean="0"/>
          </a:p>
          <a:p>
            <a:r>
              <a:rPr lang="th-TH" sz="4400" i="1" dirty="0" smtClean="0"/>
              <a:t> </a:t>
            </a:r>
            <a:r>
              <a:rPr lang="th-TH" sz="4400" i="1" dirty="0"/>
              <a:t>มันจะเข้าไปสู่หัวใจของ</a:t>
            </a:r>
            <a:r>
              <a:rPr lang="th-TH" sz="4400" i="1" dirty="0" smtClean="0"/>
              <a:t>เขา</a:t>
            </a:r>
            <a:r>
              <a:rPr lang="en-US" sz="4400" dirty="0" smtClean="0"/>
              <a:t>”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500831" y="4725144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/>
              <a:t>เนลสัน แมน</a:t>
            </a:r>
            <a:r>
              <a:rPr lang="th-TH" sz="2800" dirty="0" smtClean="0"/>
              <a:t>เดลา  ประธานาธิบดี</a:t>
            </a:r>
            <a:r>
              <a:rPr lang="th-TH" sz="2800" dirty="0"/>
              <a:t>สาธารณรัฐแอฟริกาใต้ คนที่ 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881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ทำไมต้องวิเคราะห์ผู้ฟัง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/>
              <a:t>สาเหตุที่ต้องวิเคราะห์ผู้ฟัง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จัดเตรียมเนื้อหาได้เหมาะสมตรงกับความสนใจของผู้ฟัง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เลือกใช้คำและประโยคที่เหมาะสม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ใช้วิธีการพูดหรือการอธิบายที่เหมาะสม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เลือกตัวอย่างประกอบที่เหมาะสม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ตั้งประเด็นคำถามได้เหมาะสมและเป็นประโยชน์กับผู้ฟัง  </a:t>
            </a:r>
          </a:p>
          <a:p>
            <a:pPr marL="457200" indent="-457200">
              <a:buAutoNum type="arabicPeriod"/>
            </a:pPr>
            <a:r>
              <a:rPr lang="th-TH" sz="2800" dirty="0" smtClean="0"/>
              <a:t>สามารถ</a:t>
            </a:r>
            <a:r>
              <a:rPr lang="th-TH" sz="2800" dirty="0"/>
              <a:t>เสนอความคิดเห็นได้เหมาะสม </a:t>
            </a:r>
            <a:endParaRPr lang="th-TH" sz="2800" dirty="0" smtClean="0"/>
          </a:p>
          <a:p>
            <a:pPr marL="457200" indent="-457200" algn="l">
              <a:buAutoNum type="arabicPeriod"/>
            </a:pPr>
            <a:endParaRPr lang="th-TH" dirty="0" smtClean="0"/>
          </a:p>
          <a:p>
            <a:pPr marL="457200" indent="-457200" algn="l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</a:t>
            </a:r>
            <a:r>
              <a:rPr lang="th-TH" dirty="0" smtClean="0"/>
              <a:t>ผู้ฟัง</a:t>
            </a:r>
            <a:r>
              <a:rPr lang="en-US" dirty="0" smtClean="0"/>
              <a:t>  :  </a:t>
            </a:r>
            <a:r>
              <a:rPr lang="th-TH" dirty="0"/>
              <a:t>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h-TH" dirty="0"/>
              <a:t>1) เบบี้ บูมเมอร์ (</a:t>
            </a:r>
            <a:r>
              <a:rPr lang="en-US" dirty="0"/>
              <a:t>Baby Boomer)</a:t>
            </a:r>
            <a:r>
              <a:rPr lang="th-TH" dirty="0"/>
              <a:t>หรือ </a:t>
            </a:r>
            <a:r>
              <a:rPr lang="en-US" dirty="0"/>
              <a:t>Gen B </a:t>
            </a:r>
            <a:r>
              <a:rPr lang="th-TH" dirty="0"/>
              <a:t>คือ คนที่เกิดในระหว่าง ค.ศ. 1945 – 1960(วิลาส  ฉ่ำเลิศวัฒน์,2559) คนกลุ่มนี้เกิดหลังจากสงครามโลกครั้งที่ 2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2" y="2959894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3216132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2)  Generation X (Gen X)   </a:t>
            </a:r>
            <a:r>
              <a:rPr lang="th-TH" dirty="0"/>
              <a:t>มีชื่อเรียกอื่น ได้แก่ </a:t>
            </a:r>
            <a:r>
              <a:rPr lang="en-US" dirty="0"/>
              <a:t>Baby Buster, Slacker </a:t>
            </a:r>
            <a:r>
              <a:rPr lang="th-TH" dirty="0"/>
              <a:t>เป็นคนที่เกิดระหว่างปี ค.ศ. ค.ศ. 1961-1980 (วิลาส  ฉ่ำเลิศวัฒน์,2559)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16095" cy="2697559"/>
          </a:xfrm>
        </p:spPr>
      </p:pic>
    </p:spTree>
    <p:extLst>
      <p:ext uri="{BB962C8B-B14F-4D97-AF65-F5344CB8AC3E}">
        <p14:creationId xmlns:p14="http://schemas.microsoft.com/office/powerpoint/2010/main" val="324589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3)  Generation Y (Gen Y)  </a:t>
            </a:r>
            <a:r>
              <a:rPr lang="th-TH" dirty="0"/>
              <a:t>เกิดระหว่างค.ศ. 1981 – 1995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2" y="2521744"/>
            <a:ext cx="1743075" cy="2619375"/>
          </a:xfrm>
        </p:spPr>
      </p:pic>
    </p:spTree>
    <p:extLst>
      <p:ext uri="{BB962C8B-B14F-4D97-AF65-F5344CB8AC3E}">
        <p14:creationId xmlns:p14="http://schemas.microsoft.com/office/powerpoint/2010/main" val="2759500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ประเภทของผู้ฟัง  :  แบ่งตามเจนเนอเรชั่น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4)  Generation Z (Gen Z)  </a:t>
            </a:r>
            <a:r>
              <a:rPr lang="th-TH" dirty="0"/>
              <a:t>เกิดระหว่าง ค.ศ. 1996 – 2009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59" y="1536700"/>
            <a:ext cx="3554481" cy="4589463"/>
          </a:xfrm>
        </p:spPr>
      </p:pic>
    </p:spTree>
    <p:extLst>
      <p:ext uri="{BB962C8B-B14F-4D97-AF65-F5344CB8AC3E}">
        <p14:creationId xmlns:p14="http://schemas.microsoft.com/office/powerpoint/2010/main" val="28288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ประเภทของผู้ฟัง  : </a:t>
            </a:r>
            <a:r>
              <a:rPr lang="th-TH" dirty="0" smtClean="0"/>
              <a:t> แบ่ง</a:t>
            </a:r>
            <a:r>
              <a:rPr lang="th-TH" dirty="0"/>
              <a:t>ตามลักษณะทางประชากรศาสตร์ </a:t>
            </a:r>
            <a:endParaRPr 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3"/>
          <a:stretch/>
        </p:blipFill>
        <p:spPr bwMode="auto">
          <a:xfrm>
            <a:off x="1979712" y="1472208"/>
            <a:ext cx="5409706" cy="462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756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439</TotalTime>
  <Words>1239</Words>
  <Application>Microsoft Office PowerPoint</Application>
  <PresentationFormat>On-screen Show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รหัสวิชา AIM2302  รายวิชา  การนำเสนองานโฆษณา  </vt:lpstr>
      <vt:lpstr>PowerPoint Presentation</vt:lpstr>
      <vt:lpstr>PowerPoint Presentation</vt:lpstr>
      <vt:lpstr>ทำไมต้องวิเคราะห์ผู้ฟัง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แบ่งตามเจนเนอเรชั่น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แบ่งตามลักษณะทางประชากรศาสตร์ </vt:lpstr>
      <vt:lpstr>ประเภทของผู้ฟัง  :  แบ่งตามลักษณะนิสัยหรือพฤติกรรม </vt:lpstr>
      <vt:lpstr>องค์ประกอบในการวิเคราะห์ผู้ฟัง</vt:lpstr>
      <vt:lpstr>จำนวนผู้ฟัง</vt:lpstr>
      <vt:lpstr>ผู้ฟังประเภทต่างๆ</vt:lpstr>
      <vt:lpstr>ผู้ฟังประเภทต่างๆ</vt:lpstr>
      <vt:lpstr>ผู้ฟังประเภทต่างๆ</vt:lpstr>
      <vt:lpstr>ทัศนคติของผู้ฟัง</vt:lpstr>
      <vt:lpstr>ทัศนคติของผู้ฟัง (ต่อ)</vt:lpstr>
      <vt:lpstr>ทัศนคติของผู้ฟัง (ต่อ)</vt:lpstr>
      <vt:lpstr>ความคาดหวังของผู้ฟัง</vt:lpstr>
      <vt:lpstr>     HOMEWORK     </vt:lpstr>
      <vt:lpstr>คำถามท้ายบท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6</dc:title>
  <dc:creator>56xx-xx</dc:creator>
  <cp:lastModifiedBy>TAO</cp:lastModifiedBy>
  <cp:revision>61</cp:revision>
  <dcterms:created xsi:type="dcterms:W3CDTF">2014-03-03T03:55:42Z</dcterms:created>
  <dcterms:modified xsi:type="dcterms:W3CDTF">2021-05-26T05:36:41Z</dcterms:modified>
</cp:coreProperties>
</file>