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56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321" r:id="rId18"/>
    <p:sldId id="283" r:id="rId19"/>
    <p:sldId id="257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258" r:id="rId40"/>
    <p:sldId id="259" r:id="rId41"/>
    <p:sldId id="263" r:id="rId42"/>
    <p:sldId id="265" r:id="rId43"/>
    <p:sldId id="266" r:id="rId44"/>
    <p:sldId id="260" r:id="rId45"/>
    <p:sldId id="261" r:id="rId46"/>
    <p:sldId id="262" r:id="rId47"/>
    <p:sldId id="302" r:id="rId48"/>
    <p:sldId id="304" r:id="rId49"/>
    <p:sldId id="307" r:id="rId50"/>
    <p:sldId id="308" r:id="rId51"/>
    <p:sldId id="306" r:id="rId52"/>
    <p:sldId id="305" r:id="rId53"/>
    <p:sldId id="309" r:id="rId54"/>
    <p:sldId id="310" r:id="rId55"/>
    <p:sldId id="311" r:id="rId56"/>
    <p:sldId id="312" r:id="rId57"/>
    <p:sldId id="313" r:id="rId58"/>
    <p:sldId id="316" r:id="rId59"/>
    <p:sldId id="314" r:id="rId60"/>
    <p:sldId id="315" r:id="rId61"/>
    <p:sldId id="317" r:id="rId62"/>
    <p:sldId id="318" r:id="rId63"/>
    <p:sldId id="320" r:id="rId64"/>
    <p:sldId id="319" r:id="rId65"/>
    <p:sldId id="322" r:id="rId66"/>
    <p:sldId id="270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83370-EF9E-4EE1-A490-C981D64225D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6F46250-7249-4304-ABE0-D75DEBF60A72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06BC5A22-DE95-4634-B2AB-9B9A8C7F7E55}" type="parTrans" cxnId="{7B366207-5325-4264-BE1F-3B4EEFE6F1D5}">
      <dgm:prSet/>
      <dgm:spPr/>
      <dgm:t>
        <a:bodyPr/>
        <a:lstStyle/>
        <a:p>
          <a:endParaRPr lang="en-US"/>
        </a:p>
      </dgm:t>
    </dgm:pt>
    <dgm:pt modelId="{A887ADAF-D8CC-4EFA-9C77-4381B1E554A4}" type="sibTrans" cxnId="{7B366207-5325-4264-BE1F-3B4EEFE6F1D5}">
      <dgm:prSet/>
      <dgm:spPr/>
      <dgm:t>
        <a:bodyPr/>
        <a:lstStyle/>
        <a:p>
          <a:endParaRPr lang="en-US"/>
        </a:p>
      </dgm:t>
    </dgm:pt>
    <dgm:pt modelId="{7BCD2A75-ADEE-4019-913E-0518F5070874}">
      <dgm:prSet phldrT="[Text]"/>
      <dgm:spPr/>
      <dgm:t>
        <a:bodyPr/>
        <a:lstStyle/>
        <a:p>
          <a:r>
            <a:rPr lang="en-US" dirty="0" smtClean="0"/>
            <a:t>Message</a:t>
          </a:r>
          <a:endParaRPr lang="en-US" dirty="0"/>
        </a:p>
      </dgm:t>
    </dgm:pt>
    <dgm:pt modelId="{7A195489-499A-4DC7-A385-83A40A856E71}" type="parTrans" cxnId="{87CD6671-83BC-4D66-87C2-507CBCBE8E78}">
      <dgm:prSet/>
      <dgm:spPr/>
      <dgm:t>
        <a:bodyPr/>
        <a:lstStyle/>
        <a:p>
          <a:endParaRPr lang="en-US"/>
        </a:p>
      </dgm:t>
    </dgm:pt>
    <dgm:pt modelId="{C3B0D226-9B7E-4794-98F5-DFEDA6466E67}" type="sibTrans" cxnId="{87CD6671-83BC-4D66-87C2-507CBCBE8E78}">
      <dgm:prSet/>
      <dgm:spPr/>
      <dgm:t>
        <a:bodyPr/>
        <a:lstStyle/>
        <a:p>
          <a:endParaRPr lang="en-US"/>
        </a:p>
      </dgm:t>
    </dgm:pt>
    <dgm:pt modelId="{6823D13A-D538-41F7-93F4-6C27D3264DF4}">
      <dgm:prSet phldrT="[Text]"/>
      <dgm:spPr/>
      <dgm:t>
        <a:bodyPr/>
        <a:lstStyle/>
        <a:p>
          <a:r>
            <a:rPr lang="en-US" dirty="0" smtClean="0"/>
            <a:t>Channel</a:t>
          </a:r>
          <a:endParaRPr lang="en-US" dirty="0"/>
        </a:p>
      </dgm:t>
    </dgm:pt>
    <dgm:pt modelId="{8970A619-1D6E-4332-9C8D-67B3E9270715}" type="parTrans" cxnId="{6C79B650-5E92-4127-B372-D2CF21B7F133}">
      <dgm:prSet/>
      <dgm:spPr/>
      <dgm:t>
        <a:bodyPr/>
        <a:lstStyle/>
        <a:p>
          <a:endParaRPr lang="en-US"/>
        </a:p>
      </dgm:t>
    </dgm:pt>
    <dgm:pt modelId="{89BC3046-9D6D-405E-A8E5-0B844A293ECC}" type="sibTrans" cxnId="{6C79B650-5E92-4127-B372-D2CF21B7F133}">
      <dgm:prSet/>
      <dgm:spPr/>
      <dgm:t>
        <a:bodyPr/>
        <a:lstStyle/>
        <a:p>
          <a:endParaRPr lang="en-US"/>
        </a:p>
      </dgm:t>
    </dgm:pt>
    <dgm:pt modelId="{4D6851FD-0B1B-4C4E-A274-EEBD2EF3FE8C}">
      <dgm:prSet phldrT="[Text]"/>
      <dgm:spPr/>
      <dgm:t>
        <a:bodyPr/>
        <a:lstStyle/>
        <a:p>
          <a:r>
            <a:rPr lang="en-US" dirty="0" smtClean="0"/>
            <a:t>Receiver</a:t>
          </a:r>
          <a:endParaRPr lang="en-US" dirty="0"/>
        </a:p>
      </dgm:t>
    </dgm:pt>
    <dgm:pt modelId="{EE536659-475E-4263-B79B-748D40DF34D6}" type="parTrans" cxnId="{5D082B0C-197F-4BF7-9E87-1E1E8B088DD4}">
      <dgm:prSet/>
      <dgm:spPr/>
      <dgm:t>
        <a:bodyPr/>
        <a:lstStyle/>
        <a:p>
          <a:endParaRPr lang="en-US"/>
        </a:p>
      </dgm:t>
    </dgm:pt>
    <dgm:pt modelId="{BAF7F716-94B5-4721-B3D8-DC28FF567FF9}" type="sibTrans" cxnId="{5D082B0C-197F-4BF7-9E87-1E1E8B088DD4}">
      <dgm:prSet/>
      <dgm:spPr/>
      <dgm:t>
        <a:bodyPr/>
        <a:lstStyle/>
        <a:p>
          <a:endParaRPr lang="en-US"/>
        </a:p>
      </dgm:t>
    </dgm:pt>
    <dgm:pt modelId="{112DC5B0-2156-4A4E-8563-E7FA990C47C0}" type="pres">
      <dgm:prSet presAssocID="{D5283370-EF9E-4EE1-A490-C981D64225DB}" presName="Name0" presStyleCnt="0">
        <dgm:presLayoutVars>
          <dgm:dir/>
          <dgm:animLvl val="lvl"/>
          <dgm:resizeHandles val="exact"/>
        </dgm:presLayoutVars>
      </dgm:prSet>
      <dgm:spPr/>
    </dgm:pt>
    <dgm:pt modelId="{59369857-8A7B-4982-8F8A-7A9076E4645E}" type="pres">
      <dgm:prSet presAssocID="{86F46250-7249-4304-ABE0-D75DEBF60A7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3343D-E7B8-4E82-B211-D9F16947F4D2}" type="pres">
      <dgm:prSet presAssocID="{A887ADAF-D8CC-4EFA-9C77-4381B1E554A4}" presName="parTxOnlySpace" presStyleCnt="0"/>
      <dgm:spPr/>
    </dgm:pt>
    <dgm:pt modelId="{A98C6C43-C954-4282-A897-529FE74F6274}" type="pres">
      <dgm:prSet presAssocID="{7BCD2A75-ADEE-4019-913E-0518F507087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992B0B-EB42-448E-8B66-E98920D220F6}" type="pres">
      <dgm:prSet presAssocID="{C3B0D226-9B7E-4794-98F5-DFEDA6466E67}" presName="parTxOnlySpace" presStyleCnt="0"/>
      <dgm:spPr/>
    </dgm:pt>
    <dgm:pt modelId="{656EEBB9-7F3C-4475-8806-DB0D9A4EEF7F}" type="pres">
      <dgm:prSet presAssocID="{6823D13A-D538-41F7-93F4-6C27D3264DF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BF5ED2-E87B-4DA0-B969-EB34239E194B}" type="pres">
      <dgm:prSet presAssocID="{89BC3046-9D6D-405E-A8E5-0B844A293ECC}" presName="parTxOnlySpace" presStyleCnt="0"/>
      <dgm:spPr/>
    </dgm:pt>
    <dgm:pt modelId="{E4021B16-4F5D-4EF6-977B-9A608B7CD2E4}" type="pres">
      <dgm:prSet presAssocID="{4D6851FD-0B1B-4C4E-A274-EEBD2EF3FE8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CC346F8-D58C-449A-8FCB-24F29CD569F2}" type="presOf" srcId="{6823D13A-D538-41F7-93F4-6C27D3264DF4}" destId="{656EEBB9-7F3C-4475-8806-DB0D9A4EEF7F}" srcOrd="0" destOrd="0" presId="urn:microsoft.com/office/officeart/2005/8/layout/chevron1"/>
    <dgm:cxn modelId="{5D082B0C-197F-4BF7-9E87-1E1E8B088DD4}" srcId="{D5283370-EF9E-4EE1-A490-C981D64225DB}" destId="{4D6851FD-0B1B-4C4E-A274-EEBD2EF3FE8C}" srcOrd="3" destOrd="0" parTransId="{EE536659-475E-4263-B79B-748D40DF34D6}" sibTransId="{BAF7F716-94B5-4721-B3D8-DC28FF567FF9}"/>
    <dgm:cxn modelId="{87CD6671-83BC-4D66-87C2-507CBCBE8E78}" srcId="{D5283370-EF9E-4EE1-A490-C981D64225DB}" destId="{7BCD2A75-ADEE-4019-913E-0518F5070874}" srcOrd="1" destOrd="0" parTransId="{7A195489-499A-4DC7-A385-83A40A856E71}" sibTransId="{C3B0D226-9B7E-4794-98F5-DFEDA6466E67}"/>
    <dgm:cxn modelId="{6C79B650-5E92-4127-B372-D2CF21B7F133}" srcId="{D5283370-EF9E-4EE1-A490-C981D64225DB}" destId="{6823D13A-D538-41F7-93F4-6C27D3264DF4}" srcOrd="2" destOrd="0" parTransId="{8970A619-1D6E-4332-9C8D-67B3E9270715}" sibTransId="{89BC3046-9D6D-405E-A8E5-0B844A293ECC}"/>
    <dgm:cxn modelId="{0A4B446C-A693-44E5-8BF2-0163C13530F8}" type="presOf" srcId="{4D6851FD-0B1B-4C4E-A274-EEBD2EF3FE8C}" destId="{E4021B16-4F5D-4EF6-977B-9A608B7CD2E4}" srcOrd="0" destOrd="0" presId="urn:microsoft.com/office/officeart/2005/8/layout/chevron1"/>
    <dgm:cxn modelId="{912A30FA-6702-4224-BD82-D1FCBD01AFCF}" type="presOf" srcId="{86F46250-7249-4304-ABE0-D75DEBF60A72}" destId="{59369857-8A7B-4982-8F8A-7A9076E4645E}" srcOrd="0" destOrd="0" presId="urn:microsoft.com/office/officeart/2005/8/layout/chevron1"/>
    <dgm:cxn modelId="{7B366207-5325-4264-BE1F-3B4EEFE6F1D5}" srcId="{D5283370-EF9E-4EE1-A490-C981D64225DB}" destId="{86F46250-7249-4304-ABE0-D75DEBF60A72}" srcOrd="0" destOrd="0" parTransId="{06BC5A22-DE95-4634-B2AB-9B9A8C7F7E55}" sibTransId="{A887ADAF-D8CC-4EFA-9C77-4381B1E554A4}"/>
    <dgm:cxn modelId="{0C53DCC6-2A95-4422-82A9-65E4D6858B53}" type="presOf" srcId="{D5283370-EF9E-4EE1-A490-C981D64225DB}" destId="{112DC5B0-2156-4A4E-8563-E7FA990C47C0}" srcOrd="0" destOrd="0" presId="urn:microsoft.com/office/officeart/2005/8/layout/chevron1"/>
    <dgm:cxn modelId="{2844C756-985B-4C7D-AC28-AB49DA723FB0}" type="presOf" srcId="{7BCD2A75-ADEE-4019-913E-0518F5070874}" destId="{A98C6C43-C954-4282-A897-529FE74F6274}" srcOrd="0" destOrd="0" presId="urn:microsoft.com/office/officeart/2005/8/layout/chevron1"/>
    <dgm:cxn modelId="{655B6039-4967-426F-AE38-701EA74C59CA}" type="presParOf" srcId="{112DC5B0-2156-4A4E-8563-E7FA990C47C0}" destId="{59369857-8A7B-4982-8F8A-7A9076E4645E}" srcOrd="0" destOrd="0" presId="urn:microsoft.com/office/officeart/2005/8/layout/chevron1"/>
    <dgm:cxn modelId="{57D6248D-CFAC-461C-B691-82A5781E0DD7}" type="presParOf" srcId="{112DC5B0-2156-4A4E-8563-E7FA990C47C0}" destId="{B2F3343D-E7B8-4E82-B211-D9F16947F4D2}" srcOrd="1" destOrd="0" presId="urn:microsoft.com/office/officeart/2005/8/layout/chevron1"/>
    <dgm:cxn modelId="{792C240E-2C30-46F8-BEA4-924F3B7D74C5}" type="presParOf" srcId="{112DC5B0-2156-4A4E-8563-E7FA990C47C0}" destId="{A98C6C43-C954-4282-A897-529FE74F6274}" srcOrd="2" destOrd="0" presId="urn:microsoft.com/office/officeart/2005/8/layout/chevron1"/>
    <dgm:cxn modelId="{F04C0FBA-AE0D-4C54-B260-586E75D72A4A}" type="presParOf" srcId="{112DC5B0-2156-4A4E-8563-E7FA990C47C0}" destId="{4D992B0B-EB42-448E-8B66-E98920D220F6}" srcOrd="3" destOrd="0" presId="urn:microsoft.com/office/officeart/2005/8/layout/chevron1"/>
    <dgm:cxn modelId="{DD27BAA3-6AC0-4C32-96D4-EE0DF82833E2}" type="presParOf" srcId="{112DC5B0-2156-4A4E-8563-E7FA990C47C0}" destId="{656EEBB9-7F3C-4475-8806-DB0D9A4EEF7F}" srcOrd="4" destOrd="0" presId="urn:microsoft.com/office/officeart/2005/8/layout/chevron1"/>
    <dgm:cxn modelId="{61B99B23-CD65-4658-9D63-CC2216B67B7A}" type="presParOf" srcId="{112DC5B0-2156-4A4E-8563-E7FA990C47C0}" destId="{79BF5ED2-E87B-4DA0-B969-EB34239E194B}" srcOrd="5" destOrd="0" presId="urn:microsoft.com/office/officeart/2005/8/layout/chevron1"/>
    <dgm:cxn modelId="{4D668CDC-CC4C-4D3A-A5C7-2D657C8DE066}" type="presParOf" srcId="{112DC5B0-2156-4A4E-8563-E7FA990C47C0}" destId="{E4021B16-4F5D-4EF6-977B-9A608B7CD2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9DCE9-91AC-416E-B799-955BBBB61E8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527ECD-1304-44C7-98FD-A86BC4249E04}">
      <dgm:prSet phldrT="[Text]"/>
      <dgm:spPr/>
      <dgm:t>
        <a:bodyPr/>
        <a:lstStyle/>
        <a:p>
          <a:r>
            <a:rPr lang="th-TH" dirty="0" smtClean="0"/>
            <a:t>ปัจจัยที่ช่วยให้ประสบความสำเร็จ</a:t>
          </a:r>
          <a:endParaRPr lang="en-US" dirty="0"/>
        </a:p>
      </dgm:t>
    </dgm:pt>
    <dgm:pt modelId="{1AADCE8A-49D6-4374-A895-962062C3A725}" type="parTrans" cxnId="{0BA7B80B-761E-4216-97E7-AC1CDEF5F15C}">
      <dgm:prSet/>
      <dgm:spPr/>
      <dgm:t>
        <a:bodyPr/>
        <a:lstStyle/>
        <a:p>
          <a:endParaRPr lang="en-US"/>
        </a:p>
      </dgm:t>
    </dgm:pt>
    <dgm:pt modelId="{4F62612D-C42B-4180-B9B1-FD96BFCB281A}" type="sibTrans" cxnId="{0BA7B80B-761E-4216-97E7-AC1CDEF5F15C}">
      <dgm:prSet/>
      <dgm:spPr/>
      <dgm:t>
        <a:bodyPr/>
        <a:lstStyle/>
        <a:p>
          <a:endParaRPr lang="en-US"/>
        </a:p>
      </dgm:t>
    </dgm:pt>
    <dgm:pt modelId="{93410421-03F8-489F-B7AA-D4F93FA8FF24}">
      <dgm:prSet phldrT="[Text]"/>
      <dgm:spPr/>
      <dgm:t>
        <a:bodyPr/>
        <a:lstStyle/>
        <a:p>
          <a:r>
            <a:rPr lang="th-TH" dirty="0" smtClean="0"/>
            <a:t>บุคลิกภาพ</a:t>
          </a:r>
          <a:endParaRPr lang="en-US" dirty="0"/>
        </a:p>
      </dgm:t>
    </dgm:pt>
    <dgm:pt modelId="{5ED58855-C908-4E0D-98C3-B5017FA1500D}" type="parTrans" cxnId="{BD420F58-88EB-4564-93B4-05F65F5038F2}">
      <dgm:prSet/>
      <dgm:spPr/>
      <dgm:t>
        <a:bodyPr/>
        <a:lstStyle/>
        <a:p>
          <a:endParaRPr lang="en-US"/>
        </a:p>
      </dgm:t>
    </dgm:pt>
    <dgm:pt modelId="{430A8E1D-DFAE-44DA-8508-600558EFC1CC}" type="sibTrans" cxnId="{BD420F58-88EB-4564-93B4-05F65F5038F2}">
      <dgm:prSet/>
      <dgm:spPr/>
      <dgm:t>
        <a:bodyPr/>
        <a:lstStyle/>
        <a:p>
          <a:endParaRPr lang="en-US"/>
        </a:p>
      </dgm:t>
    </dgm:pt>
    <dgm:pt modelId="{B16F2BBF-7279-4558-8F39-E9D7A64A817B}">
      <dgm:prSet/>
      <dgm:spPr/>
      <dgm:t>
        <a:bodyPr/>
        <a:lstStyle/>
        <a:p>
          <a:r>
            <a:rPr lang="th-TH" dirty="0" smtClean="0"/>
            <a:t>ทักษะการนำเสนอ  </a:t>
          </a:r>
          <a:endParaRPr lang="en-US" dirty="0"/>
        </a:p>
      </dgm:t>
    </dgm:pt>
    <dgm:pt modelId="{8BC9A17A-8B27-4EC0-940B-2C0B97259518}" type="parTrans" cxnId="{101A5158-0A6E-41AA-812C-EA9302BF7686}">
      <dgm:prSet/>
      <dgm:spPr/>
      <dgm:t>
        <a:bodyPr/>
        <a:lstStyle/>
        <a:p>
          <a:endParaRPr lang="en-US"/>
        </a:p>
      </dgm:t>
    </dgm:pt>
    <dgm:pt modelId="{B345B731-7F7E-4397-8222-8DD9263D0AA4}" type="sibTrans" cxnId="{101A5158-0A6E-41AA-812C-EA9302BF7686}">
      <dgm:prSet/>
      <dgm:spPr/>
      <dgm:t>
        <a:bodyPr/>
        <a:lstStyle/>
        <a:p>
          <a:endParaRPr lang="en-US"/>
        </a:p>
      </dgm:t>
    </dgm:pt>
    <dgm:pt modelId="{3C6C31A7-59F4-40AD-95D9-7A25C3A0A1A2}">
      <dgm:prSet/>
      <dgm:spPr/>
      <dgm:t>
        <a:bodyPr/>
        <a:lstStyle/>
        <a:p>
          <a:r>
            <a:rPr lang="th-TH" dirty="0" smtClean="0"/>
            <a:t>ทัศนคติ</a:t>
          </a:r>
          <a:endParaRPr lang="en-US" dirty="0"/>
        </a:p>
      </dgm:t>
    </dgm:pt>
    <dgm:pt modelId="{06387B63-A80E-4927-A334-A8F762618CDD}" type="parTrans" cxnId="{05440EA6-0E4F-43AD-B691-8E0B33960A3C}">
      <dgm:prSet/>
      <dgm:spPr/>
      <dgm:t>
        <a:bodyPr/>
        <a:lstStyle/>
        <a:p>
          <a:endParaRPr lang="en-US"/>
        </a:p>
      </dgm:t>
    </dgm:pt>
    <dgm:pt modelId="{8A64F036-FDF4-4D55-B29A-DEA9AA549F58}" type="sibTrans" cxnId="{05440EA6-0E4F-43AD-B691-8E0B33960A3C}">
      <dgm:prSet/>
      <dgm:spPr/>
      <dgm:t>
        <a:bodyPr/>
        <a:lstStyle/>
        <a:p>
          <a:endParaRPr lang="en-US"/>
        </a:p>
      </dgm:t>
    </dgm:pt>
    <dgm:pt modelId="{DC5D0705-CDE9-4E39-96CF-09A6F64D9A3E}">
      <dgm:prSet/>
      <dgm:spPr/>
      <dgm:t>
        <a:bodyPr/>
        <a:lstStyle/>
        <a:p>
          <a:r>
            <a:rPr lang="th-TH" dirty="0" smtClean="0"/>
            <a:t>การเตรียมความพร้อม  </a:t>
          </a:r>
          <a:endParaRPr lang="en-US" dirty="0"/>
        </a:p>
      </dgm:t>
    </dgm:pt>
    <dgm:pt modelId="{C6F11D71-2F6D-4D19-9B2E-169A13107DB3}" type="parTrans" cxnId="{33D767C0-6EFF-4BE3-A777-7D684A688EF2}">
      <dgm:prSet/>
      <dgm:spPr/>
      <dgm:t>
        <a:bodyPr/>
        <a:lstStyle/>
        <a:p>
          <a:endParaRPr lang="en-US"/>
        </a:p>
      </dgm:t>
    </dgm:pt>
    <dgm:pt modelId="{316A1E5E-1177-47F5-8308-2527DEE39575}" type="sibTrans" cxnId="{33D767C0-6EFF-4BE3-A777-7D684A688EF2}">
      <dgm:prSet/>
      <dgm:spPr/>
      <dgm:t>
        <a:bodyPr/>
        <a:lstStyle/>
        <a:p>
          <a:endParaRPr lang="en-US"/>
        </a:p>
      </dgm:t>
    </dgm:pt>
    <dgm:pt modelId="{75040F6F-880A-4CCC-A42E-4EFDC38D348F}">
      <dgm:prSet/>
      <dgm:spPr/>
      <dgm:t>
        <a:bodyPr/>
        <a:lstStyle/>
        <a:p>
          <a:r>
            <a:rPr lang="th-TH" dirty="0" smtClean="0"/>
            <a:t>ความสามารถในการแก้ไขปัญหาและการตอบคำถาม  </a:t>
          </a:r>
          <a:endParaRPr lang="en-US" dirty="0"/>
        </a:p>
      </dgm:t>
    </dgm:pt>
    <dgm:pt modelId="{2FF160CF-4893-4295-A07D-050E0BAAB7FA}" type="parTrans" cxnId="{73FBB585-6F80-4B9D-AD71-A3CBBD2A66C5}">
      <dgm:prSet/>
      <dgm:spPr/>
      <dgm:t>
        <a:bodyPr/>
        <a:lstStyle/>
        <a:p>
          <a:endParaRPr lang="en-US"/>
        </a:p>
      </dgm:t>
    </dgm:pt>
    <dgm:pt modelId="{F1C36E36-2128-4400-A594-A1B6C85B10AD}" type="sibTrans" cxnId="{73FBB585-6F80-4B9D-AD71-A3CBBD2A66C5}">
      <dgm:prSet/>
      <dgm:spPr/>
      <dgm:t>
        <a:bodyPr/>
        <a:lstStyle/>
        <a:p>
          <a:endParaRPr lang="en-US"/>
        </a:p>
      </dgm:t>
    </dgm:pt>
    <dgm:pt modelId="{11310348-A0B5-4589-B82C-6DAA6DE27DBB}">
      <dgm:prSet/>
      <dgm:spPr/>
      <dgm:t>
        <a:bodyPr/>
        <a:lstStyle/>
        <a:p>
          <a:r>
            <a:rPr lang="th-TH" dirty="0" smtClean="0"/>
            <a:t>ความน่าเชื่อถือ  </a:t>
          </a:r>
          <a:endParaRPr lang="en-US" dirty="0"/>
        </a:p>
      </dgm:t>
    </dgm:pt>
    <dgm:pt modelId="{12E35F92-2058-4A42-909F-6BDEF7712171}" type="parTrans" cxnId="{D978E3E4-0B8F-4C51-BD4D-C437E97E9B2E}">
      <dgm:prSet/>
      <dgm:spPr/>
      <dgm:t>
        <a:bodyPr/>
        <a:lstStyle/>
        <a:p>
          <a:endParaRPr lang="en-US"/>
        </a:p>
      </dgm:t>
    </dgm:pt>
    <dgm:pt modelId="{957C125A-1299-491B-9EA9-65E2CB2A63AD}" type="sibTrans" cxnId="{D978E3E4-0B8F-4C51-BD4D-C437E97E9B2E}">
      <dgm:prSet/>
      <dgm:spPr/>
      <dgm:t>
        <a:bodyPr/>
        <a:lstStyle/>
        <a:p>
          <a:endParaRPr lang="en-US"/>
        </a:p>
      </dgm:t>
    </dgm:pt>
    <dgm:pt modelId="{B9734083-F6F2-481D-8BAE-CC0A3DD59FFA}">
      <dgm:prSet/>
      <dgm:spPr/>
      <dgm:t>
        <a:bodyPr/>
        <a:lstStyle/>
        <a:p>
          <a:r>
            <a:rPr lang="th-TH" dirty="0" smtClean="0"/>
            <a:t>ความมั่นใจ</a:t>
          </a:r>
          <a:endParaRPr lang="en-US" dirty="0"/>
        </a:p>
      </dgm:t>
    </dgm:pt>
    <dgm:pt modelId="{1F382B76-AEBE-4F39-B549-007F89B47F34}" type="parTrans" cxnId="{A9570E7A-7D8E-4207-B840-3247BE315B93}">
      <dgm:prSet/>
      <dgm:spPr/>
      <dgm:t>
        <a:bodyPr/>
        <a:lstStyle/>
        <a:p>
          <a:endParaRPr lang="en-US"/>
        </a:p>
      </dgm:t>
    </dgm:pt>
    <dgm:pt modelId="{67EBD6F1-8787-4209-BE5D-6F49BEA5E23F}" type="sibTrans" cxnId="{A9570E7A-7D8E-4207-B840-3247BE315B93}">
      <dgm:prSet/>
      <dgm:spPr/>
      <dgm:t>
        <a:bodyPr/>
        <a:lstStyle/>
        <a:p>
          <a:endParaRPr lang="en-US"/>
        </a:p>
      </dgm:t>
    </dgm:pt>
    <dgm:pt modelId="{45753033-6840-4797-8F1E-D8D2CE36638F}" type="pres">
      <dgm:prSet presAssocID="{1BD9DCE9-91AC-416E-B799-955BBBB61E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E1988CB-A1C3-494D-B66B-B421DA01DEA6}" type="pres">
      <dgm:prSet presAssocID="{A1527ECD-1304-44C7-98FD-A86BC4249E04}" presName="centerShape" presStyleLbl="node0" presStyleIdx="0" presStyleCnt="1"/>
      <dgm:spPr/>
      <dgm:t>
        <a:bodyPr/>
        <a:lstStyle/>
        <a:p>
          <a:endParaRPr lang="en-US"/>
        </a:p>
      </dgm:t>
    </dgm:pt>
    <dgm:pt modelId="{44C40094-DFCA-4150-80E4-132E41331580}" type="pres">
      <dgm:prSet presAssocID="{5ED58855-C908-4E0D-98C3-B5017FA1500D}" presName="parTrans" presStyleLbl="sibTrans2D1" presStyleIdx="0" presStyleCnt="7"/>
      <dgm:spPr/>
      <dgm:t>
        <a:bodyPr/>
        <a:lstStyle/>
        <a:p>
          <a:endParaRPr lang="th-TH"/>
        </a:p>
      </dgm:t>
    </dgm:pt>
    <dgm:pt modelId="{B8836658-5A38-4876-8519-E8759B8EAF9E}" type="pres">
      <dgm:prSet presAssocID="{5ED58855-C908-4E0D-98C3-B5017FA1500D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C623F9AF-DBC1-45C3-B63E-00E82B74288A}" type="pres">
      <dgm:prSet presAssocID="{93410421-03F8-489F-B7AA-D4F93FA8FF2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CDB9D-CF87-40F9-9D37-A271667D7652}" type="pres">
      <dgm:prSet presAssocID="{8BC9A17A-8B27-4EC0-940B-2C0B97259518}" presName="parTrans" presStyleLbl="sibTrans2D1" presStyleIdx="1" presStyleCnt="7"/>
      <dgm:spPr/>
      <dgm:t>
        <a:bodyPr/>
        <a:lstStyle/>
        <a:p>
          <a:endParaRPr lang="th-TH"/>
        </a:p>
      </dgm:t>
    </dgm:pt>
    <dgm:pt modelId="{47B1A9C5-9A93-4437-9B67-AC358BCFB46E}" type="pres">
      <dgm:prSet presAssocID="{8BC9A17A-8B27-4EC0-940B-2C0B97259518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D65C2CD3-8A2B-4233-AFE9-E5C6244D8364}" type="pres">
      <dgm:prSet presAssocID="{B16F2BBF-7279-4558-8F39-E9D7A64A817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8AD4F3-DFFD-4537-9871-B1036C60BF03}" type="pres">
      <dgm:prSet presAssocID="{06387B63-A80E-4927-A334-A8F762618CDD}" presName="parTrans" presStyleLbl="sibTrans2D1" presStyleIdx="2" presStyleCnt="7"/>
      <dgm:spPr/>
      <dgm:t>
        <a:bodyPr/>
        <a:lstStyle/>
        <a:p>
          <a:endParaRPr lang="th-TH"/>
        </a:p>
      </dgm:t>
    </dgm:pt>
    <dgm:pt modelId="{45B1ABD5-9DEB-4DE0-9FEF-645D793C90CE}" type="pres">
      <dgm:prSet presAssocID="{06387B63-A80E-4927-A334-A8F762618CDD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0BC98088-2F0D-46AC-8FAE-EECBBABF1ADF}" type="pres">
      <dgm:prSet presAssocID="{3C6C31A7-59F4-40AD-95D9-7A25C3A0A1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958052-AA98-4649-8F49-F8FAD2FB5777}" type="pres">
      <dgm:prSet presAssocID="{C6F11D71-2F6D-4D19-9B2E-169A13107DB3}" presName="parTrans" presStyleLbl="sibTrans2D1" presStyleIdx="3" presStyleCnt="7"/>
      <dgm:spPr/>
      <dgm:t>
        <a:bodyPr/>
        <a:lstStyle/>
        <a:p>
          <a:endParaRPr lang="th-TH"/>
        </a:p>
      </dgm:t>
    </dgm:pt>
    <dgm:pt modelId="{B6B413A2-BA83-4603-906D-431C9EFC9185}" type="pres">
      <dgm:prSet presAssocID="{C6F11D71-2F6D-4D19-9B2E-169A13107DB3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69687F7B-DB34-4018-9DDD-3C37E5A99883}" type="pres">
      <dgm:prSet presAssocID="{DC5D0705-CDE9-4E39-96CF-09A6F64D9A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9EBD8B-861F-490C-BD87-5BFBAC50A77D}" type="pres">
      <dgm:prSet presAssocID="{2FF160CF-4893-4295-A07D-050E0BAAB7FA}" presName="parTrans" presStyleLbl="sibTrans2D1" presStyleIdx="4" presStyleCnt="7"/>
      <dgm:spPr/>
      <dgm:t>
        <a:bodyPr/>
        <a:lstStyle/>
        <a:p>
          <a:endParaRPr lang="th-TH"/>
        </a:p>
      </dgm:t>
    </dgm:pt>
    <dgm:pt modelId="{5D609298-4A20-419E-96F6-D11634202E4B}" type="pres">
      <dgm:prSet presAssocID="{2FF160CF-4893-4295-A07D-050E0BAAB7FA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DBAA1A7F-8FC8-4681-A628-1BE70E3C2158}" type="pres">
      <dgm:prSet presAssocID="{75040F6F-880A-4CCC-A42E-4EFDC38D348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B80628-0C84-4865-B6F5-5D3CC04EB307}" type="pres">
      <dgm:prSet presAssocID="{12E35F92-2058-4A42-909F-6BDEF7712171}" presName="parTrans" presStyleLbl="sibTrans2D1" presStyleIdx="5" presStyleCnt="7"/>
      <dgm:spPr/>
      <dgm:t>
        <a:bodyPr/>
        <a:lstStyle/>
        <a:p>
          <a:endParaRPr lang="th-TH"/>
        </a:p>
      </dgm:t>
    </dgm:pt>
    <dgm:pt modelId="{EBDF2260-971B-41F5-BACD-7133E429FB9D}" type="pres">
      <dgm:prSet presAssocID="{12E35F92-2058-4A42-909F-6BDEF7712171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BB9C7589-4AEB-4D78-A8D1-1D54F58971F5}" type="pres">
      <dgm:prSet presAssocID="{11310348-A0B5-4589-B82C-6DAA6DE27DB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1365EF-8292-4003-B17C-9001A45DFAA7}" type="pres">
      <dgm:prSet presAssocID="{1F382B76-AEBE-4F39-B549-007F89B47F34}" presName="parTrans" presStyleLbl="sibTrans2D1" presStyleIdx="6" presStyleCnt="7"/>
      <dgm:spPr/>
      <dgm:t>
        <a:bodyPr/>
        <a:lstStyle/>
        <a:p>
          <a:endParaRPr lang="th-TH"/>
        </a:p>
      </dgm:t>
    </dgm:pt>
    <dgm:pt modelId="{45D324A2-F1ED-4954-AA05-6AAAB1B17FD5}" type="pres">
      <dgm:prSet presAssocID="{1F382B76-AEBE-4F39-B549-007F89B47F34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31F7F33B-7000-4560-9399-FF1A14CEBA64}" type="pres">
      <dgm:prSet presAssocID="{B9734083-F6F2-481D-8BAE-CC0A3DD59F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8005D89-FF24-40A2-A1EB-F5558DD1FA5F}" type="presOf" srcId="{2FF160CF-4893-4295-A07D-050E0BAAB7FA}" destId="{5D609298-4A20-419E-96F6-D11634202E4B}" srcOrd="1" destOrd="0" presId="urn:microsoft.com/office/officeart/2005/8/layout/radial5"/>
    <dgm:cxn modelId="{3D6C134F-EBCB-4FDC-98C0-01ED0994BCA2}" type="presOf" srcId="{1BD9DCE9-91AC-416E-B799-955BBBB61E8D}" destId="{45753033-6840-4797-8F1E-D8D2CE36638F}" srcOrd="0" destOrd="0" presId="urn:microsoft.com/office/officeart/2005/8/layout/radial5"/>
    <dgm:cxn modelId="{803EEF06-C83E-4F15-836A-FBB917FDD930}" type="presOf" srcId="{12E35F92-2058-4A42-909F-6BDEF7712171}" destId="{42B80628-0C84-4865-B6F5-5D3CC04EB307}" srcOrd="0" destOrd="0" presId="urn:microsoft.com/office/officeart/2005/8/layout/radial5"/>
    <dgm:cxn modelId="{820686AC-768B-47A5-858B-A1386CD21B79}" type="presOf" srcId="{8BC9A17A-8B27-4EC0-940B-2C0B97259518}" destId="{B18CDB9D-CF87-40F9-9D37-A271667D7652}" srcOrd="0" destOrd="0" presId="urn:microsoft.com/office/officeart/2005/8/layout/radial5"/>
    <dgm:cxn modelId="{D978E3E4-0B8F-4C51-BD4D-C437E97E9B2E}" srcId="{A1527ECD-1304-44C7-98FD-A86BC4249E04}" destId="{11310348-A0B5-4589-B82C-6DAA6DE27DBB}" srcOrd="5" destOrd="0" parTransId="{12E35F92-2058-4A42-909F-6BDEF7712171}" sibTransId="{957C125A-1299-491B-9EA9-65E2CB2A63AD}"/>
    <dgm:cxn modelId="{73FBB585-6F80-4B9D-AD71-A3CBBD2A66C5}" srcId="{A1527ECD-1304-44C7-98FD-A86BC4249E04}" destId="{75040F6F-880A-4CCC-A42E-4EFDC38D348F}" srcOrd="4" destOrd="0" parTransId="{2FF160CF-4893-4295-A07D-050E0BAAB7FA}" sibTransId="{F1C36E36-2128-4400-A594-A1B6C85B10AD}"/>
    <dgm:cxn modelId="{4529724A-8497-41E6-A40C-6E7FF770B8C5}" type="presOf" srcId="{C6F11D71-2F6D-4D19-9B2E-169A13107DB3}" destId="{B6B413A2-BA83-4603-906D-431C9EFC9185}" srcOrd="1" destOrd="0" presId="urn:microsoft.com/office/officeart/2005/8/layout/radial5"/>
    <dgm:cxn modelId="{CD0A08B8-66B4-4EB3-9F0B-B9DECF7F3440}" type="presOf" srcId="{06387B63-A80E-4927-A334-A8F762618CDD}" destId="{45B1ABD5-9DEB-4DE0-9FEF-645D793C90CE}" srcOrd="1" destOrd="0" presId="urn:microsoft.com/office/officeart/2005/8/layout/radial5"/>
    <dgm:cxn modelId="{621BB831-C588-4D52-B5D8-F7FF5A8A50EA}" type="presOf" srcId="{A1527ECD-1304-44C7-98FD-A86BC4249E04}" destId="{3E1988CB-A1C3-494D-B66B-B421DA01DEA6}" srcOrd="0" destOrd="0" presId="urn:microsoft.com/office/officeart/2005/8/layout/radial5"/>
    <dgm:cxn modelId="{483D1369-0549-4E11-80CA-4BDDF2284538}" type="presOf" srcId="{06387B63-A80E-4927-A334-A8F762618CDD}" destId="{278AD4F3-DFFD-4537-9871-B1036C60BF03}" srcOrd="0" destOrd="0" presId="urn:microsoft.com/office/officeart/2005/8/layout/radial5"/>
    <dgm:cxn modelId="{3F6BE38B-A94C-4D9D-AFFE-297F9BF8DDE5}" type="presOf" srcId="{11310348-A0B5-4589-B82C-6DAA6DE27DBB}" destId="{BB9C7589-4AEB-4D78-A8D1-1D54F58971F5}" srcOrd="0" destOrd="0" presId="urn:microsoft.com/office/officeart/2005/8/layout/radial5"/>
    <dgm:cxn modelId="{101A5158-0A6E-41AA-812C-EA9302BF7686}" srcId="{A1527ECD-1304-44C7-98FD-A86BC4249E04}" destId="{B16F2BBF-7279-4558-8F39-E9D7A64A817B}" srcOrd="1" destOrd="0" parTransId="{8BC9A17A-8B27-4EC0-940B-2C0B97259518}" sibTransId="{B345B731-7F7E-4397-8222-8DD9263D0AA4}"/>
    <dgm:cxn modelId="{BD420F58-88EB-4564-93B4-05F65F5038F2}" srcId="{A1527ECD-1304-44C7-98FD-A86BC4249E04}" destId="{93410421-03F8-489F-B7AA-D4F93FA8FF24}" srcOrd="0" destOrd="0" parTransId="{5ED58855-C908-4E0D-98C3-B5017FA1500D}" sibTransId="{430A8E1D-DFAE-44DA-8508-600558EFC1CC}"/>
    <dgm:cxn modelId="{72185F3C-D2AD-4054-AC1A-61E3A09A8678}" type="presOf" srcId="{75040F6F-880A-4CCC-A42E-4EFDC38D348F}" destId="{DBAA1A7F-8FC8-4681-A628-1BE70E3C2158}" srcOrd="0" destOrd="0" presId="urn:microsoft.com/office/officeart/2005/8/layout/radial5"/>
    <dgm:cxn modelId="{CD10E1DE-6AB9-4050-8263-5E6654955CE7}" type="presOf" srcId="{C6F11D71-2F6D-4D19-9B2E-169A13107DB3}" destId="{D1958052-AA98-4649-8F49-F8FAD2FB5777}" srcOrd="0" destOrd="0" presId="urn:microsoft.com/office/officeart/2005/8/layout/radial5"/>
    <dgm:cxn modelId="{F04A1B93-93E8-42A8-B887-8CC181193B51}" type="presOf" srcId="{5ED58855-C908-4E0D-98C3-B5017FA1500D}" destId="{B8836658-5A38-4876-8519-E8759B8EAF9E}" srcOrd="1" destOrd="0" presId="urn:microsoft.com/office/officeart/2005/8/layout/radial5"/>
    <dgm:cxn modelId="{97039614-1EB6-4E77-ABFD-8D782460C7FB}" type="presOf" srcId="{12E35F92-2058-4A42-909F-6BDEF7712171}" destId="{EBDF2260-971B-41F5-BACD-7133E429FB9D}" srcOrd="1" destOrd="0" presId="urn:microsoft.com/office/officeart/2005/8/layout/radial5"/>
    <dgm:cxn modelId="{E59C5ED6-869A-479B-BA45-021EFD0B056B}" type="presOf" srcId="{5ED58855-C908-4E0D-98C3-B5017FA1500D}" destId="{44C40094-DFCA-4150-80E4-132E41331580}" srcOrd="0" destOrd="0" presId="urn:microsoft.com/office/officeart/2005/8/layout/radial5"/>
    <dgm:cxn modelId="{0BA7B80B-761E-4216-97E7-AC1CDEF5F15C}" srcId="{1BD9DCE9-91AC-416E-B799-955BBBB61E8D}" destId="{A1527ECD-1304-44C7-98FD-A86BC4249E04}" srcOrd="0" destOrd="0" parTransId="{1AADCE8A-49D6-4374-A895-962062C3A725}" sibTransId="{4F62612D-C42B-4180-B9B1-FD96BFCB281A}"/>
    <dgm:cxn modelId="{2EE9A250-7D73-478C-A58B-B1146627930A}" type="presOf" srcId="{B9734083-F6F2-481D-8BAE-CC0A3DD59FFA}" destId="{31F7F33B-7000-4560-9399-FF1A14CEBA64}" srcOrd="0" destOrd="0" presId="urn:microsoft.com/office/officeart/2005/8/layout/radial5"/>
    <dgm:cxn modelId="{A64A1864-E278-476F-87F8-59AA29A8F122}" type="presOf" srcId="{B16F2BBF-7279-4558-8F39-E9D7A64A817B}" destId="{D65C2CD3-8A2B-4233-AFE9-E5C6244D8364}" srcOrd="0" destOrd="0" presId="urn:microsoft.com/office/officeart/2005/8/layout/radial5"/>
    <dgm:cxn modelId="{777C4DB9-C98A-4941-8B68-58E3B9593A47}" type="presOf" srcId="{2FF160CF-4893-4295-A07D-050E0BAAB7FA}" destId="{6E9EBD8B-861F-490C-BD87-5BFBAC50A77D}" srcOrd="0" destOrd="0" presId="urn:microsoft.com/office/officeart/2005/8/layout/radial5"/>
    <dgm:cxn modelId="{05440EA6-0E4F-43AD-B691-8E0B33960A3C}" srcId="{A1527ECD-1304-44C7-98FD-A86BC4249E04}" destId="{3C6C31A7-59F4-40AD-95D9-7A25C3A0A1A2}" srcOrd="2" destOrd="0" parTransId="{06387B63-A80E-4927-A334-A8F762618CDD}" sibTransId="{8A64F036-FDF4-4D55-B29A-DEA9AA549F58}"/>
    <dgm:cxn modelId="{C342A19F-2CB9-49BC-8CAB-D12505AB6F15}" type="presOf" srcId="{93410421-03F8-489F-B7AA-D4F93FA8FF24}" destId="{C623F9AF-DBC1-45C3-B63E-00E82B74288A}" srcOrd="0" destOrd="0" presId="urn:microsoft.com/office/officeart/2005/8/layout/radial5"/>
    <dgm:cxn modelId="{33D767C0-6EFF-4BE3-A777-7D684A688EF2}" srcId="{A1527ECD-1304-44C7-98FD-A86BC4249E04}" destId="{DC5D0705-CDE9-4E39-96CF-09A6F64D9A3E}" srcOrd="3" destOrd="0" parTransId="{C6F11D71-2F6D-4D19-9B2E-169A13107DB3}" sibTransId="{316A1E5E-1177-47F5-8308-2527DEE39575}"/>
    <dgm:cxn modelId="{D03BC552-D1F1-4DC5-8344-2C12B6CA1F35}" type="presOf" srcId="{1F382B76-AEBE-4F39-B549-007F89B47F34}" destId="{45D324A2-F1ED-4954-AA05-6AAAB1B17FD5}" srcOrd="1" destOrd="0" presId="urn:microsoft.com/office/officeart/2005/8/layout/radial5"/>
    <dgm:cxn modelId="{C81B8D47-9543-4AEE-BFF1-545DCADA93B1}" type="presOf" srcId="{3C6C31A7-59F4-40AD-95D9-7A25C3A0A1A2}" destId="{0BC98088-2F0D-46AC-8FAE-EECBBABF1ADF}" srcOrd="0" destOrd="0" presId="urn:microsoft.com/office/officeart/2005/8/layout/radial5"/>
    <dgm:cxn modelId="{06386E03-DC15-40F8-8F36-151CA59E7BC5}" type="presOf" srcId="{DC5D0705-CDE9-4E39-96CF-09A6F64D9A3E}" destId="{69687F7B-DB34-4018-9DDD-3C37E5A99883}" srcOrd="0" destOrd="0" presId="urn:microsoft.com/office/officeart/2005/8/layout/radial5"/>
    <dgm:cxn modelId="{A9570E7A-7D8E-4207-B840-3247BE315B93}" srcId="{A1527ECD-1304-44C7-98FD-A86BC4249E04}" destId="{B9734083-F6F2-481D-8BAE-CC0A3DD59FFA}" srcOrd="6" destOrd="0" parTransId="{1F382B76-AEBE-4F39-B549-007F89B47F34}" sibTransId="{67EBD6F1-8787-4209-BE5D-6F49BEA5E23F}"/>
    <dgm:cxn modelId="{A4518AD3-6DDE-407B-9FE9-18926FE7711D}" type="presOf" srcId="{8BC9A17A-8B27-4EC0-940B-2C0B97259518}" destId="{47B1A9C5-9A93-4437-9B67-AC358BCFB46E}" srcOrd="1" destOrd="0" presId="urn:microsoft.com/office/officeart/2005/8/layout/radial5"/>
    <dgm:cxn modelId="{8116AB06-1A15-48F4-98C0-9F0E63C08F69}" type="presOf" srcId="{1F382B76-AEBE-4F39-B549-007F89B47F34}" destId="{AF1365EF-8292-4003-B17C-9001A45DFAA7}" srcOrd="0" destOrd="0" presId="urn:microsoft.com/office/officeart/2005/8/layout/radial5"/>
    <dgm:cxn modelId="{87E6DA86-DC61-4364-8132-8973D25DE87C}" type="presParOf" srcId="{45753033-6840-4797-8F1E-D8D2CE36638F}" destId="{3E1988CB-A1C3-494D-B66B-B421DA01DEA6}" srcOrd="0" destOrd="0" presId="urn:microsoft.com/office/officeart/2005/8/layout/radial5"/>
    <dgm:cxn modelId="{54EC38DD-A2B5-471D-84E5-A8D5D0F568F3}" type="presParOf" srcId="{45753033-6840-4797-8F1E-D8D2CE36638F}" destId="{44C40094-DFCA-4150-80E4-132E41331580}" srcOrd="1" destOrd="0" presId="urn:microsoft.com/office/officeart/2005/8/layout/radial5"/>
    <dgm:cxn modelId="{435ED6FD-AA50-4C9A-A30C-20985E18C0A1}" type="presParOf" srcId="{44C40094-DFCA-4150-80E4-132E41331580}" destId="{B8836658-5A38-4876-8519-E8759B8EAF9E}" srcOrd="0" destOrd="0" presId="urn:microsoft.com/office/officeart/2005/8/layout/radial5"/>
    <dgm:cxn modelId="{0091F369-9185-47FA-8923-4A22C9062171}" type="presParOf" srcId="{45753033-6840-4797-8F1E-D8D2CE36638F}" destId="{C623F9AF-DBC1-45C3-B63E-00E82B74288A}" srcOrd="2" destOrd="0" presId="urn:microsoft.com/office/officeart/2005/8/layout/radial5"/>
    <dgm:cxn modelId="{9EA198CA-3B9D-4F02-BDC0-AF239D0C28DC}" type="presParOf" srcId="{45753033-6840-4797-8F1E-D8D2CE36638F}" destId="{B18CDB9D-CF87-40F9-9D37-A271667D7652}" srcOrd="3" destOrd="0" presId="urn:microsoft.com/office/officeart/2005/8/layout/radial5"/>
    <dgm:cxn modelId="{5CCABCE4-DC55-4DBC-A863-DBA73F2C3830}" type="presParOf" srcId="{B18CDB9D-CF87-40F9-9D37-A271667D7652}" destId="{47B1A9C5-9A93-4437-9B67-AC358BCFB46E}" srcOrd="0" destOrd="0" presId="urn:microsoft.com/office/officeart/2005/8/layout/radial5"/>
    <dgm:cxn modelId="{16BC589A-0190-4C27-9873-6F7E617F5246}" type="presParOf" srcId="{45753033-6840-4797-8F1E-D8D2CE36638F}" destId="{D65C2CD3-8A2B-4233-AFE9-E5C6244D8364}" srcOrd="4" destOrd="0" presId="urn:microsoft.com/office/officeart/2005/8/layout/radial5"/>
    <dgm:cxn modelId="{5853BB19-E164-42C5-A9CC-21B678C0877C}" type="presParOf" srcId="{45753033-6840-4797-8F1E-D8D2CE36638F}" destId="{278AD4F3-DFFD-4537-9871-B1036C60BF03}" srcOrd="5" destOrd="0" presId="urn:microsoft.com/office/officeart/2005/8/layout/radial5"/>
    <dgm:cxn modelId="{6EA5EED8-B9BA-477B-A14B-B44F013C757F}" type="presParOf" srcId="{278AD4F3-DFFD-4537-9871-B1036C60BF03}" destId="{45B1ABD5-9DEB-4DE0-9FEF-645D793C90CE}" srcOrd="0" destOrd="0" presId="urn:microsoft.com/office/officeart/2005/8/layout/radial5"/>
    <dgm:cxn modelId="{7106243A-A178-411C-BA24-D64B1CB47D02}" type="presParOf" srcId="{45753033-6840-4797-8F1E-D8D2CE36638F}" destId="{0BC98088-2F0D-46AC-8FAE-EECBBABF1ADF}" srcOrd="6" destOrd="0" presId="urn:microsoft.com/office/officeart/2005/8/layout/radial5"/>
    <dgm:cxn modelId="{958EC49C-9707-48A8-AF1E-D98EBEAD40C9}" type="presParOf" srcId="{45753033-6840-4797-8F1E-D8D2CE36638F}" destId="{D1958052-AA98-4649-8F49-F8FAD2FB5777}" srcOrd="7" destOrd="0" presId="urn:microsoft.com/office/officeart/2005/8/layout/radial5"/>
    <dgm:cxn modelId="{8415AF6C-B58B-411B-97FA-C65887CAEAB5}" type="presParOf" srcId="{D1958052-AA98-4649-8F49-F8FAD2FB5777}" destId="{B6B413A2-BA83-4603-906D-431C9EFC9185}" srcOrd="0" destOrd="0" presId="urn:microsoft.com/office/officeart/2005/8/layout/radial5"/>
    <dgm:cxn modelId="{344774C0-ED25-4326-9785-B1C4FFFA4114}" type="presParOf" srcId="{45753033-6840-4797-8F1E-D8D2CE36638F}" destId="{69687F7B-DB34-4018-9DDD-3C37E5A99883}" srcOrd="8" destOrd="0" presId="urn:microsoft.com/office/officeart/2005/8/layout/radial5"/>
    <dgm:cxn modelId="{E023748C-8A74-446A-B1F6-361170DE1F05}" type="presParOf" srcId="{45753033-6840-4797-8F1E-D8D2CE36638F}" destId="{6E9EBD8B-861F-490C-BD87-5BFBAC50A77D}" srcOrd="9" destOrd="0" presId="urn:microsoft.com/office/officeart/2005/8/layout/radial5"/>
    <dgm:cxn modelId="{86C29102-AEBE-4B1E-A399-6CAA1766117E}" type="presParOf" srcId="{6E9EBD8B-861F-490C-BD87-5BFBAC50A77D}" destId="{5D609298-4A20-419E-96F6-D11634202E4B}" srcOrd="0" destOrd="0" presId="urn:microsoft.com/office/officeart/2005/8/layout/radial5"/>
    <dgm:cxn modelId="{467BFA34-0AD5-43AB-A48E-7D1C140E0672}" type="presParOf" srcId="{45753033-6840-4797-8F1E-D8D2CE36638F}" destId="{DBAA1A7F-8FC8-4681-A628-1BE70E3C2158}" srcOrd="10" destOrd="0" presId="urn:microsoft.com/office/officeart/2005/8/layout/radial5"/>
    <dgm:cxn modelId="{F7B4637B-B7BA-40AC-9A2D-7B6B432C1807}" type="presParOf" srcId="{45753033-6840-4797-8F1E-D8D2CE36638F}" destId="{42B80628-0C84-4865-B6F5-5D3CC04EB307}" srcOrd="11" destOrd="0" presId="urn:microsoft.com/office/officeart/2005/8/layout/radial5"/>
    <dgm:cxn modelId="{595231E7-5E04-42B6-88AA-7961C29155DE}" type="presParOf" srcId="{42B80628-0C84-4865-B6F5-5D3CC04EB307}" destId="{EBDF2260-971B-41F5-BACD-7133E429FB9D}" srcOrd="0" destOrd="0" presId="urn:microsoft.com/office/officeart/2005/8/layout/radial5"/>
    <dgm:cxn modelId="{77E61CF4-2ED0-4C6D-837D-1F25F3E3CE8F}" type="presParOf" srcId="{45753033-6840-4797-8F1E-D8D2CE36638F}" destId="{BB9C7589-4AEB-4D78-A8D1-1D54F58971F5}" srcOrd="12" destOrd="0" presId="urn:microsoft.com/office/officeart/2005/8/layout/radial5"/>
    <dgm:cxn modelId="{6D902151-EB98-4F68-AD46-46CC9A01DBE6}" type="presParOf" srcId="{45753033-6840-4797-8F1E-D8D2CE36638F}" destId="{AF1365EF-8292-4003-B17C-9001A45DFAA7}" srcOrd="13" destOrd="0" presId="urn:microsoft.com/office/officeart/2005/8/layout/radial5"/>
    <dgm:cxn modelId="{0EC0990C-4A66-406E-9D08-B95E6C6DCF9B}" type="presParOf" srcId="{AF1365EF-8292-4003-B17C-9001A45DFAA7}" destId="{45D324A2-F1ED-4954-AA05-6AAAB1B17FD5}" srcOrd="0" destOrd="0" presId="urn:microsoft.com/office/officeart/2005/8/layout/radial5"/>
    <dgm:cxn modelId="{8F3FA497-4E7A-4544-89FA-59890E5AEC56}" type="presParOf" srcId="{45753033-6840-4797-8F1E-D8D2CE36638F}" destId="{31F7F33B-7000-4560-9399-FF1A14CEBA6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440AD-EB71-4BA9-BE23-EFE1216AB3CF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E1D873-7919-41BC-8553-FF24D8B9D3DE}">
      <dgm:prSet phldrT="[Text]"/>
      <dgm:spPr/>
      <dgm:t>
        <a:bodyPr/>
        <a:lstStyle/>
        <a:p>
          <a:r>
            <a:rPr lang="th-TH" dirty="0" smtClean="0"/>
            <a:t>ปัจจัยที่เกี่ยวข้อง</a:t>
          </a:r>
          <a:endParaRPr lang="en-US" dirty="0"/>
        </a:p>
      </dgm:t>
    </dgm:pt>
    <dgm:pt modelId="{47C83332-F3E6-434A-8E73-F88C344628D6}" type="parTrans" cxnId="{31F7AED5-E963-44AD-939B-C499354F70CD}">
      <dgm:prSet/>
      <dgm:spPr/>
      <dgm:t>
        <a:bodyPr/>
        <a:lstStyle/>
        <a:p>
          <a:endParaRPr lang="en-US"/>
        </a:p>
      </dgm:t>
    </dgm:pt>
    <dgm:pt modelId="{389669A5-E5BE-40B4-94A7-094FF18F604B}" type="sibTrans" cxnId="{31F7AED5-E963-44AD-939B-C499354F70CD}">
      <dgm:prSet/>
      <dgm:spPr/>
      <dgm:t>
        <a:bodyPr/>
        <a:lstStyle/>
        <a:p>
          <a:endParaRPr lang="en-US"/>
        </a:p>
      </dgm:t>
    </dgm:pt>
    <dgm:pt modelId="{C187EBD5-4177-4842-B858-18D707754151}">
      <dgm:prSet phldrT="[Text]"/>
      <dgm:spPr/>
      <dgm:t>
        <a:bodyPr/>
        <a:lstStyle/>
        <a:p>
          <a:r>
            <a:rPr lang="th-TH" dirty="0" smtClean="0"/>
            <a:t>เนื้อหาสาระ  </a:t>
          </a:r>
          <a:endParaRPr lang="en-US" dirty="0"/>
        </a:p>
      </dgm:t>
    </dgm:pt>
    <dgm:pt modelId="{8F8E0E18-E2C3-4919-83C3-C4CBD1312BE1}" type="parTrans" cxnId="{A6F8A4D8-01B9-4B1C-95ED-175F3FE5E399}">
      <dgm:prSet/>
      <dgm:spPr/>
      <dgm:t>
        <a:bodyPr/>
        <a:lstStyle/>
        <a:p>
          <a:endParaRPr lang="en-US"/>
        </a:p>
      </dgm:t>
    </dgm:pt>
    <dgm:pt modelId="{B67AF263-8BB2-4835-9C28-8079E99C7AB6}" type="sibTrans" cxnId="{A6F8A4D8-01B9-4B1C-95ED-175F3FE5E399}">
      <dgm:prSet/>
      <dgm:spPr/>
      <dgm:t>
        <a:bodyPr/>
        <a:lstStyle/>
        <a:p>
          <a:endParaRPr lang="en-US"/>
        </a:p>
      </dgm:t>
    </dgm:pt>
    <dgm:pt modelId="{2A01E173-CF61-4C90-840E-0E831E5F8CF3}">
      <dgm:prSet/>
      <dgm:spPr/>
      <dgm:t>
        <a:bodyPr/>
        <a:lstStyle/>
        <a:p>
          <a:r>
            <a:rPr lang="th-TH" dirty="0" smtClean="0"/>
            <a:t>การจัดเรียงลำดับ  </a:t>
          </a:r>
          <a:endParaRPr lang="en-US" dirty="0"/>
        </a:p>
      </dgm:t>
    </dgm:pt>
    <dgm:pt modelId="{F2FBD3C6-EE38-49EB-8D4D-337FE5DFB933}" type="parTrans" cxnId="{85486BC4-D869-48B1-92E9-345A1D9BE77C}">
      <dgm:prSet/>
      <dgm:spPr/>
      <dgm:t>
        <a:bodyPr/>
        <a:lstStyle/>
        <a:p>
          <a:endParaRPr lang="en-US"/>
        </a:p>
      </dgm:t>
    </dgm:pt>
    <dgm:pt modelId="{B823B00C-A964-4C26-9458-8FD925FEBEE4}" type="sibTrans" cxnId="{85486BC4-D869-48B1-92E9-345A1D9BE77C}">
      <dgm:prSet/>
      <dgm:spPr/>
      <dgm:t>
        <a:bodyPr/>
        <a:lstStyle/>
        <a:p>
          <a:endParaRPr lang="en-US"/>
        </a:p>
      </dgm:t>
    </dgm:pt>
    <dgm:pt modelId="{2E266051-700A-40F6-A702-CE0DA97A5B8B}">
      <dgm:prSet/>
      <dgm:spPr/>
      <dgm:t>
        <a:bodyPr/>
        <a:lstStyle/>
        <a:p>
          <a:r>
            <a:rPr lang="th-TH" dirty="0" smtClean="0"/>
            <a:t>การวางโครงเรื่อง  </a:t>
          </a:r>
          <a:endParaRPr lang="en-US" dirty="0"/>
        </a:p>
      </dgm:t>
    </dgm:pt>
    <dgm:pt modelId="{E83CE94A-1EC0-4D2C-9FCA-62B35F3D15C6}" type="parTrans" cxnId="{E68DE370-7C0A-4766-B8F1-966B9B20B27E}">
      <dgm:prSet/>
      <dgm:spPr/>
      <dgm:t>
        <a:bodyPr/>
        <a:lstStyle/>
        <a:p>
          <a:endParaRPr lang="en-US"/>
        </a:p>
      </dgm:t>
    </dgm:pt>
    <dgm:pt modelId="{2C6B1993-A98D-4BFC-B880-B48D1A0D55D2}" type="sibTrans" cxnId="{E68DE370-7C0A-4766-B8F1-966B9B20B27E}">
      <dgm:prSet/>
      <dgm:spPr/>
      <dgm:t>
        <a:bodyPr/>
        <a:lstStyle/>
        <a:p>
          <a:endParaRPr lang="en-US"/>
        </a:p>
      </dgm:t>
    </dgm:pt>
    <dgm:pt modelId="{F08ED942-1898-4E7E-909E-BE5B5B944F5B}" type="pres">
      <dgm:prSet presAssocID="{7E9440AD-EB71-4BA9-BE23-EFE1216AB3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DB1ED0B6-78D9-44D8-8AC2-35B1D2163BBB}" type="pres">
      <dgm:prSet presAssocID="{FDE1D873-7919-41BC-8553-FF24D8B9D3DE}" presName="singleCycle" presStyleCnt="0"/>
      <dgm:spPr/>
    </dgm:pt>
    <dgm:pt modelId="{BD811FC9-8300-465C-AD2C-2C97653E0E74}" type="pres">
      <dgm:prSet presAssocID="{FDE1D873-7919-41BC-8553-FF24D8B9D3D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16766A95-87F6-4134-B460-0A0559610703}" type="pres">
      <dgm:prSet presAssocID="{8F8E0E18-E2C3-4919-83C3-C4CBD1312BE1}" presName="Name56" presStyleLbl="parChTrans1D2" presStyleIdx="0" presStyleCnt="3"/>
      <dgm:spPr/>
      <dgm:t>
        <a:bodyPr/>
        <a:lstStyle/>
        <a:p>
          <a:endParaRPr lang="th-TH"/>
        </a:p>
      </dgm:t>
    </dgm:pt>
    <dgm:pt modelId="{E5B6409C-E64C-4FA8-8904-B4A0F00658B1}" type="pres">
      <dgm:prSet presAssocID="{C187EBD5-4177-4842-B858-18D707754151}" presName="text0" presStyleLbl="node1" presStyleIdx="1" presStyleCnt="4" custScaleX="189938" custScaleY="10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38631-3522-41EB-9C48-FF8F28BFF6B3}" type="pres">
      <dgm:prSet presAssocID="{F2FBD3C6-EE38-49EB-8D4D-337FE5DFB933}" presName="Name56" presStyleLbl="parChTrans1D2" presStyleIdx="1" presStyleCnt="3"/>
      <dgm:spPr/>
      <dgm:t>
        <a:bodyPr/>
        <a:lstStyle/>
        <a:p>
          <a:endParaRPr lang="th-TH"/>
        </a:p>
      </dgm:t>
    </dgm:pt>
    <dgm:pt modelId="{35DC4C64-A29A-4E3A-A629-C48097B057D4}" type="pres">
      <dgm:prSet presAssocID="{2A01E173-CF61-4C90-840E-0E831E5F8CF3}" presName="text0" presStyleLbl="node1" presStyleIdx="2" presStyleCnt="4" custScaleX="189938" custScaleY="1040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39108B-C84B-4A5B-A805-347EC52635FC}" type="pres">
      <dgm:prSet presAssocID="{E83CE94A-1EC0-4D2C-9FCA-62B35F3D15C6}" presName="Name56" presStyleLbl="parChTrans1D2" presStyleIdx="2" presStyleCnt="3"/>
      <dgm:spPr/>
      <dgm:t>
        <a:bodyPr/>
        <a:lstStyle/>
        <a:p>
          <a:endParaRPr lang="th-TH"/>
        </a:p>
      </dgm:t>
    </dgm:pt>
    <dgm:pt modelId="{27ED5C03-537C-473F-A49B-040FC0C6D12B}" type="pres">
      <dgm:prSet presAssocID="{2E266051-700A-40F6-A702-CE0DA97A5B8B}" presName="text0" presStyleLbl="node1" presStyleIdx="3" presStyleCnt="4" custScaleX="189938" custScaleY="1040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F7AED5-E963-44AD-939B-C499354F70CD}" srcId="{7E9440AD-EB71-4BA9-BE23-EFE1216AB3CF}" destId="{FDE1D873-7919-41BC-8553-FF24D8B9D3DE}" srcOrd="0" destOrd="0" parTransId="{47C83332-F3E6-434A-8E73-F88C344628D6}" sibTransId="{389669A5-E5BE-40B4-94A7-094FF18F604B}"/>
    <dgm:cxn modelId="{F9636425-F58C-48D8-AB0A-910D15173C1C}" type="presOf" srcId="{7E9440AD-EB71-4BA9-BE23-EFE1216AB3CF}" destId="{F08ED942-1898-4E7E-909E-BE5B5B944F5B}" srcOrd="0" destOrd="0" presId="urn:microsoft.com/office/officeart/2008/layout/RadialCluster"/>
    <dgm:cxn modelId="{8956AEF6-E32B-4AEC-B79E-2BD4B87AB48B}" type="presOf" srcId="{F2FBD3C6-EE38-49EB-8D4D-337FE5DFB933}" destId="{9F538631-3522-41EB-9C48-FF8F28BFF6B3}" srcOrd="0" destOrd="0" presId="urn:microsoft.com/office/officeart/2008/layout/RadialCluster"/>
    <dgm:cxn modelId="{85486BC4-D869-48B1-92E9-345A1D9BE77C}" srcId="{FDE1D873-7919-41BC-8553-FF24D8B9D3DE}" destId="{2A01E173-CF61-4C90-840E-0E831E5F8CF3}" srcOrd="1" destOrd="0" parTransId="{F2FBD3C6-EE38-49EB-8D4D-337FE5DFB933}" sibTransId="{B823B00C-A964-4C26-9458-8FD925FEBEE4}"/>
    <dgm:cxn modelId="{B30A1807-3C98-43CF-A751-D15C3DBF549F}" type="presOf" srcId="{E83CE94A-1EC0-4D2C-9FCA-62B35F3D15C6}" destId="{FC39108B-C84B-4A5B-A805-347EC52635FC}" srcOrd="0" destOrd="0" presId="urn:microsoft.com/office/officeart/2008/layout/RadialCluster"/>
    <dgm:cxn modelId="{175FF173-088C-4D66-A7AA-1E2998E65FB3}" type="presOf" srcId="{2E266051-700A-40F6-A702-CE0DA97A5B8B}" destId="{27ED5C03-537C-473F-A49B-040FC0C6D12B}" srcOrd="0" destOrd="0" presId="urn:microsoft.com/office/officeart/2008/layout/RadialCluster"/>
    <dgm:cxn modelId="{E47F8859-6299-4F14-865B-C8FF35E8BDF5}" type="presOf" srcId="{FDE1D873-7919-41BC-8553-FF24D8B9D3DE}" destId="{BD811FC9-8300-465C-AD2C-2C97653E0E74}" srcOrd="0" destOrd="0" presId="urn:microsoft.com/office/officeart/2008/layout/RadialCluster"/>
    <dgm:cxn modelId="{A6F8A4D8-01B9-4B1C-95ED-175F3FE5E399}" srcId="{FDE1D873-7919-41BC-8553-FF24D8B9D3DE}" destId="{C187EBD5-4177-4842-B858-18D707754151}" srcOrd="0" destOrd="0" parTransId="{8F8E0E18-E2C3-4919-83C3-C4CBD1312BE1}" sibTransId="{B67AF263-8BB2-4835-9C28-8079E99C7AB6}"/>
    <dgm:cxn modelId="{1BBF530F-33D3-43D7-80C1-B019F3AF4E76}" type="presOf" srcId="{2A01E173-CF61-4C90-840E-0E831E5F8CF3}" destId="{35DC4C64-A29A-4E3A-A629-C48097B057D4}" srcOrd="0" destOrd="0" presId="urn:microsoft.com/office/officeart/2008/layout/RadialCluster"/>
    <dgm:cxn modelId="{1162DC45-DD8D-4686-BEBC-048E1EEEC011}" type="presOf" srcId="{C187EBD5-4177-4842-B858-18D707754151}" destId="{E5B6409C-E64C-4FA8-8904-B4A0F00658B1}" srcOrd="0" destOrd="0" presId="urn:microsoft.com/office/officeart/2008/layout/RadialCluster"/>
    <dgm:cxn modelId="{E68DE370-7C0A-4766-B8F1-966B9B20B27E}" srcId="{FDE1D873-7919-41BC-8553-FF24D8B9D3DE}" destId="{2E266051-700A-40F6-A702-CE0DA97A5B8B}" srcOrd="2" destOrd="0" parTransId="{E83CE94A-1EC0-4D2C-9FCA-62B35F3D15C6}" sibTransId="{2C6B1993-A98D-4BFC-B880-B48D1A0D55D2}"/>
    <dgm:cxn modelId="{3B1B3AE7-E692-4A9B-9533-879DFA1CB78B}" type="presOf" srcId="{8F8E0E18-E2C3-4919-83C3-C4CBD1312BE1}" destId="{16766A95-87F6-4134-B460-0A0559610703}" srcOrd="0" destOrd="0" presId="urn:microsoft.com/office/officeart/2008/layout/RadialCluster"/>
    <dgm:cxn modelId="{42256CE9-DA14-4823-B910-BC47268282CB}" type="presParOf" srcId="{F08ED942-1898-4E7E-909E-BE5B5B944F5B}" destId="{DB1ED0B6-78D9-44D8-8AC2-35B1D2163BBB}" srcOrd="0" destOrd="0" presId="urn:microsoft.com/office/officeart/2008/layout/RadialCluster"/>
    <dgm:cxn modelId="{B66B825B-D348-48B7-983A-FB59308DB6FD}" type="presParOf" srcId="{DB1ED0B6-78D9-44D8-8AC2-35B1D2163BBB}" destId="{BD811FC9-8300-465C-AD2C-2C97653E0E74}" srcOrd="0" destOrd="0" presId="urn:microsoft.com/office/officeart/2008/layout/RadialCluster"/>
    <dgm:cxn modelId="{6F5C0DEF-BEE3-4CA7-8B53-1E03C73C839E}" type="presParOf" srcId="{DB1ED0B6-78D9-44D8-8AC2-35B1D2163BBB}" destId="{16766A95-87F6-4134-B460-0A0559610703}" srcOrd="1" destOrd="0" presId="urn:microsoft.com/office/officeart/2008/layout/RadialCluster"/>
    <dgm:cxn modelId="{DA19C380-B6D1-4526-BD11-793121D93EEB}" type="presParOf" srcId="{DB1ED0B6-78D9-44D8-8AC2-35B1D2163BBB}" destId="{E5B6409C-E64C-4FA8-8904-B4A0F00658B1}" srcOrd="2" destOrd="0" presId="urn:microsoft.com/office/officeart/2008/layout/RadialCluster"/>
    <dgm:cxn modelId="{DE0A43F9-C691-4547-8732-5C2307CDE444}" type="presParOf" srcId="{DB1ED0B6-78D9-44D8-8AC2-35B1D2163BBB}" destId="{9F538631-3522-41EB-9C48-FF8F28BFF6B3}" srcOrd="3" destOrd="0" presId="urn:microsoft.com/office/officeart/2008/layout/RadialCluster"/>
    <dgm:cxn modelId="{40E0D1E1-DD26-44F0-A801-575CB2AB55BD}" type="presParOf" srcId="{DB1ED0B6-78D9-44D8-8AC2-35B1D2163BBB}" destId="{35DC4C64-A29A-4E3A-A629-C48097B057D4}" srcOrd="4" destOrd="0" presId="urn:microsoft.com/office/officeart/2008/layout/RadialCluster"/>
    <dgm:cxn modelId="{34BB9535-9049-4DB5-80FD-78E8DC7238E9}" type="presParOf" srcId="{DB1ED0B6-78D9-44D8-8AC2-35B1D2163BBB}" destId="{FC39108B-C84B-4A5B-A805-347EC52635FC}" srcOrd="5" destOrd="0" presId="urn:microsoft.com/office/officeart/2008/layout/RadialCluster"/>
    <dgm:cxn modelId="{328EA82F-A742-4D6E-850C-7B2299F039AB}" type="presParOf" srcId="{DB1ED0B6-78D9-44D8-8AC2-35B1D2163BBB}" destId="{27ED5C03-537C-473F-A49B-040FC0C6D12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DC44AB-3672-4DE7-9170-4B487959BCCB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149B27-143C-4D8D-B4FB-7D28528FB6A5}">
      <dgm:prSet phldrT="[Text]"/>
      <dgm:spPr/>
      <dgm:t>
        <a:bodyPr/>
        <a:lstStyle/>
        <a:p>
          <a:r>
            <a:rPr lang="th-TH" dirty="0" smtClean="0"/>
            <a:t>ปัจจัยที่เสริมความสำเร็จ</a:t>
          </a:r>
          <a:endParaRPr lang="en-US" dirty="0"/>
        </a:p>
      </dgm:t>
    </dgm:pt>
    <dgm:pt modelId="{BBD1A81D-9B43-450C-AECB-A3407C1E1863}" type="parTrans" cxnId="{BA5B1298-D72C-4D46-8054-2F0C1B308539}">
      <dgm:prSet/>
      <dgm:spPr/>
      <dgm:t>
        <a:bodyPr/>
        <a:lstStyle/>
        <a:p>
          <a:endParaRPr lang="en-US"/>
        </a:p>
      </dgm:t>
    </dgm:pt>
    <dgm:pt modelId="{C09BBE84-B5F7-47D7-8671-8C0A73429B28}" type="sibTrans" cxnId="{BA5B1298-D72C-4D46-8054-2F0C1B308539}">
      <dgm:prSet/>
      <dgm:spPr/>
      <dgm:t>
        <a:bodyPr/>
        <a:lstStyle/>
        <a:p>
          <a:endParaRPr lang="en-US"/>
        </a:p>
      </dgm:t>
    </dgm:pt>
    <dgm:pt modelId="{6D407B1C-A3BF-44D1-8E2A-BC08BB90C271}">
      <dgm:prSet phldrT="[Text]"/>
      <dgm:spPr/>
      <dgm:t>
        <a:bodyPr/>
        <a:lstStyle/>
        <a:p>
          <a:r>
            <a:rPr lang="th-TH" dirty="0" smtClean="0"/>
            <a:t>เครื่องมือในการนำเสนอ  </a:t>
          </a:r>
          <a:endParaRPr lang="en-US" dirty="0"/>
        </a:p>
      </dgm:t>
    </dgm:pt>
    <dgm:pt modelId="{958DB5D5-875D-4724-A980-889C4828A7B2}" type="parTrans" cxnId="{F69C5BAD-F4DF-4771-8FA1-9237F70A6000}">
      <dgm:prSet/>
      <dgm:spPr/>
      <dgm:t>
        <a:bodyPr/>
        <a:lstStyle/>
        <a:p>
          <a:endParaRPr lang="en-US"/>
        </a:p>
      </dgm:t>
    </dgm:pt>
    <dgm:pt modelId="{437E56E4-6E57-47C2-A357-A6E274912C80}" type="sibTrans" cxnId="{F69C5BAD-F4DF-4771-8FA1-9237F70A6000}">
      <dgm:prSet/>
      <dgm:spPr/>
      <dgm:t>
        <a:bodyPr/>
        <a:lstStyle/>
        <a:p>
          <a:endParaRPr lang="en-US"/>
        </a:p>
      </dgm:t>
    </dgm:pt>
    <dgm:pt modelId="{E7A8FED8-43D6-402F-9B9F-9DADED1A7460}">
      <dgm:prSet/>
      <dgm:spPr/>
      <dgm:t>
        <a:bodyPr/>
        <a:lstStyle/>
        <a:p>
          <a:r>
            <a:rPr lang="th-TH" dirty="0" smtClean="0"/>
            <a:t>สื่อนำเสนอ  </a:t>
          </a:r>
          <a:endParaRPr lang="en-US" dirty="0"/>
        </a:p>
      </dgm:t>
    </dgm:pt>
    <dgm:pt modelId="{57AD790D-6FD7-4810-9EBF-2548AE28F51B}" type="parTrans" cxnId="{7C764EF7-BD3D-4B0F-8E63-23E6C9A4C42E}">
      <dgm:prSet/>
      <dgm:spPr/>
      <dgm:t>
        <a:bodyPr/>
        <a:lstStyle/>
        <a:p>
          <a:endParaRPr lang="en-US"/>
        </a:p>
      </dgm:t>
    </dgm:pt>
    <dgm:pt modelId="{62F4C889-AD80-4A7F-BCE0-1CC74D754249}" type="sibTrans" cxnId="{7C764EF7-BD3D-4B0F-8E63-23E6C9A4C42E}">
      <dgm:prSet/>
      <dgm:spPr/>
      <dgm:t>
        <a:bodyPr/>
        <a:lstStyle/>
        <a:p>
          <a:endParaRPr lang="en-US"/>
        </a:p>
      </dgm:t>
    </dgm:pt>
    <dgm:pt modelId="{31024175-B473-4D13-B13A-3EBF59EA6E75}">
      <dgm:prSet/>
      <dgm:spPr/>
      <dgm:t>
        <a:bodyPr/>
        <a:lstStyle/>
        <a:p>
          <a:r>
            <a:rPr lang="th-TH" dirty="0" smtClean="0"/>
            <a:t>สถานที่</a:t>
          </a:r>
          <a:endParaRPr lang="en-US" dirty="0"/>
        </a:p>
      </dgm:t>
    </dgm:pt>
    <dgm:pt modelId="{070CE82B-8A75-4423-9312-3B76DCB90A51}" type="parTrans" cxnId="{53BD43A0-52AF-4098-84E8-80181B51F5EE}">
      <dgm:prSet/>
      <dgm:spPr/>
      <dgm:t>
        <a:bodyPr/>
        <a:lstStyle/>
        <a:p>
          <a:endParaRPr lang="en-US"/>
        </a:p>
      </dgm:t>
    </dgm:pt>
    <dgm:pt modelId="{B43D60FF-CBC2-49B3-BC4E-FC4E3DE41FF4}" type="sibTrans" cxnId="{53BD43A0-52AF-4098-84E8-80181B51F5EE}">
      <dgm:prSet/>
      <dgm:spPr/>
      <dgm:t>
        <a:bodyPr/>
        <a:lstStyle/>
        <a:p>
          <a:endParaRPr lang="en-US"/>
        </a:p>
      </dgm:t>
    </dgm:pt>
    <dgm:pt modelId="{61D61A12-0716-41A2-9ECF-DAC9A0C0351C}" type="pres">
      <dgm:prSet presAssocID="{99DC44AB-3672-4DE7-9170-4B487959BC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AB3D54C-B17D-4851-AE03-0503BD668DAD}" type="pres">
      <dgm:prSet presAssocID="{CB149B27-143C-4D8D-B4FB-7D28528FB6A5}" presName="centerShape" presStyleLbl="node0" presStyleIdx="0" presStyleCnt="1"/>
      <dgm:spPr/>
      <dgm:t>
        <a:bodyPr/>
        <a:lstStyle/>
        <a:p>
          <a:endParaRPr lang="en-US"/>
        </a:p>
      </dgm:t>
    </dgm:pt>
    <dgm:pt modelId="{D6A71B43-5D69-4CE7-B275-0D760FD1781A}" type="pres">
      <dgm:prSet presAssocID="{958DB5D5-875D-4724-A980-889C4828A7B2}" presName="parTrans" presStyleLbl="sibTrans2D1" presStyleIdx="0" presStyleCnt="3"/>
      <dgm:spPr/>
      <dgm:t>
        <a:bodyPr/>
        <a:lstStyle/>
        <a:p>
          <a:endParaRPr lang="th-TH"/>
        </a:p>
      </dgm:t>
    </dgm:pt>
    <dgm:pt modelId="{BEEA7064-3978-4DB4-B803-3F3C8FE40D4F}" type="pres">
      <dgm:prSet presAssocID="{958DB5D5-875D-4724-A980-889C4828A7B2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89F87EF7-F664-48F0-A526-18293D89838A}" type="pres">
      <dgm:prSet presAssocID="{6D407B1C-A3BF-44D1-8E2A-BC08BB90C2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D124F-F9B3-431A-8A93-8E68E32310DD}" type="pres">
      <dgm:prSet presAssocID="{57AD790D-6FD7-4810-9EBF-2548AE28F51B}" presName="parTrans" presStyleLbl="sibTrans2D1" presStyleIdx="1" presStyleCnt="3"/>
      <dgm:spPr/>
      <dgm:t>
        <a:bodyPr/>
        <a:lstStyle/>
        <a:p>
          <a:endParaRPr lang="th-TH"/>
        </a:p>
      </dgm:t>
    </dgm:pt>
    <dgm:pt modelId="{89F48271-1A97-4CAC-BFB5-ABBBF5CE5E0A}" type="pres">
      <dgm:prSet presAssocID="{57AD790D-6FD7-4810-9EBF-2548AE28F51B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1062505D-C5BE-4E81-8148-EBBC67BF1FA7}" type="pres">
      <dgm:prSet presAssocID="{E7A8FED8-43D6-402F-9B9F-9DADED1A74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2998CF-0CCE-4055-A6A2-37231216C652}" type="pres">
      <dgm:prSet presAssocID="{070CE82B-8A75-4423-9312-3B76DCB90A51}" presName="parTrans" presStyleLbl="sibTrans2D1" presStyleIdx="2" presStyleCnt="3"/>
      <dgm:spPr/>
      <dgm:t>
        <a:bodyPr/>
        <a:lstStyle/>
        <a:p>
          <a:endParaRPr lang="th-TH"/>
        </a:p>
      </dgm:t>
    </dgm:pt>
    <dgm:pt modelId="{FD48CDFA-968B-41FB-B3BA-B597CF88C93E}" type="pres">
      <dgm:prSet presAssocID="{070CE82B-8A75-4423-9312-3B76DCB90A51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0F0F31F9-1803-4BE9-A5BE-9468F7E8209A}" type="pres">
      <dgm:prSet presAssocID="{31024175-B473-4D13-B13A-3EBF59EA6E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89568A5-C8FE-4D9A-BD8C-66BAC8B12EA5}" type="presOf" srcId="{CB149B27-143C-4D8D-B4FB-7D28528FB6A5}" destId="{CAB3D54C-B17D-4851-AE03-0503BD668DAD}" srcOrd="0" destOrd="0" presId="urn:microsoft.com/office/officeart/2005/8/layout/radial5"/>
    <dgm:cxn modelId="{53BD43A0-52AF-4098-84E8-80181B51F5EE}" srcId="{CB149B27-143C-4D8D-B4FB-7D28528FB6A5}" destId="{31024175-B473-4D13-B13A-3EBF59EA6E75}" srcOrd="2" destOrd="0" parTransId="{070CE82B-8A75-4423-9312-3B76DCB90A51}" sibTransId="{B43D60FF-CBC2-49B3-BC4E-FC4E3DE41FF4}"/>
    <dgm:cxn modelId="{7C764EF7-BD3D-4B0F-8E63-23E6C9A4C42E}" srcId="{CB149B27-143C-4D8D-B4FB-7D28528FB6A5}" destId="{E7A8FED8-43D6-402F-9B9F-9DADED1A7460}" srcOrd="1" destOrd="0" parTransId="{57AD790D-6FD7-4810-9EBF-2548AE28F51B}" sibTransId="{62F4C889-AD80-4A7F-BCE0-1CC74D754249}"/>
    <dgm:cxn modelId="{4B876033-1AB4-44C3-BC52-F438F2102441}" type="presOf" srcId="{57AD790D-6FD7-4810-9EBF-2548AE28F51B}" destId="{FA8D124F-F9B3-431A-8A93-8E68E32310DD}" srcOrd="0" destOrd="0" presId="urn:microsoft.com/office/officeart/2005/8/layout/radial5"/>
    <dgm:cxn modelId="{F69C5BAD-F4DF-4771-8FA1-9237F70A6000}" srcId="{CB149B27-143C-4D8D-B4FB-7D28528FB6A5}" destId="{6D407B1C-A3BF-44D1-8E2A-BC08BB90C271}" srcOrd="0" destOrd="0" parTransId="{958DB5D5-875D-4724-A980-889C4828A7B2}" sibTransId="{437E56E4-6E57-47C2-A357-A6E274912C80}"/>
    <dgm:cxn modelId="{868313D6-C365-40F9-AD12-0AEA0A4444F8}" type="presOf" srcId="{57AD790D-6FD7-4810-9EBF-2548AE28F51B}" destId="{89F48271-1A97-4CAC-BFB5-ABBBF5CE5E0A}" srcOrd="1" destOrd="0" presId="urn:microsoft.com/office/officeart/2005/8/layout/radial5"/>
    <dgm:cxn modelId="{F7120E3A-51DE-4845-9CDA-4B2F59497E02}" type="presOf" srcId="{958DB5D5-875D-4724-A980-889C4828A7B2}" destId="{BEEA7064-3978-4DB4-B803-3F3C8FE40D4F}" srcOrd="1" destOrd="0" presId="urn:microsoft.com/office/officeart/2005/8/layout/radial5"/>
    <dgm:cxn modelId="{722BAFAC-31C5-4BFC-89D8-071E6F58AB8B}" type="presOf" srcId="{E7A8FED8-43D6-402F-9B9F-9DADED1A7460}" destId="{1062505D-C5BE-4E81-8148-EBBC67BF1FA7}" srcOrd="0" destOrd="0" presId="urn:microsoft.com/office/officeart/2005/8/layout/radial5"/>
    <dgm:cxn modelId="{C7A48103-5C2D-4AAC-8D13-E271C02B437C}" type="presOf" srcId="{6D407B1C-A3BF-44D1-8E2A-BC08BB90C271}" destId="{89F87EF7-F664-48F0-A526-18293D89838A}" srcOrd="0" destOrd="0" presId="urn:microsoft.com/office/officeart/2005/8/layout/radial5"/>
    <dgm:cxn modelId="{2A25D422-5D2E-4983-B8C1-E73C45615C0F}" type="presOf" srcId="{070CE82B-8A75-4423-9312-3B76DCB90A51}" destId="{FD48CDFA-968B-41FB-B3BA-B597CF88C93E}" srcOrd="1" destOrd="0" presId="urn:microsoft.com/office/officeart/2005/8/layout/radial5"/>
    <dgm:cxn modelId="{594D9B0F-8E11-4B60-9D44-9019CEE596F2}" type="presOf" srcId="{958DB5D5-875D-4724-A980-889C4828A7B2}" destId="{D6A71B43-5D69-4CE7-B275-0D760FD1781A}" srcOrd="0" destOrd="0" presId="urn:microsoft.com/office/officeart/2005/8/layout/radial5"/>
    <dgm:cxn modelId="{430A7864-9EE4-4CFE-94A7-41E4CADF6BF6}" type="presOf" srcId="{070CE82B-8A75-4423-9312-3B76DCB90A51}" destId="{E62998CF-0CCE-4055-A6A2-37231216C652}" srcOrd="0" destOrd="0" presId="urn:microsoft.com/office/officeart/2005/8/layout/radial5"/>
    <dgm:cxn modelId="{94CE8108-23F0-42D6-893C-BD20841EFCE0}" type="presOf" srcId="{31024175-B473-4D13-B13A-3EBF59EA6E75}" destId="{0F0F31F9-1803-4BE9-A5BE-9468F7E8209A}" srcOrd="0" destOrd="0" presId="urn:microsoft.com/office/officeart/2005/8/layout/radial5"/>
    <dgm:cxn modelId="{BA5B1298-D72C-4D46-8054-2F0C1B308539}" srcId="{99DC44AB-3672-4DE7-9170-4B487959BCCB}" destId="{CB149B27-143C-4D8D-B4FB-7D28528FB6A5}" srcOrd="0" destOrd="0" parTransId="{BBD1A81D-9B43-450C-AECB-A3407C1E1863}" sibTransId="{C09BBE84-B5F7-47D7-8671-8C0A73429B28}"/>
    <dgm:cxn modelId="{E86EFA7A-0667-47C6-8931-B5A11114E8A8}" type="presOf" srcId="{99DC44AB-3672-4DE7-9170-4B487959BCCB}" destId="{61D61A12-0716-41A2-9ECF-DAC9A0C0351C}" srcOrd="0" destOrd="0" presId="urn:microsoft.com/office/officeart/2005/8/layout/radial5"/>
    <dgm:cxn modelId="{CBCCB71A-1790-4838-AEC0-7CAA7FA22E0D}" type="presParOf" srcId="{61D61A12-0716-41A2-9ECF-DAC9A0C0351C}" destId="{CAB3D54C-B17D-4851-AE03-0503BD668DAD}" srcOrd="0" destOrd="0" presId="urn:microsoft.com/office/officeart/2005/8/layout/radial5"/>
    <dgm:cxn modelId="{3428677D-C92D-4710-8E59-3264F0211C43}" type="presParOf" srcId="{61D61A12-0716-41A2-9ECF-DAC9A0C0351C}" destId="{D6A71B43-5D69-4CE7-B275-0D760FD1781A}" srcOrd="1" destOrd="0" presId="urn:microsoft.com/office/officeart/2005/8/layout/radial5"/>
    <dgm:cxn modelId="{2F00FE5B-F4D1-4EBC-8CF5-D4BA92BA3B98}" type="presParOf" srcId="{D6A71B43-5D69-4CE7-B275-0D760FD1781A}" destId="{BEEA7064-3978-4DB4-B803-3F3C8FE40D4F}" srcOrd="0" destOrd="0" presId="urn:microsoft.com/office/officeart/2005/8/layout/radial5"/>
    <dgm:cxn modelId="{44B29B67-F266-4A97-B948-7EBF02B22567}" type="presParOf" srcId="{61D61A12-0716-41A2-9ECF-DAC9A0C0351C}" destId="{89F87EF7-F664-48F0-A526-18293D89838A}" srcOrd="2" destOrd="0" presId="urn:microsoft.com/office/officeart/2005/8/layout/radial5"/>
    <dgm:cxn modelId="{2A0E6569-4D6A-4A61-9667-C0F42F9FE9E6}" type="presParOf" srcId="{61D61A12-0716-41A2-9ECF-DAC9A0C0351C}" destId="{FA8D124F-F9B3-431A-8A93-8E68E32310DD}" srcOrd="3" destOrd="0" presId="urn:microsoft.com/office/officeart/2005/8/layout/radial5"/>
    <dgm:cxn modelId="{3749500E-6978-4FAF-8952-21E2AFAFB9FC}" type="presParOf" srcId="{FA8D124F-F9B3-431A-8A93-8E68E32310DD}" destId="{89F48271-1A97-4CAC-BFB5-ABBBF5CE5E0A}" srcOrd="0" destOrd="0" presId="urn:microsoft.com/office/officeart/2005/8/layout/radial5"/>
    <dgm:cxn modelId="{B2D16107-1A5D-46F3-B5DD-D089FBA11361}" type="presParOf" srcId="{61D61A12-0716-41A2-9ECF-DAC9A0C0351C}" destId="{1062505D-C5BE-4E81-8148-EBBC67BF1FA7}" srcOrd="4" destOrd="0" presId="urn:microsoft.com/office/officeart/2005/8/layout/radial5"/>
    <dgm:cxn modelId="{7E11609E-BC6D-4E5E-B7DB-0431FAE9515F}" type="presParOf" srcId="{61D61A12-0716-41A2-9ECF-DAC9A0C0351C}" destId="{E62998CF-0CCE-4055-A6A2-37231216C652}" srcOrd="5" destOrd="0" presId="urn:microsoft.com/office/officeart/2005/8/layout/radial5"/>
    <dgm:cxn modelId="{07DC1D6E-07BD-4183-AF7C-C727017D4959}" type="presParOf" srcId="{E62998CF-0CCE-4055-A6A2-37231216C652}" destId="{FD48CDFA-968B-41FB-B3BA-B597CF88C93E}" srcOrd="0" destOrd="0" presId="urn:microsoft.com/office/officeart/2005/8/layout/radial5"/>
    <dgm:cxn modelId="{CAC195DA-6293-4A44-AB4F-AC8E6EBAC1C6}" type="presParOf" srcId="{61D61A12-0716-41A2-9ECF-DAC9A0C0351C}" destId="{0F0F31F9-1803-4BE9-A5BE-9468F7E8209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AE9604-1163-4ECC-BF98-CA6C9537636A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A1984A-B9CE-4B72-A1CC-235353ECB030}">
      <dgm:prSet phldrT="[Text]"/>
      <dgm:spPr/>
      <dgm:t>
        <a:bodyPr/>
        <a:lstStyle/>
        <a:p>
          <a:r>
            <a:rPr lang="th-TH" dirty="0" smtClean="0"/>
            <a:t>ปัจจัยที่เสริมความสำเร็จ</a:t>
          </a:r>
          <a:endParaRPr lang="en-US" dirty="0"/>
        </a:p>
      </dgm:t>
    </dgm:pt>
    <dgm:pt modelId="{7131EA9F-86DB-4B62-97E5-BF48F5EA6EBF}" type="parTrans" cxnId="{39BEADA5-E7B8-4DF0-8E69-129B05D6FE34}">
      <dgm:prSet/>
      <dgm:spPr/>
      <dgm:t>
        <a:bodyPr/>
        <a:lstStyle/>
        <a:p>
          <a:endParaRPr lang="en-US"/>
        </a:p>
      </dgm:t>
    </dgm:pt>
    <dgm:pt modelId="{C6DA0693-31DB-4C5B-AFD9-BC772D19184E}" type="sibTrans" cxnId="{39BEADA5-E7B8-4DF0-8E69-129B05D6FE34}">
      <dgm:prSet/>
      <dgm:spPr/>
      <dgm:t>
        <a:bodyPr/>
        <a:lstStyle/>
        <a:p>
          <a:endParaRPr lang="en-US"/>
        </a:p>
      </dgm:t>
    </dgm:pt>
    <dgm:pt modelId="{393A8C1D-CF67-4714-977B-B1585EC6B978}">
      <dgm:prSet phldrT="[Text]"/>
      <dgm:spPr/>
      <dgm:t>
        <a:bodyPr/>
        <a:lstStyle/>
        <a:p>
          <a:r>
            <a:rPr lang="th-TH" dirty="0" smtClean="0"/>
            <a:t>ประสบการณ์</a:t>
          </a:r>
          <a:endParaRPr lang="en-US" dirty="0"/>
        </a:p>
      </dgm:t>
    </dgm:pt>
    <dgm:pt modelId="{9748B410-0730-4262-AEB7-E3B676A88108}" type="parTrans" cxnId="{AA555A28-5B25-49A2-9B38-C4C7ACC5921A}">
      <dgm:prSet/>
      <dgm:spPr/>
      <dgm:t>
        <a:bodyPr/>
        <a:lstStyle/>
        <a:p>
          <a:endParaRPr lang="en-US"/>
        </a:p>
      </dgm:t>
    </dgm:pt>
    <dgm:pt modelId="{8DEA02F4-71C5-4BD5-8538-4110C2894F27}" type="sibTrans" cxnId="{AA555A28-5B25-49A2-9B38-C4C7ACC5921A}">
      <dgm:prSet/>
      <dgm:spPr/>
      <dgm:t>
        <a:bodyPr/>
        <a:lstStyle/>
        <a:p>
          <a:endParaRPr lang="en-US"/>
        </a:p>
      </dgm:t>
    </dgm:pt>
    <dgm:pt modelId="{1EBDBCD0-12D1-466C-8587-7DD8183B5DC2}">
      <dgm:prSet/>
      <dgm:spPr/>
      <dgm:t>
        <a:bodyPr/>
        <a:lstStyle/>
        <a:p>
          <a:r>
            <a:rPr lang="th-TH" dirty="0" smtClean="0"/>
            <a:t>ทัศนคติ </a:t>
          </a:r>
          <a:endParaRPr lang="en-US" dirty="0"/>
        </a:p>
      </dgm:t>
    </dgm:pt>
    <dgm:pt modelId="{A8433348-4C60-444F-9A7D-9F1F58040A0E}" type="parTrans" cxnId="{733D8528-4006-4431-97AE-8809EA2B509E}">
      <dgm:prSet/>
      <dgm:spPr/>
      <dgm:t>
        <a:bodyPr/>
        <a:lstStyle/>
        <a:p>
          <a:endParaRPr lang="en-US"/>
        </a:p>
      </dgm:t>
    </dgm:pt>
    <dgm:pt modelId="{49C30FBC-D210-4A7E-968E-5D3C53AFA838}" type="sibTrans" cxnId="{733D8528-4006-4431-97AE-8809EA2B509E}">
      <dgm:prSet/>
      <dgm:spPr/>
      <dgm:t>
        <a:bodyPr/>
        <a:lstStyle/>
        <a:p>
          <a:endParaRPr lang="en-US"/>
        </a:p>
      </dgm:t>
    </dgm:pt>
    <dgm:pt modelId="{9A73B757-FB65-41E2-BD61-3E100B876AFB}">
      <dgm:prSet/>
      <dgm:spPr/>
      <dgm:t>
        <a:bodyPr/>
        <a:lstStyle/>
        <a:p>
          <a:r>
            <a:rPr lang="th-TH" dirty="0" smtClean="0"/>
            <a:t>ลักษณะนิสัยหรือพฤติกรรมส่วนบุคคล</a:t>
          </a:r>
          <a:endParaRPr lang="en-US" dirty="0"/>
        </a:p>
      </dgm:t>
    </dgm:pt>
    <dgm:pt modelId="{748C164E-A490-416D-8E51-354A4D56D14F}" type="parTrans" cxnId="{73218535-B8A6-461D-8F36-0C433449EBE8}">
      <dgm:prSet/>
      <dgm:spPr/>
      <dgm:t>
        <a:bodyPr/>
        <a:lstStyle/>
        <a:p>
          <a:endParaRPr lang="en-US"/>
        </a:p>
      </dgm:t>
    </dgm:pt>
    <dgm:pt modelId="{21DF7919-ACC1-48B1-B9AB-76D42EA3675C}" type="sibTrans" cxnId="{73218535-B8A6-461D-8F36-0C433449EBE8}">
      <dgm:prSet/>
      <dgm:spPr/>
      <dgm:t>
        <a:bodyPr/>
        <a:lstStyle/>
        <a:p>
          <a:endParaRPr lang="en-US"/>
        </a:p>
      </dgm:t>
    </dgm:pt>
    <dgm:pt modelId="{0968E3DF-E4AC-4D6C-81CD-2575223AF3DD}">
      <dgm:prSet/>
      <dgm:spPr/>
      <dgm:t>
        <a:bodyPr/>
        <a:lstStyle/>
        <a:p>
          <a:r>
            <a:rPr lang="th-TH" dirty="0" smtClean="0"/>
            <a:t>ความคาดหวัง </a:t>
          </a:r>
          <a:endParaRPr lang="en-US" dirty="0"/>
        </a:p>
      </dgm:t>
    </dgm:pt>
    <dgm:pt modelId="{02627C3E-A1C1-4654-BC28-BDF048F25DDD}" type="parTrans" cxnId="{93AF1D29-51A3-4106-B6E4-B108E75E4D99}">
      <dgm:prSet/>
      <dgm:spPr/>
      <dgm:t>
        <a:bodyPr/>
        <a:lstStyle/>
        <a:p>
          <a:endParaRPr lang="en-US"/>
        </a:p>
      </dgm:t>
    </dgm:pt>
    <dgm:pt modelId="{7B1F0BD7-B79D-485E-9450-1D846ECC11FD}" type="sibTrans" cxnId="{93AF1D29-51A3-4106-B6E4-B108E75E4D99}">
      <dgm:prSet/>
      <dgm:spPr/>
      <dgm:t>
        <a:bodyPr/>
        <a:lstStyle/>
        <a:p>
          <a:endParaRPr lang="en-US"/>
        </a:p>
      </dgm:t>
    </dgm:pt>
    <dgm:pt modelId="{2A879E7B-04BD-4387-83C6-9AFB2EA1C429}" type="pres">
      <dgm:prSet presAssocID="{D1AE9604-1163-4ECC-BF98-CA6C953763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03D9286-9F63-43B5-AE7B-1ABF16CC244B}" type="pres">
      <dgm:prSet presAssocID="{91A1984A-B9CE-4B72-A1CC-235353ECB030}" presName="centerShape" presStyleLbl="node0" presStyleIdx="0" presStyleCnt="1"/>
      <dgm:spPr/>
      <dgm:t>
        <a:bodyPr/>
        <a:lstStyle/>
        <a:p>
          <a:endParaRPr lang="en-US"/>
        </a:p>
      </dgm:t>
    </dgm:pt>
    <dgm:pt modelId="{F9126B09-88FC-490F-9DFC-DDD295517100}" type="pres">
      <dgm:prSet presAssocID="{9748B410-0730-4262-AEB7-E3B676A88108}" presName="parTrans" presStyleLbl="sibTrans2D1" presStyleIdx="0" presStyleCnt="4"/>
      <dgm:spPr/>
      <dgm:t>
        <a:bodyPr/>
        <a:lstStyle/>
        <a:p>
          <a:endParaRPr lang="th-TH"/>
        </a:p>
      </dgm:t>
    </dgm:pt>
    <dgm:pt modelId="{73469536-1377-41E5-9CAF-4457F1CF5DE6}" type="pres">
      <dgm:prSet presAssocID="{9748B410-0730-4262-AEB7-E3B676A88108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8075E93-10CB-4300-9E23-87E1F1926FC8}" type="pres">
      <dgm:prSet presAssocID="{393A8C1D-CF67-4714-977B-B1585EC6B9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EB9CC-9462-421B-AF2C-E8A47E34BCCB}" type="pres">
      <dgm:prSet presAssocID="{A8433348-4C60-444F-9A7D-9F1F58040A0E}" presName="parTrans" presStyleLbl="sibTrans2D1" presStyleIdx="1" presStyleCnt="4"/>
      <dgm:spPr/>
      <dgm:t>
        <a:bodyPr/>
        <a:lstStyle/>
        <a:p>
          <a:endParaRPr lang="th-TH"/>
        </a:p>
      </dgm:t>
    </dgm:pt>
    <dgm:pt modelId="{68A06906-B026-4373-BFF2-E8B172FC44CB}" type="pres">
      <dgm:prSet presAssocID="{A8433348-4C60-444F-9A7D-9F1F58040A0E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70E9073C-573B-4334-8A56-3BC4EA1FA615}" type="pres">
      <dgm:prSet presAssocID="{1EBDBCD0-12D1-466C-8587-7DD8183B5D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7BCAF7-0EE0-41AC-9760-742448783489}" type="pres">
      <dgm:prSet presAssocID="{748C164E-A490-416D-8E51-354A4D56D14F}" presName="parTrans" presStyleLbl="sibTrans2D1" presStyleIdx="2" presStyleCnt="4"/>
      <dgm:spPr/>
      <dgm:t>
        <a:bodyPr/>
        <a:lstStyle/>
        <a:p>
          <a:endParaRPr lang="th-TH"/>
        </a:p>
      </dgm:t>
    </dgm:pt>
    <dgm:pt modelId="{5A464DDA-5FB1-415C-9892-B978511BEC8F}" type="pres">
      <dgm:prSet presAssocID="{748C164E-A490-416D-8E51-354A4D56D14F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3F061B7D-842F-4621-AE66-4331945BF8DE}" type="pres">
      <dgm:prSet presAssocID="{9A73B757-FB65-41E2-BD61-3E100B876A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136B02-C662-4BC0-872D-D56666CFBF2F}" type="pres">
      <dgm:prSet presAssocID="{02627C3E-A1C1-4654-BC28-BDF048F25DDD}" presName="parTrans" presStyleLbl="sibTrans2D1" presStyleIdx="3" presStyleCnt="4"/>
      <dgm:spPr/>
      <dgm:t>
        <a:bodyPr/>
        <a:lstStyle/>
        <a:p>
          <a:endParaRPr lang="th-TH"/>
        </a:p>
      </dgm:t>
    </dgm:pt>
    <dgm:pt modelId="{44367F69-185C-48D7-B5A9-0F65BF7FB28C}" type="pres">
      <dgm:prSet presAssocID="{02627C3E-A1C1-4654-BC28-BDF048F25DDD}" presName="connectorText" presStyleLbl="sibTrans2D1" presStyleIdx="3" presStyleCnt="4"/>
      <dgm:spPr/>
      <dgm:t>
        <a:bodyPr/>
        <a:lstStyle/>
        <a:p>
          <a:endParaRPr lang="th-TH"/>
        </a:p>
      </dgm:t>
    </dgm:pt>
    <dgm:pt modelId="{1E92E5AD-6346-41FC-833D-43D2F7B150B5}" type="pres">
      <dgm:prSet presAssocID="{0968E3DF-E4AC-4D6C-81CD-2575223AF3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F156FA-644D-45DC-BDE3-C4AE491BF2EE}" type="presOf" srcId="{393A8C1D-CF67-4714-977B-B1585EC6B978}" destId="{B8075E93-10CB-4300-9E23-87E1F1926FC8}" srcOrd="0" destOrd="0" presId="urn:microsoft.com/office/officeart/2005/8/layout/radial5"/>
    <dgm:cxn modelId="{733D8528-4006-4431-97AE-8809EA2B509E}" srcId="{91A1984A-B9CE-4B72-A1CC-235353ECB030}" destId="{1EBDBCD0-12D1-466C-8587-7DD8183B5DC2}" srcOrd="1" destOrd="0" parTransId="{A8433348-4C60-444F-9A7D-9F1F58040A0E}" sibTransId="{49C30FBC-D210-4A7E-968E-5D3C53AFA838}"/>
    <dgm:cxn modelId="{AA555A28-5B25-49A2-9B38-C4C7ACC5921A}" srcId="{91A1984A-B9CE-4B72-A1CC-235353ECB030}" destId="{393A8C1D-CF67-4714-977B-B1585EC6B978}" srcOrd="0" destOrd="0" parTransId="{9748B410-0730-4262-AEB7-E3B676A88108}" sibTransId="{8DEA02F4-71C5-4BD5-8538-4110C2894F27}"/>
    <dgm:cxn modelId="{7765A4BE-A099-44E4-A5D9-ECEF4EDC6CE0}" type="presOf" srcId="{9748B410-0730-4262-AEB7-E3B676A88108}" destId="{73469536-1377-41E5-9CAF-4457F1CF5DE6}" srcOrd="1" destOrd="0" presId="urn:microsoft.com/office/officeart/2005/8/layout/radial5"/>
    <dgm:cxn modelId="{4E671454-75C9-4B53-94C3-CDDA3A557EC9}" type="presOf" srcId="{91A1984A-B9CE-4B72-A1CC-235353ECB030}" destId="{203D9286-9F63-43B5-AE7B-1ABF16CC244B}" srcOrd="0" destOrd="0" presId="urn:microsoft.com/office/officeart/2005/8/layout/radial5"/>
    <dgm:cxn modelId="{F69F2145-911C-4F1D-B978-972099E927A4}" type="presOf" srcId="{1EBDBCD0-12D1-466C-8587-7DD8183B5DC2}" destId="{70E9073C-573B-4334-8A56-3BC4EA1FA615}" srcOrd="0" destOrd="0" presId="urn:microsoft.com/office/officeart/2005/8/layout/radial5"/>
    <dgm:cxn modelId="{E646CA4F-379A-4BEE-92F7-47DC5B1B7D0C}" type="presOf" srcId="{02627C3E-A1C1-4654-BC28-BDF048F25DDD}" destId="{EB136B02-C662-4BC0-872D-D56666CFBF2F}" srcOrd="0" destOrd="0" presId="urn:microsoft.com/office/officeart/2005/8/layout/radial5"/>
    <dgm:cxn modelId="{7351C661-25D6-4159-8C4D-AE43EE24D31F}" type="presOf" srcId="{0968E3DF-E4AC-4D6C-81CD-2575223AF3DD}" destId="{1E92E5AD-6346-41FC-833D-43D2F7B150B5}" srcOrd="0" destOrd="0" presId="urn:microsoft.com/office/officeart/2005/8/layout/radial5"/>
    <dgm:cxn modelId="{72746338-3EA8-4B1E-B927-E459589EB90D}" type="presOf" srcId="{A8433348-4C60-444F-9A7D-9F1F58040A0E}" destId="{68A06906-B026-4373-BFF2-E8B172FC44CB}" srcOrd="1" destOrd="0" presId="urn:microsoft.com/office/officeart/2005/8/layout/radial5"/>
    <dgm:cxn modelId="{2AE0F49C-3F7C-4592-87CA-DFB2097A4171}" type="presOf" srcId="{A8433348-4C60-444F-9A7D-9F1F58040A0E}" destId="{A31EB9CC-9462-421B-AF2C-E8A47E34BCCB}" srcOrd="0" destOrd="0" presId="urn:microsoft.com/office/officeart/2005/8/layout/radial5"/>
    <dgm:cxn modelId="{87664054-09D0-48AD-AEBB-5910C2030FDF}" type="presOf" srcId="{02627C3E-A1C1-4654-BC28-BDF048F25DDD}" destId="{44367F69-185C-48D7-B5A9-0F65BF7FB28C}" srcOrd="1" destOrd="0" presId="urn:microsoft.com/office/officeart/2005/8/layout/radial5"/>
    <dgm:cxn modelId="{6AD400EC-4A90-458B-B375-F2A5F1839E92}" type="presOf" srcId="{D1AE9604-1163-4ECC-BF98-CA6C9537636A}" destId="{2A879E7B-04BD-4387-83C6-9AFB2EA1C429}" srcOrd="0" destOrd="0" presId="urn:microsoft.com/office/officeart/2005/8/layout/radial5"/>
    <dgm:cxn modelId="{93AF1D29-51A3-4106-B6E4-B108E75E4D99}" srcId="{91A1984A-B9CE-4B72-A1CC-235353ECB030}" destId="{0968E3DF-E4AC-4D6C-81CD-2575223AF3DD}" srcOrd="3" destOrd="0" parTransId="{02627C3E-A1C1-4654-BC28-BDF048F25DDD}" sibTransId="{7B1F0BD7-B79D-485E-9450-1D846ECC11FD}"/>
    <dgm:cxn modelId="{C20273D0-9E2F-417D-B0E5-74787C2DAF61}" type="presOf" srcId="{9748B410-0730-4262-AEB7-E3B676A88108}" destId="{F9126B09-88FC-490F-9DFC-DDD295517100}" srcOrd="0" destOrd="0" presId="urn:microsoft.com/office/officeart/2005/8/layout/radial5"/>
    <dgm:cxn modelId="{AFDF61AC-6361-46FF-9FCB-5CBB056B4B9C}" type="presOf" srcId="{748C164E-A490-416D-8E51-354A4D56D14F}" destId="{5A464DDA-5FB1-415C-9892-B978511BEC8F}" srcOrd="1" destOrd="0" presId="urn:microsoft.com/office/officeart/2005/8/layout/radial5"/>
    <dgm:cxn modelId="{73218535-B8A6-461D-8F36-0C433449EBE8}" srcId="{91A1984A-B9CE-4B72-A1CC-235353ECB030}" destId="{9A73B757-FB65-41E2-BD61-3E100B876AFB}" srcOrd="2" destOrd="0" parTransId="{748C164E-A490-416D-8E51-354A4D56D14F}" sibTransId="{21DF7919-ACC1-48B1-B9AB-76D42EA3675C}"/>
    <dgm:cxn modelId="{39BEADA5-E7B8-4DF0-8E69-129B05D6FE34}" srcId="{D1AE9604-1163-4ECC-BF98-CA6C9537636A}" destId="{91A1984A-B9CE-4B72-A1CC-235353ECB030}" srcOrd="0" destOrd="0" parTransId="{7131EA9F-86DB-4B62-97E5-BF48F5EA6EBF}" sibTransId="{C6DA0693-31DB-4C5B-AFD9-BC772D19184E}"/>
    <dgm:cxn modelId="{0924B194-AED4-4499-8B02-6FD013009599}" type="presOf" srcId="{9A73B757-FB65-41E2-BD61-3E100B876AFB}" destId="{3F061B7D-842F-4621-AE66-4331945BF8DE}" srcOrd="0" destOrd="0" presId="urn:microsoft.com/office/officeart/2005/8/layout/radial5"/>
    <dgm:cxn modelId="{528A96E6-1607-49F2-86B6-E604ED91754D}" type="presOf" srcId="{748C164E-A490-416D-8E51-354A4D56D14F}" destId="{4F7BCAF7-0EE0-41AC-9760-742448783489}" srcOrd="0" destOrd="0" presId="urn:microsoft.com/office/officeart/2005/8/layout/radial5"/>
    <dgm:cxn modelId="{9C57F90C-1F0B-4086-AAAB-C0DD4BA2DEB8}" type="presParOf" srcId="{2A879E7B-04BD-4387-83C6-9AFB2EA1C429}" destId="{203D9286-9F63-43B5-AE7B-1ABF16CC244B}" srcOrd="0" destOrd="0" presId="urn:microsoft.com/office/officeart/2005/8/layout/radial5"/>
    <dgm:cxn modelId="{A88BBE72-D08A-4A91-9F16-2CF1A6403DF2}" type="presParOf" srcId="{2A879E7B-04BD-4387-83C6-9AFB2EA1C429}" destId="{F9126B09-88FC-490F-9DFC-DDD295517100}" srcOrd="1" destOrd="0" presId="urn:microsoft.com/office/officeart/2005/8/layout/radial5"/>
    <dgm:cxn modelId="{6D5D5460-BBCD-4B86-9356-B48D28495707}" type="presParOf" srcId="{F9126B09-88FC-490F-9DFC-DDD295517100}" destId="{73469536-1377-41E5-9CAF-4457F1CF5DE6}" srcOrd="0" destOrd="0" presId="urn:microsoft.com/office/officeart/2005/8/layout/radial5"/>
    <dgm:cxn modelId="{BCD086D9-7F86-461B-81C4-B1F80EF85340}" type="presParOf" srcId="{2A879E7B-04BD-4387-83C6-9AFB2EA1C429}" destId="{B8075E93-10CB-4300-9E23-87E1F1926FC8}" srcOrd="2" destOrd="0" presId="urn:microsoft.com/office/officeart/2005/8/layout/radial5"/>
    <dgm:cxn modelId="{F21B84F7-9760-4B14-90A6-124A9E2FC9DC}" type="presParOf" srcId="{2A879E7B-04BD-4387-83C6-9AFB2EA1C429}" destId="{A31EB9CC-9462-421B-AF2C-E8A47E34BCCB}" srcOrd="3" destOrd="0" presId="urn:microsoft.com/office/officeart/2005/8/layout/radial5"/>
    <dgm:cxn modelId="{E4A3B145-4563-456E-BF17-9B040D820E81}" type="presParOf" srcId="{A31EB9CC-9462-421B-AF2C-E8A47E34BCCB}" destId="{68A06906-B026-4373-BFF2-E8B172FC44CB}" srcOrd="0" destOrd="0" presId="urn:microsoft.com/office/officeart/2005/8/layout/radial5"/>
    <dgm:cxn modelId="{AC628FC1-904D-4BCA-A49A-6C518A3BCACF}" type="presParOf" srcId="{2A879E7B-04BD-4387-83C6-9AFB2EA1C429}" destId="{70E9073C-573B-4334-8A56-3BC4EA1FA615}" srcOrd="4" destOrd="0" presId="urn:microsoft.com/office/officeart/2005/8/layout/radial5"/>
    <dgm:cxn modelId="{BC57D0D0-8425-4A00-8C42-CEF7B9D34629}" type="presParOf" srcId="{2A879E7B-04BD-4387-83C6-9AFB2EA1C429}" destId="{4F7BCAF7-0EE0-41AC-9760-742448783489}" srcOrd="5" destOrd="0" presId="urn:microsoft.com/office/officeart/2005/8/layout/radial5"/>
    <dgm:cxn modelId="{CB30CD50-655B-4509-ACC1-BE8FB626C0E2}" type="presParOf" srcId="{4F7BCAF7-0EE0-41AC-9760-742448783489}" destId="{5A464DDA-5FB1-415C-9892-B978511BEC8F}" srcOrd="0" destOrd="0" presId="urn:microsoft.com/office/officeart/2005/8/layout/radial5"/>
    <dgm:cxn modelId="{308883C3-ED4D-44FC-80D9-DE50A1D87FC5}" type="presParOf" srcId="{2A879E7B-04BD-4387-83C6-9AFB2EA1C429}" destId="{3F061B7D-842F-4621-AE66-4331945BF8DE}" srcOrd="6" destOrd="0" presId="urn:microsoft.com/office/officeart/2005/8/layout/radial5"/>
    <dgm:cxn modelId="{058FFB35-504F-4B6E-BD25-62AE9394C3AA}" type="presParOf" srcId="{2A879E7B-04BD-4387-83C6-9AFB2EA1C429}" destId="{EB136B02-C662-4BC0-872D-D56666CFBF2F}" srcOrd="7" destOrd="0" presId="urn:microsoft.com/office/officeart/2005/8/layout/radial5"/>
    <dgm:cxn modelId="{7B91CD01-4D4B-456E-923D-518B6984199C}" type="presParOf" srcId="{EB136B02-C662-4BC0-872D-D56666CFBF2F}" destId="{44367F69-185C-48D7-B5A9-0F65BF7FB28C}" srcOrd="0" destOrd="0" presId="urn:microsoft.com/office/officeart/2005/8/layout/radial5"/>
    <dgm:cxn modelId="{C5FC317A-91EE-48C4-A65D-F59EF48D90EF}" type="presParOf" srcId="{2A879E7B-04BD-4387-83C6-9AFB2EA1C429}" destId="{1E92E5AD-6346-41FC-833D-43D2F7B150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9857-8A7B-4982-8F8A-7A9076E4645E}">
      <dsp:nvSpPr>
        <dsp:cNvPr id="0" name=""/>
        <dsp:cNvSpPr/>
      </dsp:nvSpPr>
      <dsp:spPr>
        <a:xfrm>
          <a:off x="3340" y="1411328"/>
          <a:ext cx="1944356" cy="7777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Source</a:t>
          </a:r>
          <a:endParaRPr lang="en-US" sz="2300" kern="1200" dirty="0"/>
        </a:p>
      </dsp:txBody>
      <dsp:txXfrm>
        <a:off x="392211" y="1411328"/>
        <a:ext cx="1166614" cy="777742"/>
      </dsp:txXfrm>
    </dsp:sp>
    <dsp:sp modelId="{A98C6C43-C954-4282-A897-529FE74F6274}">
      <dsp:nvSpPr>
        <dsp:cNvPr id="0" name=""/>
        <dsp:cNvSpPr/>
      </dsp:nvSpPr>
      <dsp:spPr>
        <a:xfrm>
          <a:off x="1753261" y="1411328"/>
          <a:ext cx="1944356" cy="777742"/>
        </a:xfrm>
        <a:prstGeom prst="chevron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Message</a:t>
          </a:r>
          <a:endParaRPr lang="en-US" sz="2300" kern="1200" dirty="0"/>
        </a:p>
      </dsp:txBody>
      <dsp:txXfrm>
        <a:off x="2142132" y="1411328"/>
        <a:ext cx="1166614" cy="777742"/>
      </dsp:txXfrm>
    </dsp:sp>
    <dsp:sp modelId="{656EEBB9-7F3C-4475-8806-DB0D9A4EEF7F}">
      <dsp:nvSpPr>
        <dsp:cNvPr id="0" name=""/>
        <dsp:cNvSpPr/>
      </dsp:nvSpPr>
      <dsp:spPr>
        <a:xfrm>
          <a:off x="3503182" y="1411328"/>
          <a:ext cx="1944356" cy="777742"/>
        </a:xfrm>
        <a:prstGeom prst="chevron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Channel</a:t>
          </a:r>
          <a:endParaRPr lang="en-US" sz="2300" kern="1200" dirty="0"/>
        </a:p>
      </dsp:txBody>
      <dsp:txXfrm>
        <a:off x="3892053" y="1411328"/>
        <a:ext cx="1166614" cy="777742"/>
      </dsp:txXfrm>
    </dsp:sp>
    <dsp:sp modelId="{E4021B16-4F5D-4EF6-977B-9A608B7CD2E4}">
      <dsp:nvSpPr>
        <dsp:cNvPr id="0" name=""/>
        <dsp:cNvSpPr/>
      </dsp:nvSpPr>
      <dsp:spPr>
        <a:xfrm>
          <a:off x="5253103" y="1411328"/>
          <a:ext cx="1944356" cy="777742"/>
        </a:xfrm>
        <a:prstGeom prst="chevron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Receiver</a:t>
          </a:r>
          <a:endParaRPr lang="en-US" sz="2300" kern="1200" dirty="0"/>
        </a:p>
      </dsp:txBody>
      <dsp:txXfrm>
        <a:off x="5641974" y="1411328"/>
        <a:ext cx="1166614" cy="777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988CB-A1C3-494D-B66B-B421DA01DEA6}">
      <dsp:nvSpPr>
        <dsp:cNvPr id="0" name=""/>
        <dsp:cNvSpPr/>
      </dsp:nvSpPr>
      <dsp:spPr>
        <a:xfrm>
          <a:off x="2920437" y="1674301"/>
          <a:ext cx="1287916" cy="1287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ปัจจัยที่ช่วยให้ประสบความสำเร็จ</a:t>
          </a:r>
          <a:endParaRPr lang="en-US" sz="1700" kern="1200" dirty="0"/>
        </a:p>
      </dsp:txBody>
      <dsp:txXfrm>
        <a:off x="3109048" y="1862912"/>
        <a:ext cx="910694" cy="910694"/>
      </dsp:txXfrm>
    </dsp:sp>
    <dsp:sp modelId="{44C40094-DFCA-4150-80E4-132E41331580}">
      <dsp:nvSpPr>
        <dsp:cNvPr id="0" name=""/>
        <dsp:cNvSpPr/>
      </dsp:nvSpPr>
      <dsp:spPr>
        <a:xfrm rot="16200000">
          <a:off x="3428309" y="1206290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69135" y="1334694"/>
        <a:ext cx="190521" cy="262735"/>
      </dsp:txXfrm>
    </dsp:sp>
    <dsp:sp modelId="{C623F9AF-DBC1-45C3-B63E-00E82B74288A}">
      <dsp:nvSpPr>
        <dsp:cNvPr id="0" name=""/>
        <dsp:cNvSpPr/>
      </dsp:nvSpPr>
      <dsp:spPr>
        <a:xfrm>
          <a:off x="2984833" y="1641"/>
          <a:ext cx="1159124" cy="1159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บุคลิกภาพ</a:t>
          </a:r>
          <a:endParaRPr lang="en-US" sz="1200" kern="1200" dirty="0"/>
        </a:p>
      </dsp:txBody>
      <dsp:txXfrm>
        <a:off x="3154583" y="171391"/>
        <a:ext cx="819624" cy="819624"/>
      </dsp:txXfrm>
    </dsp:sp>
    <dsp:sp modelId="{B18CDB9D-CF87-40F9-9D37-A271667D7652}">
      <dsp:nvSpPr>
        <dsp:cNvPr id="0" name=""/>
        <dsp:cNvSpPr/>
      </dsp:nvSpPr>
      <dsp:spPr>
        <a:xfrm rot="19285714">
          <a:off x="4126502" y="1542523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35409" y="1655556"/>
        <a:ext cx="190521" cy="262735"/>
      </dsp:txXfrm>
    </dsp:sp>
    <dsp:sp modelId="{D65C2CD3-8A2B-4233-AFE9-E5C6244D8364}">
      <dsp:nvSpPr>
        <dsp:cNvPr id="0" name=""/>
        <dsp:cNvSpPr/>
      </dsp:nvSpPr>
      <dsp:spPr>
        <a:xfrm>
          <a:off x="4342918" y="655660"/>
          <a:ext cx="1159124" cy="1159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ทักษะการนำเสนอ  </a:t>
          </a:r>
          <a:endParaRPr lang="en-US" sz="1200" kern="1200" dirty="0"/>
        </a:p>
      </dsp:txBody>
      <dsp:txXfrm>
        <a:off x="4512668" y="825410"/>
        <a:ext cx="819624" cy="819624"/>
      </dsp:txXfrm>
    </dsp:sp>
    <dsp:sp modelId="{278AD4F3-DFFD-4537-9871-B1036C60BF03}">
      <dsp:nvSpPr>
        <dsp:cNvPr id="0" name=""/>
        <dsp:cNvSpPr/>
      </dsp:nvSpPr>
      <dsp:spPr>
        <a:xfrm rot="771429">
          <a:off x="4298941" y="2298029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299965" y="2376522"/>
        <a:ext cx="190521" cy="262735"/>
      </dsp:txXfrm>
    </dsp:sp>
    <dsp:sp modelId="{0BC98088-2F0D-46AC-8FAE-EECBBABF1ADF}">
      <dsp:nvSpPr>
        <dsp:cNvPr id="0" name=""/>
        <dsp:cNvSpPr/>
      </dsp:nvSpPr>
      <dsp:spPr>
        <a:xfrm>
          <a:off x="4678337" y="2125228"/>
          <a:ext cx="1159124" cy="1159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ทัศนคติ</a:t>
          </a:r>
          <a:endParaRPr lang="en-US" sz="1200" kern="1200" dirty="0"/>
        </a:p>
      </dsp:txBody>
      <dsp:txXfrm>
        <a:off x="4848087" y="2294978"/>
        <a:ext cx="819624" cy="819624"/>
      </dsp:txXfrm>
    </dsp:sp>
    <dsp:sp modelId="{D1958052-AA98-4649-8F49-F8FAD2FB5777}">
      <dsp:nvSpPr>
        <dsp:cNvPr id="0" name=""/>
        <dsp:cNvSpPr/>
      </dsp:nvSpPr>
      <dsp:spPr>
        <a:xfrm rot="3857143">
          <a:off x="3815777" y="2903898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38889" y="2954693"/>
        <a:ext cx="190521" cy="262735"/>
      </dsp:txXfrm>
    </dsp:sp>
    <dsp:sp modelId="{69687F7B-DB34-4018-9DDD-3C37E5A99883}">
      <dsp:nvSpPr>
        <dsp:cNvPr id="0" name=""/>
        <dsp:cNvSpPr/>
      </dsp:nvSpPr>
      <dsp:spPr>
        <a:xfrm>
          <a:off x="3738513" y="3303729"/>
          <a:ext cx="1159124" cy="1159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การเตรียมความพร้อม  </a:t>
          </a:r>
          <a:endParaRPr lang="en-US" sz="1200" kern="1200" dirty="0"/>
        </a:p>
      </dsp:txBody>
      <dsp:txXfrm>
        <a:off x="3908263" y="3473479"/>
        <a:ext cx="819624" cy="819624"/>
      </dsp:txXfrm>
    </dsp:sp>
    <dsp:sp modelId="{6E9EBD8B-861F-490C-BD87-5BFBAC50A77D}">
      <dsp:nvSpPr>
        <dsp:cNvPr id="0" name=""/>
        <dsp:cNvSpPr/>
      </dsp:nvSpPr>
      <dsp:spPr>
        <a:xfrm rot="6942857">
          <a:off x="3040841" y="2903898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099381" y="2954693"/>
        <a:ext cx="190521" cy="262735"/>
      </dsp:txXfrm>
    </dsp:sp>
    <dsp:sp modelId="{DBAA1A7F-8FC8-4681-A628-1BE70E3C2158}">
      <dsp:nvSpPr>
        <dsp:cNvPr id="0" name=""/>
        <dsp:cNvSpPr/>
      </dsp:nvSpPr>
      <dsp:spPr>
        <a:xfrm>
          <a:off x="2231153" y="3303729"/>
          <a:ext cx="1159124" cy="11591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ความสามารถในการแก้ไขปัญหาและการตอบคำถาม  </a:t>
          </a:r>
          <a:endParaRPr lang="en-US" sz="1200" kern="1200" dirty="0"/>
        </a:p>
      </dsp:txBody>
      <dsp:txXfrm>
        <a:off x="2400903" y="3473479"/>
        <a:ext cx="819624" cy="819624"/>
      </dsp:txXfrm>
    </dsp:sp>
    <dsp:sp modelId="{42B80628-0C84-4865-B6F5-5D3CC04EB307}">
      <dsp:nvSpPr>
        <dsp:cNvPr id="0" name=""/>
        <dsp:cNvSpPr/>
      </dsp:nvSpPr>
      <dsp:spPr>
        <a:xfrm rot="10028571">
          <a:off x="2557676" y="2298029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38304" y="2376522"/>
        <a:ext cx="190521" cy="262735"/>
      </dsp:txXfrm>
    </dsp:sp>
    <dsp:sp modelId="{BB9C7589-4AEB-4D78-A8D1-1D54F58971F5}">
      <dsp:nvSpPr>
        <dsp:cNvPr id="0" name=""/>
        <dsp:cNvSpPr/>
      </dsp:nvSpPr>
      <dsp:spPr>
        <a:xfrm>
          <a:off x="1291329" y="2125228"/>
          <a:ext cx="1159124" cy="1159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ความน่าเชื่อถือ  </a:t>
          </a:r>
          <a:endParaRPr lang="en-US" sz="1200" kern="1200" dirty="0"/>
        </a:p>
      </dsp:txBody>
      <dsp:txXfrm>
        <a:off x="1461079" y="2294978"/>
        <a:ext cx="819624" cy="819624"/>
      </dsp:txXfrm>
    </dsp:sp>
    <dsp:sp modelId="{AF1365EF-8292-4003-B17C-9001A45DFAA7}">
      <dsp:nvSpPr>
        <dsp:cNvPr id="0" name=""/>
        <dsp:cNvSpPr/>
      </dsp:nvSpPr>
      <dsp:spPr>
        <a:xfrm rot="13114286">
          <a:off x="2730116" y="1542523"/>
          <a:ext cx="272173" cy="437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02861" y="1655556"/>
        <a:ext cx="190521" cy="262735"/>
      </dsp:txXfrm>
    </dsp:sp>
    <dsp:sp modelId="{31F7F33B-7000-4560-9399-FF1A14CEBA64}">
      <dsp:nvSpPr>
        <dsp:cNvPr id="0" name=""/>
        <dsp:cNvSpPr/>
      </dsp:nvSpPr>
      <dsp:spPr>
        <a:xfrm>
          <a:off x="1626749" y="655660"/>
          <a:ext cx="1159124" cy="1159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ความมั่นใจ</a:t>
          </a:r>
          <a:endParaRPr lang="en-US" sz="1200" kern="1200" dirty="0"/>
        </a:p>
      </dsp:txBody>
      <dsp:txXfrm>
        <a:off x="1796499" y="825410"/>
        <a:ext cx="819624" cy="819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11FC9-8300-465C-AD2C-2C97653E0E74}">
      <dsp:nvSpPr>
        <dsp:cNvPr id="0" name=""/>
        <dsp:cNvSpPr/>
      </dsp:nvSpPr>
      <dsp:spPr>
        <a:xfrm>
          <a:off x="2898321" y="1842532"/>
          <a:ext cx="1188132" cy="1188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ปัจจัยที่เกี่ยวข้อง</a:t>
          </a:r>
          <a:endParaRPr lang="en-US" sz="2800" kern="1200" dirty="0"/>
        </a:p>
      </dsp:txBody>
      <dsp:txXfrm>
        <a:off x="2956321" y="1900532"/>
        <a:ext cx="1072132" cy="1072132"/>
      </dsp:txXfrm>
    </dsp:sp>
    <dsp:sp modelId="{16766A95-87F6-4134-B460-0A0559610703}">
      <dsp:nvSpPr>
        <dsp:cNvPr id="0" name=""/>
        <dsp:cNvSpPr/>
      </dsp:nvSpPr>
      <dsp:spPr>
        <a:xfrm rot="16200000">
          <a:off x="3083663" y="1433808"/>
          <a:ext cx="817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74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6409C-E64C-4FA8-8904-B4A0F00658B1}">
      <dsp:nvSpPr>
        <dsp:cNvPr id="0" name=""/>
        <dsp:cNvSpPr/>
      </dsp:nvSpPr>
      <dsp:spPr>
        <a:xfrm>
          <a:off x="2736388" y="197082"/>
          <a:ext cx="1511998" cy="828001"/>
        </a:xfrm>
        <a:prstGeom prst="roundRect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เนื้อหาสาระ  </a:t>
          </a:r>
          <a:endParaRPr lang="en-US" sz="3100" kern="1200" dirty="0"/>
        </a:p>
      </dsp:txBody>
      <dsp:txXfrm>
        <a:off x="2776808" y="237502"/>
        <a:ext cx="1431158" cy="747161"/>
      </dsp:txXfrm>
    </dsp:sp>
    <dsp:sp modelId="{9F538631-3522-41EB-9C48-FF8F28BFF6B3}">
      <dsp:nvSpPr>
        <dsp:cNvPr id="0" name=""/>
        <dsp:cNvSpPr/>
      </dsp:nvSpPr>
      <dsp:spPr>
        <a:xfrm rot="1800000">
          <a:off x="4065584" y="2857469"/>
          <a:ext cx="311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5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4C64-A29A-4E3A-A629-C48097B057D4}">
      <dsp:nvSpPr>
        <dsp:cNvPr id="0" name=""/>
        <dsp:cNvSpPr/>
      </dsp:nvSpPr>
      <dsp:spPr>
        <a:xfrm>
          <a:off x="4317331" y="2935355"/>
          <a:ext cx="1511998" cy="828001"/>
        </a:xfrm>
        <a:prstGeom prst="roundRect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การจัดเรียงลำดับ  </a:t>
          </a:r>
          <a:endParaRPr lang="en-US" sz="2200" kern="1200" dirty="0"/>
        </a:p>
      </dsp:txBody>
      <dsp:txXfrm>
        <a:off x="4357751" y="2975775"/>
        <a:ext cx="1431158" cy="747161"/>
      </dsp:txXfrm>
    </dsp:sp>
    <dsp:sp modelId="{FC39108B-C84B-4A5B-A805-347EC52635FC}">
      <dsp:nvSpPr>
        <dsp:cNvPr id="0" name=""/>
        <dsp:cNvSpPr/>
      </dsp:nvSpPr>
      <dsp:spPr>
        <a:xfrm rot="9000000">
          <a:off x="2607646" y="2857469"/>
          <a:ext cx="311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5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D5C03-537C-473F-A49B-040FC0C6D12B}">
      <dsp:nvSpPr>
        <dsp:cNvPr id="0" name=""/>
        <dsp:cNvSpPr/>
      </dsp:nvSpPr>
      <dsp:spPr>
        <a:xfrm>
          <a:off x="1155446" y="2935355"/>
          <a:ext cx="1511998" cy="828001"/>
        </a:xfrm>
        <a:prstGeom prst="round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การวางโครงเรื่อง  </a:t>
          </a:r>
          <a:endParaRPr lang="en-US" sz="2200" kern="1200" dirty="0"/>
        </a:p>
      </dsp:txBody>
      <dsp:txXfrm>
        <a:off x="1195866" y="2975775"/>
        <a:ext cx="1431158" cy="747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3D54C-B17D-4851-AE03-0503BD668DAD}">
      <dsp:nvSpPr>
        <dsp:cNvPr id="0" name=""/>
        <dsp:cNvSpPr/>
      </dsp:nvSpPr>
      <dsp:spPr>
        <a:xfrm>
          <a:off x="3106329" y="1788831"/>
          <a:ext cx="1276173" cy="12761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ปัจจัยที่เสริมความสำเร็จ</a:t>
          </a:r>
          <a:endParaRPr lang="en-US" sz="1900" kern="1200" dirty="0"/>
        </a:p>
      </dsp:txBody>
      <dsp:txXfrm>
        <a:off x="3293220" y="1975722"/>
        <a:ext cx="902391" cy="902391"/>
      </dsp:txXfrm>
    </dsp:sp>
    <dsp:sp modelId="{D6A71B43-5D69-4CE7-B275-0D760FD1781A}">
      <dsp:nvSpPr>
        <dsp:cNvPr id="0" name=""/>
        <dsp:cNvSpPr/>
      </dsp:nvSpPr>
      <dsp:spPr>
        <a:xfrm rot="16200000">
          <a:off x="3609102" y="1324231"/>
          <a:ext cx="270627" cy="433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49696" y="1451605"/>
        <a:ext cx="189439" cy="260338"/>
      </dsp:txXfrm>
    </dsp:sp>
    <dsp:sp modelId="{89F87EF7-F664-48F0-A526-18293D89838A}">
      <dsp:nvSpPr>
        <dsp:cNvPr id="0" name=""/>
        <dsp:cNvSpPr/>
      </dsp:nvSpPr>
      <dsp:spPr>
        <a:xfrm>
          <a:off x="3106329" y="2039"/>
          <a:ext cx="1276173" cy="12761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เครื่องมือในการนำเสนอ  </a:t>
          </a:r>
          <a:endParaRPr lang="en-US" sz="1900" kern="1200" dirty="0"/>
        </a:p>
      </dsp:txBody>
      <dsp:txXfrm>
        <a:off x="3293220" y="188930"/>
        <a:ext cx="902391" cy="902391"/>
      </dsp:txXfrm>
    </dsp:sp>
    <dsp:sp modelId="{FA8D124F-F9B3-431A-8A93-8E68E32310DD}">
      <dsp:nvSpPr>
        <dsp:cNvPr id="0" name=""/>
        <dsp:cNvSpPr/>
      </dsp:nvSpPr>
      <dsp:spPr>
        <a:xfrm rot="1800000">
          <a:off x="4376172" y="2652836"/>
          <a:ext cx="270627" cy="433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75317"/>
              <a:satOff val="-14450"/>
              <a:lumOff val="2059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81611" y="2719319"/>
        <a:ext cx="189439" cy="260338"/>
      </dsp:txXfrm>
    </dsp:sp>
    <dsp:sp modelId="{1062505D-C5BE-4E81-8148-EBBC67BF1FA7}">
      <dsp:nvSpPr>
        <dsp:cNvPr id="0" name=""/>
        <dsp:cNvSpPr/>
      </dsp:nvSpPr>
      <dsp:spPr>
        <a:xfrm>
          <a:off x="4653736" y="2682227"/>
          <a:ext cx="1276173" cy="1276173"/>
        </a:xfrm>
        <a:prstGeom prst="ellipse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75317"/>
              <a:satOff val="-14450"/>
              <a:lumOff val="2059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สื่อนำเสนอ  </a:t>
          </a:r>
          <a:endParaRPr lang="en-US" sz="1900" kern="1200" dirty="0"/>
        </a:p>
      </dsp:txBody>
      <dsp:txXfrm>
        <a:off x="4840627" y="2869118"/>
        <a:ext cx="902391" cy="902391"/>
      </dsp:txXfrm>
    </dsp:sp>
    <dsp:sp modelId="{E62998CF-0CCE-4055-A6A2-37231216C652}">
      <dsp:nvSpPr>
        <dsp:cNvPr id="0" name=""/>
        <dsp:cNvSpPr/>
      </dsp:nvSpPr>
      <dsp:spPr>
        <a:xfrm rot="9000000">
          <a:off x="2842031" y="2652836"/>
          <a:ext cx="270627" cy="433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150635"/>
              <a:satOff val="-28901"/>
              <a:lumOff val="411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17780" y="2719319"/>
        <a:ext cx="189439" cy="260338"/>
      </dsp:txXfrm>
    </dsp:sp>
    <dsp:sp modelId="{0F0F31F9-1803-4BE9-A5BE-9468F7E8209A}">
      <dsp:nvSpPr>
        <dsp:cNvPr id="0" name=""/>
        <dsp:cNvSpPr/>
      </dsp:nvSpPr>
      <dsp:spPr>
        <a:xfrm>
          <a:off x="1558922" y="2682227"/>
          <a:ext cx="1276173" cy="1276173"/>
        </a:xfrm>
        <a:prstGeom prst="ellipse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5">
              <a:hueOff val="-150635"/>
              <a:satOff val="-28901"/>
              <a:lumOff val="4118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 smtClean="0"/>
            <a:t>สถานที่</a:t>
          </a:r>
          <a:endParaRPr lang="en-US" sz="1900" kern="1200" dirty="0"/>
        </a:p>
      </dsp:txBody>
      <dsp:txXfrm>
        <a:off x="1745813" y="2869118"/>
        <a:ext cx="902391" cy="9023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D9286-9F63-43B5-AE7B-1ABF16CC244B}">
      <dsp:nvSpPr>
        <dsp:cNvPr id="0" name=""/>
        <dsp:cNvSpPr/>
      </dsp:nvSpPr>
      <dsp:spPr>
        <a:xfrm>
          <a:off x="2951238" y="1619090"/>
          <a:ext cx="1154307" cy="1154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ปัจจัยที่เสริมความสำเร็จ</a:t>
          </a:r>
          <a:endParaRPr lang="en-US" sz="1700" kern="1200" dirty="0"/>
        </a:p>
      </dsp:txBody>
      <dsp:txXfrm>
        <a:off x="3120282" y="1788134"/>
        <a:ext cx="816219" cy="816219"/>
      </dsp:txXfrm>
    </dsp:sp>
    <dsp:sp modelId="{F9126B09-88FC-490F-9DFC-DDD295517100}">
      <dsp:nvSpPr>
        <dsp:cNvPr id="0" name=""/>
        <dsp:cNvSpPr/>
      </dsp:nvSpPr>
      <dsp:spPr>
        <a:xfrm rot="16200000">
          <a:off x="3406035" y="1198923"/>
          <a:ext cx="244712" cy="39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42742" y="1314123"/>
        <a:ext cx="171298" cy="235478"/>
      </dsp:txXfrm>
    </dsp:sp>
    <dsp:sp modelId="{B8075E93-10CB-4300-9E23-87E1F1926FC8}">
      <dsp:nvSpPr>
        <dsp:cNvPr id="0" name=""/>
        <dsp:cNvSpPr/>
      </dsp:nvSpPr>
      <dsp:spPr>
        <a:xfrm>
          <a:off x="2951238" y="3061"/>
          <a:ext cx="1154307" cy="11543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ประสบการณ์</a:t>
          </a:r>
          <a:endParaRPr lang="en-US" sz="1500" kern="1200" dirty="0"/>
        </a:p>
      </dsp:txBody>
      <dsp:txXfrm>
        <a:off x="3120282" y="172105"/>
        <a:ext cx="816219" cy="816219"/>
      </dsp:txXfrm>
    </dsp:sp>
    <dsp:sp modelId="{A31EB9CC-9462-421B-AF2C-E8A47E34BCCB}">
      <dsp:nvSpPr>
        <dsp:cNvPr id="0" name=""/>
        <dsp:cNvSpPr/>
      </dsp:nvSpPr>
      <dsp:spPr>
        <a:xfrm>
          <a:off x="4207124" y="2000011"/>
          <a:ext cx="244712" cy="39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1968062"/>
              <a:satOff val="-15351"/>
              <a:lumOff val="-392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07124" y="2078504"/>
        <a:ext cx="171298" cy="235478"/>
      </dsp:txXfrm>
    </dsp:sp>
    <dsp:sp modelId="{70E9073C-573B-4334-8A56-3BC4EA1FA615}">
      <dsp:nvSpPr>
        <dsp:cNvPr id="0" name=""/>
        <dsp:cNvSpPr/>
      </dsp:nvSpPr>
      <dsp:spPr>
        <a:xfrm>
          <a:off x="4567266" y="1619090"/>
          <a:ext cx="1154307" cy="1154307"/>
        </a:xfrm>
        <a:prstGeom prst="ellipse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1968062"/>
              <a:satOff val="-15351"/>
              <a:lumOff val="-392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ทัศนคติ </a:t>
          </a:r>
          <a:endParaRPr lang="en-US" sz="1500" kern="1200" dirty="0"/>
        </a:p>
      </dsp:txBody>
      <dsp:txXfrm>
        <a:off x="4736310" y="1788134"/>
        <a:ext cx="816219" cy="816219"/>
      </dsp:txXfrm>
    </dsp:sp>
    <dsp:sp modelId="{4F7BCAF7-0EE0-41AC-9760-742448783489}">
      <dsp:nvSpPr>
        <dsp:cNvPr id="0" name=""/>
        <dsp:cNvSpPr/>
      </dsp:nvSpPr>
      <dsp:spPr>
        <a:xfrm rot="5400000">
          <a:off x="3406035" y="2801100"/>
          <a:ext cx="244712" cy="39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3936125"/>
              <a:satOff val="-30703"/>
              <a:lumOff val="-78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42742" y="2842886"/>
        <a:ext cx="171298" cy="235478"/>
      </dsp:txXfrm>
    </dsp:sp>
    <dsp:sp modelId="{3F061B7D-842F-4621-AE66-4331945BF8DE}">
      <dsp:nvSpPr>
        <dsp:cNvPr id="0" name=""/>
        <dsp:cNvSpPr/>
      </dsp:nvSpPr>
      <dsp:spPr>
        <a:xfrm>
          <a:off x="2951238" y="3235118"/>
          <a:ext cx="1154307" cy="1154307"/>
        </a:xfrm>
        <a:prstGeom prst="ellipse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3936125"/>
              <a:satOff val="-30703"/>
              <a:lumOff val="-78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ลักษณะนิสัยหรือพฤติกรรมส่วนบุคคล</a:t>
          </a:r>
          <a:endParaRPr lang="en-US" sz="1500" kern="1200" dirty="0"/>
        </a:p>
      </dsp:txBody>
      <dsp:txXfrm>
        <a:off x="3120282" y="3404162"/>
        <a:ext cx="816219" cy="816219"/>
      </dsp:txXfrm>
    </dsp:sp>
    <dsp:sp modelId="{EB136B02-C662-4BC0-872D-D56666CFBF2F}">
      <dsp:nvSpPr>
        <dsp:cNvPr id="0" name=""/>
        <dsp:cNvSpPr/>
      </dsp:nvSpPr>
      <dsp:spPr>
        <a:xfrm rot="10800000">
          <a:off x="2604947" y="2000011"/>
          <a:ext cx="244712" cy="392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5904187"/>
              <a:satOff val="-46054"/>
              <a:lumOff val="-1177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678361" y="2078504"/>
        <a:ext cx="171298" cy="235478"/>
      </dsp:txXfrm>
    </dsp:sp>
    <dsp:sp modelId="{1E92E5AD-6346-41FC-833D-43D2F7B150B5}">
      <dsp:nvSpPr>
        <dsp:cNvPr id="0" name=""/>
        <dsp:cNvSpPr/>
      </dsp:nvSpPr>
      <dsp:spPr>
        <a:xfrm>
          <a:off x="1335209" y="1619090"/>
          <a:ext cx="1154307" cy="1154307"/>
        </a:xfrm>
        <a:prstGeom prst="ellips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5904187"/>
              <a:satOff val="-46054"/>
              <a:lumOff val="-1177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ความคาดหวัง </a:t>
          </a:r>
          <a:endParaRPr lang="en-US" sz="1500" kern="1200" dirty="0"/>
        </a:p>
      </dsp:txBody>
      <dsp:txXfrm>
        <a:off x="1504253" y="1788134"/>
        <a:ext cx="816219" cy="81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EAF4E-C4A5-4B5A-B33C-12EBA9DA00BB}" type="datetimeFigureOut">
              <a:rPr lang="en-US" smtClean="0"/>
              <a:t>5/26/2021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SXfkY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wakeup.com/%E0%B8%81%E0%B8%B2%E0%B8%A3%E0%B8%99%E0%B8%B3%E0%B9%80%E0%B8%AA%E0%B8%99%E0%B8%AD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รหัสวิชา </a:t>
            </a:r>
            <a:r>
              <a:rPr lang="en-US" sz="4800" b="1" dirty="0"/>
              <a:t>AIM2302 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รายวิชา</a:t>
            </a:r>
            <a:r>
              <a:rPr lang="en-US" sz="4800" b="1" dirty="0"/>
              <a:t>  </a:t>
            </a:r>
            <a:r>
              <a:rPr lang="th-TH" sz="4800" b="1" dirty="0"/>
              <a:t>การนำเสนองานโฆษณา</a:t>
            </a:r>
            <a:br>
              <a:rPr lang="th-TH" sz="4800" b="1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105400"/>
            <a:ext cx="3376464" cy="175260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MB. 0863583508</a:t>
            </a:r>
          </a:p>
          <a:p>
            <a:endParaRPr lang="en-US" sz="2400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4-6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0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วิธีที่จะทำให้เกิดความสร้างสรรค์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h-TH" dirty="0"/>
              <a:t>	</a:t>
            </a:r>
            <a:r>
              <a:rPr lang="th-TH" sz="3200" dirty="0" smtClean="0"/>
              <a:t>หลาย</a:t>
            </a:r>
            <a:r>
              <a:rPr lang="th-TH" sz="3200" dirty="0"/>
              <a:t>ท่านจะตั้งคำถามว่า สามารถได้มากจากไหน จากการรวบรวม ในหนังสือ บทความ การสัมภาษณ์ บุคคล และประสบการณ์ในการทำงานของผู้เขียนสามารถมาได้จาก</a:t>
            </a:r>
            <a:endParaRPr lang="en-US" sz="3200" dirty="0"/>
          </a:p>
          <a:p>
            <a:r>
              <a:rPr lang="th-TH" sz="3200" dirty="0"/>
              <a:t> </a:t>
            </a:r>
            <a:r>
              <a:rPr lang="en-US" sz="3200" dirty="0" smtClean="0"/>
              <a:t>1</a:t>
            </a:r>
            <a:r>
              <a:rPr lang="en-US" sz="3200" dirty="0"/>
              <a:t>. </a:t>
            </a:r>
            <a:r>
              <a:rPr lang="th-TH" sz="3200" dirty="0"/>
              <a:t>การฝึกฝนคิด (</a:t>
            </a:r>
            <a:r>
              <a:rPr lang="en-US" sz="3200" dirty="0" err="1"/>
              <a:t>Practise</a:t>
            </a:r>
            <a:r>
              <a:rPr lang="th-TH" sz="3200" dirty="0"/>
              <a:t>) ฝึกทำซ้ำบ่อย ๆ และจดจำว่าสิ่งไหนใช้งานได้จริง</a:t>
            </a:r>
            <a:endParaRPr lang="en-US" sz="3200" dirty="0"/>
          </a:p>
          <a:p>
            <a:r>
              <a:rPr lang="th-TH" sz="3200" dirty="0"/>
              <a:t> </a:t>
            </a:r>
            <a:r>
              <a:rPr lang="en-US" sz="3200" dirty="0" smtClean="0"/>
              <a:t>2</a:t>
            </a:r>
            <a:r>
              <a:rPr lang="en-US" sz="3200" dirty="0"/>
              <a:t>. </a:t>
            </a:r>
            <a:r>
              <a:rPr lang="th-TH" sz="3200" dirty="0"/>
              <a:t>การเรียนจากผู้รู้ (</a:t>
            </a:r>
            <a:r>
              <a:rPr lang="en-US" sz="3200" dirty="0"/>
              <a:t>Learning</a:t>
            </a:r>
            <a:r>
              <a:rPr lang="th-TH" sz="3200" dirty="0"/>
              <a:t>) การเรียนในห้องเรียน และเรียนจากผู้มีประสบการณ์ในการสร้างสรรค์แขนงงานต่าง ๆ </a:t>
            </a:r>
            <a:endParaRPr lang="en-US" sz="3200" dirty="0"/>
          </a:p>
          <a:p>
            <a:r>
              <a:rPr lang="en-US" sz="3200" dirty="0"/>
              <a:t>3. </a:t>
            </a:r>
            <a:r>
              <a:rPr lang="th-TH" sz="3200" dirty="0"/>
              <a:t>พรสวรรค์ (</a:t>
            </a:r>
            <a:r>
              <a:rPr lang="en-US" sz="3200" dirty="0"/>
              <a:t>Talent</a:t>
            </a:r>
            <a:r>
              <a:rPr lang="th-TH" sz="3200" dirty="0"/>
              <a:t>) เป็นความสามารถพิเศษที่ติดตัวมาของบุคคลผู้นั้น เสมือนผู้ที่มีลายมือสวย ร้องเพลงไพเราะ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3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ความคิดสร้างสรรค์อาจมาจากความตั้งใจคิด หรือไม่ตั้งใจคิดก็ได้ทั้งนี้ทั้งนั้นความคิดสร้างสรรค์ต้องตั้งบนพื้นฐานซึ่งความเป็นไปได้ และมีความใหม่ (</a:t>
            </a:r>
            <a:r>
              <a:rPr lang="en-US" dirty="0"/>
              <a:t>New thing</a:t>
            </a:r>
            <a:r>
              <a:rPr lang="th-TH" dirty="0"/>
              <a:t>) โดยเราสามารถวิเคราะห์ตีความคำว่า “ความใหม่” ได้ตามองค์ประกอบ</a:t>
            </a:r>
            <a:r>
              <a:rPr lang="th-TH" dirty="0" smtClean="0"/>
              <a:t>ดังนี้</a:t>
            </a:r>
          </a:p>
          <a:p>
            <a:r>
              <a:rPr lang="en-US" dirty="0"/>
              <a:t>1. </a:t>
            </a:r>
            <a:r>
              <a:rPr lang="th-TH" dirty="0"/>
              <a:t>สิ่งนั้นเพิ่งปรากฏมีเป็นครั้งแรก เช่น ป้ายโฆษณาบนพื้นผิวถนน</a:t>
            </a:r>
            <a:endParaRPr lang="en-US" dirty="0"/>
          </a:p>
          <a:p>
            <a:r>
              <a:rPr lang="en-US" dirty="0"/>
              <a:t>2. </a:t>
            </a:r>
            <a:r>
              <a:rPr lang="th-TH" dirty="0"/>
              <a:t>สิ่งนั้นหรือความคิดนั้นต้องไม่เคยมีปรากฏมาก่อน</a:t>
            </a:r>
            <a:r>
              <a:rPr lang="en-US" dirty="0"/>
              <a:t>  </a:t>
            </a:r>
            <a:r>
              <a:rPr lang="th-TH" dirty="0"/>
              <a:t>เช่น การประชาสัมพันธ์โดยใช้เด็กและสุนัขเป็นผู้สื่อสาร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สิ่งนั้นที่อาจะมีอยู่ก่อนแต่มีการปรับปรุงเปลี่ยนแปลงให้ต่างจากเดิม ไม่ว่าจะเป็นรูปลักษณ์ วิธีการใช้ หรือผลลัพท์ของชิ้นงาน  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สิ่งนั้นอาจมีการปรับกระบวนการบางอย่างเพื่อการตลาด  หรือเพื่อประโยชน์ในรูปแบบใหม่ เช่นการโฆษณา ที่มีกลิ่นหอม หรือสามารถแตะลิ้นชิมรสชาติ บนใบปลิวโฆษณาได้</a:t>
            </a:r>
            <a:endParaRPr lang="en-US" dirty="0"/>
          </a:p>
          <a:p>
            <a:r>
              <a:rPr lang="en-US" dirty="0"/>
              <a:t>5. </a:t>
            </a:r>
            <a:r>
              <a:rPr lang="th-TH" dirty="0"/>
              <a:t>สิ่งนั้นหมายถึงแนวคิดที่จะทดลองในสิ่งที่ต่างจากเดิม แม้จะยังไม่สำเร็จแต่ก็เป็นแนวทางใหม่ที่กำลังทดลองอยู่ </a:t>
            </a:r>
            <a:endParaRPr lang="en-US" dirty="0"/>
          </a:p>
          <a:p>
            <a:r>
              <a:rPr lang="en-US" dirty="0"/>
              <a:t>6. </a:t>
            </a:r>
            <a:r>
              <a:rPr lang="th-TH" dirty="0"/>
              <a:t>สิ่งนั้นสามารถสร้างจินตนาการของผู้คนได้เพิ่มขึ้นให้ต่างไปจากเดิมได้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590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ทัศนคติเชิงบวกที่กระตุ้นความคิดสร้างสรรค์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th-TH" sz="2400" dirty="0"/>
              <a:t>ความกระหายใคร่รู้: อยากรู้ไปหมดทุกเรื่อง (</a:t>
            </a:r>
            <a:r>
              <a:rPr lang="en-US" sz="2400" dirty="0"/>
              <a:t>Curiosity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th-TH" sz="2400" dirty="0"/>
              <a:t>ความท้าทาย (</a:t>
            </a:r>
            <a:r>
              <a:rPr lang="en-US" sz="2400" dirty="0"/>
              <a:t>Challenge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th-TH" sz="2400" dirty="0"/>
              <a:t>ไม่ยอมรับความไม่สร้างสรรค์ (</a:t>
            </a:r>
            <a:r>
              <a:rPr lang="en-US" sz="2400" dirty="0"/>
              <a:t>Constructive Discontent</a:t>
            </a:r>
            <a:r>
              <a:rPr lang="th-TH" sz="2400" dirty="0"/>
              <a:t>) ความเชื่อว่าปัญหาส่วนใหญ่สามารถแก้ไขได้ (</a:t>
            </a:r>
            <a:r>
              <a:rPr lang="en-US" sz="2400" dirty="0"/>
              <a:t>A belief that most problems can be solved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th-TH" sz="2400" dirty="0"/>
              <a:t>ความอดทน (</a:t>
            </a:r>
            <a:r>
              <a:rPr lang="en-US" sz="2400" dirty="0" err="1"/>
              <a:t>Perseverence</a:t>
            </a:r>
            <a:r>
              <a:rPr lang="th-TH" sz="2400" dirty="0"/>
              <a:t>)ในการรับฟังคำวิจารณ์และไม่ด่วนตัดสินใจ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th-TH" sz="2400" dirty="0"/>
              <a:t>มีความคิดและจินตนาการที่ยืดหยุ่น (</a:t>
            </a:r>
            <a:r>
              <a:rPr lang="en-US" sz="2400" dirty="0"/>
              <a:t>A flexible imagination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th-TH" sz="2400" dirty="0"/>
              <a:t>มองเห็นสิ่งดี ๆ ในเรื่องที่ไม่ดี</a:t>
            </a:r>
            <a:endParaRPr lang="en-US" sz="2400" dirty="0"/>
          </a:p>
          <a:p>
            <a:r>
              <a:rPr lang="en-US" sz="2400" dirty="0"/>
              <a:t>7. </a:t>
            </a:r>
            <a:r>
              <a:rPr lang="th-TH" sz="2400" dirty="0"/>
              <a:t>การเกิดปัญหาย่อมนำไปสู่การแก้ไขปัญหาคือเรื่องปกติ</a:t>
            </a:r>
            <a:endParaRPr lang="en-US" sz="2400" dirty="0"/>
          </a:p>
          <a:p>
            <a:r>
              <a:rPr lang="en-US" sz="2400" dirty="0"/>
              <a:t>8. </a:t>
            </a:r>
            <a:r>
              <a:rPr lang="th-TH" sz="2400" dirty="0"/>
              <a:t>ปัญหาในตัวของมันเองคือทางแก้ไขปัญหาคือโอกาส</a:t>
            </a:r>
            <a:endParaRPr lang="en-US" sz="2400" dirty="0"/>
          </a:p>
          <a:p>
            <a:r>
              <a:rPr lang="en-US" sz="2400" dirty="0"/>
              <a:t>9. </a:t>
            </a:r>
            <a:r>
              <a:rPr lang="th-TH" sz="2400" dirty="0"/>
              <a:t>ปัญหาเป็นเรื่องน่าสนใจและยอมรับได้</a:t>
            </a:r>
            <a:endParaRPr lang="en-US" sz="2400" dirty="0"/>
          </a:p>
          <a:p>
            <a:pPr lvl="0"/>
            <a:r>
              <a:rPr lang="en-US" sz="2400" dirty="0" smtClean="0"/>
              <a:t>10. </a:t>
            </a:r>
            <a:r>
              <a:rPr lang="th-TH" sz="2400" dirty="0" smtClean="0"/>
              <a:t>ไม่</a:t>
            </a:r>
            <a:r>
              <a:rPr lang="th-TH" sz="2400" dirty="0"/>
              <a:t>ยอมแพ้ง่าย ๆ เอาจริงเอาจัง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36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องค์ประกอบของการสร้างสารอย่างสร้างสรรค์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r>
              <a:rPr lang="th-TH" sz="3200" dirty="0" smtClean="0"/>
              <a:t>ในการนำเสนองานนั้น มีองค์ประกอบที่ผู้นำเสนอสามารถสร้างสรรค์นำไปใช้ผสมผสานในการนำเสนอ ได้</a:t>
            </a:r>
            <a:r>
              <a:rPr lang="en-US" sz="3200" dirty="0" smtClean="0"/>
              <a:t> 2 </a:t>
            </a:r>
            <a:r>
              <a:rPr lang="th-TH" sz="3200" dirty="0" smtClean="0"/>
              <a:t>ส่วนคือ</a:t>
            </a:r>
            <a:endParaRPr lang="en-US" sz="3200" dirty="0" smtClean="0"/>
          </a:p>
          <a:p>
            <a:r>
              <a:rPr lang="en-US" sz="3200" dirty="0" smtClean="0"/>
              <a:t>        </a:t>
            </a:r>
            <a:r>
              <a:rPr lang="th-TH" sz="3200" dirty="0" smtClean="0"/>
              <a:t>	</a:t>
            </a:r>
            <a:r>
              <a:rPr lang="en-US" sz="3200" dirty="0" smtClean="0"/>
              <a:t>1. </a:t>
            </a:r>
            <a:r>
              <a:rPr lang="th-TH" sz="3200" dirty="0" smtClean="0"/>
              <a:t>เนื้อหา สาร (</a:t>
            </a:r>
            <a:r>
              <a:rPr lang="en-US" sz="3200" dirty="0" smtClean="0"/>
              <a:t>Message</a:t>
            </a:r>
            <a:r>
              <a:rPr lang="th-TH" sz="3200" dirty="0" smtClean="0"/>
              <a:t>) ที่เป็นข้อความและตัวเลข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    </a:t>
            </a:r>
            <a:r>
              <a:rPr lang="th-TH" sz="3200" dirty="0"/>
              <a:t>	</a:t>
            </a:r>
            <a:r>
              <a:rPr lang="en-US" sz="3200" dirty="0"/>
              <a:t>2.  </a:t>
            </a:r>
            <a:r>
              <a:rPr lang="th-TH" sz="3200" dirty="0"/>
              <a:t>อุปกรณ์ช่วยในการนำเสนอ  สไลด์ รวมทั้งตัวผู้นำเสนอ และวิธีการนำเสนออื่น เช่น รูปภาพ วิดีโอ การแสดง ประกอบ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27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8845" r="26574" b="14868"/>
          <a:stretch/>
        </p:blipFill>
        <p:spPr bwMode="auto">
          <a:xfrm>
            <a:off x="1205345" y="1149927"/>
            <a:ext cx="6414655" cy="48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52736"/>
            <a:ext cx="8062427" cy="4824535"/>
          </a:xfrm>
        </p:spPr>
      </p:pic>
    </p:spTree>
    <p:extLst>
      <p:ext uri="{BB962C8B-B14F-4D97-AF65-F5344CB8AC3E}">
        <p14:creationId xmlns:p14="http://schemas.microsoft.com/office/powerpoint/2010/main" val="416504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ความหมายของการนำเสนองาน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th-TH" sz="3600" dirty="0"/>
              <a:t>การนำเสนอ (</a:t>
            </a:r>
            <a:r>
              <a:rPr lang="en-US" sz="3600" dirty="0"/>
              <a:t>Presenting</a:t>
            </a:r>
            <a:r>
              <a:rPr lang="th-TH" sz="3600" dirty="0"/>
              <a:t>) นับเป็นศาสตร์ (วิธีการ) หนึ่งการสื่อสาร (</a:t>
            </a:r>
            <a:r>
              <a:rPr lang="en-US" sz="3600" dirty="0"/>
              <a:t>Communication</a:t>
            </a:r>
            <a:r>
              <a:rPr lang="th-TH" sz="3600" dirty="0"/>
              <a:t>)</a:t>
            </a:r>
            <a:br>
              <a:rPr lang="th-TH" sz="3600" dirty="0"/>
            </a:br>
            <a:r>
              <a:rPr lang="th-TH" sz="3600" dirty="0"/>
              <a:t>ซึ่งเป็นกระบวนการถ่ายทอดสาร(</a:t>
            </a:r>
            <a:r>
              <a:rPr lang="en-US" sz="3600" dirty="0"/>
              <a:t>message</a:t>
            </a:r>
            <a:r>
              <a:rPr lang="th-TH" sz="3600" dirty="0"/>
              <a:t>)จากฝ่ายหนึ่งที่เรียกว่าผู้ส่งสาร(</a:t>
            </a:r>
            <a:r>
              <a:rPr lang="en-US" sz="3600" dirty="0"/>
              <a:t>sender</a:t>
            </a:r>
            <a:r>
              <a:rPr lang="th-TH" sz="3600" dirty="0"/>
              <a:t>)ไปสู่อีกฝ่ายหนึ่งที่เรียกว่าผู้รับสาร(</a:t>
            </a:r>
            <a:r>
              <a:rPr lang="en-US" sz="3600" dirty="0"/>
              <a:t>receiver</a:t>
            </a:r>
            <a:r>
              <a:rPr lang="th-TH" sz="3600" dirty="0"/>
              <a:t>)โดยผ่านช่องทานของสื่อ(</a:t>
            </a:r>
            <a:r>
              <a:rPr lang="en-US" sz="3600" dirty="0"/>
              <a:t>channel</a:t>
            </a:r>
            <a:r>
              <a:rPr lang="th-TH" sz="3600" dirty="0"/>
              <a:t>)</a:t>
            </a:r>
            <a:endParaRPr lang="en-US" sz="3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343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7620000" cy="4800600"/>
          </a:xfrm>
        </p:spPr>
        <p:txBody>
          <a:bodyPr>
            <a:noAutofit/>
          </a:bodyPr>
          <a:lstStyle/>
          <a:p>
            <a:r>
              <a:rPr lang="th-TH" sz="2400" dirty="0"/>
              <a:t>เดล คาร์เนกี (2524) ได้กล่าวว่า การนำเสนอ ก็คือ การมีความรู้สึกในการสื่อสาร ผู้ฟังต้องรู้สึกว่ามีข้อความที่ถูกนำเสนอผ่านจากจิตใจผู้พูดมายัง”จิต “และ “ใจ “ผู้ฟัง ในการจะให้ดูเป็นธรรมชาติ ต้องใช้พลังงานมากในการพูดกับคนสี่สิบคน มากกว่าการพูดกับคนคนเดียว และ สิ่งที่ผู้ฟังต้องการ คือความคล่องแคล่วเป็นธรรมชาติมิใช่การอ่านหรือการท่องมาพูด  </a:t>
            </a:r>
            <a:br>
              <a:rPr lang="th-TH" sz="2400" dirty="0"/>
            </a:br>
            <a:r>
              <a:rPr lang="th-TH" sz="2400" dirty="0" smtClean="0"/>
              <a:t>	การ</a:t>
            </a:r>
            <a:r>
              <a:rPr lang="th-TH" sz="2400" dirty="0"/>
              <a:t>นำเสนอเป็นการพูดที่มีเนื้อหา มีวัตถุประสงค์ ทุกครั้งที่จะต้องนำเสนอจำเป็นต้องมาพร้อมวัตถุประสงค์โดยทั่วไปเป็นการทำให้ความคิดความเห็นของผู้นำเสนอได้มีการถ่ายทอดไปยังผู้รับการนำเสนอ  หากผู้เสนอมีเทคนิคการนำเสนอที่ดีก็จะทำให้น่าสนใจ  น่าพิจารณาและประสบผลสำเร็จเป็นที่ยอมรับ ในทางตรงกันข้ามหากการนำเสนอขาดเทคนิคที่ดีก็จะให้ความคิด  ความเห็น และรายงาน  ตลอดจนข้อเสนอต่าง ๆ เกิดคามไม่น่าสนใจ  และไม่ได้รับการพิจารณา    การเตรียมการ และการใช้เวลาการนำเสนออย่างมากมายก็จะไม่เป็นผลทำให้เกิดการสูญเปล่า  การนำเสนอที่ดีจะทำให้ผู้รับการนำเสนอมีความพึงพอใจให้ความเคารพ  ในความคิดของ</a:t>
            </a:r>
            <a:br>
              <a:rPr lang="th-TH" sz="2400" dirty="0"/>
            </a:br>
            <a:r>
              <a:rPr lang="th-TH" sz="2400" dirty="0"/>
              <a:t>ผู้นำเสนอ  มีความชื่นชม  และ ให้เกียรติยอมรับยกย่อง  การนำเสนอก็จะได้รับผลสำเร็จตามวัตถุประสงค์ โดยการนำเสนอจะต้องมีการเตรียมการ เนื้อหา วัสดุอุปกรณ์ เพื่อเพิ่มความน่าสนใจ </a:t>
            </a:r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46976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หลักการเตรียมการเป็นผู้นำเสนอที่ดี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800" dirty="0"/>
          </a:p>
          <a:p>
            <a:r>
              <a:rPr lang="th-TH" sz="2800" b="1" dirty="0"/>
              <a:t>       	</a:t>
            </a:r>
            <a:r>
              <a:rPr lang="en-US" sz="2800" dirty="0"/>
              <a:t>1</a:t>
            </a:r>
            <a:r>
              <a:rPr lang="th-TH" sz="2800" dirty="0"/>
              <a:t>. มีการวิเคราะห์วาระโอกาสในการนำเสนอ ว่าผู้ฟังเป็นใคร และจำมีการถามคำถามใดเกิดขึ้น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2</a:t>
            </a:r>
            <a:r>
              <a:rPr lang="th-TH" sz="2800" dirty="0"/>
              <a:t>. มีการเตรียมเนื้อหาที่ดี ละเอียด ครบถ้วน ตรงประเด็น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3</a:t>
            </a:r>
            <a:r>
              <a:rPr lang="th-TH" sz="2800" dirty="0"/>
              <a:t>. มีการกำหนดเป้าหมายและจุดประสงค์ที่ต้องการนำเสนอ และไม่วกวนออกนอกประเด็น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4</a:t>
            </a:r>
            <a:r>
              <a:rPr lang="th-TH" sz="2800" dirty="0"/>
              <a:t>. ศึกษากลุ่มผู้ฟัง / สถานที่ 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5</a:t>
            </a:r>
            <a:r>
              <a:rPr lang="th-TH" sz="2800" dirty="0"/>
              <a:t>.เลือกใช้อุปกรณ์ในการนำเสนอที่เหมาะสม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6</a:t>
            </a:r>
            <a:r>
              <a:rPr lang="th-TH" sz="2800" dirty="0"/>
              <a:t>. ผู้พูดมีบุคลิกภาพเหมาะสม น่าเชื่อถือ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7</a:t>
            </a:r>
            <a:r>
              <a:rPr lang="th-TH" sz="2800" dirty="0"/>
              <a:t>. มีการประเมินผลในการนำเสนอ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1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องค์ประกอบการนำเสนอ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82875"/>
              </p:ext>
            </p:extLst>
          </p:nvPr>
        </p:nvGraphicFramePr>
        <p:xfrm>
          <a:off x="971600" y="2060848"/>
          <a:ext cx="7200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71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867665"/>
              </p:ext>
            </p:extLst>
          </p:nvPr>
        </p:nvGraphicFramePr>
        <p:xfrm>
          <a:off x="1115616" y="2276872"/>
          <a:ext cx="6768752" cy="896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4896544"/>
              </a:tblGrid>
              <a:tr h="0">
                <a:tc>
                  <a:txBody>
                    <a:bodyPr/>
                    <a:lstStyle/>
                    <a:p>
                      <a:r>
                        <a:rPr lang="th-TH" sz="2800" dirty="0">
                          <a:effectLst/>
                          <a:cs typeface="+mn-cs"/>
                        </a:rPr>
                        <a:t>สัปดาห์ที่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4-6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บทที่ 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การพูดเพื่อการนำเสนอ/ฝึกปฏิบัติการพูดที่มีคุณภาพ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8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องค์ประกอบในการนำเสนองาน</a:t>
            </a: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th-TH" sz="2800" b="1" dirty="0" smtClean="0">
                <a:solidFill>
                  <a:srgbClr val="FF0000"/>
                </a:solidFill>
              </a:rPr>
              <a:t>. </a:t>
            </a:r>
            <a:r>
              <a:rPr lang="th-TH" sz="2800" b="1" dirty="0">
                <a:solidFill>
                  <a:srgbClr val="FF0000"/>
                </a:solidFill>
              </a:rPr>
              <a:t>ผู้นำเสนอ</a:t>
            </a:r>
            <a:r>
              <a:rPr lang="en-US" dirty="0"/>
              <a:t>  </a:t>
            </a:r>
            <a:r>
              <a:rPr lang="th-TH" sz="2400" dirty="0"/>
              <a:t>เป็นหัวใจสำคัญต่อการนำเสนอเป็นอย่างมาก</a:t>
            </a:r>
            <a:r>
              <a:rPr lang="en-US" sz="2400" dirty="0"/>
              <a:t>  </a:t>
            </a:r>
            <a:r>
              <a:rPr lang="th-TH" sz="2400" dirty="0"/>
              <a:t>ผู้นำเสนอที่ดีจะต้องมีทักษะในการศึกษาวิเคราะห์ผู้รับข้อมูลนั้น ๆ การวางแผนเรียงลำดับ และมีความสามารถในการสื่อสารตลอดจนใช้สื่อวิธีการนำเสนอที่มีคุณที่มีคุณภาพที่ส่งผลในการนำเสนองานนั้นบรรลุวัตถุประสงค์ที่กำหนด</a:t>
            </a:r>
            <a:r>
              <a:rPr lang="th-TH" sz="2400" dirty="0" smtClean="0"/>
              <a:t>ไว้</a:t>
            </a:r>
          </a:p>
          <a:p>
            <a:endParaRPr lang="th-TH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 </a:t>
            </a:r>
            <a:r>
              <a:rPr lang="th-TH" sz="2800" b="1" dirty="0">
                <a:solidFill>
                  <a:srgbClr val="FF0000"/>
                </a:solidFill>
              </a:rPr>
              <a:t>ผู้รับข้อมูล</a:t>
            </a:r>
            <a:r>
              <a:rPr lang="en-US" dirty="0"/>
              <a:t>  </a:t>
            </a:r>
            <a:r>
              <a:rPr lang="th-TH" sz="2400" dirty="0"/>
              <a:t>เป็นผู้รับข้อมูลผ่านผู้นำเสนอ</a:t>
            </a:r>
            <a:r>
              <a:rPr lang="en-US" sz="2400" dirty="0"/>
              <a:t>  </a:t>
            </a:r>
            <a:r>
              <a:rPr lang="th-TH" sz="2400" dirty="0"/>
              <a:t>ถ้ามีการนำเสนอที่ดีจะส่งส่งผลกับพฤติกรรมการรับสารต่อการจดจำตัดสินใจ โดยทั้งนี้ผู้รับสารอาจมีความหลากหลายไปด้วย เพศอายุ และความชอบที่แตกต่างกันไปที่จะส่งผลต่อการวางแผนต่อการนำเสนอข้อมูลที่ส่งผลต่อวัตถุประสงค์ในการสื่อสาร</a:t>
            </a:r>
            <a:r>
              <a:rPr lang="th-TH" sz="2400" dirty="0" smtClean="0"/>
              <a:t>ได้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th-TH" sz="2800" b="1" dirty="0">
                <a:solidFill>
                  <a:srgbClr val="FF0000"/>
                </a:solidFill>
              </a:rPr>
              <a:t>ข้อมูลเนื้อหา</a:t>
            </a:r>
            <a:r>
              <a:rPr lang="en-US" dirty="0"/>
              <a:t>  </a:t>
            </a:r>
            <a:r>
              <a:rPr lang="th-TH" sz="2400" dirty="0"/>
              <a:t>เป็นสิ่งที่เป็นสิ่งสำคัญในการสื่อสารเรียกได้ว่าการวางแผนการมี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ผู้นำเสนอแรงจูงใจหลัก ๆ มาจากข้อมูลที่ใช้ในการนำเสนอที่ผู้นำเสนอต้องการถ่ายทอดให้แก่ผู้รับข้อมูลผ่านสื่อและรูปแบบการสื่อสารต่าง ๆ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448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4. </a:t>
            </a:r>
            <a:r>
              <a:rPr lang="th-TH" sz="3000" b="1" dirty="0">
                <a:solidFill>
                  <a:srgbClr val="FF0000"/>
                </a:solidFill>
              </a:rPr>
              <a:t>สื่อ</a:t>
            </a:r>
            <a:r>
              <a:rPr lang="en-US" sz="2400" dirty="0"/>
              <a:t>  </a:t>
            </a:r>
            <a:r>
              <a:rPr lang="th-TH" sz="2400" dirty="0"/>
              <a:t>เป็นเครื่องมือที่ช่วยทำให้ผู้นำเสนอสามารถทำการนำเสนอได้มีประสิทธิภาพและเกิดความน่าสนใจที่ส่งผลต่อข้อมูลและผู้รับข้อมูล โดยสื่อที่ใช้ในการนำเสนอมีความหลากหลายได้แก่ ดินสอ1ด้าม กับกระดาษ  รูปภาพ อุปกรณ์อื่นจนถึงสื่อด้านมัลติมีเดียที่ช่วยทำให้การนำเสนอมีความน่าสนใจแตกต่างกันไป เช่น</a:t>
            </a:r>
            <a:r>
              <a:rPr lang="en-US" sz="2400" dirty="0"/>
              <a:t> </a:t>
            </a:r>
            <a:r>
              <a:rPr lang="th-TH" sz="2400" dirty="0"/>
              <a:t>การนำเสนอสินค้าของพนักงานด้วยการพูดคุยกับ   ผู้ซื้อสินค้าอาจต้องมีรูปถ่ายสินค้าหรืออาจมีตัวสินค้าและทดลองใช้สินค้า ทั้งนี้จะส่งผลต่อผู้รับข้อมูลโดยตรง</a:t>
            </a:r>
            <a:r>
              <a:rPr lang="en-US" sz="2400" dirty="0"/>
              <a:t> </a:t>
            </a:r>
            <a:r>
              <a:rPr lang="th-TH" sz="2400" dirty="0"/>
              <a:t>ปัจจุบันสื่อที่ใช้ในการนำเสนอมีพัฒนาการมากขึ้นด้วยการนำเทคโนโลยีต่าง ๆ </a:t>
            </a:r>
            <a:br>
              <a:rPr lang="th-TH" sz="2400" dirty="0"/>
            </a:br>
            <a:r>
              <a:rPr lang="th-TH" sz="2400" dirty="0"/>
              <a:t>มาช่วย</a:t>
            </a:r>
            <a:r>
              <a:rPr lang="en-US" sz="2400" dirty="0"/>
              <a:t> </a:t>
            </a:r>
            <a:r>
              <a:rPr lang="th-TH" sz="2400" dirty="0"/>
              <a:t>เช่น</a:t>
            </a:r>
            <a:r>
              <a:rPr lang="en-US" sz="2400" dirty="0"/>
              <a:t> </a:t>
            </a:r>
            <a:r>
              <a:rPr lang="th-TH" sz="2400" dirty="0"/>
              <a:t>การนำเสนอสินค้าผ่านทางข้อความใน</a:t>
            </a:r>
            <a:r>
              <a:rPr lang="th-TH" sz="2400" dirty="0" smtClean="0"/>
              <a:t>โทรศัพท์เคลื่อนที่</a:t>
            </a:r>
          </a:p>
          <a:p>
            <a:endParaRPr lang="en-US" sz="2400" dirty="0"/>
          </a:p>
          <a:p>
            <a:r>
              <a:rPr lang="en-US" sz="3000" b="1" dirty="0">
                <a:solidFill>
                  <a:srgbClr val="FF0000"/>
                </a:solidFill>
              </a:rPr>
              <a:t>5</a:t>
            </a:r>
            <a:r>
              <a:rPr lang="th-TH" sz="3000" b="1" dirty="0" smtClean="0">
                <a:solidFill>
                  <a:srgbClr val="FF0000"/>
                </a:solidFill>
              </a:rPr>
              <a:t>.</a:t>
            </a:r>
            <a:r>
              <a:rPr lang="en-US" sz="3000" b="1" dirty="0">
                <a:solidFill>
                  <a:srgbClr val="FF0000"/>
                </a:solidFill>
              </a:rPr>
              <a:t> </a:t>
            </a:r>
            <a:r>
              <a:rPr lang="th-TH" sz="3000" b="1" dirty="0">
                <a:solidFill>
                  <a:srgbClr val="FF0000"/>
                </a:solidFill>
              </a:rPr>
              <a:t>โพรโตคอล </a:t>
            </a:r>
            <a:r>
              <a:rPr lang="th-TH" sz="2400" dirty="0"/>
              <a:t>(รูปแบบการนำเสนอ)</a:t>
            </a:r>
            <a:r>
              <a:rPr lang="en-US" sz="2400" dirty="0"/>
              <a:t>  </a:t>
            </a:r>
            <a:r>
              <a:rPr lang="th-TH" sz="2400" dirty="0"/>
              <a:t>เป็นวิธีการที่ผู้นำเสนอใช้ถ่ายทอดงานให้แก่ผู้รับข้อมูล</a:t>
            </a:r>
            <a:r>
              <a:rPr lang="en-US" sz="2400" dirty="0"/>
              <a:t> </a:t>
            </a:r>
            <a:r>
              <a:rPr lang="th-TH" sz="2400" dirty="0" smtClean="0"/>
              <a:t>ทั้ง</a:t>
            </a:r>
            <a:r>
              <a:rPr lang="th-TH" sz="2400" dirty="0"/>
              <a:t>แบบเฉพาะเจาะจง</a:t>
            </a:r>
            <a:r>
              <a:rPr lang="en-US" sz="2400" dirty="0"/>
              <a:t>  </a:t>
            </a:r>
            <a:r>
              <a:rPr lang="th-TH" sz="2400" dirty="0"/>
              <a:t>คือ</a:t>
            </a:r>
            <a:r>
              <a:rPr lang="en-US" sz="2400" dirty="0"/>
              <a:t>  </a:t>
            </a:r>
            <a:r>
              <a:rPr lang="th-TH" sz="2400" dirty="0"/>
              <a:t>ผู้รับข้อมูลจะรับข้อมูลจากการนำเสนองานนั้นโดยตรง เช่น การเข้าร่วมสัมมนา</a:t>
            </a:r>
            <a:r>
              <a:rPr lang="en-US" sz="2400" dirty="0"/>
              <a:t> </a:t>
            </a:r>
            <a:r>
              <a:rPr lang="th-TH" sz="2400" dirty="0"/>
              <a:t>การอบรม</a:t>
            </a:r>
            <a:r>
              <a:rPr lang="en-US" sz="2400" dirty="0"/>
              <a:t> </a:t>
            </a:r>
            <a:r>
              <a:rPr lang="th-TH" sz="2400" dirty="0"/>
              <a:t>การใช้เว็บไซต์ส่งเสริมการศึกษา</a:t>
            </a:r>
            <a:r>
              <a:rPr lang="en-US" sz="2400" dirty="0"/>
              <a:t> </a:t>
            </a:r>
            <a:r>
              <a:rPr lang="th-TH" sz="2400" dirty="0"/>
              <a:t>และแบบไม่เฉพาะเจาะจง</a:t>
            </a:r>
            <a:r>
              <a:rPr lang="en-US" sz="2400" dirty="0"/>
              <a:t>  </a:t>
            </a:r>
            <a:r>
              <a:rPr lang="th-TH" sz="2400" dirty="0"/>
              <a:t>โดยทั้งนี้โพรโตคอลจะถูกผู้นำเสนอใส่ข้อข้อมูลที่ต้องการนำเสนอไว้ในช่องทางและสื่ออื่น ๆ ทำให้ผู้รับข้อมูลได้รับข้อมูลนั้นโดยรู้ตัวหรือไม่รู้ตัวก็ตาม</a:t>
            </a:r>
            <a:r>
              <a:rPr lang="en-US" sz="2400" dirty="0"/>
              <a:t>   </a:t>
            </a:r>
            <a:r>
              <a:rPr lang="th-TH" sz="2400" dirty="0"/>
              <a:t>เช่น</a:t>
            </a:r>
            <a:r>
              <a:rPr lang="en-US" sz="2400" dirty="0"/>
              <a:t>  </a:t>
            </a:r>
            <a:r>
              <a:rPr lang="th-TH" sz="2400" dirty="0"/>
              <a:t>การโฆษณาสินค้าในรูปแบบต่าง ๆ</a:t>
            </a:r>
            <a:endParaRPr lang="en-US" sz="2400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องค์ประกอบในการนำเสนองาน</a:t>
            </a: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947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5" y="380708"/>
            <a:ext cx="3312368" cy="22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3304410" cy="221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01" y="3831531"/>
            <a:ext cx="3107737" cy="21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500" y="5373216"/>
            <a:ext cx="3995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รูปแบบการนำเสนอที่แตกต่างด้วยเทคนิคในการนำเสนอ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26284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รูปแบบและวิธีการนำเสนอในงานนิเทศศาสตร์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/>
              <a:t>รูปแบบการนำเสนอมีได้หลายรูปแบบ</a:t>
            </a:r>
            <a:r>
              <a:rPr lang="en-US" sz="3200" dirty="0"/>
              <a:t>  </a:t>
            </a:r>
            <a:r>
              <a:rPr lang="th-TH" sz="3200" dirty="0"/>
              <a:t>ซึ่งจะต้องพิจารณาเลือกใช้รูปแบบให้เหมาะสมกับวัตถุประสงค์ของการนำเสนอ</a:t>
            </a:r>
            <a:r>
              <a:rPr lang="en-US" sz="3200" dirty="0"/>
              <a:t>  </a:t>
            </a:r>
            <a:r>
              <a:rPr lang="th-TH" sz="3200" dirty="0"/>
              <a:t>และ ความต้องการของผู้รับการนำเสนอ</a:t>
            </a:r>
            <a:r>
              <a:rPr lang="en-US" sz="3200" dirty="0"/>
              <a:t>  </a:t>
            </a:r>
            <a:r>
              <a:rPr lang="th-TH" sz="3200" dirty="0"/>
              <a:t>โดยทั่วไปจะมีการใช้อยู่สองรูปแบบได้แก่</a:t>
            </a: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                </a:t>
            </a:r>
            <a:r>
              <a:rPr lang="th-TH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.  </a:t>
            </a:r>
            <a:r>
              <a:rPr lang="th-TH" sz="3200" dirty="0"/>
              <a:t>แบบสรุปความ</a:t>
            </a:r>
            <a:r>
              <a:rPr lang="en-US" sz="3200" dirty="0"/>
              <a:t> (</a:t>
            </a:r>
            <a:r>
              <a:rPr lang="en-US" sz="3200" dirty="0" err="1"/>
              <a:t>qutline</a:t>
            </a:r>
            <a:r>
              <a:rPr lang="en-US" sz="3200" dirty="0"/>
              <a:t>)</a:t>
            </a:r>
            <a:r>
              <a:rPr lang="th-TH" sz="3200" dirty="0"/>
              <a:t>  แบบสรุปความ</a:t>
            </a:r>
            <a:r>
              <a:rPr lang="en-US" sz="3200" dirty="0"/>
              <a:t>  </a:t>
            </a:r>
            <a:r>
              <a:rPr lang="th-TH" sz="3200" dirty="0"/>
              <a:t>คือ</a:t>
            </a:r>
            <a:r>
              <a:rPr lang="en-US" sz="3200" dirty="0"/>
              <a:t>  </a:t>
            </a:r>
            <a:r>
              <a:rPr lang="th-TH" sz="3200" dirty="0"/>
              <a:t>การนำเสนอเนื้อหาทั้งที่เป็นข้อเท็จจริง</a:t>
            </a:r>
            <a:r>
              <a:rPr lang="en-US" sz="3200" dirty="0"/>
              <a:t>  </a:t>
            </a:r>
            <a:r>
              <a:rPr lang="th-TH" sz="3200" dirty="0"/>
              <a:t>ความคิดเห็น</a:t>
            </a:r>
            <a:r>
              <a:rPr lang="en-US" sz="3200" dirty="0"/>
              <a:t>  </a:t>
            </a:r>
            <a:r>
              <a:rPr lang="th-TH" sz="3200" dirty="0"/>
              <a:t>และ</a:t>
            </a:r>
            <a:r>
              <a:rPr lang="en-US" sz="3200" dirty="0"/>
              <a:t>  </a:t>
            </a:r>
            <a:r>
              <a:rPr lang="th-TH" sz="3200" dirty="0"/>
              <a:t>ข้อพิจารณาเป็น</a:t>
            </a:r>
            <a:r>
              <a:rPr lang="th-TH" sz="3200" dirty="0" smtClean="0"/>
              <a:t>ข้อๆ</a:t>
            </a:r>
          </a:p>
          <a:p>
            <a:endParaRPr lang="en-US" sz="3200" dirty="0"/>
          </a:p>
          <a:p>
            <a:r>
              <a:rPr lang="en-US" sz="3200" dirty="0" smtClean="0"/>
              <a:t>2</a:t>
            </a:r>
            <a:r>
              <a:rPr lang="en-US" sz="3200" dirty="0"/>
              <a:t>.  </a:t>
            </a:r>
            <a:r>
              <a:rPr lang="th-TH" sz="3200" dirty="0"/>
              <a:t>แบบเรียงความ</a:t>
            </a:r>
            <a:r>
              <a:rPr lang="en-US" sz="3200" dirty="0"/>
              <a:t> (essay) </a:t>
            </a:r>
            <a:r>
              <a:rPr lang="th-TH" sz="3200" dirty="0"/>
              <a:t>แบบเรียงความ</a:t>
            </a:r>
            <a:r>
              <a:rPr lang="en-US" sz="3200" dirty="0"/>
              <a:t>  </a:t>
            </a:r>
            <a:r>
              <a:rPr lang="th-TH" sz="3200" dirty="0"/>
              <a:t>คือ</a:t>
            </a:r>
            <a:r>
              <a:rPr lang="en-US" sz="3200" dirty="0"/>
              <a:t>  </a:t>
            </a:r>
            <a:r>
              <a:rPr lang="th-TH" sz="3200" dirty="0"/>
              <a:t>การนำเสนอด้วยการพรรณนาถึงเนื้อหาละเอียด</a:t>
            </a:r>
            <a:r>
              <a:rPr lang="en-US" sz="3200" dirty="0"/>
              <a:t>    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191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เอกสารสิ่งพิมพ์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            </a:t>
            </a:r>
            <a:r>
              <a:rPr lang="th-TH" sz="3200" dirty="0"/>
              <a:t>การนำเสนองานที่มีผู้นิยมใช้มากที่สุด คือ เอกสารสิ่งพิมพ์</a:t>
            </a:r>
            <a:r>
              <a:rPr lang="en-US" sz="3200" dirty="0"/>
              <a:t>  </a:t>
            </a:r>
            <a:r>
              <a:rPr lang="th-TH" sz="3200" dirty="0"/>
              <a:t>เนื่องมีความง่ายต่อการผลิตและใช้งาน</a:t>
            </a:r>
            <a:r>
              <a:rPr lang="en-US" sz="3200" dirty="0"/>
              <a:t> </a:t>
            </a:r>
            <a:r>
              <a:rPr lang="th-TH" sz="3200" dirty="0"/>
              <a:t>สัมผัสได้และใช้เป็นหลักฐานในการนำเสนอข้อมูลที่ดีและรวดเร็วต่อการใช้งานได้</a:t>
            </a:r>
            <a:r>
              <a:rPr lang="en-US" sz="3200" dirty="0"/>
              <a:t> </a:t>
            </a:r>
            <a:r>
              <a:rPr lang="th-TH" sz="3200" dirty="0"/>
              <a:t>ปัจจุบันได้มีมีการปรับเปลี่ยนเพิ่มเติมที่นำไปใช้ควบคู่กับงานด้านมัลติมีเดียที่ทำให้การทำงานมีประสิทธิภาพมากขึ้นในเรื่องการดึงดูดและให้ข้อมูลไปพร้อมกัน </a:t>
            </a:r>
          </a:p>
        </p:txBody>
      </p:sp>
    </p:spTree>
    <p:extLst>
      <p:ext uri="{BB962C8B-B14F-4D97-AF65-F5344CB8AC3E}">
        <p14:creationId xmlns:p14="http://schemas.microsoft.com/office/powerpoint/2010/main" val="178509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th-TH" sz="3200" dirty="0"/>
              <a:t>โดยการนำเสนองานในรูปแบบเอกสารที่มีผู้เลือกใช้มากที่สุดด้วยเหตุผลดังนี้</a:t>
            </a:r>
            <a:endParaRPr lang="en-US" sz="3200" dirty="0"/>
          </a:p>
          <a:p>
            <a:pPr fontAlgn="base"/>
            <a:r>
              <a:rPr lang="th-TH" sz="3200" dirty="0"/>
              <a:t>            </a:t>
            </a:r>
            <a:r>
              <a:rPr lang="en-US" sz="3200" dirty="0"/>
              <a:t>1. </a:t>
            </a:r>
            <a:r>
              <a:rPr lang="th-TH" sz="3200" dirty="0"/>
              <a:t>นำเสนอข้อมูลได้ทั้งรูปแบบตัวอักษรหรือตัวหนังสือ</a:t>
            </a:r>
            <a:r>
              <a:rPr lang="en-US" sz="3200" dirty="0"/>
              <a:t> </a:t>
            </a:r>
            <a:r>
              <a:rPr lang="th-TH" sz="3200" dirty="0"/>
              <a:t>รูปภาพ</a:t>
            </a:r>
            <a:r>
              <a:rPr lang="en-US" sz="3200" dirty="0"/>
              <a:t> </a:t>
            </a:r>
            <a:r>
              <a:rPr lang="th-TH" sz="3200" dirty="0"/>
              <a:t>ภาพนิ่ง</a:t>
            </a:r>
            <a:r>
              <a:rPr lang="en-US" sz="3200" dirty="0"/>
              <a:t>  </a:t>
            </a:r>
            <a:r>
              <a:rPr lang="th-TH" sz="3200" dirty="0"/>
              <a:t>แผนภูมิ แผนผัง</a:t>
            </a:r>
            <a:r>
              <a:rPr lang="en-US" sz="3200" dirty="0"/>
              <a:t>  </a:t>
            </a:r>
            <a:r>
              <a:rPr lang="th-TH" sz="3200" dirty="0"/>
              <a:t>และกราฟ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2.</a:t>
            </a:r>
            <a:r>
              <a:rPr lang="th-TH" sz="3200" dirty="0"/>
              <a:t> สร้างได้ง่าย</a:t>
            </a:r>
            <a:r>
              <a:rPr lang="en-US" sz="3200" dirty="0"/>
              <a:t> </a:t>
            </a:r>
            <a:r>
              <a:rPr lang="th-TH" sz="3200" dirty="0"/>
              <a:t>ต้นทุนต่ำ</a:t>
            </a:r>
            <a:r>
              <a:rPr lang="en-US" sz="3200" dirty="0"/>
              <a:t> </a:t>
            </a:r>
            <a:r>
              <a:rPr lang="th-TH" sz="3200" dirty="0"/>
              <a:t>และใช้เวลาในการสร้างน้อย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3.  </a:t>
            </a:r>
            <a:r>
              <a:rPr lang="th-TH" sz="3200" dirty="0"/>
              <a:t>สามารถนำเสนอได้ทุกที่</a:t>
            </a:r>
            <a:r>
              <a:rPr lang="en-US" sz="3200" dirty="0"/>
              <a:t> </a:t>
            </a:r>
            <a:r>
              <a:rPr lang="th-TH" sz="3200" dirty="0"/>
              <a:t>ทุกเวลา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4. </a:t>
            </a:r>
            <a:r>
              <a:rPr lang="th-TH" sz="3200" dirty="0"/>
              <a:t>ไม่ต้องใช้เทคโนโลยีอื่น ๆ ช่วยในการนำเสนอ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5. </a:t>
            </a:r>
            <a:r>
              <a:rPr lang="th-TH" sz="3200" dirty="0"/>
              <a:t>เป็นพื้นฐานของการสร้างงานนำเสนอในรูปแบบอื่น </a:t>
            </a:r>
            <a:endParaRPr lang="en-US" sz="3200" dirty="0"/>
          </a:p>
          <a:p>
            <a:pPr fontAlgn="base"/>
            <a:r>
              <a:rPr lang="en-US" sz="3200" dirty="0"/>
              <a:t>           </a:t>
            </a:r>
            <a:r>
              <a:rPr lang="en-US" sz="3200" dirty="0" smtClean="0"/>
              <a:t>6</a:t>
            </a:r>
            <a:r>
              <a:rPr lang="en-US" sz="3200" dirty="0"/>
              <a:t>. </a:t>
            </a:r>
            <a:r>
              <a:rPr lang="th-TH" sz="3200" dirty="0"/>
              <a:t>ประยุกต์ใช้กับการนำเสนอในรูปแบบอื่น ๆ ได้หลากหลาย</a:t>
            </a:r>
            <a:r>
              <a:rPr lang="en-US" sz="3200" dirty="0"/>
              <a:t> 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427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688632" cy="381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16109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รูปแบบการนำเสนอแบบดั้งเดิม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4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มัลติมีเดีย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          </a:t>
            </a:r>
            <a:r>
              <a:rPr lang="th-TH" dirty="0"/>
              <a:t>	</a:t>
            </a:r>
            <a:r>
              <a:rPr lang="th-TH" sz="3200" dirty="0"/>
              <a:t>การนำเสนอข้อมูลหลายรูปแบบพร้อม ๆ กัน</a:t>
            </a:r>
            <a:r>
              <a:rPr lang="en-US" sz="3200" dirty="0"/>
              <a:t>  </a:t>
            </a:r>
            <a:r>
              <a:rPr lang="th-TH" sz="3200" dirty="0"/>
              <a:t>เพื่อส่งเสริมการรับรู้และความเข้าใจของผู้รับข้อมูล ปัจจุบันมีการพัฒนามัลติมีเดียอย่างต่อเนื่องทำให้มัลติมีเดียมีความสวยงาม สมจริง</a:t>
            </a:r>
            <a:r>
              <a:rPr lang="en-US" sz="3200" dirty="0"/>
              <a:t>  </a:t>
            </a:r>
            <a:r>
              <a:rPr lang="th-TH" sz="3200" dirty="0"/>
              <a:t>โต้ตอบหรือปฏิสัมพันธ์กับผู้รับข้อมูล มีขนาดไฟล์เล็กลงตอลอดจนสามารถพัฒนาให้ใช้งานบนอินเทอร์เน็ตได้</a:t>
            </a:r>
            <a:r>
              <a:rPr lang="en-US" sz="3200" dirty="0"/>
              <a:t>  </a:t>
            </a:r>
            <a:r>
              <a:rPr lang="th-TH" sz="3200" dirty="0"/>
              <a:t>การสร้างงานนำเสนอประเภทมัลติมีเดีย</a:t>
            </a:r>
            <a:r>
              <a:rPr lang="en-US" sz="3200" dirty="0"/>
              <a:t> </a:t>
            </a:r>
            <a:r>
              <a:rPr lang="th-TH" sz="3200" dirty="0"/>
              <a:t>ผู้ผลิตสื่อในการนำเสนอควรมีความรู้และเข้าใจเกี่ยวกับเทคโนโลยีเป็นที่จะใช้อย่างมาก</a:t>
            </a:r>
            <a:r>
              <a:rPr lang="en-US" sz="3200" dirty="0"/>
              <a:t> </a:t>
            </a:r>
            <a:r>
              <a:rPr lang="th-TH" sz="3200" dirty="0"/>
              <a:t> เช่นรูปแบบในการนำเสนอ โปรแกรมที่ใช้การ์ดจอ</a:t>
            </a:r>
            <a:r>
              <a:rPr lang="en-US" sz="3200" dirty="0"/>
              <a:t> </a:t>
            </a:r>
            <a:r>
              <a:rPr lang="th-TH" sz="3200" dirty="0"/>
              <a:t>การ์ดเสียง</a:t>
            </a:r>
            <a:r>
              <a:rPr lang="en-US" sz="3200" dirty="0"/>
              <a:t> </a:t>
            </a:r>
            <a:r>
              <a:rPr lang="th-TH" sz="3200" dirty="0"/>
              <a:t>และลำโพง</a:t>
            </a:r>
            <a:r>
              <a:rPr lang="en-US" sz="3200" dirty="0"/>
              <a:t>  </a:t>
            </a:r>
            <a:r>
              <a:rPr lang="th-TH" sz="3200" dirty="0"/>
              <a:t>ส่วนซอฟต์แวร์ที่ใช้สำหรับสร้างมัลติมีเดียในปัจจุบันมีให้เลือกหลายประเภท</a:t>
            </a:r>
            <a:r>
              <a:rPr lang="en-US" sz="3200" dirty="0"/>
              <a:t> </a:t>
            </a:r>
            <a:r>
              <a:rPr lang="th-TH" sz="3200" dirty="0"/>
              <a:t>แต่ละซอฟต์แวร์มีจุดดีแตกต่างกันไป</a:t>
            </a:r>
            <a:r>
              <a:rPr lang="en-US" sz="3200" dirty="0"/>
              <a:t> </a:t>
            </a:r>
            <a:r>
              <a:rPr lang="th-TH" sz="3200" dirty="0"/>
              <a:t>ปัจจุบันมีการนำเสนองานในรูปแบบมัลติมีเดียอย่างหลากหลาย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404772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sz="3200" dirty="0"/>
              <a:t>เนื่องจากสื่อมัลติมีเดียมีข้อดีดังนี้</a:t>
            </a:r>
            <a:r>
              <a:rPr lang="en-US" sz="3200" dirty="0"/>
              <a:t> </a:t>
            </a:r>
          </a:p>
          <a:p>
            <a:pPr fontAlgn="base"/>
            <a:r>
              <a:rPr lang="th-TH" sz="3200" dirty="0"/>
              <a:t>	-</a:t>
            </a:r>
            <a:r>
              <a:rPr lang="en-US" sz="3200" dirty="0"/>
              <a:t> </a:t>
            </a:r>
            <a:r>
              <a:rPr lang="th-TH" sz="3200" dirty="0"/>
              <a:t>นำเสนอข้อมูลได้หลายรูปแบบ เช่น</a:t>
            </a:r>
            <a:r>
              <a:rPr lang="en-US" sz="3200" dirty="0"/>
              <a:t>  </a:t>
            </a:r>
            <a:r>
              <a:rPr lang="th-TH" sz="3200" dirty="0"/>
              <a:t>ตัวหนังสือ</a:t>
            </a:r>
            <a:r>
              <a:rPr lang="en-US" sz="3200" dirty="0"/>
              <a:t>  </a:t>
            </a:r>
            <a:r>
              <a:rPr lang="th-TH" sz="3200" dirty="0"/>
              <a:t>เสียง</a:t>
            </a:r>
            <a:r>
              <a:rPr lang="en-US" sz="3200" dirty="0"/>
              <a:t>  </a:t>
            </a:r>
            <a:r>
              <a:rPr lang="th-TH" sz="3200" dirty="0"/>
              <a:t>ภาพนิ่ง</a:t>
            </a:r>
            <a:r>
              <a:rPr lang="en-US" sz="3200" dirty="0"/>
              <a:t>  </a:t>
            </a:r>
            <a:r>
              <a:rPr lang="th-TH" sz="3200" dirty="0"/>
              <a:t>ภาพเคลื่อนไหว </a:t>
            </a:r>
            <a:endParaRPr lang="en-US" sz="3200" dirty="0"/>
          </a:p>
          <a:p>
            <a:pPr fontAlgn="base"/>
            <a:r>
              <a:rPr lang="th-TH" sz="3200" dirty="0"/>
              <a:t>	-</a:t>
            </a:r>
            <a:r>
              <a:rPr lang="en-US" sz="3200" dirty="0"/>
              <a:t> </a:t>
            </a:r>
            <a:r>
              <a:rPr lang="th-TH" sz="3200" dirty="0"/>
              <a:t>ผู้รับข้อมูลสามารถเลือกรับข้อมูลจากจุดใดก็ได้โดยไม่ต้องเรียงลำดับเนื้อหา เช่น </a:t>
            </a:r>
            <a:r>
              <a:rPr lang="en-US" sz="3200" dirty="0"/>
              <a:t> </a:t>
            </a:r>
            <a:r>
              <a:rPr lang="th-TH" sz="3200" dirty="0"/>
              <a:t>บทเรียนมัลติมีเดีย </a:t>
            </a:r>
            <a:endParaRPr lang="en-US" sz="3200" dirty="0"/>
          </a:p>
          <a:p>
            <a:pPr fontAlgn="base"/>
            <a:r>
              <a:rPr lang="th-TH" sz="3200" dirty="0"/>
              <a:t>	-นำไปใช้ร่วมกับการนำเสนอในรูปแบบอื่นๆ ได้ เช่น ภาพยนตร์</a:t>
            </a:r>
            <a:r>
              <a:rPr lang="en-US" sz="3200" dirty="0"/>
              <a:t>  </a:t>
            </a:r>
            <a:r>
              <a:rPr lang="th-TH" sz="3200" dirty="0"/>
              <a:t>เกม</a:t>
            </a:r>
            <a:r>
              <a:rPr lang="en-US" sz="3200" dirty="0"/>
              <a:t>  </a:t>
            </a:r>
            <a:r>
              <a:rPr lang="th-TH" sz="3200" dirty="0"/>
              <a:t>เว็บไซต์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715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15302" cy="419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4869160"/>
            <a:ext cx="4160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การนำเสนอด้วยมัลติมีเดียของสตีฟจ๊อปในการเปิดตัวสินค้า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102041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th-TH" sz="3600" dirty="0">
                <a:solidFill>
                  <a:schemeClr val="tx1"/>
                </a:solidFill>
              </a:rPr>
              <a:t>กระบวนการสร้างสารและการนำเสนอในงานนิเทศศาสตร์งานนิเทศศาสตร์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44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โซเชียลมีเดียและเว็บไซต์</a:t>
            </a:r>
            <a:r>
              <a:rPr lang="en-US" b="1" dirty="0"/>
              <a:t> </a:t>
            </a:r>
            <a:r>
              <a:rPr lang="en-US" dirty="0"/>
              <a:t>  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          </a:t>
            </a:r>
          </a:p>
          <a:p>
            <a:r>
              <a:rPr lang="en-US" dirty="0"/>
              <a:t>       </a:t>
            </a:r>
            <a:r>
              <a:rPr lang="th-TH" sz="3200" dirty="0"/>
              <a:t>	คือ การนำเสนอข้อมูลผ่านหน้าจอคอมพิวเตอร์และโทรศัพท์มือถือ ที่เชื่อมต่อกับอินเทอร์เน็ต</a:t>
            </a:r>
            <a:r>
              <a:rPr lang="en-US" sz="3200" dirty="0"/>
              <a:t> </a:t>
            </a:r>
            <a:r>
              <a:rPr lang="th-TH" sz="3200" dirty="0"/>
              <a:t>ทำให้สามารถนำเสนอข้อมูลได้ครอบคลุมทั่วโลก</a:t>
            </a:r>
            <a:r>
              <a:rPr lang="en-US" sz="3200" dirty="0"/>
              <a:t>  </a:t>
            </a:r>
            <a:r>
              <a:rPr lang="th-TH" sz="3200" dirty="0"/>
              <a:t>การสร้างงานนำเสนอเวฟเพจ เว็บไซต์ผู้สร้างงานจะต้องสร้างเว็บเวฟเพจ หลาย ๆ</a:t>
            </a:r>
            <a:r>
              <a:rPr lang="en-US" sz="3200" dirty="0"/>
              <a:t>  </a:t>
            </a:r>
            <a:r>
              <a:rPr lang="th-TH" sz="3200" dirty="0"/>
              <a:t>หน้าเพื่อนำมาเชื่อมโยงให้เป็นเว็บไซต์เดียวกัน</a:t>
            </a:r>
            <a:r>
              <a:rPr lang="en-US" sz="3200" dirty="0"/>
              <a:t> </a:t>
            </a:r>
            <a:r>
              <a:rPr lang="th-TH" sz="3200" dirty="0"/>
              <a:t>โดยฮาร์ดแวร์ที่ต้องใช้กับคอมพิวเตอร์และ</a:t>
            </a:r>
            <a:r>
              <a:rPr lang="en-ZW" sz="3200" dirty="0"/>
              <a:t>app </a:t>
            </a:r>
            <a:r>
              <a:rPr lang="th-TH" sz="3200" dirty="0"/>
              <a:t>ในโทรศัพท์มือถือ นอกกเหนือจากอุปกรณ์พื้นฐาน เช่น</a:t>
            </a:r>
            <a:r>
              <a:rPr lang="en-US" sz="3200" dirty="0"/>
              <a:t>  </a:t>
            </a:r>
            <a:r>
              <a:rPr lang="th-TH" sz="3200" dirty="0"/>
              <a:t>การ์ดแลน</a:t>
            </a:r>
            <a:r>
              <a:rPr lang="en-US" sz="3200" dirty="0"/>
              <a:t> </a:t>
            </a:r>
            <a:r>
              <a:rPr lang="th-TH" sz="3200" dirty="0"/>
              <a:t>ลำโพง</a:t>
            </a:r>
            <a:r>
              <a:rPr lang="en-US" sz="3200" dirty="0"/>
              <a:t> </a:t>
            </a:r>
            <a:r>
              <a:rPr lang="th-TH" sz="3200" dirty="0"/>
              <a:t>วิดีโอแคม</a:t>
            </a:r>
            <a:r>
              <a:rPr lang="en-US" sz="3200" dirty="0"/>
              <a:t>  </a:t>
            </a:r>
            <a:r>
              <a:rPr lang="th-TH" sz="3200" dirty="0"/>
              <a:t>โมเด็ม</a:t>
            </a:r>
            <a:r>
              <a:rPr lang="en-US" sz="3200" dirty="0"/>
              <a:t> </a:t>
            </a:r>
            <a:r>
              <a:rPr lang="th-TH" sz="3200" dirty="0"/>
              <a:t>ส่วนซอฟต์แวร์นอกจากจะต้องใช้โปรแกรมประเภทเว็บเบราว์เซอร์แล้ว</a:t>
            </a:r>
            <a:r>
              <a:rPr lang="en-US" sz="3200" dirty="0"/>
              <a:t>  </a:t>
            </a:r>
            <a:r>
              <a:rPr lang="th-TH" sz="3200" dirty="0"/>
              <a:t>ผู้สร้างจะต้องใช้ซอฟต์แวร์สำหรับสร้างเว็บไซต์ด้วยการนำเสนองานในรูปแบบเว็บไซต์และเวฟเพจ</a:t>
            </a:r>
            <a:r>
              <a:rPr lang="en-US" sz="3200" dirty="0"/>
              <a:t>  </a:t>
            </a:r>
            <a:r>
              <a:rPr lang="th-TH" sz="3200" dirty="0"/>
              <a:t>จัดเป็นการนำเสนองาน</a:t>
            </a:r>
          </a:p>
        </p:txBody>
      </p:sp>
    </p:spTree>
    <p:extLst>
      <p:ext uri="{BB962C8B-B14F-4D97-AF65-F5344CB8AC3E}">
        <p14:creationId xmlns:p14="http://schemas.microsoft.com/office/powerpoint/2010/main" val="376009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th-TH" sz="3200" dirty="0"/>
              <a:t>ซึ่งปัจจุบันได้รับความนิยมมากซึ่งส่งผลดีดังนี้ (</a:t>
            </a:r>
            <a:r>
              <a:rPr lang="en-US" sz="3200" dirty="0">
                <a:hlinkClick r:id="rId2"/>
              </a:rPr>
              <a:t>https://goo.gl/SXfkYV</a:t>
            </a:r>
            <a:r>
              <a:rPr lang="th-TH" sz="3200" dirty="0"/>
              <a:t>)</a:t>
            </a:r>
            <a:endParaRPr lang="en-US" sz="3200" dirty="0"/>
          </a:p>
          <a:p>
            <a:pPr fontAlgn="base"/>
            <a:r>
              <a:rPr lang="th-TH" sz="3200" dirty="0"/>
              <a:t>     	-</a:t>
            </a:r>
            <a:r>
              <a:rPr lang="en-US" sz="3200" dirty="0"/>
              <a:t> </a:t>
            </a:r>
            <a:r>
              <a:rPr lang="th-TH" sz="3200" dirty="0"/>
              <a:t>นำเสนอข้อมูลได้หลายรูปแบบ เช่น ตัวหนังสือ สียง</a:t>
            </a:r>
            <a:r>
              <a:rPr lang="en-US" sz="3200" dirty="0"/>
              <a:t>  </a:t>
            </a:r>
            <a:r>
              <a:rPr lang="th-TH" sz="3200" dirty="0"/>
              <a:t>ภาพนิ่ง ภาพเคลื่อนไหว </a:t>
            </a:r>
            <a:endParaRPr lang="en-US" sz="3200" dirty="0"/>
          </a:p>
          <a:p>
            <a:pPr fontAlgn="base"/>
            <a:r>
              <a:rPr lang="th-TH" sz="3200" dirty="0"/>
              <a:t>    	-</a:t>
            </a:r>
            <a:r>
              <a:rPr lang="en-US" sz="3200" dirty="0"/>
              <a:t> </a:t>
            </a:r>
            <a:r>
              <a:rPr lang="th-TH" sz="3200" dirty="0"/>
              <a:t>สามารถเชื่อมโยงไปยังแหล่งข้อมูลอื่น ๆ บนอินเทอร์เน็ตได้ </a:t>
            </a:r>
            <a:endParaRPr lang="en-US" sz="3200" dirty="0"/>
          </a:p>
          <a:p>
            <a:pPr fontAlgn="base"/>
            <a:r>
              <a:rPr lang="th-TH" sz="3200" dirty="0"/>
              <a:t>   	- ใช้งานได้ทุกสถานที่</a:t>
            </a:r>
            <a:r>
              <a:rPr lang="en-US" sz="3200" dirty="0"/>
              <a:t>  </a:t>
            </a:r>
            <a:r>
              <a:rPr lang="th-TH" sz="3200" dirty="0"/>
              <a:t>ทุกเวลา</a:t>
            </a:r>
            <a:r>
              <a:rPr lang="en-US" sz="3200" dirty="0"/>
              <a:t>  </a:t>
            </a:r>
            <a:r>
              <a:rPr lang="th-TH" sz="3200" dirty="0"/>
              <a:t>ที่มีคอมพิวเตอร์เชื่อมต่อกับอินเทอร์เน็ต </a:t>
            </a:r>
            <a:endParaRPr lang="en-US" sz="3200" dirty="0"/>
          </a:p>
          <a:p>
            <a:pPr fontAlgn="base"/>
            <a:r>
              <a:rPr lang="th-TH" sz="3200" dirty="0"/>
              <a:t>    	- มีการปฏิสัมพันธ์และตอบสนองต่อผู้รับข้อมูล </a:t>
            </a:r>
            <a:endParaRPr lang="en-US" sz="3200" dirty="0"/>
          </a:p>
          <a:p>
            <a:pPr fontAlgn="base"/>
            <a:r>
              <a:rPr lang="th-TH" sz="3200" dirty="0"/>
              <a:t>   	- สามารถแลกเปลี่ยนข้อมูลต่าง ๆ กับผู้นำเสนอได้ทันที่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716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" y="548680"/>
            <a:ext cx="767678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3472" y="4574602"/>
            <a:ext cx="67842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/>
              <a:t>รูปแบบการนำเสนอด้วยระบบโซเชีลมีเดียและเว็บไซต์</a:t>
            </a:r>
            <a:r>
              <a:rPr lang="en-US" sz="3200" b="1" dirty="0"/>
              <a:t> </a:t>
            </a:r>
            <a:endParaRPr lang="th-TH" sz="3200" b="1" dirty="0" smtClean="0"/>
          </a:p>
          <a:p>
            <a:pPr algn="ctr"/>
            <a:r>
              <a:rPr lang="th-TH" sz="3200" b="1" dirty="0" smtClean="0"/>
              <a:t>ใน</a:t>
            </a:r>
            <a:r>
              <a:rPr lang="th-TH" sz="3200" b="1" dirty="0"/>
              <a:t>ยุคปัจจุบัน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1457728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7620000" cy="4800600"/>
          </a:xfrm>
        </p:spPr>
        <p:txBody>
          <a:bodyPr>
            <a:noAutofit/>
          </a:bodyPr>
          <a:lstStyle/>
          <a:p>
            <a:pPr fontAlgn="base"/>
            <a:r>
              <a:rPr lang="th-TH" sz="2800" dirty="0"/>
              <a:t>ทั้งนี้การนำเสนอมีความความหลากหลายและมีทางเลือกมากขึ้นและการเปิดรับรูปแบบของผู้รับข้อมูลก็มากขึ้นตามมา และในปัจจุบันในการนำเสนอก็มักนิยมใช้การนำเสนอที่ประกอบไปด้วย</a:t>
            </a:r>
            <a:endParaRPr lang="en-US" sz="2800" dirty="0"/>
          </a:p>
          <a:p>
            <a:pPr fontAlgn="base"/>
            <a:r>
              <a:rPr lang="th-TH" sz="2800" dirty="0"/>
              <a:t>	</a:t>
            </a:r>
            <a:r>
              <a:rPr lang="en-US" sz="2800" b="1" dirty="0"/>
              <a:t>1.</a:t>
            </a:r>
            <a:r>
              <a:rPr lang="th-TH" sz="2800" b="1" dirty="0"/>
              <a:t> ผู้นำเสนอ ใช้เอกสารเป็นส่วนร่วมในการนำเสนอ</a:t>
            </a:r>
            <a:r>
              <a:rPr lang="en-US" sz="2800" dirty="0"/>
              <a:t> </a:t>
            </a:r>
            <a:r>
              <a:rPr lang="th-TH" sz="2800" dirty="0"/>
              <a:t>เช่น การเขียนสรุปผลงานของตนเองเพื่อประกอบการพิจารณาเลื่อนขั้นเงินเดือน จัดทำเอกสารเสนอขออนุมัติ เสนอขายสินค้า และแสดงความความคิดเห็นต่าง ๆ</a:t>
            </a:r>
            <a:endParaRPr lang="en-US" sz="2800" dirty="0"/>
          </a:p>
          <a:p>
            <a:pPr fontAlgn="base"/>
            <a:r>
              <a:rPr lang="th-TH" sz="2800" dirty="0"/>
              <a:t>	</a:t>
            </a:r>
            <a:r>
              <a:rPr lang="en-US" sz="2800" b="1" dirty="0"/>
              <a:t>2.</a:t>
            </a:r>
            <a:r>
              <a:rPr lang="th-TH" sz="2800" b="1" dirty="0"/>
              <a:t> ผู้นำเสนอ ใช้วัสดุอุปกรณ์-เครื่องฉาย</a:t>
            </a:r>
            <a:r>
              <a:rPr lang="en-US" sz="2800" dirty="0"/>
              <a:t> </a:t>
            </a:r>
            <a:r>
              <a:rPr lang="th-TH" sz="2800" b="1" dirty="0"/>
              <a:t>เป็นสื่อและใช้เอกสารประกอบ</a:t>
            </a:r>
            <a:r>
              <a:rPr lang="en-US" sz="2800" dirty="0"/>
              <a:t> </a:t>
            </a:r>
            <a:r>
              <a:rPr lang="th-TH" sz="2800" dirty="0"/>
              <a:t>เช่น การการจัดอบรมสัมมนา</a:t>
            </a:r>
            <a:r>
              <a:rPr lang="en-US" sz="2800" dirty="0"/>
              <a:t> </a:t>
            </a:r>
            <a:r>
              <a:rPr lang="th-TH" sz="2800" dirty="0">
                <a:hlinkClick r:id="rId2"/>
              </a:rPr>
              <a:t>การนำเสนอ</a:t>
            </a:r>
            <a:r>
              <a:rPr lang="th-TH" sz="2800" dirty="0"/>
              <a:t>เพื่อความบันเทิงต่าง ๆ</a:t>
            </a:r>
            <a:endParaRPr lang="en-US" sz="2800" dirty="0"/>
          </a:p>
          <a:p>
            <a:r>
              <a:rPr lang="th-TH" sz="2800" dirty="0"/>
              <a:t>	</a:t>
            </a:r>
            <a:r>
              <a:rPr lang="en-US" sz="2800" b="1" dirty="0"/>
              <a:t>3.</a:t>
            </a:r>
            <a:r>
              <a:rPr lang="th-TH" sz="2800" b="1" dirty="0"/>
              <a:t> นำเสนอในรูปของนิทรรศการหรือกำหนดกิจกรรม</a:t>
            </a:r>
            <a:r>
              <a:rPr lang="en-US" sz="2800" dirty="0"/>
              <a:t> </a:t>
            </a:r>
            <a:r>
              <a:rPr lang="th-TH" sz="2800" dirty="0"/>
              <a:t>และอาจมีเอกสารเป็นส่วนประกอบ เช่น การจัดบอร์ดแสดงผลงานภาพถ่าย ผลงานทางวิชาการ หรือการจัดนิทรรศการอื่น ๆ </a:t>
            </a:r>
          </a:p>
        </p:txBody>
      </p:sp>
    </p:spTree>
    <p:extLst>
      <p:ext uri="{BB962C8B-B14F-4D97-AF65-F5344CB8AC3E}">
        <p14:creationId xmlns:p14="http://schemas.microsoft.com/office/powerpoint/2010/main" val="249706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20000" cy="1143000"/>
          </a:xfrm>
        </p:spPr>
        <p:txBody>
          <a:bodyPr/>
          <a:lstStyle/>
          <a:p>
            <a:r>
              <a:rPr lang="th-TH" sz="3600" b="1" dirty="0"/>
              <a:t>การเตรียมการพูดและการนำเสนอในงานนิเทศศาสตร์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200" dirty="0"/>
              <a:t>ในการพูดและการนำเสนอนอกเหนือจากผู้พูด เนื้อหาสื่อ รูปแบบกับการนำเสนอแล้วการวางแผนการเตรียมการในการนำเสนอก็เป็นส่วนสำคัญต่อความประสบความสำเร็จได้เหมือนกัน ทั้งนี้การเตรียมความพร้อมในการนำเสนอเป็นสิ่งที่ต้องมีการวางแผนตั้งแต่เตรียมการและมีการฝึกซ้อมมากมายเพื่อความสมบูรณ์ไม่ตกม้าตายก่อน และบนเวทีในการนำเสนอ เปรียบเสมือนนักกีฬาที่ต้องมีการฝึกซ้อมร่างกายจนแข็งแรงก่อนแข่งขันเสมอ ทั้งนี้การนำเสนอ</a:t>
            </a:r>
            <a:r>
              <a:rPr lang="en-US" sz="3200" dirty="0"/>
              <a:t> (Presentation) </a:t>
            </a:r>
            <a:r>
              <a:rPr lang="th-TH" sz="3200" dirty="0"/>
              <a:t>เป็นการสื่อสารรูปแบบหนึ่งที่มีบทบาทบาทและมีความจำเป็นอย่างมากในปัจจุบันทั้งในทุกวงการ เช่น การศึกษา วิชาชีพ ธุรกิจบริการและการสื่อสาร</a:t>
            </a:r>
            <a:r>
              <a:rPr lang="en-US" sz="3200" dirty="0"/>
              <a:t> </a:t>
            </a: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24532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th-TH" sz="3200" b="1" dirty="0">
                <a:solidFill>
                  <a:srgbClr val="FF0000"/>
                </a:solidFill>
              </a:rPr>
              <a:t>การกำหนดแผนการนำเสนอ </a:t>
            </a:r>
            <a:r>
              <a:rPr lang="th-TH" sz="3200" dirty="0"/>
              <a:t>เป็นการบริหารจัดการเพื่อทำให้เกิดโครงสร้างในการเตรียมแนวคิดเนื้อหารูปแบบ เวลา สถานที่และอื่น ๆ เขามาและจัดลำดับการทำงาน กำหนดเวลา จนถึงความสมบูรณ์ในการพูดและการนำเสนอ นอกจากนั้นยังส่งผลถึงการบริหารงานหากมีคนจำนวนมากร่วมด้วยกับการนำเสนอนั้น ๆ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367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7620000" cy="480060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th-TH" sz="2800" b="1" dirty="0">
                <a:solidFill>
                  <a:srgbClr val="FF0000"/>
                </a:solidFill>
              </a:rPr>
              <a:t> การรวบรวมข้อมูล</a:t>
            </a:r>
            <a:r>
              <a:rPr lang="en-US" sz="2800" dirty="0"/>
              <a:t> </a:t>
            </a:r>
            <a:r>
              <a:rPr lang="th-TH" sz="2800" dirty="0"/>
              <a:t>เพื่อที่จะมีการนำเสนอที่ผู้คนสนใจ คุณจำเป็นจะต้องรู้ว่าตัวเองกำลังพูดถึงอะไรอยู่ คุณไม่จำเป็นต้องเป็นผู้เชี่ยวชาญ หรืออ่านหนังสือทุกเล่มหรือเว็บไซต์ทุกเว็บที่เขียนเกี่ยวกับหัวข้อของคุณ แต่คุณควรจะสามารถตอบคำถามทุกคำถามที่มีการซักถามจากคนฟังอาจจะถามคุณได้                               </a:t>
            </a:r>
            <a:endParaRPr lang="en-US" sz="2800" dirty="0"/>
          </a:p>
          <a:p>
            <a:r>
              <a:rPr lang="th-TH" sz="2800" dirty="0"/>
              <a:t>     	หาข้อความอ้างอิงจากแหล่งข้อมูลที่เชื่อถือได้ ข้อความอ้างอิงจะทำให้การ</a:t>
            </a:r>
            <a:r>
              <a:rPr lang="th-TH" sz="2800" dirty="0" smtClean="0"/>
              <a:t>นำเสนอดี</a:t>
            </a:r>
            <a:r>
              <a:rPr lang="th-TH" sz="2800" dirty="0"/>
              <a:t>มากที่สุด ใช้สิ่งที่คนฉลาดทั้งหลายเคยพูดเอาไว้มาใส่ในงานนำเสนอไม่ได้ทำให้คุณดูฉลาดขึ้นเท่านั้น แต่ยังแสดงให้เห็นด้วยว่าคุณใช้เวลาไปกับการคิดถึงสิ่งที่คนอื่นได้พูดเอาไว้ด้วย ดูให้แน่ใจว่าแหล่งข้อมูล เชื่อถือได้ ไม่มีอะไรจะทำลายความมั่นใจของคุณได้เท่ากับข้อเท็จจริงที่กลายเป็นเพียงข้อเท็จที่ไม่จริง อย่าเชื่อข้อมูลที่เอามาจากในอินเทอร์เน็ตเสมอไป </a:t>
            </a:r>
            <a:endParaRPr lang="en-US" sz="2800" dirty="0"/>
          </a:p>
          <a:p>
            <a:endParaRPr lang="en-US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 </a:t>
            </a:r>
            <a:r>
              <a:rPr lang="th-TH" sz="3200" b="1" dirty="0">
                <a:solidFill>
                  <a:srgbClr val="FF0000"/>
                </a:solidFill>
              </a:rPr>
              <a:t>เขียนกระดาษโน้ตหรือกระดาษดัชนี </a:t>
            </a:r>
            <a:r>
              <a:rPr lang="th-TH" sz="3200" dirty="0"/>
              <a:t>เขียนความคิดหลัก ๆ (ข้อความ) ลงในกระดาษดัชนี ไม่ต้องรายละเอียด หากจดรายละเอียดมากเกินไปจะส่งผลกับความมั่นใจและบุคลิกภาพในการนำเสนอที่ผลต่อการรับรู้ของผู้ฟังเป็นอย่างมาก ใส่ข้อเท็จจริงตลก ๆ คำถามที่จะให้ผู้คนมีส่วนร่วม และกิจกรรมที่เชื้อเชิญให้ผู้คนมีส่วนร่วม  ไม่จำเป็นต้องมองกระดาษตลอดเวลาก็จะดี  การใส่ข้อมูลลงไปในกระดาษดัชนีจะช่วยให้คุณจำข้อมูลได้ ต่อให้คุณไม่จำเป็นต้องมีกระดาษโน้ตก็ได้ </a:t>
            </a:r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th-TH" sz="3200" b="1" dirty="0">
                <a:solidFill>
                  <a:srgbClr val="FF0000"/>
                </a:solidFill>
              </a:rPr>
              <a:t>ฝึกซ้อม</a:t>
            </a:r>
            <a:r>
              <a:rPr lang="en-US" sz="3200" dirty="0"/>
              <a:t> </a:t>
            </a:r>
            <a:r>
              <a:rPr lang="th-TH" sz="3200" dirty="0"/>
              <a:t>ในการนำเสนอส่วนมากความเป็นธรรมชาติเป็นสิ่งจำเป็นทั้งการพูด การแสดงท่าทางและคล่องแคล่ว จนถึงการแก้ไขปัญหาเฉพาะหน้าเป็นสิ่งจำเป็น ซึ่งเป็นไปได้อยากหากไม่ได้มีการฝึกซ้อม การซ้อมจะช่วยเพิ่มความมั่นใจมากขึ้นเมื่อต้องออกไปนำเสนอจริง และคำพูดที่ควรลดในการพูดประกอบไปด้วย </a:t>
            </a:r>
            <a:r>
              <a:rPr lang="en-US" sz="3200" dirty="0"/>
              <a:t>“</a:t>
            </a:r>
            <a:r>
              <a:rPr lang="th-TH" sz="3200" dirty="0"/>
              <a:t>แบบ</a:t>
            </a:r>
            <a:r>
              <a:rPr lang="en-US" sz="3200" dirty="0"/>
              <a:t>” </a:t>
            </a:r>
            <a:r>
              <a:rPr lang="th-TH" sz="3200" dirty="0"/>
              <a:t>และ </a:t>
            </a:r>
            <a:r>
              <a:rPr lang="en-US" sz="3200" dirty="0"/>
              <a:t>“</a:t>
            </a:r>
            <a:r>
              <a:rPr lang="th-TH" sz="3200" dirty="0"/>
              <a:t>เอ่อ</a:t>
            </a:r>
            <a:r>
              <a:rPr lang="en-US" sz="3200" dirty="0"/>
              <a:t>” </a:t>
            </a:r>
            <a:r>
              <a:rPr lang="th-TH" sz="3200" dirty="0"/>
              <a:t>  หลักการในการซ้อมง่าย ๆ คือ การซ้อมกับตนเอง ในเนื้อหาทาทางหรือการซ้อมหน้ากระจก  การซ้อมหน้าบุคคล การซ้อมบนสถานที่จำลองหรือสถานที่จริง</a:t>
            </a:r>
            <a:r>
              <a:rPr lang="en-US" sz="3200" dirty="0"/>
              <a:t> 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ความหมายของ </a:t>
            </a:r>
            <a:r>
              <a:rPr lang="en-US" dirty="0" smtClean="0"/>
              <a:t>SMCR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Source    </a:t>
            </a:r>
            <a:r>
              <a:rPr lang="th-TH" sz="3200" dirty="0"/>
              <a:t>หมายถึง ผู้ส่งสาร หรือ ผู้นำเสนอ</a:t>
            </a:r>
          </a:p>
          <a:p>
            <a:r>
              <a:rPr lang="en-US" sz="3200" dirty="0"/>
              <a:t>Message </a:t>
            </a:r>
            <a:r>
              <a:rPr lang="th-TH" sz="3200" dirty="0"/>
              <a:t>หมายถึง เนื้อหาสารที่จะนำเสนอ</a:t>
            </a:r>
          </a:p>
          <a:p>
            <a:r>
              <a:rPr lang="en-US" sz="3200" dirty="0"/>
              <a:t>Channel  </a:t>
            </a:r>
            <a:r>
              <a:rPr lang="th-TH" sz="3200" dirty="0"/>
              <a:t>หมายถึง ช่องทาง หรือ สื่อที่ใช้นำเสนอ</a:t>
            </a:r>
          </a:p>
          <a:p>
            <a:r>
              <a:rPr lang="en-US" sz="3200" dirty="0"/>
              <a:t>Receiver </a:t>
            </a:r>
            <a:r>
              <a:rPr lang="th-TH" sz="3200" dirty="0"/>
              <a:t>หมายถึง ผู้รับสาร หรือ ผู้ฟังการนำเสนอ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7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หัวข้อ</a:t>
            </a:r>
            <a:r>
              <a:rPr lang="th-TH" b="1" dirty="0"/>
              <a:t>เนื้อหา</a:t>
            </a:r>
            <a:r>
              <a:rPr lang="en-US" b="1" dirty="0"/>
              <a:t>  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pPr lvl="0"/>
            <a:r>
              <a:rPr lang="th-TH" sz="3200" dirty="0"/>
              <a:t>ความสำคัญของการสร้างสารในงานนิเทศศาสตร์</a:t>
            </a:r>
            <a:endParaRPr lang="en-US" sz="3200" dirty="0"/>
          </a:p>
          <a:p>
            <a:pPr lvl="0"/>
            <a:r>
              <a:rPr lang="th-TH" sz="3200" dirty="0"/>
              <a:t>การสร้างสารอย่างสร้างสรรค์ในงานนิเทศ</a:t>
            </a:r>
            <a:endParaRPr lang="en-US" sz="3200" dirty="0"/>
          </a:p>
          <a:p>
            <a:pPr lvl="0"/>
            <a:r>
              <a:rPr lang="th-TH" sz="3200" dirty="0"/>
              <a:t>วัตถุประสงค์ของการนำเสนอในงานนิเทศ  </a:t>
            </a:r>
            <a:endParaRPr lang="en-US" sz="3200" dirty="0"/>
          </a:p>
          <a:p>
            <a:pPr lvl="0"/>
            <a:r>
              <a:rPr lang="th-TH" sz="3200" dirty="0"/>
              <a:t>ความหมายของการนำเสนอในงานนิเทศศาสตร์</a:t>
            </a:r>
            <a:endParaRPr lang="en-US" sz="3200" dirty="0"/>
          </a:p>
          <a:p>
            <a:pPr lvl="0"/>
            <a:r>
              <a:rPr lang="th-TH" sz="3200" dirty="0"/>
              <a:t>องค์ประกอบของการนำเสนอในงานนิเทศศาสตร์ รูปแบบและวิธีการนำเสนอในงานนิเทศศาสตร์ </a:t>
            </a:r>
            <a:r>
              <a:rPr lang="en-US" sz="3200" dirty="0"/>
              <a:t>  </a:t>
            </a:r>
          </a:p>
          <a:p>
            <a:pPr lvl="0"/>
            <a:r>
              <a:rPr lang="th-TH" sz="3200" dirty="0"/>
              <a:t>การเตรียมการพูดและการนำเสนอในงานนิเทศศาสตร์</a:t>
            </a:r>
            <a:r>
              <a:rPr lang="en-US" sz="3200" dirty="0"/>
              <a:t>  </a:t>
            </a:r>
          </a:p>
          <a:p>
            <a:pPr lvl="0"/>
            <a:r>
              <a:rPr lang="th-TH" sz="3200" dirty="0"/>
              <a:t>การใช้สื่อมัลติมีเดียเพื่อการนำเสนอ</a:t>
            </a:r>
            <a:r>
              <a:rPr lang="en-US" sz="3200" dirty="0"/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963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 : </a:t>
            </a:r>
            <a:r>
              <a:rPr lang="th-TH" dirty="0"/>
              <a:t>ผู้ส่งสาร หรือ ผู้นำเสนอ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609239"/>
              </p:ext>
            </p:extLst>
          </p:nvPr>
        </p:nvGraphicFramePr>
        <p:xfrm>
          <a:off x="971600" y="1556792"/>
          <a:ext cx="71287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13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ผู้นำเสนอ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54768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69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บุคลิกภาพที่ดี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552057"/>
          </a:xfrm>
        </p:spPr>
        <p:txBody>
          <a:bodyPr>
            <a:noAutofit/>
          </a:bodyPr>
          <a:lstStyle/>
          <a:p>
            <a:r>
              <a:rPr lang="th-TH" sz="2800" dirty="0"/>
              <a:t>1 แต่งกายเหมาะสม </a:t>
            </a:r>
            <a:r>
              <a:rPr lang="th-TH" sz="2800" dirty="0" smtClean="0"/>
              <a:t>เรียบร้อย สะอาด</a:t>
            </a:r>
            <a:endParaRPr lang="th-TH" sz="2800" dirty="0"/>
          </a:p>
          <a:p>
            <a:r>
              <a:rPr lang="th-TH" sz="2800" dirty="0"/>
              <a:t>2 การวางตัว</a:t>
            </a:r>
            <a:r>
              <a:rPr lang="th-TH" sz="2800" dirty="0" smtClean="0"/>
              <a:t>เหมาะสม  นอบ</a:t>
            </a:r>
            <a:r>
              <a:rPr lang="th-TH" sz="2800" dirty="0"/>
              <a:t>น้อม / เป็นมิตร / กันเอง</a:t>
            </a:r>
          </a:p>
          <a:p>
            <a:r>
              <a:rPr lang="th-TH" sz="2800" dirty="0"/>
              <a:t>3 น้ำเสียง</a:t>
            </a:r>
            <a:r>
              <a:rPr lang="th-TH" sz="2800" dirty="0" smtClean="0"/>
              <a:t>ดี</a:t>
            </a:r>
            <a:r>
              <a:rPr lang="en-US" sz="2800" dirty="0" smtClean="0"/>
              <a:t> </a:t>
            </a:r>
            <a:r>
              <a:rPr lang="th-TH" sz="2800" dirty="0" smtClean="0"/>
              <a:t>ชัดเจน มีจังหวะ น่าฟัง</a:t>
            </a:r>
            <a:endParaRPr lang="th-TH" sz="2800" dirty="0"/>
          </a:p>
          <a:p>
            <a:r>
              <a:rPr lang="th-TH" sz="2800" dirty="0"/>
              <a:t>4 </a:t>
            </a:r>
            <a:r>
              <a:rPr lang="th-TH" sz="2800" dirty="0" smtClean="0"/>
              <a:t>พูดด้วยความกระตือรือร้น ด้วยท่าทางจริงใจ</a:t>
            </a:r>
          </a:p>
          <a:p>
            <a:pPr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067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บุคลิกภาพที่ดี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5 </a:t>
            </a:r>
            <a:r>
              <a:rPr lang="th-TH" sz="3200" dirty="0" smtClean="0"/>
              <a:t>ยิ้มแย้มแจ่มใน</a:t>
            </a:r>
            <a:endParaRPr lang="th-TH" sz="3200" dirty="0"/>
          </a:p>
          <a:p>
            <a:r>
              <a:rPr lang="th-TH" sz="3200" dirty="0"/>
              <a:t>6 </a:t>
            </a:r>
            <a:r>
              <a:rPr lang="th-TH" sz="3200" dirty="0" smtClean="0"/>
              <a:t>มีความเชื่อมั่นในตนเอง ไม่ลน ไม่สั่น</a:t>
            </a:r>
          </a:p>
          <a:p>
            <a:r>
              <a:rPr lang="th-TH" sz="3200" dirty="0" smtClean="0"/>
              <a:t>7. มีความคิดที่มีเหตุมีผล มีปฏิพานไหวพริบ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9431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</a:t>
            </a:r>
            <a:r>
              <a:rPr lang="th-TH" dirty="0" smtClean="0"/>
              <a:t>เนื้อหา</a:t>
            </a:r>
            <a:r>
              <a:rPr lang="th-TH" dirty="0"/>
              <a:t>สารที่จะนำเสนอ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69110"/>
              </p:ext>
            </p:extLst>
          </p:nvPr>
        </p:nvGraphicFramePr>
        <p:xfrm>
          <a:off x="1043608" y="1988840"/>
          <a:ext cx="69847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839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Channel  </a:t>
            </a:r>
            <a:r>
              <a:rPr lang="th-TH" dirty="0" smtClean="0"/>
              <a:t> </a:t>
            </a:r>
            <a:r>
              <a:rPr lang="th-TH" dirty="0"/>
              <a:t>ช่องทาง หรือ สื่อที่ใช้นำเสนอ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30815"/>
              </p:ext>
            </p:extLst>
          </p:nvPr>
        </p:nvGraphicFramePr>
        <p:xfrm>
          <a:off x="683568" y="1988840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207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Receiver </a:t>
            </a:r>
            <a:r>
              <a:rPr lang="th-TH" dirty="0" smtClean="0"/>
              <a:t> </a:t>
            </a:r>
            <a:r>
              <a:rPr lang="th-TH" dirty="0"/>
              <a:t>ผู้รับสาร หรือ ผู้ฟังการนำเสนอ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4759"/>
              </p:ext>
            </p:extLst>
          </p:nvPr>
        </p:nvGraphicFramePr>
        <p:xfrm>
          <a:off x="1043608" y="1916832"/>
          <a:ext cx="70567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643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</a:t>
            </a:r>
            <a:r>
              <a:rPr lang="th-TH" sz="3200" dirty="0">
                <a:solidFill>
                  <a:srgbClr val="FF0000"/>
                </a:solidFill>
              </a:rPr>
              <a:t>การแสดงความเป็นมิตรด้วยการยิ้มไปที่ผู้ฟัง</a:t>
            </a:r>
            <a:r>
              <a:rPr lang="en-US" sz="3200" dirty="0"/>
              <a:t> </a:t>
            </a:r>
            <a:r>
              <a:rPr lang="th-TH" sz="3200" dirty="0"/>
              <a:t>เมื่อถึงเวลานำเสนอ ไม่มีอะไรที่จะดึงความสนใจของผู้ฟังมาได้มากเท่ากับการยิ้มตามธรรมเนียม ทำตัวให้มีความสุข  งานวิจัยเผยว่าการยิ้มเป็นสิ่งที่ติดต่อได้</a:t>
            </a:r>
            <a:r>
              <a:rPr lang="en-US" sz="3200" dirty="0"/>
              <a:t>  </a:t>
            </a:r>
            <a:r>
              <a:rPr lang="th-TH" sz="3200" dirty="0"/>
              <a:t>ซึ่งหมายความว่าเมื่อคุณยิ้มกำแพงในการปิดกันจะเปิดออก  ดังนั้นถ้าคุณอยากจะให้งานนำเสนอของคุณดำเนินไปอย่างไม่ต้องเจอกับอุปสรรคก็ควรฝึกการยิ้มเข้าไว้ สิ่งนั้นจะทำให้ผู้ฟังผ่อนคลายและการนำเสนอจะเป็นไปได้ด้วยดี 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7620000" cy="4800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</a:t>
            </a:r>
            <a:r>
              <a:rPr lang="th-TH" sz="2800" dirty="0">
                <a:solidFill>
                  <a:srgbClr val="FF0000"/>
                </a:solidFill>
              </a:rPr>
              <a:t> มีความมั่นใจในงานที่คุณจะนำเสนอ</a:t>
            </a:r>
            <a:r>
              <a:rPr lang="en-US" sz="2800" dirty="0"/>
              <a:t> </a:t>
            </a:r>
            <a:r>
              <a:rPr lang="th-TH" sz="2800" dirty="0"/>
              <a:t>เมื่อคุณจะนำเสนองานให้กับคนงานฟัง ผู้นำเสนอจะต้องทำให้แน่ใจว่าทุกคนเข้าใจสิ่งที่คุณพยายามจะบอกพวกเขา ดูให้แน่ใจว่าคุณให้ความสนใจก่อนนำเสนอ เพราะจินตนาการให้เห็นความสำเร็จในช่วงก่อน</a:t>
            </a:r>
            <a:r>
              <a:rPr lang="en-US" sz="2800" dirty="0"/>
              <a:t>, </a:t>
            </a:r>
            <a:r>
              <a:rPr lang="th-TH" sz="2800" dirty="0"/>
              <a:t>ระหว่าง</a:t>
            </a:r>
            <a:r>
              <a:rPr lang="en-US" sz="2800" dirty="0"/>
              <a:t>, </a:t>
            </a:r>
            <a:r>
              <a:rPr lang="th-TH" sz="2800" dirty="0"/>
              <a:t>และหลังการนำเสนองาน ถ่อมตัวกับสิ่งที่คุณทำ อย่าให้ความคิดเรื่องความล้มเหลวเข้ามาในหัวคุณได้        ในหลาย ๆ ทางความมั่นใจของคุณก็สำคัญพอ ๆ กับข้อมูลที่คุณกำลังนำส่ง คุณไม่อยากจะเผยแพร่ข้อมูลผิด ๆ หรือพูดข้ามในสิ่งที่อุตส่าห์ค้นคว้ามาก็จริง แต่สิ่งที่จะทำให้คุณได้รับการยอมรับเป็นสิ่งที่ผู้ฟังเข้าใจด้วยนั้นคือระดับความมั่นใจของคุณต่างหาก ถ้าคุณมีความมั่นใจ </a:t>
            </a:r>
            <a:br>
              <a:rPr lang="th-TH" sz="2800" dirty="0"/>
            </a:br>
            <a:r>
              <a:rPr lang="th-TH" sz="2800" dirty="0"/>
              <a:t>คุณจะแลกเปลี่ยนความคิดกับผู้รับฟังได้ดีกว่า  ถ้าคุณต้องการเพิ่มความมั่นใจให้คิดในภาพรวม หลังจาก </a:t>
            </a:r>
            <a:r>
              <a:rPr lang="en-US" sz="2800" dirty="0"/>
              <a:t>10 </a:t>
            </a:r>
            <a:r>
              <a:rPr lang="th-TH" sz="2800" dirty="0"/>
              <a:t>หรือ </a:t>
            </a:r>
            <a:r>
              <a:rPr lang="en-US" sz="2800" dirty="0"/>
              <a:t>15 </a:t>
            </a:r>
            <a:r>
              <a:rPr lang="th-TH" sz="2800" dirty="0"/>
              <a:t>นาที การนำเสนอของคุณจะเสร็จสิ้นลง อะไรที่จะเป็นผลจากการนำเสนอของคุณในระยะยาว อาจจะไม่มากก็ได้ พยายามทำให้ดีที่สุดเท่าที่จะทำได้ แต่ถ้าคุณเริ่มประหม่า ย้ำกับตัวเองว่ามันยังมีช่วงเวลาที่สำคัญกว่านี้ในชีวิตคุณที่กำลังจะมา </a:t>
            </a:r>
          </a:p>
        </p:txBody>
      </p:sp>
    </p:spTree>
    <p:extLst>
      <p:ext uri="{BB962C8B-B14F-4D97-AF65-F5344CB8AC3E}">
        <p14:creationId xmlns:p14="http://schemas.microsoft.com/office/powerpoint/2010/main" val="1789058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3. </a:t>
            </a:r>
            <a:r>
              <a:rPr lang="th-TH" sz="3200" dirty="0">
                <a:solidFill>
                  <a:srgbClr val="FF0000"/>
                </a:solidFill>
              </a:rPr>
              <a:t>สบตา</a:t>
            </a:r>
            <a:r>
              <a:rPr lang="en-US" sz="3200" dirty="0"/>
              <a:t> </a:t>
            </a:r>
            <a:r>
              <a:rPr lang="th-TH" sz="3200" dirty="0"/>
              <a:t>ไม่มีอะไรที่จะน่าเบื่อไปกว่าการฟังคนนำเสนอที่เอาแต่ก้มมองพื้นหรือโพยกระดาษ ทำตัวให้สบาย ๆ ทำให้ผู้ฟังของคุณรู้สึกว่ากำลังคุยกับเขาตลอดเวลา พูดแบบเดียวกับที่คุณคุยกันปกติทำตัวสบายได้เช่นกัน  ตั้งเป้าว่าต้องมองไปที่ทุกคนในห้องอย่างน้อยหนึ่งครั้ง ด้วยวิธีนี้ ทุกคนจะรู้สึกว่าคุณเป็นส่วนหนึ่งของพวกเขา บวกกับตัวคุณเองก็จะดูเหมือนว่าเข้าใจสิ่งที่ตัวเองพูดอย่างดีด้วย 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890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ความหมายของสารในงานนิเทศศาสตร์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620000" cy="4800600"/>
          </a:xfrm>
        </p:spPr>
        <p:txBody>
          <a:bodyPr>
            <a:noAutofit/>
          </a:bodyPr>
          <a:lstStyle/>
          <a:p>
            <a:r>
              <a:rPr lang="th-TH" sz="2800" dirty="0" smtClean="0"/>
              <a:t>สาร </a:t>
            </a:r>
            <a:r>
              <a:rPr lang="th-TH" sz="2800" dirty="0"/>
              <a:t>(Message) หมายถึง ข้อความหรือข้อมูลที่อยู่ในรูปแบบต่างๆ เช่น สารความรู้ สารที่นำเสนอตามความต้องการของผู้คิดค้นสารซึ่งนำเสนอมาในรูปแบบ ภาษา ข้อความ </a:t>
            </a:r>
            <a:br>
              <a:rPr lang="th-TH" sz="2800" dirty="0"/>
            </a:br>
            <a:r>
              <a:rPr lang="th-TH" sz="2800" dirty="0"/>
              <a:t>มีวัตถุประสงค์ในเชิงวิชาการ เชิงนันทนาการ เชิงจินตนาการ  หรือเชิงอื่นใดได้ ในภาษาอังกฤษ สารตรงกับคำว่า Message โดยทั่วไปการใช้ประโยชน์ของสารคือ เป็นตัวตั้งตนที่ประจักษ์เป็นหลักฐานเพื่อใช้ถ่ายทอดความคิด ความรู้สึก บางอย่าง ไปยังกลุ่มเป้าหมาย หรือสร้างไว้เพียงเพื่อสนองประโยชน์ของผู้คิดค้นสาร เช่น สารประเภท รูปภาพ อาจไม่มีภาษากำกับไว้ </a:t>
            </a:r>
            <a:r>
              <a:rPr lang="th-TH" sz="2800" dirty="0" smtClean="0"/>
              <a:t>แต่</a:t>
            </a:r>
            <a:r>
              <a:rPr lang="th-TH" sz="2800" dirty="0"/>
              <a:t>สามารถสื่อถึงจินตนการของผู้คิดค้นสารได้ </a:t>
            </a:r>
            <a:endParaRPr lang="en-US" sz="2800" dirty="0"/>
          </a:p>
          <a:p>
            <a:r>
              <a:rPr lang="th-TH" sz="2800" dirty="0"/>
              <a:t>พจนนานุกรมฉบับปี 2552 สารมีความหมายถึงแก่น, เนื้อแท้, มักใช้เข้าคู่กับคำแก่นเป็นแก่นสาร; ข้อความ, ถ้อยคำ, เรื่องราว, เช่นกล่าวสารสื่อสาร, หนังสือเช่นนิตยสารวารสาร, จดหมายเช่นเขียนสารสารของนายกรัฐมนตรีถึงเยาวชน</a:t>
            </a:r>
          </a:p>
        </p:txBody>
      </p:sp>
    </p:spTree>
    <p:extLst>
      <p:ext uri="{BB962C8B-B14F-4D97-AF65-F5344CB8AC3E}">
        <p14:creationId xmlns:p14="http://schemas.microsoft.com/office/powerpoint/2010/main" val="1819864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4. </a:t>
            </a:r>
            <a:r>
              <a:rPr lang="th-TH" sz="3200" dirty="0">
                <a:solidFill>
                  <a:srgbClr val="FF0000"/>
                </a:solidFill>
              </a:rPr>
              <a:t>การเปลี่ยนเสียงสูงต่ำกับเนื้อหาในการนำเสนอ</a:t>
            </a:r>
            <a:r>
              <a:rPr lang="en-US" sz="3200" dirty="0"/>
              <a:t> </a:t>
            </a:r>
            <a:r>
              <a:rPr lang="th-TH" sz="3200" dirty="0"/>
              <a:t>เป้าหมายคือมีส่วนร่วมกับคนฟัง ไม่ใช่ทำให้พวกเขาง่วงนอน มีสีสันเวลาพูดถึงหัวข้อของคุณ พูดราวกับว่ามันเป็นสิ่งที่น่าสนใจที่สุดในโลกผู้ฟังขอบคุณคุณในเรื่องนี้เลยล่ะ  การเปลี่ยนเสียงสูงต่ำก็คือการขยับเสียงขึ้นลงที่ดีเจในรายการวิทยุใช้กันเวลาพูด คือการใช้เสียงสูงของคุณเวลาที่มันมีเรื่องน่าตื่นเต้น คุณไม่จำเป็นจะต้องทำเสียงเหมือนกับว่าคุณเพิ่งไปเจอสิงโตมา แต่คุณก็ไม่จำเป็นต้องทำเสียงเหมือนว่าคุณเพิ่งได้เจอกระรอกตัวน้อยด้วยเช่นกัน แค่เปลี่ยนโทนเสียงบ้างให้การนำเสนอน่าสนใจขึ้น 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369152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5. </a:t>
            </a:r>
            <a:r>
              <a:rPr lang="th-TH" sz="3600" dirty="0">
                <a:solidFill>
                  <a:srgbClr val="FF0000"/>
                </a:solidFill>
              </a:rPr>
              <a:t>ใช้การขยับมือ </a:t>
            </a:r>
            <a:r>
              <a:rPr lang="th-TH" sz="3600" dirty="0"/>
              <a:t>ขยับมือของคุณไปด้วยเมื่อคุณพูด ใช้มือทั้งสองเพื่อเน้นประเด็นและทำให้คนฟังรู้สึกสนใจ มันจะนำพาพลังงานจากความประหม่าของคุณไปอยู่ถูกที่ถูกทาง </a:t>
            </a:r>
          </a:p>
        </p:txBody>
      </p:sp>
    </p:spTree>
    <p:extLst>
      <p:ext uri="{BB962C8B-B14F-4D97-AF65-F5344CB8AC3E}">
        <p14:creationId xmlns:p14="http://schemas.microsoft.com/office/powerpoint/2010/main" val="1789058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496944" cy="480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6.</a:t>
            </a:r>
            <a:r>
              <a:rPr lang="th-TH" sz="3200" dirty="0">
                <a:solidFill>
                  <a:srgbClr val="FF0000"/>
                </a:solidFill>
              </a:rPr>
              <a:t> มีการลงท้ายที่ดี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th-TH" sz="3200" dirty="0"/>
              <a:t>คุณอาจจะเคยได้ยินการลงท้ายการนำเสนองานด้วยอะไรประมาณว่า </a:t>
            </a:r>
            <a:r>
              <a:rPr lang="en-US" sz="3200" dirty="0"/>
              <a:t>“</a:t>
            </a:r>
            <a:r>
              <a:rPr lang="th-TH" sz="3200" dirty="0"/>
              <a:t>อืม... แค่นี้แหละ</a:t>
            </a:r>
            <a:r>
              <a:rPr lang="en-US" sz="3200" dirty="0"/>
              <a:t>” </a:t>
            </a:r>
            <a:r>
              <a:rPr lang="th-TH" sz="3200" dirty="0"/>
              <a:t>การปิดท้ายของคุณเป็นความประทับใจสุดท้ายของผู้ฟัง รวมถึงอาจารย์ของคุณด้วย ทำให้มันน่าตื่นเต้นด้วยการแนะนำสถิติสุดท้ายหรืออะไรสักอย่างที่สร้างสรรค์ในตอนจบ การลงท้ายของคุณจะเป็นอะไรก็ได้ที่ทำให้คนฟังรู้ว่าคุณนำเสนอจบ</a:t>
            </a:r>
            <a:r>
              <a:rPr lang="th-TH" sz="3200" dirty="0" smtClean="0"/>
              <a:t>แล้ว</a:t>
            </a:r>
            <a:r>
              <a:rPr lang="th-TH" sz="3200" dirty="0"/>
              <a:t>เล่าเรื่อง บางทีอาจเป็นเรื่องส่วนตัว เรื่องเล่าจะดีมากสำหรับการนำเสนองานวิชาประวัติศาสตร์หรือภาษาอังกฤษ บางทีคุณอาจจะสามารถโยงงานที่คุณนำเสนอกับเกร็ดประวัติของคนดังในประวัติศาสตร์ด้วยก็ได้</a:t>
            </a:r>
            <a:r>
              <a:rPr lang="en-US" sz="3200" dirty="0"/>
              <a:t> </a:t>
            </a:r>
          </a:p>
          <a:p>
            <a:r>
              <a:rPr lang="th-TH" sz="3200" dirty="0"/>
              <a:t>      	ถามคำถามที่กระตุ้นให้คิด การจบด้วยคำถามเป็นหนทางที่ดีที่จะทำให้ผู้ฟังนึกถึงการนำเสนอของคุณเองในทางที่น่าสนใจ คุณมีการปิดท้ายแบบที่คุณอยากจะให้เป็นหรือเปล่า </a:t>
            </a:r>
            <a:endParaRPr lang="en-US" sz="3200" dirty="0"/>
          </a:p>
          <a:p>
            <a:r>
              <a:rPr lang="th-TH" sz="3200" dirty="0" smtClean="0"/>
              <a:t>    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89058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การทำการนำเสนอ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7. </a:t>
            </a:r>
            <a:r>
              <a:rPr lang="th-TH" sz="3600" dirty="0">
                <a:solidFill>
                  <a:srgbClr val="FF0000"/>
                </a:solidFill>
              </a:rPr>
              <a:t>เดินกลับมาพร้อมกับรอยยิ้ม </a:t>
            </a:r>
            <a:r>
              <a:rPr lang="en-US" sz="3600" dirty="0"/>
              <a:t> </a:t>
            </a:r>
            <a:r>
              <a:rPr lang="th-TH" sz="3600" dirty="0"/>
              <a:t>รู้ไว้ว่าคุณเพิ่งจะเอาชนะการนำเสนอของคุณมาหมาด ๆ และคุณเพิ่งทำในสิ่งที่คนหลายคนไม่สามารถที่จะทำได้ อย่ารู้สึกผิดหวังหากคุณไม่ได้รับเสียงปรบมือ มั่นใจเข้าไว้</a:t>
            </a:r>
            <a:r>
              <a:rPr lang="en-US" sz="3600" dirty="0"/>
              <a:t> 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369152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เคล็ดลับในการเป็นผู้นำเสนอที่ดี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Autofit/>
          </a:bodyPr>
          <a:lstStyle/>
          <a:p>
            <a:r>
              <a:rPr lang="th-TH" sz="2400" dirty="0"/>
              <a:t>บุคลิก มีท่าทางที่ดี ไม่กอดอกหรือไขว้แขน ปล่อยแขนอย่างสบาย อย่าทำหลังโกงให้ยืดหลังตรงเข้าไว้ พยายามอย่าถกเถียงกับผู้ฟัง สิ่งนี้ทำให้การนำเสนอของคุณดูแย่ลง แต่บอกพวกเขาว่าพวกเขามีประเด็นที่น่าสนใจและคุณจะตรวจสอบแล้วไปพูดคุยกับเขาในภายหลัง   </a:t>
            </a:r>
            <a:r>
              <a:rPr lang="th-TH" sz="2400" dirty="0" smtClean="0"/>
              <a:t>การสื่อสารด้วยสายตา อย่าลืมมองไปที่ทุกคน แต่อย่าจ้องหน้าใครเป็นพิเศษให้มองผ่าน ๆ ไปทั่วชั้น</a:t>
            </a:r>
            <a:r>
              <a:rPr lang="th-TH" sz="2400" dirty="0"/>
              <a:t>เรียน  ดูให้แน่ใจว่าคุณมองไปทั่วห้อง ไม่ใช่เพียงแค่ตรงกลางของห้อง การแก้ไขปัญหาถ้าคุณทำพลาดอะไร อย่าไปกังวลกับมันมาก ถ้าคุณไม่ให้ความสนใจกับมันด้วยการพยายามแก้ไขตัวเอง คนก็จะไม่สังเกตว่าคุณทำผิด และเขาก็จะลืมไปโดยเร็ว   การใช้น้ำเสียงกับการฝึกซ้อม จำเอาไว้ว่าต้องทำให้เสียงดังเข้าไว้ หรือหากเป็นการแสดงก็ให้ฝึกซ้อมออกเสียงก่อน ใช้ร่างกายของคุณเพื่อทำให้เสียงของคุณโดดเด่นและจะทำให้การนำเสนอของคุณเป็นธรรมชาติมากขึ้น การทำให้ผู้ฟังมีส่วนร่วม จงมั่นใจและเมื่อคุณใกล้จะถึงตอนจบของการนำเสนอให้ถามผู้ฟังว่าพวกเขามีคำถามหรือข้อเสนอแนะไหม สิ่งนี้จะทำให้คุณดูเป็นมืออาชีพและทำให้ทั้งชั้นเรียนรู้ว่าคุณใส่ใจหัวข้อนี้จริง ๆ  เครื่องมือ พาวเวอร์พอยต์คือเครื่องมือสำหรับผู้ฟังไม่ใช่สคริปต์ </a:t>
            </a:r>
            <a:br>
              <a:rPr lang="th-TH" sz="2400" dirty="0"/>
            </a:br>
            <a:r>
              <a:rPr lang="th-TH" sz="2400" dirty="0"/>
              <a:t>การนำเสนอของคุณควรจะมีอะไรมากกว่าสิ่งที่คุณใส่ลงไปในนั้น และมันก็ไม่ควรจะมีตัวหนังสือมากเกินไป 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65100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การใช้มัลติมีเดียเพื่อการนำเสนอ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สื่อมัลติมีเดียเพื่อการนำเสนอข้อมูล มีวัตถุประสงค์ </a:t>
            </a:r>
            <a:r>
              <a:rPr lang="th-TH" sz="2800" dirty="0" smtClean="0"/>
              <a:t>ดังนี้</a:t>
            </a:r>
          </a:p>
          <a:p>
            <a:endParaRPr lang="en-US" sz="2800" dirty="0"/>
          </a:p>
          <a:p>
            <a:r>
              <a:rPr lang="en-US" sz="2800" dirty="0" smtClean="0"/>
              <a:t>1.</a:t>
            </a:r>
            <a:r>
              <a:rPr lang="th-TH" sz="2800" dirty="0"/>
              <a:t>เป็นการการนำเสนอข้อมูลอย่างละเอียดและครบด้วยได้ในเวลาไม่นาน เพื่อนำมาประกอบการคิด การตัดสินใจใช้ได้กับทุกสาขา</a:t>
            </a:r>
            <a:r>
              <a:rPr lang="th-TH" sz="2800" dirty="0" smtClean="0"/>
              <a:t>อาชีพ</a:t>
            </a:r>
          </a:p>
          <a:p>
            <a:endParaRPr lang="en-US" sz="2800" dirty="0"/>
          </a:p>
          <a:p>
            <a:r>
              <a:rPr lang="en-US" sz="2800" dirty="0" smtClean="0"/>
              <a:t>2 </a:t>
            </a:r>
            <a:r>
              <a:rPr lang="en-US" sz="2800" dirty="0"/>
              <a:t>.</a:t>
            </a:r>
            <a:r>
              <a:rPr lang="th-TH" sz="2800" dirty="0"/>
              <a:t>เป็นการนำเสนอเพื่อให้เกิดทัศนคติที่ดีต่อองค์กรหรือตัวผลิตภัณฑ์</a:t>
            </a:r>
            <a:r>
              <a:rPr lang="th-TH" sz="2800" dirty="0" smtClean="0"/>
              <a:t>สินค้า</a:t>
            </a:r>
          </a:p>
          <a:p>
            <a:endParaRPr lang="en-US" sz="2800" dirty="0"/>
          </a:p>
          <a:p>
            <a:r>
              <a:rPr lang="en-US" sz="2800" dirty="0" smtClean="0"/>
              <a:t>3.</a:t>
            </a:r>
            <a:r>
              <a:rPr lang="th-TH" sz="2800" dirty="0"/>
              <a:t>สามารถเข้าถึงผู้รับได้ทีละครั้งละมาก ๆ ทำให้ประหยัดเวลาและต้นทุนในการประชาสัมพันธ์</a:t>
            </a:r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944165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7620000" cy="6048672"/>
          </a:xfrm>
        </p:spPr>
        <p:txBody>
          <a:bodyPr/>
          <a:lstStyle/>
          <a:p>
            <a:pPr algn="ctr"/>
            <a:r>
              <a:rPr lang="th-TH" sz="2800" dirty="0"/>
              <a:t>โดยองค์ประกอบของมัลติมีเดียประกอบไปด้วย</a:t>
            </a:r>
            <a:r>
              <a:rPr lang="en-US" sz="2800" dirty="0"/>
              <a:t>  1. </a:t>
            </a:r>
            <a:r>
              <a:rPr lang="th-TH" sz="2800" dirty="0"/>
              <a:t>ข้อความหรือตัวอักษร</a:t>
            </a:r>
            <a:r>
              <a:rPr lang="en-US" sz="2800" dirty="0"/>
              <a:t> (Text)  2. </a:t>
            </a:r>
            <a:r>
              <a:rPr lang="th-TH" sz="2800" dirty="0"/>
              <a:t>ภาพกราฟิก (</a:t>
            </a:r>
            <a:r>
              <a:rPr lang="en-US" sz="2800" dirty="0"/>
              <a:t>Graphic)</a:t>
            </a:r>
            <a:r>
              <a:rPr lang="th-TH" sz="2800" dirty="0"/>
              <a:t> </a:t>
            </a:r>
            <a:r>
              <a:rPr lang="en-US" sz="2800" dirty="0"/>
              <a:t>3</a:t>
            </a:r>
            <a:r>
              <a:rPr lang="th-TH" sz="2800" dirty="0"/>
              <a:t>.</a:t>
            </a:r>
            <a:r>
              <a:rPr lang="en-US" sz="2800" dirty="0"/>
              <a:t> </a:t>
            </a:r>
            <a:r>
              <a:rPr lang="th-TH" sz="2800" dirty="0"/>
              <a:t>ภาพเคลื่อนไหว</a:t>
            </a:r>
            <a:r>
              <a:rPr lang="en-US" sz="2800" dirty="0"/>
              <a:t> (Animation)  4. </a:t>
            </a:r>
            <a:r>
              <a:rPr lang="th-TH" sz="2800" dirty="0"/>
              <a:t>เสียง</a:t>
            </a:r>
            <a:r>
              <a:rPr lang="en-US" sz="2800" dirty="0"/>
              <a:t> (Sound) </a:t>
            </a:r>
            <a:r>
              <a:rPr lang="th-TH" sz="2800" dirty="0"/>
              <a:t> </a:t>
            </a:r>
            <a:r>
              <a:rPr lang="en-US" sz="2800" dirty="0"/>
              <a:t>5</a:t>
            </a:r>
            <a:r>
              <a:rPr lang="th-TH" sz="2800" dirty="0"/>
              <a:t>.</a:t>
            </a:r>
            <a:r>
              <a:rPr lang="en-US" sz="2800" dirty="0"/>
              <a:t>  </a:t>
            </a:r>
            <a:r>
              <a:rPr lang="th-TH" sz="2800" dirty="0"/>
              <a:t>ภาพวิดีโอ</a:t>
            </a:r>
            <a:r>
              <a:rPr lang="en-US" sz="2800" dirty="0"/>
              <a:t> (Video </a:t>
            </a:r>
            <a:r>
              <a:rPr lang="th-TH" sz="2800" dirty="0"/>
              <a:t>)</a:t>
            </a:r>
            <a:endParaRPr lang="en-US" sz="2800" dirty="0"/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13" y="2420888"/>
            <a:ext cx="401153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3171632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</a:rPr>
              <a:t>รูปแบบวัสดุในสื่อมัลติมีเดีย</a:t>
            </a:r>
          </a:p>
        </p:txBody>
      </p:sp>
    </p:spTree>
    <p:extLst>
      <p:ext uri="{BB962C8B-B14F-4D97-AF65-F5344CB8AC3E}">
        <p14:creationId xmlns:p14="http://schemas.microsoft.com/office/powerpoint/2010/main" val="4227672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20000" cy="1143000"/>
          </a:xfrm>
        </p:spPr>
        <p:txBody>
          <a:bodyPr/>
          <a:lstStyle/>
          <a:p>
            <a:r>
              <a:rPr lang="th-TH" b="1" dirty="0"/>
              <a:t>หลักการการสร้างสรรค์สื่อมัลติมีเดียเหมาะสมต่อการนำเสนองาน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     </a:t>
            </a:r>
            <a:r>
              <a:rPr lang="th-TH" sz="2800" dirty="0"/>
              <a:t>	</a:t>
            </a:r>
            <a:r>
              <a:rPr lang="en-US" sz="2800" dirty="0"/>
              <a:t>1. </a:t>
            </a:r>
            <a:r>
              <a:rPr lang="th-TH" sz="2800" dirty="0"/>
              <a:t>หลักการดึงดูดความสนใจ โดยการออกแบบให้สิ่งที่ปรากฏต่อสายตานั้นชวนมอง และมีความสบายตาสบายใจ มีความชัดเจนและความกระชับของเนื้อหา คือข้อความต้องสั้นแต่ได้ใจความ ชัดเจน และภาพประกอบต้องมีส่วนสัมพันธ์อย่างสร้างสรรค์กับข้อความที่นำเสนอ</a:t>
            </a:r>
            <a:r>
              <a:rPr lang="en-US" sz="2800" dirty="0"/>
              <a:t>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    </a:t>
            </a:r>
            <a:r>
              <a:rPr lang="th-TH" sz="2800" dirty="0"/>
              <a:t>	</a:t>
            </a:r>
            <a:r>
              <a:rPr lang="en-US" sz="2800" dirty="0"/>
              <a:t>2. </a:t>
            </a:r>
            <a:r>
              <a:rPr lang="th-TH" sz="2800" dirty="0"/>
              <a:t>หลักความเหมาะสมกับกลุ่มเป้าหมาย ความออกแบบสื่อนำเสนอต้องคำนึงถึงกลุ่ม เป้าหมาย เช่น กลุ่มเป้าหมายเป็นเด็ก ควรออกแบบโดยการใช้สีสด ๆ และมีภาพการ์ตูน ประกอบ แต่ถ้ากลุ่มเป้าหมายเป็นผู้ใหญ่และเนื้อหานำเสนอเป็นเรื่องวิชาการ การใช้สีสัน มากเกินไป และใช้ภาพการ์ตูนมาประกอบก็อาจจะส่งผลให้การนำเสนอดูไม่น่าเชื่อถือ รูปแบบการนำเสนอข้อมูล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202112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 smtClean="0"/>
              <a:t> 7 </a:t>
            </a:r>
            <a:r>
              <a:rPr lang="th-TH" b="1" dirty="0" smtClean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1. ขั้นการเตรียม (</a:t>
            </a:r>
            <a:r>
              <a:rPr lang="en-US" b="1" dirty="0"/>
              <a:t>Preparation)    </a:t>
            </a:r>
            <a:endParaRPr lang="en-US" dirty="0"/>
          </a:p>
          <a:p>
            <a:r>
              <a:rPr lang="en-US" dirty="0"/>
              <a:t>   </a:t>
            </a:r>
            <a:r>
              <a:rPr lang="th-TH" dirty="0"/>
              <a:t>	เตรียมข้อมูลในการนำเสนแบ่งสัดส่วนเนื้อหา  รูปแบบ อุปกรณ์  โปรแกรมในการนำเสนอด้วยคอมพิวเตอร์ เพื่อความเหมาะสม</a:t>
            </a:r>
            <a:endParaRPr lang="en-US" dirty="0"/>
          </a:p>
          <a:p>
            <a:r>
              <a:rPr lang="th-TH" dirty="0"/>
              <a:t>	</a:t>
            </a:r>
            <a:endParaRPr lang="en-US" dirty="0" smtClean="0"/>
          </a:p>
          <a:p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th-TH" b="1" dirty="0"/>
              <a:t> ขั้นตอนการออกแบบ</a:t>
            </a:r>
            <a:r>
              <a:rPr lang="en-US" b="1" dirty="0"/>
              <a:t> (Design Instruction)</a:t>
            </a:r>
            <a:endParaRPr lang="en-US" dirty="0"/>
          </a:p>
          <a:p>
            <a:r>
              <a:rPr lang="en-US" dirty="0"/>
              <a:t>     </a:t>
            </a:r>
            <a:r>
              <a:rPr lang="th-TH" dirty="0"/>
              <a:t>	กำหนดแนวคิดหลักในการออกแบบการเตรียมเนื้อหาแบ่งสัดส่วนออกแบบข้อมูล</a:t>
            </a:r>
            <a:endParaRPr lang="en-US" dirty="0"/>
          </a:p>
          <a:p>
            <a:r>
              <a:rPr lang="en-US" dirty="0"/>
              <a:t> </a:t>
            </a:r>
            <a:r>
              <a:rPr lang="th-TH" dirty="0"/>
              <a:t>	</a:t>
            </a: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b="1" dirty="0"/>
              <a:t>.</a:t>
            </a:r>
            <a:r>
              <a:rPr lang="th-TH" b="1" dirty="0"/>
              <a:t> ขั้นตอนการเขียนผังงาน (</a:t>
            </a:r>
            <a:r>
              <a:rPr lang="en-US" b="1" dirty="0"/>
              <a:t>Flowchart Lesson)</a:t>
            </a:r>
            <a:endParaRPr lang="en-US" dirty="0"/>
          </a:p>
          <a:p>
            <a:r>
              <a:rPr lang="en-US" dirty="0"/>
              <a:t>      </a:t>
            </a:r>
            <a:r>
              <a:rPr lang="th-TH" dirty="0"/>
              <a:t>	กำหนดงานคน และออกแบบเป็นสัดส่วนชุดๆ และเขียนความเชื่อมโยงในรูปแบบในการนำเสนอ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8945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/>
              <a:t>7 </a:t>
            </a:r>
            <a:r>
              <a:rPr lang="th-TH" b="1" dirty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</a:t>
            </a:r>
            <a:r>
              <a:rPr lang="th-TH" sz="3200" b="1" dirty="0" smtClean="0"/>
              <a:t>. </a:t>
            </a:r>
            <a:r>
              <a:rPr lang="th-TH" sz="3200" b="1" dirty="0"/>
              <a:t>ขั้นตอนการสร้างสตอรี่บอร์ด (</a:t>
            </a:r>
            <a:r>
              <a:rPr lang="en-US" sz="3200" b="1" dirty="0"/>
              <a:t>Create </a:t>
            </a:r>
            <a:r>
              <a:rPr lang="en-US" sz="3200" b="1" dirty="0" smtClean="0"/>
              <a:t>Storyboard)</a:t>
            </a:r>
            <a:endParaRPr lang="en-US" sz="3200" dirty="0"/>
          </a:p>
          <a:p>
            <a:r>
              <a:rPr lang="en-US" sz="3200" dirty="0"/>
              <a:t>     </a:t>
            </a:r>
            <a:r>
              <a:rPr lang="th-TH" sz="3200" dirty="0"/>
              <a:t>	ทำภาพร่างที่ประกอบไปด้วยภาพ ข้อความ และรายละเอียดเพื่อนำไปใช้ในการออกแบ</a:t>
            </a:r>
            <a:r>
              <a:rPr lang="th-TH" sz="3200" dirty="0" smtClean="0"/>
              <a:t>แบบ</a:t>
            </a:r>
          </a:p>
          <a:p>
            <a:endParaRPr lang="en-US" sz="3200" dirty="0"/>
          </a:p>
          <a:p>
            <a:r>
              <a:rPr lang="en-US" sz="3200" b="1" dirty="0" smtClean="0"/>
              <a:t>5</a:t>
            </a:r>
            <a:r>
              <a:rPr lang="en-US" sz="3200" b="1" dirty="0"/>
              <a:t>.</a:t>
            </a:r>
            <a:r>
              <a:rPr lang="th-TH" sz="3200" b="1" dirty="0"/>
              <a:t> ขั้นตอนการสร้างและเลือกใช้โปรแกรม (</a:t>
            </a:r>
            <a:r>
              <a:rPr lang="en-US" sz="3200" b="1" dirty="0"/>
              <a:t>Program Lesson)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th-TH" sz="3200" dirty="0"/>
              <a:t>	ทั้งนี้สามารถแบ่งออกเป็นโปรแกรมในการผลิตภาพข้อความและโปรแกรมที่ใช้ในการนำเสนอ โดยหลักการเลือกดูจากความสามารถของผู้ผลิตภาพ และประโยชน์ในการใช้งานเป็นสำคัญ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324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ความสำคัญของสารในงานนิเทศศาสตร์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th-TH" dirty="0"/>
              <a:t> 	</a:t>
            </a:r>
            <a:r>
              <a:rPr lang="th-TH" sz="3200" dirty="0"/>
              <a:t>ในงานนิเทศศาสตร์ “สาร”  เป็นข้อความ หรือเรื่องราวใดใด ที่ส่งถึงผู้รับและจะทำให้ ผู้รับสารมีความเข้าใจได้อย่างถูกต้อง  ในการนำเสนอสารนั้นจะต้องมีความรอบคอบ ชัดเจน ตรงประเด็น  และมีการกรั่นกรองแล้ว นอกจากนี้ในปัจจุบันงานนิเทศศาสตร์หรืองานสื่อสารมวลชนทุกแนง มีความเชื่อมโยงกัน ทั้งงานโฆษณา  งานประชาสัมพันธ์  งานข่าว  หรืองานภาพยนตร์    ก็ตาม  ในแต่ละแขนงงานผู้สื่อสารจึงจำเป็นต้องมีทักษะในการสร้างสาร ออกแบบสาร ให้ถูกต้อง ชัดเจน คลอบคลุม รวมทั้งยังแสดงความรู้สึกได้ผ่านเนื้อหาของ  “สาร “ เพื่อให้ผู้ชม  หรือผู้ว่าจ้าง กลุ่มเป้าหมายขององค์กร มีความเข้าใจ ยอมรับ ในสารที่นักนิเทศศาสตร์ต้องการสื่อสารออกไป จึงจะเกิดเป็นผลลัพท์ทางการสื่อสารที่มีประสิทธิผล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9246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 smtClean="0"/>
              <a:t> 7 </a:t>
            </a:r>
            <a:r>
              <a:rPr lang="th-TH" b="1" dirty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b="1" dirty="0"/>
              <a:t>6</a:t>
            </a:r>
            <a:r>
              <a:rPr lang="th-TH" sz="3200" b="1" dirty="0"/>
              <a:t>. ขั้นตอนการประกอบเอกสาร</a:t>
            </a:r>
            <a:r>
              <a:rPr lang="en-US" sz="3200" b="1" dirty="0"/>
              <a:t> (Produce Supporting Materials</a:t>
            </a:r>
            <a:r>
              <a:rPr lang="th-TH" sz="3200" b="1" dirty="0"/>
              <a:t>)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th-TH" sz="3200" dirty="0"/>
              <a:t>	นำภาพและข้อความที่ผลิตด้วยสื่อหรือโปรแกรมมาจัดเรียบเรียงลงในโปรแกรมในโปรแกรมที่ใช้ในการ</a:t>
            </a:r>
            <a:r>
              <a:rPr lang="th-TH" sz="3200" dirty="0" smtClean="0"/>
              <a:t>นำเสนอ</a:t>
            </a:r>
            <a:endParaRPr lang="th-TH" sz="3200" dirty="0"/>
          </a:p>
          <a:p>
            <a:r>
              <a:rPr lang="th-TH" sz="3200" dirty="0"/>
              <a:t> </a:t>
            </a:r>
            <a:endParaRPr lang="en-US" sz="3200" dirty="0"/>
          </a:p>
          <a:p>
            <a:r>
              <a:rPr lang="en-US" sz="3200" b="1" dirty="0" smtClean="0"/>
              <a:t>7</a:t>
            </a:r>
            <a:r>
              <a:rPr lang="th-TH" sz="3200" b="1" dirty="0"/>
              <a:t>. ขั้นตอนการประเมินผลและแก้ไข (</a:t>
            </a:r>
            <a:r>
              <a:rPr lang="en-US" sz="3200" b="1" dirty="0"/>
              <a:t>Evaluate and Revise)</a:t>
            </a:r>
            <a:endParaRPr lang="en-US" sz="3200" dirty="0"/>
          </a:p>
          <a:p>
            <a:r>
              <a:rPr lang="en-US" sz="3200" dirty="0"/>
              <a:t>   </a:t>
            </a:r>
            <a:r>
              <a:rPr lang="th-TH" sz="3200" dirty="0"/>
              <a:t>	ตรวจสอบเนื้อหาความสวยงามและบทบาทหน้าที่จนถึงการนำไปร่วมในการซักซ้อมเพื่อทราบถึงการกำหนดภาพระยะเวลาเสียงประกอบต่าง ๆ ได้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508945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/>
              <a:t>โปรแกรมที่นิยมใช้ในการนำเสนอ ส่วนมากจะเป็นการนำเสนอแบบ </a:t>
            </a:r>
            <a:r>
              <a:rPr lang="en-US" sz="3200" dirty="0"/>
              <a:t> Slide Presentation </a:t>
            </a:r>
            <a:r>
              <a:rPr lang="th-TH" sz="3200" dirty="0"/>
              <a:t>โดยใช้โปรแกรมนำเสนอ ซึ่งเป็นโปรแกรม ที่ใช้ง่ายมากมีรูปแบบการนำเสนอให้เลือกใช้หลายแบบ สามารถเรียกใช้ตาราง แผนภูมิ หรือรูปภาพประกอบ และตกแต่งด้วยสีสัน ทั้งสีพื้น สีของตัวอักษร รูปแบบฟอนต์ ของตัวอักษรได้ง่ายและสะดวก ในปัจจุบันสื่อนำเสนอรูปแบบ </a:t>
            </a:r>
            <a:r>
              <a:rPr lang="en-US" sz="3200" dirty="0"/>
              <a:t>Slide Presentation </a:t>
            </a:r>
            <a:r>
              <a:rPr lang="th-TH" sz="3200" dirty="0"/>
              <a:t>หรือ สไลด์ดิจิทัล มักจะสร้างด้วยโปรแกรมในกลุ่ม </a:t>
            </a:r>
            <a:r>
              <a:rPr lang="en-US" sz="3200" dirty="0"/>
              <a:t>Presentation </a:t>
            </a:r>
            <a:r>
              <a:rPr lang="th-TH" sz="3200" dirty="0"/>
              <a:t>เช่น </a:t>
            </a:r>
            <a:r>
              <a:rPr lang="en-US" sz="3200" dirty="0"/>
              <a:t>Microsoft PowerPoint, </a:t>
            </a:r>
            <a:r>
              <a:rPr lang="en-US" sz="3200" dirty="0" err="1"/>
              <a:t>OfficeTLE</a:t>
            </a:r>
            <a:r>
              <a:rPr lang="en-US" sz="3200" dirty="0"/>
              <a:t> Impress </a:t>
            </a:r>
            <a:r>
              <a:rPr lang="th-TH" sz="3200" dirty="0"/>
              <a:t>เทคนิคการออกแบบสื่อนำเสนอ สื่อนำเสนอที่ดี ความมีความโดดเด่น น่าสนใจ จะเน้นความคิด </a:t>
            </a:r>
            <a:r>
              <a:rPr lang="en-US" sz="3200" dirty="0"/>
              <a:t>“ </a:t>
            </a:r>
            <a:r>
              <a:rPr lang="th-TH" sz="3200" dirty="0"/>
              <a:t>หนึ่งสไลด์ต่อ หนึ่งความคิด </a:t>
            </a:r>
            <a:r>
              <a:rPr lang="en-US" sz="3200" dirty="0"/>
              <a:t>” </a:t>
            </a:r>
            <a:r>
              <a:rPr lang="th-TH" sz="3200" dirty="0"/>
              <a:t>มีการสรุปประเด็น หรือสาระสำคัญโดยมีแนวทางในการออกแบบ ได้แก่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427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1 . </a:t>
            </a:r>
            <a:r>
              <a:rPr lang="th-TH" sz="3200" dirty="0">
                <a:solidFill>
                  <a:srgbClr val="FF0000"/>
                </a:solidFill>
              </a:rPr>
              <a:t>โดยใช้โปรแกรม </a:t>
            </a:r>
            <a:r>
              <a:rPr lang="en-US" sz="3200" dirty="0">
                <a:solidFill>
                  <a:srgbClr val="FF0000"/>
                </a:solidFill>
              </a:rPr>
              <a:t>PowerPoint </a:t>
            </a:r>
            <a:r>
              <a:rPr lang="th-TH" sz="3200" dirty="0"/>
              <a:t>เป็นโปรเเกรมในการนําเสนอได้ในหลายรูปเเบบ ไม่ว่าจะเป็นนําเสนอ เเบบเป็นอักษร ภาพ หรือเสียง โดยตัวโปรเเกรมนั้นสามารถนําสื่อเหล่านี้มาผสมผสานได้ อย่างลงตัวเเละมีประสิทธิภาพมากที่สุด  ลักษณะการของโปรเเกรม </a:t>
            </a:r>
            <a:r>
              <a:rPr lang="en-US" sz="3200" dirty="0"/>
              <a:t>PowerPoint </a:t>
            </a:r>
            <a:r>
              <a:rPr lang="th-TH" sz="3200" dirty="0"/>
              <a:t>การทํางานในรูปของภาพนิ่ง (</a:t>
            </a:r>
            <a:r>
              <a:rPr lang="en-US" sz="3200" dirty="0"/>
              <a:t>slide) </a:t>
            </a:r>
            <a:r>
              <a:rPr lang="th-TH" sz="3200" dirty="0"/>
              <a:t>คือเเผ่นเอกสารเดี่ยว ๆ ที่เเสดงสิ่งต่าง ๆ ตัวอักษร กราฟ ตาราง รูปภาพ หรืออื่น ๆ เเละสามารถเเสดงไลด์ลงบนแผ่นกระดาษหรือเครื่องฉายข้ามศีรษะ หรือหน้าจอคอมพิวเตอร์ หรือเครื่องฉาย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619079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th-TH" sz="3200" dirty="0">
                <a:solidFill>
                  <a:srgbClr val="FF0000"/>
                </a:solidFill>
              </a:rPr>
              <a:t>โดยใช้โปรแกรม </a:t>
            </a:r>
            <a:r>
              <a:rPr lang="en-US" sz="3200" dirty="0" err="1">
                <a:solidFill>
                  <a:srgbClr val="FF0000"/>
                </a:solidFill>
              </a:rPr>
              <a:t>ProShow</a:t>
            </a:r>
            <a:r>
              <a:rPr lang="en-US" sz="3200" dirty="0">
                <a:solidFill>
                  <a:srgbClr val="FF0000"/>
                </a:solidFill>
              </a:rPr>
              <a:t> Gold</a:t>
            </a:r>
            <a:r>
              <a:rPr lang="en-US" sz="3200" dirty="0"/>
              <a:t> </a:t>
            </a:r>
            <a:r>
              <a:rPr lang="th-TH" sz="3200" dirty="0"/>
              <a:t>คือ โปรแกรมสำหรับเรียงลำดับภาพเพื่อนำเสนอแบบมัลติมีเดีย ที่มีความสามารถสร้างผลงานได้ในระดับมืออาชีพ ด้วยเทคนิคพิเศษมากมาย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th-TH" sz="3200" dirty="0"/>
              <a:t>ใช้งานง่าย เหมาะสมต่อการนำเสนอสื่อ การเรียนการสอน การแนะนำอัตชีวประวัติ สามารถเขียนชิ้นงานออกมาในรูปแบบของวีซีดีได้อย่างรวดเร็ว เป็นโปรแกรมที่ช่วยสร้างแผ่นวีซีดีจากรูปภาพต่าง ๆ ที่ทำงานได้รวดเร็ว โดยสามารถทำการใส่เสียงเพลงประกอบได้ด้วย และสามารถแปลงไฟล์เป็นไฟล์ต่าง ๆ ได้ เช่น </a:t>
            </a:r>
            <a:r>
              <a:rPr lang="en-US" sz="3200" dirty="0"/>
              <a:t>VCD ,DVD </a:t>
            </a:r>
            <a:r>
              <a:rPr lang="th-TH" sz="3200" dirty="0"/>
              <a:t>หรือ </a:t>
            </a:r>
            <a:r>
              <a:rPr lang="en-US" sz="3200" dirty="0"/>
              <a:t>EXE </a:t>
            </a:r>
            <a:r>
              <a:rPr lang="th-TH" sz="3200" dirty="0"/>
              <a:t>ฯลฯ ภาพที่ได้จัดอยู่ในคุณภาพดี </a:t>
            </a:r>
            <a:br>
              <a:rPr lang="th-TH" sz="3200" dirty="0"/>
            </a:br>
            <a:r>
              <a:rPr lang="th-TH" sz="3200" dirty="0"/>
              <a:t>ซึ่งโปรแกรมอื่นจะใช้เวลาในการทำงานนานพอสมควร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65376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    </a:t>
            </a:r>
            <a:r>
              <a:rPr lang="en-US" sz="3200" b="1" dirty="0">
                <a:solidFill>
                  <a:srgbClr val="FF0000"/>
                </a:solidFill>
              </a:rPr>
              <a:t>     </a:t>
            </a:r>
            <a:r>
              <a:rPr lang="en-US" sz="3200" dirty="0">
                <a:solidFill>
                  <a:srgbClr val="FF0000"/>
                </a:solidFill>
              </a:rPr>
              <a:t> 3. </a:t>
            </a:r>
            <a:r>
              <a:rPr lang="th-TH" sz="3200" dirty="0">
                <a:solidFill>
                  <a:srgbClr val="FF0000"/>
                </a:solidFill>
              </a:rPr>
              <a:t>โปรแกรม </a:t>
            </a:r>
            <a:r>
              <a:rPr lang="en-US" sz="3200" dirty="0">
                <a:solidFill>
                  <a:srgbClr val="FF0000"/>
                </a:solidFill>
              </a:rPr>
              <a:t>Flip Album</a:t>
            </a:r>
            <a:r>
              <a:rPr lang="en-US" sz="3200" dirty="0"/>
              <a:t> </a:t>
            </a:r>
            <a:r>
              <a:rPr lang="th-TH" sz="3200" dirty="0"/>
              <a:t>เป็นโปรแกรมลักษณะโปรแกรมสำเร็จรูปโดยโปรแกรมที่นิยมสร้างอีบุ๊คหรือ หนังสืออิเล็กทรอนิกส์ มีความสามารถมากมาย คือ มีการเชื่อมโยงกับหนังสืออิเล็กทรอนิกส์เล่มอื่น ๆ ได้และมีบราวเซอร์ที่ทำหน้าที่ดึงข้อมูลมาแสดงให้ตามที่ต้องการเหมือนอินเทอร์เน็ตทั่วไป หนังสืออิเล็กทรอนิกส์สามารถแสดงข้อความ รูปภาพ เสียง ภาพเคลื่อนไหวและแบบทดสอบและสามารถสั่งพิมพ์เอกสารที่ต้องการออกทางเครื่องพิมพ์ได้และสามารถปรับปรุงข้อมูลให้ทันสมัยได้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29653769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5344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7629" y="425002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46610"/>
            <a:ext cx="550870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1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</a:t>
            </a:r>
            <a:r>
              <a:rPr lang="th-TH" b="1" dirty="0" smtClean="0"/>
              <a:t>ถามท้ายบท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</a:t>
            </a:r>
            <a:r>
              <a:rPr lang="th-TH" dirty="0"/>
              <a:t> คำว่า “สาร “ในงานนิเทศศาสตร์นั้นมีความสำคํญอย่างไร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th-TH" dirty="0"/>
              <a:t> องค์ประกอบของการสร้างสารอย่างสร้างสรรค์ มีกี่ส่วนอะไรบ้าง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องค์ประกอบในการนำเสนอเพื่องานนิเทศศาสตร์ประกอบไปด้วยอะไรบ้างและส่วนไหนคือส่วนที่คุณให้ความสำคัญที่สุดเพราะอะไร</a:t>
            </a:r>
            <a:endParaRPr lang="en-US" dirty="0"/>
          </a:p>
          <a:p>
            <a:r>
              <a:rPr lang="en-US" dirty="0"/>
              <a:t>4.</a:t>
            </a:r>
            <a:r>
              <a:rPr lang="th-TH" dirty="0"/>
              <a:t>.มัลติมีเดียคืออะไรและสามารถนำมาใช้ในการพูดและนำเสนอนิเทศศาสตร์ได้อย่างไร</a:t>
            </a:r>
            <a:endParaRPr lang="en-US" dirty="0"/>
          </a:p>
          <a:p>
            <a:r>
              <a:rPr lang="en-US" dirty="0" smtClean="0"/>
              <a:t>5</a:t>
            </a:r>
            <a:r>
              <a:rPr lang="th-TH" dirty="0"/>
              <a:t>. หากต้องนำพูดและนำเสนอท่านจะใช้โปรแกรมคอมพิวเตอร์อะไรได้บ้างในการนำเสนอเพราะอะไร</a:t>
            </a:r>
            <a:endParaRPr lang="en-US" dirty="0"/>
          </a:p>
          <a:p>
            <a:pPr marL="114300" indent="0">
              <a:buNone/>
            </a:pPr>
            <a:r>
              <a:rPr lang="th-TH" b="1" dirty="0" smtClean="0"/>
              <a:t>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62427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85939" y="1571627"/>
            <a:ext cx="4493419" cy="4525963"/>
          </a:xfrm>
        </p:spPr>
        <p:txBody>
          <a:bodyPr/>
          <a:lstStyle/>
          <a:p>
            <a:pPr eaLnBrk="1" hangingPunct="1"/>
            <a:r>
              <a:rPr lang="th-TH" smtClean="0"/>
              <a:t>เจ้าใฝ่ จงใฝ่รู้ และเรียนดู</a:t>
            </a:r>
          </a:p>
          <a:p>
            <a:pPr eaLnBrk="1" hangingPunct="1"/>
            <a:r>
              <a:rPr lang="th-TH" smtClean="0"/>
              <a:t>เปิดหู เปิดตา เปิดให้เห็น</a:t>
            </a:r>
          </a:p>
          <a:p>
            <a:pPr eaLnBrk="1" hangingPunct="1"/>
            <a:r>
              <a:rPr lang="th-TH" smtClean="0"/>
              <a:t>เป็นซึ่งเป็น เห็นซึ่งเห็น</a:t>
            </a:r>
          </a:p>
          <a:p>
            <a:pPr eaLnBrk="1" hangingPunct="1"/>
            <a:r>
              <a:rPr lang="th-TH" smtClean="0"/>
              <a:t>ถึงลำเค็ญ และทุกเข็ญ</a:t>
            </a:r>
          </a:p>
          <a:p>
            <a:pPr eaLnBrk="1" hangingPunct="1"/>
            <a:r>
              <a:rPr lang="th-TH" smtClean="0"/>
              <a:t>เจ้าสู้ เจ้าจะรู้ ว่าครู</a:t>
            </a:r>
          </a:p>
          <a:p>
            <a:pPr eaLnBrk="1" hangingPunct="1"/>
            <a:r>
              <a:rPr lang="th-TH" smtClean="0"/>
              <a:t>เป็นผู้ หวังเจ้า เฝ้าสำเร็จ</a:t>
            </a:r>
            <a:endParaRPr lang="en-US" smtClean="0">
              <a:cs typeface="LilyUPC" pitchFamily="34" charset="-34"/>
            </a:endParaRPr>
          </a:p>
        </p:txBody>
      </p:sp>
      <p:pic>
        <p:nvPicPr>
          <p:cNvPr id="26627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078" y="285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04110" y="514350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464844" y="4786315"/>
            <a:ext cx="2967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/>
          </a:p>
          <a:p>
            <a:r>
              <a:rPr lang="th-TH" sz="3200" b="1" dirty="0"/>
              <a:t>ด้วยความรัก </a:t>
            </a:r>
          </a:p>
          <a:p>
            <a:r>
              <a:rPr lang="th-TH" sz="3200" b="1" dirty="0"/>
              <a:t>อ. อิส</a:t>
            </a:r>
            <a:r>
              <a:rPr lang="th-TH" sz="3200" b="1"/>
              <a:t>รี ไพเราะ (</a:t>
            </a:r>
            <a:r>
              <a:rPr lang="th-TH" sz="3200" b="1" dirty="0"/>
              <a:t>อ.ต๊ะ)</a:t>
            </a:r>
          </a:p>
        </p:txBody>
      </p:sp>
      <p:pic>
        <p:nvPicPr>
          <p:cNvPr id="26630" name="Picture 7" descr="http://guidance.mimoproject.co.th/wp-content/uploads/2012/09/8040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736" y="2286000"/>
            <a:ext cx="2550319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การใช้ประโยชน์ของสาร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th-TH" b="1" dirty="0"/>
              <a:t> </a:t>
            </a:r>
            <a:endParaRPr lang="en-US" sz="3200" dirty="0"/>
          </a:p>
          <a:p>
            <a:r>
              <a:rPr lang="th-TH" sz="3200" dirty="0"/>
              <a:t>โดยทั่วไปสาร จะอยู่ในรูปแบบ หรือส่วนหนึ่งของเครื่องมือในระบบการสื่อสาร               (Comumication  </a:t>
            </a:r>
            <a:r>
              <a:rPr lang="en-US" sz="3200" dirty="0"/>
              <a:t>Tool</a:t>
            </a:r>
            <a:r>
              <a:rPr lang="th-TH" sz="3200" dirty="0"/>
              <a:t>) ซึ่งเมื่อส่งสารไปแล้วผู้รับจะสามารถเข้าใจได้ตามที่ผู้ส่งสารต้องการซึ่งเราสามารถพบเห็นสารได้ตลอดเวลาในชีวิตประจำวัน “สาร” ในอดีตอาจจะเกิดขึ้นมาพร้อมภาษาพูด  เพื่อใช้ในการสื่อสารขอบมนุษย์ และในเวลาต่อมา “สาร” ได้ปฏิวัติและพัฒนาขยายรูปแบบที่มากกว่าภาษาหรือข้อความสารในปัจุบันจึงไม่ใช่แค่ข้อความตัวอักษร แต่สารยังรวมถึง  รูปภาพ เพลง  ท่าทางและพฤติกรรมการแสดงออก อันเป็นวัจนภาษา ที่สามารถมองเห็นและเข้าใจได้ เช่น การโบกมือ  ยิ้ม หรือส่ายหน้า  สื่งเหล่านี้ถือเป็น “สาร” ได้ทั้งหมด เพราะอยู่ในส่วนนึงของระบบการสื่อสาร ใช้เป็นเครื่องมือในการสื่อความหมาย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76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ความหมายของการสร้างสรรค์ (Create)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h-TH" sz="3200" dirty="0" smtClean="0"/>
              <a:t>สร้างสรรค์ </a:t>
            </a:r>
            <a:r>
              <a:rPr lang="th-TH" sz="3200" dirty="0"/>
              <a:t>ตามความหมายในพจนานุกรมราชบัณฑิตสถานให้ความหมายไว้ว่า สร้างให้มีให้เป็นขึ้น (มักใช้ทางนามธรรม) เช่น สร้างสรรค์ความสุขความเจริญให้แก่สังคม. ว. มีลักษณะริเริ่มในทางดีเช่นความคิดสร้างสรรค์ศิลปะสร้างสรรค์.v.] ในภาษาอังกฤษ คำว่าสร้างสรรค์ตรงกับคำว่า create  แปลว่า  ประดิษฐ์, รังสรรค์, จัดทำ, สร้างการสร้างใหม่ แตกต่าง น่าสนใจ หลุดจากรอบเดิม หรือพัฒนาจากของเดิมให้ต่างออกไป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625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การสร้างสรรค์พัฒนาจากความคิด ที่เคยชินได้แก่ความคิดนั้นต้อง</a:t>
            </a:r>
            <a:r>
              <a:rPr lang="th-TH" sz="3600" b="1" dirty="0">
                <a:solidFill>
                  <a:srgbClr val="FF0000"/>
                </a:solidFill>
              </a:rPr>
              <a:t>เป็นสิ่งใหม่ไม่เคยมีมาก่อน (</a:t>
            </a:r>
            <a:r>
              <a:rPr lang="en-US" sz="3600" b="1" dirty="0">
                <a:solidFill>
                  <a:srgbClr val="FF0000"/>
                </a:solidFill>
              </a:rPr>
              <a:t>New</a:t>
            </a:r>
            <a:r>
              <a:rPr lang="th-TH" sz="3600" b="1" dirty="0">
                <a:solidFill>
                  <a:srgbClr val="FF0000"/>
                </a:solidFill>
              </a:rPr>
              <a:t>) นำไปใช้งานได้ (</a:t>
            </a:r>
            <a:r>
              <a:rPr lang="en-US" sz="3600" b="1" dirty="0">
                <a:solidFill>
                  <a:srgbClr val="FF0000"/>
                </a:solidFill>
              </a:rPr>
              <a:t>Workable</a:t>
            </a:r>
            <a:r>
              <a:rPr lang="th-TH" sz="3600" b="1" dirty="0">
                <a:solidFill>
                  <a:srgbClr val="FF0000"/>
                </a:solidFill>
              </a:rPr>
              <a:t>) และมีความเหมาะสม (</a:t>
            </a:r>
            <a:r>
              <a:rPr lang="en-US" sz="3600" b="1" dirty="0">
                <a:solidFill>
                  <a:srgbClr val="FF0000"/>
                </a:solidFill>
              </a:rPr>
              <a:t>Appropriate</a:t>
            </a:r>
            <a:r>
              <a:rPr lang="th-TH" sz="3600" b="1" dirty="0">
                <a:solidFill>
                  <a:srgbClr val="FF0000"/>
                </a:solidFill>
              </a:rPr>
              <a:t>) เป็นไป</a:t>
            </a:r>
            <a:r>
              <a:rPr lang="th-TH" sz="3600" b="1" dirty="0" smtClean="0">
                <a:solidFill>
                  <a:srgbClr val="FF0000"/>
                </a:solidFill>
              </a:rPr>
              <a:t>ในเชิง</a:t>
            </a:r>
            <a:r>
              <a:rPr lang="th-TH" sz="3600" b="1" dirty="0">
                <a:solidFill>
                  <a:srgbClr val="FF0000"/>
                </a:solidFill>
              </a:rPr>
              <a:t>บวก และสามารถสร้างคุณค่าได้ ( </a:t>
            </a:r>
            <a:r>
              <a:rPr lang="en-US" sz="3600" b="1" dirty="0">
                <a:solidFill>
                  <a:srgbClr val="FF0000"/>
                </a:solidFill>
              </a:rPr>
              <a:t>Add  Value </a:t>
            </a:r>
            <a:r>
              <a:rPr lang="th-TH" sz="3600" b="1" dirty="0">
                <a:solidFill>
                  <a:srgbClr val="FF0000"/>
                </a:solidFill>
              </a:rPr>
              <a:t>) </a:t>
            </a:r>
            <a:r>
              <a:rPr lang="th-TH" sz="3600" dirty="0"/>
              <a:t>ในการสร้างเพนท์ผนังสาธารณะ แม้จะมีความสวยงาม เป็นสิ่งใหม่ แต่ไม่มีประโยชน์และสร้างคุณค่าได้ก็ย่อมไม่ใช่งานสร้างสรรค์ </a:t>
            </a:r>
          </a:p>
        </p:txBody>
      </p:sp>
    </p:spTree>
    <p:extLst>
      <p:ext uri="{BB962C8B-B14F-4D97-AF65-F5344CB8AC3E}">
        <p14:creationId xmlns:p14="http://schemas.microsoft.com/office/powerpoint/2010/main" val="655606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146</TotalTime>
  <Words>2224</Words>
  <Application>Microsoft Office PowerPoint</Application>
  <PresentationFormat>On-screen Show (4:3)</PresentationFormat>
  <Paragraphs>257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Adjacency</vt:lpstr>
      <vt:lpstr>รหัสวิชา AIM2302  รายวิชา  การนำเสนองานโฆษณา  </vt:lpstr>
      <vt:lpstr>PowerPoint Presentation</vt:lpstr>
      <vt:lpstr>บทที่ 3</vt:lpstr>
      <vt:lpstr> หัวข้อเนื้อหา    </vt:lpstr>
      <vt:lpstr>ความหมายของสารในงานนิเทศศาสตร์ </vt:lpstr>
      <vt:lpstr>ความสำคัญของสารในงานนิเทศศาสตร์ </vt:lpstr>
      <vt:lpstr>การใช้ประโยชน์ของสาร </vt:lpstr>
      <vt:lpstr>ความหมายของการสร้างสรรค์ (Create) </vt:lpstr>
      <vt:lpstr>PowerPoint Presentation</vt:lpstr>
      <vt:lpstr>วิธีที่จะทำให้เกิดความสร้างสรรค์</vt:lpstr>
      <vt:lpstr>PowerPoint Presentation</vt:lpstr>
      <vt:lpstr>ทัศนคติเชิงบวกที่กระตุ้นความคิดสร้างสรรค์ </vt:lpstr>
      <vt:lpstr>องค์ประกอบของการสร้างสารอย่างสร้างสรรค์ </vt:lpstr>
      <vt:lpstr>PowerPoint Presentation</vt:lpstr>
      <vt:lpstr>PowerPoint Presentation</vt:lpstr>
      <vt:lpstr>ความหมายของการนำเสนองาน </vt:lpstr>
      <vt:lpstr>PowerPoint Presentation</vt:lpstr>
      <vt:lpstr>หลักการเตรียมการเป็นผู้นำเสนอที่ดี </vt:lpstr>
      <vt:lpstr>องค์ประกอบการนำเสนอ</vt:lpstr>
      <vt:lpstr>องค์ประกอบในการนำเสนองาน  </vt:lpstr>
      <vt:lpstr>องค์ประกอบในการนำเสนองาน  </vt:lpstr>
      <vt:lpstr>PowerPoint Presentation</vt:lpstr>
      <vt:lpstr>รูปแบบและวิธีการนำเสนอในงานนิเทศศาสตร์ </vt:lpstr>
      <vt:lpstr>เอกสารสิ่งพิมพ์  </vt:lpstr>
      <vt:lpstr>PowerPoint Presentation</vt:lpstr>
      <vt:lpstr>PowerPoint Presentation</vt:lpstr>
      <vt:lpstr>มัลติมีเดีย </vt:lpstr>
      <vt:lpstr>PowerPoint Presentation</vt:lpstr>
      <vt:lpstr>PowerPoint Presentation</vt:lpstr>
      <vt:lpstr>โซเชียลมีเดียและเว็บไซต์   </vt:lpstr>
      <vt:lpstr>PowerPoint Presentation</vt:lpstr>
      <vt:lpstr>PowerPoint Presentation</vt:lpstr>
      <vt:lpstr>PowerPoint Presentation</vt:lpstr>
      <vt:lpstr>การเตรียมการพูดและการนำเสนอในงานนิเทศศาสตร์ </vt:lpstr>
      <vt:lpstr>วางแผนการนำเสนอ    </vt:lpstr>
      <vt:lpstr>วางแผนการนำเสนอ    </vt:lpstr>
      <vt:lpstr>วางแผนการนำเสนอ    </vt:lpstr>
      <vt:lpstr>วางแผนการนำเสนอ    </vt:lpstr>
      <vt:lpstr>ความหมายของ SMCR</vt:lpstr>
      <vt:lpstr>Source : ผู้ส่งสาร หรือ ผู้นำเสนอ </vt:lpstr>
      <vt:lpstr>ผู้นำเสนอ</vt:lpstr>
      <vt:lpstr>บุคลิกภาพที่ดี</vt:lpstr>
      <vt:lpstr>บุคลิกภาพที่ดี</vt:lpstr>
      <vt:lpstr>Message เนื้อหาสารที่จะนำเสนอ</vt:lpstr>
      <vt:lpstr>Channel   ช่องทาง หรือ สื่อที่ใช้นำเสนอ</vt:lpstr>
      <vt:lpstr>Receiver  ผู้รับสาร หรือ ผู้ฟังการนำเสนอ</vt:lpstr>
      <vt:lpstr>การทำการนำเสนอ    </vt:lpstr>
      <vt:lpstr>การทำการนำเสนอ    </vt:lpstr>
      <vt:lpstr>การทำการนำเสนอ    </vt:lpstr>
      <vt:lpstr>การทำการนำเสนอ    </vt:lpstr>
      <vt:lpstr>การทำการนำเสนอ    </vt:lpstr>
      <vt:lpstr>การทำการนำเสนอ    </vt:lpstr>
      <vt:lpstr>การทำการนำเสนอ    </vt:lpstr>
      <vt:lpstr>เคล็ดลับในการเป็นผู้นำเสนอที่ดี </vt:lpstr>
      <vt:lpstr>การใช้มัลติมีเดียเพื่อการนำเสนอ  </vt:lpstr>
      <vt:lpstr>PowerPoint Presentation</vt:lpstr>
      <vt:lpstr>หลักการการสร้างสรรค์สื่อมัลติมีเดียเหมาะสมต่อการนำเสนองาน </vt:lpstr>
      <vt:lpstr>ขั้นตอนในการสร้างสื่อมัลติมีเดีย 7 ขั้นตอน    </vt:lpstr>
      <vt:lpstr>ขั้นตอนในการสร้างสื่อมัลติมีเดีย7 ขั้นตอน       </vt:lpstr>
      <vt:lpstr>ขั้นตอนในการสร้างสื่อมัลติมีเดีย 7 ขั้นตอน       </vt:lpstr>
      <vt:lpstr>PowerPoint Presentation</vt:lpstr>
      <vt:lpstr>การนำเสนอแบบ Slide Presentation มี 3 รูปแบบ </vt:lpstr>
      <vt:lpstr>การนำเสนอแบบ Slide Presentation มี 3 รูปแบบ </vt:lpstr>
      <vt:lpstr>การนำเสนอแบบ Slide Presentation มี 3 รูปแบบ </vt:lpstr>
      <vt:lpstr>     HOMEWORK     </vt:lpstr>
      <vt:lpstr>คำถามท้ายบท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</dc:title>
  <dc:creator>FMS00</dc:creator>
  <cp:lastModifiedBy>TAO</cp:lastModifiedBy>
  <cp:revision>30</cp:revision>
  <dcterms:created xsi:type="dcterms:W3CDTF">2017-08-10T08:27:06Z</dcterms:created>
  <dcterms:modified xsi:type="dcterms:W3CDTF">2021-05-26T05:36:20Z</dcterms:modified>
</cp:coreProperties>
</file>