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9"/>
  </p:notesMasterIdLst>
  <p:sldIdLst>
    <p:sldId id="294" r:id="rId2"/>
    <p:sldId id="271" r:id="rId3"/>
    <p:sldId id="256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5" r:id="rId13"/>
    <p:sldId id="363" r:id="rId14"/>
    <p:sldId id="306" r:id="rId15"/>
    <p:sldId id="307" r:id="rId16"/>
    <p:sldId id="308" r:id="rId17"/>
    <p:sldId id="309" r:id="rId18"/>
    <p:sldId id="310" r:id="rId19"/>
    <p:sldId id="361" r:id="rId20"/>
    <p:sldId id="362" r:id="rId21"/>
    <p:sldId id="360" r:id="rId22"/>
    <p:sldId id="311" r:id="rId23"/>
    <p:sldId id="312" r:id="rId24"/>
    <p:sldId id="313" r:id="rId25"/>
    <p:sldId id="314" r:id="rId26"/>
    <p:sldId id="318" r:id="rId27"/>
    <p:sldId id="319" r:id="rId28"/>
    <p:sldId id="320" r:id="rId29"/>
    <p:sldId id="321" r:id="rId30"/>
    <p:sldId id="322" r:id="rId31"/>
    <p:sldId id="323" r:id="rId32"/>
    <p:sldId id="324" r:id="rId33"/>
    <p:sldId id="325" r:id="rId34"/>
    <p:sldId id="326" r:id="rId35"/>
    <p:sldId id="327" r:id="rId36"/>
    <p:sldId id="328" r:id="rId37"/>
    <p:sldId id="329" r:id="rId38"/>
    <p:sldId id="330" r:id="rId39"/>
    <p:sldId id="331" r:id="rId40"/>
    <p:sldId id="332" r:id="rId41"/>
    <p:sldId id="333" r:id="rId42"/>
    <p:sldId id="334" r:id="rId43"/>
    <p:sldId id="355" r:id="rId44"/>
    <p:sldId id="356" r:id="rId45"/>
    <p:sldId id="357" r:id="rId46"/>
    <p:sldId id="359" r:id="rId47"/>
    <p:sldId id="358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80A87-4000-4A1D-88A7-C87FB5B3FB62}" type="datetimeFigureOut">
              <a:rPr lang="th-TH" smtClean="0"/>
              <a:t>23/08/64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79C8C-633F-4179-9DBD-5A644307CC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9295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36887535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42706002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720800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24471264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6589451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3303489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30184077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38230151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32244398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27116142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3932705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729832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8408003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21398662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42317588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38499818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8207807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1238731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7057319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0664288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8606539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2759747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4860788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244830296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36380714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59178886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8848320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320796068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55865544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61501527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309375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834965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569310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3708547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412474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2365999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2469107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E024-FC62-430D-AAF6-659D3FEDF4B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9749-AFCE-48E8-A8ED-20F8D5E5BA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E024-FC62-430D-AAF6-659D3FEDF4B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9749-AFCE-48E8-A8ED-20F8D5E5BA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E024-FC62-430D-AAF6-659D3FEDF4B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9749-AFCE-48E8-A8ED-20F8D5E5BA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E024-FC62-430D-AAF6-659D3FEDF4B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9749-AFCE-48E8-A8ED-20F8D5E5BA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E024-FC62-430D-AAF6-659D3FEDF4B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9749-AFCE-48E8-A8ED-20F8D5E5BA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E024-FC62-430D-AAF6-659D3FEDF4B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9749-AFCE-48E8-A8ED-20F8D5E5BA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E024-FC62-430D-AAF6-659D3FEDF4B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9749-AFCE-48E8-A8ED-20F8D5E5BA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E024-FC62-430D-AAF6-659D3FEDF4B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9749-AFCE-48E8-A8ED-20F8D5E5BA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E024-FC62-430D-AAF6-659D3FEDF4B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9749-AFCE-48E8-A8ED-20F8D5E5BA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E024-FC62-430D-AAF6-659D3FEDF4B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9749-AFCE-48E8-A8ED-20F8D5E5BA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E024-FC62-430D-AAF6-659D3FEDF4B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1E9749-AFCE-48E8-A8ED-20F8D5E5BA0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1E9749-AFCE-48E8-A8ED-20F8D5E5BA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21EE024-FC62-430D-AAF6-659D3FEDF4BD}" type="datetimeFigureOut">
              <a:rPr lang="en-US" smtClean="0"/>
              <a:t>8/23/2021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636912"/>
            <a:ext cx="7848600" cy="1600200"/>
          </a:xfrm>
        </p:spPr>
        <p:txBody>
          <a:bodyPr>
            <a:normAutofit fontScale="90000"/>
          </a:bodyPr>
          <a:lstStyle/>
          <a:p>
            <a:r>
              <a:rPr lang="th-TH" sz="4800" b="1" dirty="0"/>
              <a:t>รหัสวิชา </a:t>
            </a:r>
            <a:r>
              <a:rPr lang="en-US" sz="4800" b="1" dirty="0"/>
              <a:t>AIM2302 </a:t>
            </a:r>
            <a:r>
              <a:rPr lang="th-TH" sz="4800" b="1" dirty="0" smtClean="0"/>
              <a:t/>
            </a:r>
            <a:br>
              <a:rPr lang="th-TH" sz="4800" b="1" dirty="0" smtClean="0"/>
            </a:br>
            <a:r>
              <a:rPr lang="th-TH" sz="4800" b="1" dirty="0" smtClean="0"/>
              <a:t>รายวิชา</a:t>
            </a:r>
            <a:r>
              <a:rPr lang="en-US" sz="4800" b="1" dirty="0" smtClean="0"/>
              <a:t>  </a:t>
            </a:r>
            <a:r>
              <a:rPr lang="th-TH" sz="4800" b="1" dirty="0"/>
              <a:t>การนำเสนองานโฆษณา</a:t>
            </a:r>
            <a:br>
              <a:rPr lang="th-TH" sz="4800" b="1" dirty="0"/>
            </a:br>
            <a:r>
              <a:rPr lang="en-US" sz="4800" dirty="0"/>
              <a:t/>
            </a:r>
            <a:br>
              <a:rPr lang="en-US" sz="4800" dirty="0"/>
            </a:b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4088" y="5105400"/>
            <a:ext cx="3376464" cy="1752600"/>
          </a:xfrm>
        </p:spPr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</a:rPr>
              <a:t>อ. อิสรี ไพเราะ(อ.ต๊ะ)</a:t>
            </a:r>
          </a:p>
          <a:p>
            <a:r>
              <a:rPr lang="en-US" b="1" dirty="0" smtClean="0">
                <a:solidFill>
                  <a:schemeClr val="tx1"/>
                </a:solidFill>
                <a:hlinkClick r:id="rId2"/>
              </a:rPr>
              <a:t>isaritiaw@gmail.com</a:t>
            </a:r>
            <a:endParaRPr lang="th-TH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MB. 0863583508</a:t>
            </a:r>
          </a:p>
          <a:p>
            <a:endParaRPr lang="en-US" dirty="0"/>
          </a:p>
        </p:txBody>
      </p:sp>
      <p:sp>
        <p:nvSpPr>
          <p:cNvPr id="15364" name="AutoShape 4" descr="data:image/jpeg;base64,/9j/4AAQSkZJRgABAQAAAQABAAD/2wCEAAkGBhQQEBAQEBIPEBAQDw8VFRQVDw8QFBQQGBAVFRUUFRUXHCYeFxkjGRQUHy8gJCcpLCwsFR8xNTAqNSYrLCkBCQoKDgwOGg8PGiolHyQtKTAvLCwsLSwvKjU0LCksLy0qKi4sMCwpLCwwLCwsKSwpNCwsLCwqKSwpLCwpLCkpLP/AABEIAMMBAwMBIgACEQEDEQH/xAAbAAABBQEBAAAAAAAAAAAAAAAAAQIEBQYDB//EAD8QAAIBAgQCCAMFBwMEAwAAAAECAAMRBAUSIQYxEyJBUWFxgZEyocEHI0JSsRRicoKS0eGisvAzY8LSFmSj/8QAGwEBAAIDAQEAAAAAAAAAAAAAAAEFAgMEBgf/xAAzEQACAgIBAwEFBgUFAAAAAAAAAQIDBBESBSExQRMiYYHBMnGRodHwFSMkUbEUM0Lh8f/aAAwDAQACEQMRAD8A9xhCEgBCEIAQhCAEIQgBCEIAQhCAEIQgBCEIAQhOdarpEA6Qkb9s8PnF/bB3GTojaJEJwGLHjHDEr3xobR1hOYrr3iOFQd495BI6ES8WAEIQgBCEIAQhCAEIQgBCEIAQhCAEIQgBCEIAQhCAEIQgBCEIAQhCAEi408vWSpDxx3HlJXkh+CNeES8S8zNYt4l4l4l5JA68NUZeF5AJGFqHWB3yylXgReoPAGV/EfFJwtVEVA4td+d7HlaZQrlZLjEwtvhRXzn4NJCVOR8Qri9ZRGVU07m25IvYDnLaYTg4PjLyba7Y2x5we0EIytVCqWPJQSZisx4qcsQpKjuE2048rn7pzZebXipOfqbiEzfD+fNUYI5vfke280kwtqlVLjI2Y2TDIhzgEIQmo6QhCEAIQhACEIQAhCEAIQkCvnVJDYtv4bzKMXLwjCdkK1ub0T4Tlh8UtQXQgidZDWuzMk1JbQQhCQSEIQgBIGNPW9BJ8wXGlKtWqsgqClTpFaqlNYqMyAKabkECxNQ2t3TTdfChcpmyur2j1vQ3H/aFhqYbQXqsFqbBWQakNipLWt52tM3mP2g16jAUbUFFWjYgKzlWQlkfVceo7paYHhqhSqA6TUK1641VDqvS6LUQV+E9Yje19pWYjhBCFakzU3CYVrEl0atUZlJN7lQNtlsN+UrP4pGb13SLeqvErf2W/i+/5FhlP2mKwH7VT6MlWYsl2UIDYXX4r3HZNZgc3pVxelUR9gSAesoIuNSndfWeQZnkdagGvTZlCMiug6QNoq9drLdlUcrsBzk/D8M4guSR0IGJo6rvZjTZgisum4bmdiROqOckttpozyOn40lyrlx8/Ffh5PQMz4xw1AdaqrsadR1VOvrCgkgMOqDt2kSgbirEYxlp4amaFDEUXCV3VrpVUOTZlJU/Dy585wyvhGlQalqvVqJiaqBiLIydEzEGnci97j0khMX0fQqoAUHEuAAAADUIFgOW1Qzjt6lKfar9+TjmsbH+ynJ/3f0X4eTZcGU3FACs/S1F1Kz/AJiHO/lJmfZEuJS9rVFHVPL+U+EbwvTth1Pad/ff6y4l5XKUNPffsVVsY2qSkuz2eW4PMHwdYkDQL2Zbcj2giehZdnVOsgYMFNtwSBY+vOQ+IOGlxI1LZaoHPsYdzf3mTfJq9LqlHUcr/Evut5aSdWTFNvUighHIwJtRXKD/AH8jeY9Omo1EQglkIFiDv2Ty7GIVdtZC2JuG2K+Bk6niHQ7MysO4kbxlfH1WcO7pUK8hVw+Hqj3K6v8AVN9FU6G+PdfgceXk1ZaXtE4tfP8AQv8Ag3AFiKu+gcja1z4d82cx2W8bWstdEHIaqYI/0m9vea6jWDqGU3DC4M4MxWOfKa0XPTJY6r4Uy3rz6P8AAfCEJxFqEIQgBEJimY3Ps7YsQCQoOwm+iiV0tI48zMhiw5SNgtQHkQfWOnm2GzxlYEMR6zcZLmgxFPUPiRtLfxaQf0Im3IxZU9zRhdRhldktMsYRLwvOQsyHnFYpRdhztPK8dmx1HftnrONZNJV+TAi252nlGf8ABtfpWagFrozbBatOkR/EKhHyJllg2RgnsoerY07mnH8C+4PzhjWpoLkOSD4CxN/eegzJ8F8InCqHrFWq22CnUFvz63aZq5zZU4zsbid/T6Z00qMxZFx2YLRF2PkO2SZ57xlmhWs6luXIdw0rt87+sxx6lbPizLOyHj1c4ruaelxShNiCB53lzSrBgGUggzxujmR1T0Xg/EM6VL/CClvPTv8ASdWXixrjyiVvTeoWXzcLDQzG5sdVar50F/qxJB+SzZTO4nAqzM1rEte4JG97g7SgzMSWTFJPWj0cLVW+5QV3IVz/ANvMD69KFX5Tvp+809n7TTX0TD6/1EmVMqFiAxAsRvY9Um59zIxZFa5clg7NsABcpp7e4Sq/g2VLtBJ+fD/XRNnUKKu9j0Qn61Ikczg6xHnXa4+ayRVN3cf/AGqKjySktUfMGH7LZRouy6cKnZcLTqFmJHiD2d05VatiGIItVrOdjy0lE9wR7Tjtw76m1KDXy+ZvhkV2R5QkmiNUzAJoJ7Di6n/6EA/0uZU08QpKJbdcPTH8zE3/ANgkTH4k6dJvcYZV/ma4PrcCLlPXxAH/AHEHoFB/8p1U469f33/7OC2+TlpfvwevZPT00UHh/iTZxwq2RR+6J1npn5Ml4FiQhIJPNOI3FOtXPL7xvmSZRPiSdzffkLWHnaXPFjXr1PGsfkT/AGlGzXJ9J6aj7CPn+X/uyXxZzoZhrrVaR501otf+MP8A+nznqXBmI1YYD8rEek8xwuD/AOtVHM1ACf3VAA+d56BwFU+7YeJ+k5cv3qH8GWHTv5eZHX/KP0X1RrIRLxZRHsBIQhJAGefcR4Mo7A7cyPEd83OMxgpi55nkJms3xaVlIqL0gANgAAw/hOxB9Z24kpwfJLsVHU4VXR4Semjz7G4opcjsBN7iehfZvh6gwnS1QVNdtSqRYhANINvGxPlaY/LM2weHrFqmBxLMDsz1Fq28kZrT0vKs8pYhQaZIuPhZSjexm/MsnNa4vRy9Lopqlvmm/wCyLGR8djBSXUeZ2A7zYn6TveYnN89LY2thmNlpqgpjb4igZj5m4HpK+qKlNJlzkWOFUpR8jMdnzFidRkHFUqOMGjEIr/law1qfA/TlIONveQXzDow7X+Fe/e/ZPROmCh2PDRybpW9yRg8yGDZlSpVupt/1G0+HV5T0ThfO/wBqo6z8atpbx2BB+fyng2Y570mKqjYWIAsQQRaeg/ZRnH3tWix+NAy+ak3+TH2lfkRjZXyXlF7hSspvUZN6f7X6Hpz1AoJOwExHGvDqY0irRqaKygAhtSpUA5X22bx8u4Tjx7xccPiKeGXVc0VqDeytqd1377aOXj7VuTYupjA5clKS9Vjvct+Vd+drb9l5oopaXtEzszMqPJ1SjtFblHA2LqVQrUxTRWBNRq1MrYHsCMSfaerZVlq4emKa7nmT3tMBRyLC02LIKysfxDEVFPyMukzWpQQMjvVpr8Qc6mA8+0eM23122JbZzYuTj1NuK/Pf0X5GxvOFTCK3ZY+ETD4oVER15OoI9RFNa0rNaL/aa2YzNc4KhwbBRUqKCOZCvZb+/wApn2xhJ9ZNz7L2q0UXS4dqyEEC+kkNcsPy72PnfsmbbXh30V1dWJsLqdz+6eTekucGyKjp+TyvV6LJz5Lwa7KsQezumgKgykybKKlSi7FWolqb6NQsxOk6Tbs3mcyPMClXDNc6OmVXW5sUYgbjkbXJ9Jy5lkZT90selUTrq9/1NvWwCN8SKfNQZHoZFRR1dUCsD2bb99p1zasy4jRTIVAqXFr9YliT7afaSOGan7RRWu9h95UAA5EK2kE38jOJqL7tFpxezSLsAO4RbznrhqmJuOl4ExmqRszr6aNVu6m3vawhLb0RKWk2eZZ3X11CdzdnblfmT/eVlP6yficQFNyL7ge5A+sZiqFjcT00GlqJ8/ug5bsLLKMAXweJt8QRnHpUufkDL/gRSAdQKk6ufdtG8H4NXpPTYXV6diPAmS+FsLVR3WqpUU2Kg2sCLW27++V91nu2Q+ZeY9P8yi1L01/6aeES8SVB6UW8ZVrKg1OyqO9iFHuY68xf2huQ+Fvun323Zr6m/na/zgktuKqmmkK6jWFDfCeY0kix8xb1mUwfEVCqNnCk9jbfPlK2kwsQjPTDcwjFQT3leR9RM/U4IcG+GrfyOLj3E7Kb+C0yry8N2S5RNXmONUHqsjNa9gVJA75VjOXVwymxBuD49kx+brXwtRenQ06yC4PMOnbY9olhTxwqItReTD2aW1dsZrR5u/GnVLl3/Q96y7GitRpVV5VKaN7i9pjuJuFxXxjV1r9H1KYIVA56Rbi5OoW6unbwkfg/iO2XV03L4QM1hct0BbUSo53W7j0E6UKq6futOk73XtuL3J5km9995V14/vtN+D0F+c1XFpb2u/6FbnWBq00LipSa176m6H2Jv7XmNxFcuR0i9TUC2ncHwLDa03WZZYlcfeKGI5HtEpqOQU6T6gzKR+Xqn3EsPZzlHjy/Ipf9RTCfLh+ZgeI6WvGLUSwNRdrWALAbD12EsuF8zNOslZWKGnZgbXv4Ed3OaLinK6eIQuiqMTRGtGGxfTuUe3O4Fr8wZg6WJUMWQnS41eR7R7k+845xlUnFltVZXktTj6G54qqvmVSjW6SilSijKPu2XUCSRfrG3M+80mWIaWDoISLhCTblqJNz7zy9MxI3uAJtOFc+FWk1N2BNM7WYE6T4c7X7fGTiySlpmvqVblXuPks2rG8scC2oMv5lI9xK12X8wtI+Y8SUsLTJuGqOCEW9ifHwEtbpR4HmcWuftdG14TzDXhVAN+jd19AxI/WcOJOJlw5WmxAZwWtvfQDbYefb4TDfZ5xSKJqUqmoqw1DSLkNf/MjfaXXqV6+HrUKdYrTpgE6L2Oskiwvta0pHFRu2/B7KMpWYuo9n4NIvEob4bGV2IxmJL6qWKKC/w6EUepA3mNw+aLyJ0ntBllhcyI2DXHZc3t4yyUapeiKGU8iHiTN7lWcVyLVWB/eBsbysp8Khma1ZijNq06QGXe+x/wASny/NvvBTJ61gfSazL6nWXx2mu7FrcW4m3G6jkQsjGx9vidMRXOqtUO+kOf6aYH0lvwkujBYcd6av6mLfWVWIyio1OqgK3qBwGN9tR7R5Ey2y7DNTpol/gRV9haU56lFwHjw8hqDOoMgkkB5VcUYjThmH5mVfnf6Sbrmc4zxdkppftZvlYfqZvojysSOTMs4USfwMnRpdJXpp+9f25fMiWnEVAJXqKOQbb1AP1nHhGnrxWrsW3/t9BJPFFS+Iqea/7Flty/qOPwPNOGsLl/eX0ZfcGnq/yfWacGZXg82X+T6zSh5WZa/msv8Apj/pona8IzVCcpZDyZneOsB0uDdh8VAioP4QCH/0kn0l+WjHsQQdwQQR3jtkDZ4zTrydgsbpYHxEiZzl5w2Iq0d7I3VPfTO6n2NvMGRkqyDIuvtMpCvg6dUWLU7H07R7Xnm3DtY6zQ7Kh6vg3YfaemO3T4R6Z3IBnleX1eixKX2NOqFPkTYH2M6qZuK7HBk0qbXLwz0nKsnqYaqtZGFQEMrp8Oukws6/UeIEzVeviMG5Oiqqkk6gCQLm55X2uTNXhsdsJPp4wHZgDMFfPe2Zyw6nHilpGay7jzULNpb5H5bfKNbiYVazU2ATloYHZvAzQvwjhcW3WQIx/EvVb3EwXHHDb5dVVdRqJzR+Rt2q3jynbVllVkdMXr3X+C9XF6W9bGYDEZYaVatd+qtR9Kk/hJuPkR7TT4bHdLTWp2kWb+LvlbnlEalxJJ2Uoy/h1aSAxHiD8hNmX78FNehp6Y/Y2OuXqbL7OsjRE/aqyaqji9Mso0005Ai/N23N+wW7bzXY3on3dFcjl1QWHkeYmP4f4sBp0aVa2oUksw2GjdVuO8abGaSnVVxdSCPA3mVdUHFGq/JuhN7Rkc1qqKvVoYlV7fvgf9JH1kV+GDiKdToqoeoai1EWoppEELbTquynbUL3HObarRB5gGcqJVDsADN7x1NeWckeoSqf2UvkecYajVwtY06yPSfTcBhzF+ankw35i80eEz5h2+80WZ4AYqk1JrXIJQ23SpbYg9ncfAzzajij27HtHcZXX1uuXf1LzCyI3w93to2xxdGsLVqdN/NQZy/+KYaob0nqUSe5tQ9mmew+LtLXCY8giaU2vB1ySl2ktnLiPhuvgjRr3FSlYL0i3+IEldS9lwSJq8pxepFcdwMkV8QKuCZXGpQVJHetxf5XlBwyxQPRbnRqMndsDsfa07sWxy3GRT9SojBRnA9KpPqUEdoBnQGVeU4waLMQLHa/jLSV1sOEmi7x7lbWpfAXXA140iNKzA3nPEZgFBJ5CY3ibMFrG4bZQNiLWM2FXDhgQRcGU+I4ZpMb6PmbTpx7IVvk/JX5tFl8eEWteuyk4Sxq02Yki5B7e+30Ej5pjS9Vj+Yk+55S0xWStT3pUwee1gfkech4bAk/HSqggi3UYA+p/vO6icXJ2tlTm1zjCOPBP79dmafhw6U/lWXqVpQZXRcfEunuF7+8uKaGV18lKbkXeHB10xg/QmCpCcgsJoO07loxnjGecXqSCTGfaLhRroVRzKOhPgpDD/c0xo35G89D4pN1osfw1hfyZWH62mTbBUhjnSoo6OphyRYlbOrruLcjYmQzJDMlxWltJ5NtMFx/kjU8R0tK4JO9u7sM3NagtKoulyyFgN7agb7XtsRGcbUQKaVCOYHqeyEQyBkuYGpRpsdmKi47mtv85a08TMjkWMbU6sAO1QPn9JfrUkEo0OW46zDeQ/tUp9Lh0qfl/wCf3kKhiLES0z1enwTDmQD+kyi9MxmuUdHmmSV9N6Z5ODb+MXtPRsLwbQq0NNQsWdRqOoi58uzeeUJXsTuAyncdzCet5TmF6akHmoPynRbY9JJ9jix6Y83KS79imzL7OqyBThnVxTUqA2zEatQBI2237O2VDYzE4U2rU6qW/FYkf1CekUMwkwYhHFnAIPeJhC+UTZdh12GCwPFxYDrA+gnfA58WrNSqaQbjSRtcFQwv6H5GaevwBhcSbqvROfxIdO/iORmG4yyCrl+JpBjqVlVVqD8Vj1SR2EbDyvO+rL395TZHS9J+q/wbSlzDc7WtudvSeaZ9huixeITs6Z2H8LnWvyYTfZNjulpK3eN/PkZnuP8AAgGlieQa1J/4gCUPquofyibcyPKCkjl6VP2dzrfr9DOUq0nYbEcpV0z3ESXSlWeja7m6wFfVhqq/uH9JGSsgxAqIyt0yWYBlPWXkbDvBt/LG8OVLqy96zJZTkzpiajKWulR7aiSApNxz7LGZ1Wezls1ZOP7evij0vLvvKqKfhLC/pvNkJg+GccGxCKdJChyWsQAQtxvN0pmzJuVrTj4NHT8WWNGSnrbZ0AhpgI8TlLIZoiGlO1ooEgaI/QQGHknTF0wTo4pStOyrFCxwEE6HCEBCCSK5kaq0k1JErCYmRS59T6WmUBsdSsD4qwP/ADzmTzbL3qVadQHRoBBtuTcWt5Tb4ijeVtbCSAYrF4VgLm5tY+xvJfF414JG7tJ+cusTluoEHtBErcwy13w3QbXtbVva3faSDFZbQ++S3aSPlL2u4RtL3Q9moFQfInYwGTdCA3MqVN/USbxjvh6L/lemfTUIYREA7pc5XV1IyHtExjZhpN028Ow+k0nCuYCs1uTLa4+ogHnHEuRacU1luGO/ge+bXhfEEUEQndAF9ht8pw47UUqvLrG9pVcL409I6E3uAR+h+klkLybyniZLpYuUqVJ3StMTI1OWY+zDeR/tJTpaFJ7XNOrSI/qAPyJlZg8TYiWfEP3uEcdyzKL00zCa3FozeUfdV6tH8JPSJ5E9YehlzmOCFejUon8a9U91RSGQ+4EzoxS2pVdaF6dtViOsh2bbn3N6TRdNcC0vavfhwZ4zK3TarY/eeecSZNXpaKzhVBYrdSD1iLgOBvewPsZV4XMWU9cXHeOc9A4wwmvDU7cxWB8+o4mJqZfa8qr4KubjE9NiXSvpU5+WbfhRQ41DkRMxmOdF8Y2Hp7IrEOe1m228t5p+Cxal/J9JnsPw6WrmuuzM7HwNzeaWdcV2NhSrtTGHFNQxKsLE2ABtcn+02mExOoC/OZXLsISUZvwqQB5kG/ymjw4jfbRi4+9stEadFkak07qZBkdRHARojxBIoEW0QRwgkLRbQigQAhHQgENxOLpJRE5ssxMiC9KR6lCWLJOLU4BVVcPIdXCy7anI1WjAM7jMEGVlPJgRKfOMuarR6Enb81t7eU11XDyHVwkAwD8O6eUl8M0OixFvzL+h/wAzT1sFID5aVqJUXfSTcdtjbl7QCg+0Kleuh71P0lHkmDtXQ99x7j/E1XFGXtiKlMqDZQbk7dnISFRwHRMh7nX9bSSPUsGUA2uL90XTJPF1Bf2bpAqhxbrAANbz5zMrmjIeqdQ7jv7GYmRoaT2M0OHfXRZT3TIYDOEqnSeq3ce3yM1uU0za3hAPHa+TuMTWpF6llqMQutwNBN12v3G3pPRspxLrSXplChVA1FrXsOZHfInED0sNUatUALcgLC5PdIvD+ZHGVA9QDQG6qW2A8u+b4Wyh3izltxq7u01ss8xxZqp1F1qKtMC3PSVa5Hfvb3kOtkpcEDa4lni8WyV3p0kuTo3vpVRbw3v4fOW2Cw5sL7mTN8km33MKo+zbilqPoVeQ4F6VMoVudNgQRY7ePKWWX5ToVQbEgC/naWlKhJdOjNR0bOGHw9pOppHJTnZKcEjqYkhBOaJOqiAPWdBGKI8QSOEcIgiwBRFEBFgCwhCQDiRGETqRGkSDI4FZzZZIIjCsAisk5PTkwrGMkAgPRnB8PLI04xqcAqHwsjvhZdNSnF6EAoauElbmOWllOn4gVI7OTA/Saiph5Fq4aAZbPwXwppgHWRa1jzmXTJ3A609Fq4SQ6uB8IBhHy4ieh8HuWopq3Onn2ynxOBt2Sz4Qf7sDz/WGDI8Y4I1sVU7QtgB3dphwpgmoNZgbXNiBeX1bD68RW/jH+0S2weX27JJBwwuCLVKlQi2phbvsBz/WXFChOlDDyZToyTBoZTpySiRVpzsqQNCKk6qsVVjwIJ0AWPAgBHgQSKBHAQAiiAKBFEAI4QAgIRRIAsIRYByIiER5ES0gyOZEaROtohEA5FY0rOxEbpgHApGlJIKxpWARmpzm1KSysaUgEFqU4vh5ZGnGGlAKp8LOD4K8ujRidBIJKFsrB7ImFyMUySh0gk3Fri5527pf9BE6KAUtDJFQsRclmuSe0/TlJiYS0nilHCnMjFkVaE6rSncU48JJIOSpOgSPCRwWAMCx4WOCxwEAaBHARQI4CAIBHWgBHSAIIsIogAIsIsAIQhBI2JCEgkIhiQgAYkIQBLRLQhAGmJaEIAERtoQgBpiWhCQSFo0rCEkgNMUCEIIFtHgRISSB1osISQLHAQhAFtCEJAHQhCAKIsIQBYQhACLCEA//2Q=="/>
          <p:cNvSpPr>
            <a:spLocks noChangeAspect="1" noChangeArrowheads="1"/>
          </p:cNvSpPr>
          <p:nvPr/>
        </p:nvSpPr>
        <p:spPr bwMode="auto">
          <a:xfrm>
            <a:off x="0" y="-904875"/>
            <a:ext cx="2466975" cy="1857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28600"/>
            <a:ext cx="27432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Week   </a:t>
            </a:r>
            <a:r>
              <a:rPr lang="en-US" b="1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42016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480CD17C-6696-4C1F-9B11-2212DF4B8471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CEB764D6-183C-407A-B089-7DC16BB588A6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10</a:t>
            </a:fld>
            <a:endParaRPr kumimoji="0" lang="th-TH" sz="140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738188"/>
            <a:ext cx="8080375" cy="1143000"/>
          </a:xfrm>
        </p:spPr>
        <p:txBody>
          <a:bodyPr/>
          <a:lstStyle/>
          <a:p>
            <a:pPr eaLnBrk="1" hangingPunct="1">
              <a:defRPr/>
            </a:pPr>
            <a:r>
              <a:rPr lang="th-TH" sz="7200" b="1" i="1" u="sng" smtClean="0">
                <a:solidFill>
                  <a:srgbClr val="66FF33"/>
                </a:solidFill>
                <a:latin typeface="Cordia New" pitchFamily="34" charset="-34"/>
                <a:cs typeface="Cordia New" pitchFamily="34" charset="-34"/>
              </a:rPr>
              <a:t>ความหมายของการพูด</a:t>
            </a:r>
            <a:br>
              <a:rPr lang="th-TH" sz="7200" b="1" i="1" u="sng" smtClean="0">
                <a:solidFill>
                  <a:srgbClr val="66FF33"/>
                </a:solidFill>
                <a:latin typeface="Cordia New" pitchFamily="34" charset="-34"/>
                <a:cs typeface="Cordia New" pitchFamily="34" charset="-34"/>
              </a:rPr>
            </a:br>
            <a:endParaRPr lang="th-TH" sz="7200" b="1" i="1" u="sng" smtClean="0">
              <a:solidFill>
                <a:srgbClr val="66FF33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341438"/>
            <a:ext cx="8605837" cy="601186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5400" b="1" dirty="0" smtClean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องค์ประกอบของการสื่อสาร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4400" b="1" dirty="0" smtClean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( </a:t>
            </a:r>
            <a:r>
              <a:rPr lang="en-US" sz="3600" b="1" dirty="0" err="1" smtClean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Devid</a:t>
            </a:r>
            <a:r>
              <a:rPr lang="en-US" sz="3600" b="1" dirty="0" smtClean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K. </a:t>
            </a:r>
            <a:r>
              <a:rPr lang="en-US" sz="3600" b="1" dirty="0" err="1" smtClean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Berlo</a:t>
            </a:r>
            <a:r>
              <a:rPr lang="en-US" sz="3600" b="1" dirty="0" smtClean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theory </a:t>
            </a:r>
            <a:r>
              <a:rPr lang="th-TH" sz="3600" b="1" dirty="0" smtClean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th-TH" sz="44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ผู้พูด คือผู้ส่งสาร </a:t>
            </a:r>
            <a:r>
              <a:rPr lang="th-TH" sz="36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(</a:t>
            </a:r>
            <a:r>
              <a:rPr lang="en-US" sz="36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Sender or Speaker</a:t>
            </a:r>
            <a:r>
              <a:rPr lang="th-TH" sz="36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th-TH" sz="44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ผู้ฟังคือผู้รับสาร</a:t>
            </a:r>
            <a:r>
              <a:rPr lang="th-TH" sz="40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(</a:t>
            </a:r>
            <a:r>
              <a:rPr lang="en-US" sz="40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Receiver or Listener 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th-TH" sz="48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เนื้อหาสาระ คือเรื่องที่จะพูด</a:t>
            </a:r>
            <a:r>
              <a:rPr lang="th-TH" sz="40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40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( Message 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th-TH" sz="48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ช่องทางการสื่อสาร</a:t>
            </a:r>
            <a:r>
              <a:rPr lang="th-TH" sz="40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( </a:t>
            </a:r>
            <a:r>
              <a:rPr lang="en-US" sz="40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Channel )</a:t>
            </a:r>
            <a:endParaRPr lang="th-TH" sz="4000" b="1" dirty="0" smtClean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th-TH" sz="5400" b="1" dirty="0" smtClean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7929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B17CA439-EA95-4DD4-9A8D-AAB98495CBC6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A0BE0D84-2EE0-4E54-92E4-DAB95BBA4749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11</a:t>
            </a:fld>
            <a:endParaRPr kumimoji="0" lang="th-TH" sz="1400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3" y="306388"/>
            <a:ext cx="8080376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th-TH" sz="8800" b="1" smtClean="0">
                <a:solidFill>
                  <a:srgbClr val="66FF33"/>
                </a:solidFill>
                <a:latin typeface="Cordia New" pitchFamily="34" charset="-34"/>
                <a:cs typeface="Cordia New" pitchFamily="34" charset="-34"/>
              </a:rPr>
              <a:t>หลักการพูด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160463"/>
            <a:ext cx="8245475" cy="4114800"/>
          </a:xfrm>
        </p:spPr>
        <p:txBody>
          <a:bodyPr>
            <a:normAutofit fontScale="92500" lnSpcReduction="20000"/>
          </a:bodyPr>
          <a:lstStyle/>
          <a:p>
            <a:pPr marL="609600" indent="-60960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th-TH" sz="48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  <a:p>
            <a:pPr marL="609600" indent="-60960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th-TH" sz="6000" b="1" dirty="0" smtClean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แนวคิดพื้นฐานเกี่ยวกับการพูด</a:t>
            </a:r>
          </a:p>
          <a:p>
            <a:pPr marL="609600" indent="-609600" eaLnBrk="1" hangingPunct="1">
              <a:lnSpc>
                <a:spcPct val="70000"/>
              </a:lnSpc>
              <a:buFont typeface="Wingdings" pitchFamily="2" charset="2"/>
              <a:buNone/>
            </a:pPr>
            <a:endParaRPr lang="th-TH" sz="6000" b="1" dirty="0" smtClean="0">
              <a:solidFill>
                <a:srgbClr val="FF00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609600" indent="-609600" eaLnBrk="1" hangingPunct="1">
              <a:lnSpc>
                <a:spcPct val="70000"/>
              </a:lnSpc>
              <a:buFontTx/>
              <a:buAutoNum type="arabicPeriod"/>
            </a:pPr>
            <a:r>
              <a:rPr lang="th-TH" sz="48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ทุกคนพูดได้..แต่อาจพูดดีไม่เท่ากัน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rabicPeriod"/>
            </a:pPr>
            <a:r>
              <a:rPr lang="th-TH" sz="48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นักพูดที่ดีไม่จำเป็นต้องมี “ พรสวรรค์ ”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rabicPeriod"/>
            </a:pPr>
            <a:r>
              <a:rPr lang="th-TH" sz="48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การพูดเป็นทั้งศาสตร์และศิลปะ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rabicPeriod"/>
            </a:pPr>
            <a:r>
              <a:rPr lang="th-TH" sz="48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การฝึกพูดสามารถพัฒนาได้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th-TH" sz="48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07682860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0918B7C7-F93F-455D-8A9B-58ABF59F9805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606A6904-AA86-4EE5-B644-0423B67740DB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12</a:t>
            </a:fld>
            <a:endParaRPr kumimoji="0" lang="th-TH" sz="140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198438"/>
            <a:ext cx="8080375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th-TH" sz="7200" b="1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ประเภท แบบ และวิธีการพูด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438275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70000"/>
              </a:lnSpc>
              <a:defRPr/>
            </a:pPr>
            <a:r>
              <a:rPr lang="th-TH" sz="72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 </a:t>
            </a:r>
            <a:r>
              <a:rPr lang="th-TH" sz="7200" b="1" i="1" u="sng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วิธีการพูด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th-TH" sz="5400" smtClean="0">
                <a:latin typeface="Cordia New" pitchFamily="34" charset="-34"/>
                <a:cs typeface="Cordia New" pitchFamily="34" charset="-34"/>
              </a:rPr>
              <a:t>	- การพูดโดยกะทันหัน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th-TH" sz="5400" smtClean="0">
                <a:latin typeface="Cordia New" pitchFamily="34" charset="-34"/>
                <a:cs typeface="Cordia New" pitchFamily="34" charset="-34"/>
              </a:rPr>
              <a:t>	- การพูดโดยอ่านจากร่าง/ ต้นฉบับ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th-TH" sz="5400" smtClean="0">
                <a:latin typeface="Cordia New" pitchFamily="34" charset="-34"/>
                <a:cs typeface="Cordia New" pitchFamily="34" charset="-34"/>
              </a:rPr>
              <a:t>	- การพูดโดยท่องจำ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th-TH" sz="5400" smtClean="0">
                <a:latin typeface="Cordia New" pitchFamily="34" charset="-34"/>
                <a:cs typeface="Cordia New" pitchFamily="34" charset="-34"/>
              </a:rPr>
              <a:t>	- การพูดโดยความเข้าใจหรือบันทึก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th-TH" sz="5400" smtClean="0">
                <a:latin typeface="Cordia New" pitchFamily="34" charset="-34"/>
                <a:cs typeface="Cordia New" pitchFamily="34" charset="-34"/>
              </a:rPr>
              <a:t>    เฉพาะหัวข้อ</a:t>
            </a:r>
          </a:p>
        </p:txBody>
      </p:sp>
    </p:spTree>
    <p:extLst>
      <p:ext uri="{BB962C8B-B14F-4D97-AF65-F5344CB8AC3E}">
        <p14:creationId xmlns:p14="http://schemas.microsoft.com/office/powerpoint/2010/main" val="1851991503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ต่อ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2179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0DD214A2-9369-434F-9571-B8861AB89B87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98E6D1D6-A901-41DB-9728-EECA151D479E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14</a:t>
            </a:fld>
            <a:endParaRPr kumimoji="0" lang="th-TH" sz="1400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>
          <a:xfrm>
            <a:off x="992188" y="90488"/>
            <a:ext cx="8080375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th-TH" sz="7200" b="1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โครงสร้างของการพูด 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358775" y="1700808"/>
            <a:ext cx="7525593" cy="4114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th-TH" sz="54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 </a:t>
            </a:r>
            <a:r>
              <a:rPr lang="th-TH" sz="5400" b="1" i="1" u="sng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คำปฏิสันถาร</a:t>
            </a:r>
            <a:r>
              <a:rPr lang="th-TH" sz="4400" dirty="0" smtClean="0">
                <a:latin typeface="Cordia New" pitchFamily="34" charset="-34"/>
                <a:cs typeface="Cordia New" pitchFamily="34" charset="-34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h-TH" sz="4400" dirty="0" smtClean="0">
                <a:latin typeface="Cordia New" pitchFamily="34" charset="-34"/>
                <a:cs typeface="Cordia New" pitchFamily="34" charset="-34"/>
              </a:rPr>
              <a:t>   ( แบบเป็นทางการ / ไม่เป็นทางการ 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h-TH" sz="54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 </a:t>
            </a:r>
            <a:r>
              <a:rPr lang="th-TH" sz="5400" b="1" i="1" u="sng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คำนำ</a:t>
            </a:r>
            <a:r>
              <a:rPr lang="th-TH" sz="4400" dirty="0" smtClean="0">
                <a:latin typeface="Cordia New" pitchFamily="34" charset="-34"/>
                <a:cs typeface="Cordia New" pitchFamily="34" charset="-34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h-TH" sz="4400" dirty="0" smtClean="0">
                <a:latin typeface="Cordia New" pitchFamily="34" charset="-34"/>
                <a:cs typeface="Cordia New" pitchFamily="34" charset="-34"/>
              </a:rPr>
              <a:t> ( คำนำที่ดีอาจเริ่มต้นด้วย / ข้อพึงหลีกเลี่ยงในการใช้ 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h-TH" sz="54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 </a:t>
            </a:r>
            <a:r>
              <a:rPr lang="th-TH" sz="5400" b="1" i="1" u="sng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เนื้อเรื่อง</a:t>
            </a:r>
            <a:r>
              <a:rPr lang="th-TH" sz="4400" dirty="0" smtClean="0">
                <a:latin typeface="Cordia New" pitchFamily="34" charset="-34"/>
                <a:cs typeface="Cordia New" pitchFamily="34" charset="-34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h-TH" sz="4400" dirty="0" smtClean="0">
                <a:latin typeface="Cordia New" pitchFamily="34" charset="-34"/>
                <a:cs typeface="Cordia New" pitchFamily="34" charset="-34"/>
              </a:rPr>
              <a:t>  ( เรียงลำดับ / เข้าใจง่าย / เน้นจุดสำคัญ / เทคนิค 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h-TH" sz="54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 </a:t>
            </a:r>
            <a:r>
              <a:rPr lang="th-TH" sz="5400" b="1" i="1" u="sng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สรุปจบ</a:t>
            </a:r>
            <a:r>
              <a:rPr lang="th-TH" sz="4400" dirty="0" smtClean="0">
                <a:latin typeface="Cordia New" pitchFamily="34" charset="-34"/>
                <a:cs typeface="Cordia New" pitchFamily="34" charset="-34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h-TH" sz="4400" dirty="0" smtClean="0">
                <a:latin typeface="Cordia New" pitchFamily="34" charset="-34"/>
                <a:cs typeface="Cordia New" pitchFamily="34" charset="-34"/>
              </a:rPr>
              <a:t>  ( การสรุปจบที่ดี / ข้อพึงหลีกเลี่ยง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h-TH" sz="4400" dirty="0" smtClean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13909730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3577A1BD-1A49-429C-B7D2-564A84E9469C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B8F5076F-216C-4C11-8699-E230DB251283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15</a:t>
            </a:fld>
            <a:endParaRPr kumimoji="0" lang="th-TH" sz="1400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90488"/>
            <a:ext cx="8080375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th-TH" sz="7200" b="1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โครงสร้างของการพูด 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150938"/>
            <a:ext cx="8785225" cy="4691062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th-TH" sz="48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 </a:t>
            </a:r>
            <a:r>
              <a:rPr lang="th-TH" sz="6000" b="1" i="1" u="sng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คำปฏิสันถาร</a:t>
            </a:r>
            <a:r>
              <a:rPr lang="th-TH" sz="4000" smtClean="0">
                <a:latin typeface="Cordia New" pitchFamily="34" charset="-34"/>
                <a:cs typeface="Cordia New" pitchFamily="34" charset="-34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z="4000" smtClean="0">
                <a:latin typeface="Cordia New" pitchFamily="34" charset="-34"/>
                <a:cs typeface="Cordia New" pitchFamily="34" charset="-34"/>
              </a:rPr>
              <a:t>   </a:t>
            </a:r>
            <a:r>
              <a:rPr lang="th-TH" sz="4400" smtClean="0">
                <a:latin typeface="Cordia New" pitchFamily="34" charset="-34"/>
                <a:cs typeface="Cordia New" pitchFamily="34" charset="-34"/>
              </a:rPr>
              <a:t>( แบบเป็นทางการ / ไม่เป็นทางการ )</a:t>
            </a:r>
          </a:p>
          <a:p>
            <a:pPr eaLnBrk="1" hangingPunct="1">
              <a:defRPr/>
            </a:pPr>
            <a:r>
              <a:rPr lang="th-TH" sz="4400" smtClean="0">
                <a:latin typeface="Cordia New" pitchFamily="34" charset="-34"/>
                <a:cs typeface="Cordia New" pitchFamily="34" charset="-34"/>
              </a:rPr>
              <a:t> กราบเรียน ฯพณฯ นายกรัฐมนตรี....และ...ที่เคารพ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z="4400" smtClean="0">
                <a:latin typeface="Cordia New" pitchFamily="34" charset="-34"/>
                <a:cs typeface="Cordia New" pitchFamily="34" charset="-34"/>
              </a:rPr>
              <a:t>กระผม.../ดิฉัน....</a:t>
            </a:r>
          </a:p>
          <a:p>
            <a:pPr eaLnBrk="1" hangingPunct="1">
              <a:defRPr/>
            </a:pPr>
            <a:r>
              <a:rPr lang="th-TH" sz="4400" smtClean="0">
                <a:latin typeface="Cordia New" pitchFamily="34" charset="-34"/>
                <a:cs typeface="Cordia New" pitchFamily="34" charset="-34"/>
              </a:rPr>
              <a:t> สวัสดีพ่อแม่พี่น้องที่เคารพ</a:t>
            </a:r>
          </a:p>
          <a:p>
            <a:pPr eaLnBrk="1" hangingPunct="1">
              <a:defRPr/>
            </a:pPr>
            <a:r>
              <a:rPr lang="th-TH" sz="4400" smtClean="0">
                <a:latin typeface="Cordia New" pitchFamily="34" charset="-34"/>
                <a:cs typeface="Cordia New" pitchFamily="34" charset="-34"/>
              </a:rPr>
              <a:t> กราบนมัสการพระคุณเจ้า........</a:t>
            </a:r>
          </a:p>
        </p:txBody>
      </p:sp>
    </p:spTree>
    <p:extLst>
      <p:ext uri="{BB962C8B-B14F-4D97-AF65-F5344CB8AC3E}">
        <p14:creationId xmlns:p14="http://schemas.microsoft.com/office/powerpoint/2010/main" val="1134455992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DF4B4E4D-3850-40E1-B43D-0837558F7C15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381566A3-DC5D-47C7-A846-35FC70123A2D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16</a:t>
            </a:fld>
            <a:endParaRPr kumimoji="0" lang="th-TH" sz="1400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90488"/>
            <a:ext cx="8080375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th-TH" sz="7200" b="1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โครงสร้างของการพูด 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58888"/>
            <a:ext cx="8785225" cy="4799012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th-TH" sz="48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 </a:t>
            </a:r>
            <a:r>
              <a:rPr lang="th-TH" sz="7200" b="1" i="1" u="sng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คำนำ</a:t>
            </a:r>
            <a:r>
              <a:rPr lang="th-TH" sz="6000" smtClean="0">
                <a:latin typeface="Cordia New" pitchFamily="34" charset="-34"/>
                <a:cs typeface="Cordia New" pitchFamily="34" charset="-34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z="400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4400" smtClean="0">
                <a:latin typeface="Cordia New" pitchFamily="34" charset="-34"/>
                <a:cs typeface="Cordia New" pitchFamily="34" charset="-34"/>
              </a:rPr>
              <a:t>( คำนำที่ดีอาจเริ่มต้นด้วย / ข้อพึงหลีกเลี่ยงในการใช้ 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z="4400" smtClean="0">
                <a:latin typeface="Cordia New" pitchFamily="34" charset="-34"/>
                <a:cs typeface="Cordia New" pitchFamily="34" charset="-34"/>
              </a:rPr>
              <a:t>ที่ดี.... ขึ้นต้นแบบพาดหัวข่าว ....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z="4400" smtClean="0">
                <a:latin typeface="Cordia New" pitchFamily="34" charset="-34"/>
                <a:cs typeface="Cordia New" pitchFamily="34" charset="-34"/>
              </a:rPr>
              <a:t>ตั้งคำถาม / บทกลอน / เล่านิทาน / ....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z="4400" smtClean="0">
                <a:latin typeface="Cordia New" pitchFamily="34" charset="-34"/>
                <a:cs typeface="Cordia New" pitchFamily="34" charset="-34"/>
              </a:rPr>
              <a:t>ที่พึงหลีกเลี่ยง....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z="4400" smtClean="0">
                <a:latin typeface="Cordia New" pitchFamily="34" charset="-34"/>
                <a:cs typeface="Cordia New" pitchFamily="34" charset="-34"/>
              </a:rPr>
              <a:t>ออกตัว / ขออภัย  / ถ่อมตัว / อ้อมค้อม / ....</a:t>
            </a:r>
          </a:p>
        </p:txBody>
      </p:sp>
    </p:spTree>
    <p:extLst>
      <p:ext uri="{BB962C8B-B14F-4D97-AF65-F5344CB8AC3E}">
        <p14:creationId xmlns:p14="http://schemas.microsoft.com/office/powerpoint/2010/main" val="3044935694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846F1B08-A163-4719-BC4C-1405798F463D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5DC0EE5A-292D-43C0-B830-6BCD8B5F1057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17</a:t>
            </a:fld>
            <a:endParaRPr kumimoji="0" lang="th-TH" sz="1400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90488"/>
            <a:ext cx="8080375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th-TH" sz="7200" b="1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โครงสร้างของการพูด 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33488"/>
            <a:ext cx="8785225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h-TH" sz="54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h-TH" sz="54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6000" b="1" i="1" u="sng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เนื้อเรื่อง</a:t>
            </a:r>
            <a:r>
              <a:rPr lang="th-TH" sz="4400" smtClean="0">
                <a:latin typeface="Cordia New" pitchFamily="34" charset="-34"/>
                <a:cs typeface="Cordia New" pitchFamily="34" charset="-34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h-TH" sz="4400" smtClean="0">
                <a:latin typeface="Cordia New" pitchFamily="34" charset="-34"/>
                <a:cs typeface="Cordia New" pitchFamily="34" charset="-34"/>
              </a:rPr>
              <a:t>  ( เรียงลำดับ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h-TH" sz="4400" smtClean="0">
                <a:latin typeface="Cordia New" pitchFamily="34" charset="-34"/>
                <a:cs typeface="Cordia New" pitchFamily="34" charset="-34"/>
              </a:rPr>
              <a:t>   / เข้าใจง่าย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h-TH" sz="4400" smtClean="0">
                <a:latin typeface="Cordia New" pitchFamily="34" charset="-34"/>
                <a:cs typeface="Cordia New" pitchFamily="34" charset="-34"/>
              </a:rPr>
              <a:t>   / เน้นจุดสำคัญ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h-TH" sz="4400" smtClean="0">
                <a:latin typeface="Cordia New" pitchFamily="34" charset="-34"/>
                <a:cs typeface="Cordia New" pitchFamily="34" charset="-34"/>
              </a:rPr>
              <a:t>   / เทคนิค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h-TH" sz="4400" smtClean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65659905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A117ED90-5D3F-411F-B30D-27F02BA5CFC6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56BBEE6E-0563-4F35-B2E8-F8A4BD93C8FD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18</a:t>
            </a:fld>
            <a:endParaRPr kumimoji="0" lang="th-TH" sz="1400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90488"/>
            <a:ext cx="8080375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th-TH" sz="7200" b="1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โครงสร้างของการพูด 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449388"/>
            <a:ext cx="8785225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th-TH" sz="7200" b="1" i="1" u="sng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สรุปจบ</a:t>
            </a:r>
            <a:r>
              <a:rPr lang="th-TH" sz="6000" smtClean="0">
                <a:latin typeface="Cordia New" pitchFamily="34" charset="-34"/>
                <a:cs typeface="Cordia New" pitchFamily="34" charset="-34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h-TH" sz="4400" smtClean="0">
                <a:latin typeface="Cordia New" pitchFamily="34" charset="-34"/>
                <a:cs typeface="Cordia New" pitchFamily="34" charset="-34"/>
              </a:rPr>
              <a:t>  ( การสรุปจบที่ดี / ข้อพึงหลีกเลี่ยง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h-TH" sz="4400" smtClean="0">
                <a:latin typeface="Cordia New" pitchFamily="34" charset="-34"/>
                <a:cs typeface="Cordia New" pitchFamily="34" charset="-34"/>
              </a:rPr>
              <a:t>ที่ดี สรุปความ / ฝากข้อคิด  / เปิดเผยตอนสำคัญ 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h-TH" sz="4400" smtClean="0">
                <a:latin typeface="Cordia New" pitchFamily="34" charset="-34"/>
                <a:cs typeface="Cordia New" pitchFamily="34" charset="-34"/>
              </a:rPr>
              <a:t>ชักชวน / เชิญชวน / เรียกร้อง /คำคม สุภาษิต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h-TH" sz="4400" smtClean="0">
                <a:latin typeface="Cordia New" pitchFamily="34" charset="-34"/>
                <a:cs typeface="Cordia New" pitchFamily="34" charset="-34"/>
              </a:rPr>
              <a:t>คำพังเพย / .....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h-TH" sz="4400" smtClean="0">
                <a:latin typeface="Cordia New" pitchFamily="34" charset="-34"/>
                <a:cs typeface="Cordia New" pitchFamily="34" charset="-34"/>
              </a:rPr>
              <a:t>ข้อพึงหลีกเลี่ยง ขอจบ / ขอยุติ / ไม่มากก็น้อย / ขออภัย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h-TH" sz="4400" smtClean="0">
                <a:latin typeface="Cordia New" pitchFamily="34" charset="-34"/>
                <a:cs typeface="Cordia New" pitchFamily="34" charset="-34"/>
              </a:rPr>
              <a:t>ขอโทษ / .....</a:t>
            </a:r>
          </a:p>
        </p:txBody>
      </p:sp>
    </p:spTree>
    <p:extLst>
      <p:ext uri="{BB962C8B-B14F-4D97-AF65-F5344CB8AC3E}">
        <p14:creationId xmlns:p14="http://schemas.microsoft.com/office/powerpoint/2010/main" val="400994934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534400" cy="12954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07629" y="425002"/>
            <a:ext cx="1146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146610"/>
            <a:ext cx="5508702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2918321"/>
            <a:ext cx="55446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dirty="0" smtClean="0"/>
              <a:t>งาน </a:t>
            </a:r>
            <a:r>
              <a:rPr lang="en-US" sz="2800" dirty="0" smtClean="0"/>
              <a:t>Present </a:t>
            </a:r>
            <a:r>
              <a:rPr lang="th-TH" sz="2800" dirty="0" smtClean="0"/>
              <a:t>ครั้งที่ </a:t>
            </a:r>
            <a:r>
              <a:rPr lang="en-US" sz="2800" dirty="0" smtClean="0"/>
              <a:t>1 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th-TH" sz="2800" dirty="0" smtClean="0">
                <a:solidFill>
                  <a:srgbClr val="FF0000"/>
                </a:solidFill>
              </a:rPr>
              <a:t>เริ่ม </a:t>
            </a:r>
            <a:r>
              <a:rPr lang="en-US" sz="2800" smtClean="0">
                <a:solidFill>
                  <a:srgbClr val="FF0000"/>
                </a:solidFill>
              </a:rPr>
              <a:t>23 </a:t>
            </a:r>
            <a:r>
              <a:rPr lang="th-TH" sz="2800" dirty="0" smtClean="0">
                <a:solidFill>
                  <a:srgbClr val="FF0000"/>
                </a:solidFill>
              </a:rPr>
              <a:t>สิงหาคม </a:t>
            </a:r>
            <a:r>
              <a:rPr lang="en-US" sz="2800" dirty="0" smtClean="0">
                <a:solidFill>
                  <a:srgbClr val="FF0000"/>
                </a:solidFill>
              </a:rPr>
              <a:t>2564)</a:t>
            </a:r>
          </a:p>
          <a:p>
            <a:r>
              <a:rPr lang="th-TH" sz="2800" dirty="0" smtClean="0"/>
              <a:t>นำเสนอขายตัวเอง คนละ </a:t>
            </a:r>
            <a:r>
              <a:rPr lang="en-US" sz="2800" dirty="0"/>
              <a:t>3</a:t>
            </a:r>
            <a:r>
              <a:rPr lang="en-US" sz="2800" dirty="0" smtClean="0"/>
              <a:t> </a:t>
            </a:r>
            <a:r>
              <a:rPr lang="th-TH" sz="2800" dirty="0" smtClean="0"/>
              <a:t>นาที ทำ </a:t>
            </a:r>
            <a:r>
              <a:rPr lang="en-US" sz="2800" dirty="0" smtClean="0"/>
              <a:t>PPT </a:t>
            </a:r>
            <a:r>
              <a:rPr lang="th-TH" sz="2800" dirty="0" smtClean="0"/>
              <a:t>ประกอบการนำเสนอด้วย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23737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894676"/>
              </p:ext>
            </p:extLst>
          </p:nvPr>
        </p:nvGraphicFramePr>
        <p:xfrm>
          <a:off x="755576" y="2924944"/>
          <a:ext cx="7018203" cy="896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52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629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th-TH" sz="2800" b="1" dirty="0" smtClean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+mn-cs"/>
                        </a:rPr>
                        <a:t>สัปดาห์ที่</a:t>
                      </a:r>
                      <a:r>
                        <a:rPr lang="th-TH" sz="2800" b="1" baseline="0" dirty="0" smtClean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+mn-cs"/>
                        </a:rPr>
                        <a:t> 3</a:t>
                      </a:r>
                      <a:endParaRPr lang="en-US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th-TH" sz="28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บทที่ </a:t>
                      </a:r>
                      <a:r>
                        <a:rPr lang="th-TH" sz="280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2  </a:t>
                      </a:r>
                      <a:r>
                        <a:rPr lang="th-TH" sz="28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การพูดประเภทต่าง ๆ  </a:t>
                      </a:r>
                      <a:r>
                        <a:rPr lang="en-US" sz="28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+mn-cs"/>
                        </a:rPr>
                        <a:t>:  </a:t>
                      </a:r>
                      <a:r>
                        <a:rPr lang="th-TH" sz="28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+mn-cs"/>
                        </a:rPr>
                        <a:t>ทฤษฏีเกี่ยวกับการพูด, การพูดประเภทต่างๆ</a:t>
                      </a:r>
                      <a:endParaRPr lang="en-US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0668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534400" cy="12954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07629" y="425002"/>
            <a:ext cx="1146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146610"/>
            <a:ext cx="5508702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2918321"/>
            <a:ext cx="55446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dirty="0" smtClean="0"/>
              <a:t>งาน </a:t>
            </a:r>
            <a:r>
              <a:rPr lang="en-US" sz="2800" dirty="0" smtClean="0"/>
              <a:t>Present </a:t>
            </a:r>
            <a:r>
              <a:rPr lang="th-TH" sz="2800" dirty="0" smtClean="0"/>
              <a:t>ครั้งที่ </a:t>
            </a:r>
            <a:r>
              <a:rPr lang="en-US" sz="2800" dirty="0" smtClean="0"/>
              <a:t>2</a:t>
            </a:r>
          </a:p>
          <a:p>
            <a:r>
              <a:rPr lang="th-TH" sz="2800" dirty="0" smtClean="0"/>
              <a:t>นำเสนอรายการโทรทัศน์ คนละ </a:t>
            </a:r>
            <a:r>
              <a:rPr lang="en-US" sz="2800" dirty="0"/>
              <a:t>3</a:t>
            </a:r>
            <a:r>
              <a:rPr lang="en-US" sz="2800" dirty="0" smtClean="0"/>
              <a:t> </a:t>
            </a:r>
            <a:r>
              <a:rPr lang="th-TH" sz="2800" dirty="0" smtClean="0"/>
              <a:t>นาที ทำ </a:t>
            </a:r>
            <a:r>
              <a:rPr lang="en-US" sz="2800" dirty="0" smtClean="0"/>
              <a:t>PPT </a:t>
            </a:r>
            <a:r>
              <a:rPr lang="th-TH" sz="2800" dirty="0" smtClean="0"/>
              <a:t>ประกอบการนำเสนอด้วย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41531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ต่อ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5054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EC868FC7-2E9C-40FA-BD63-B0C24F367883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21863C99-D0D2-41ED-BB7E-CF0C2FF9A841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22</a:t>
            </a:fld>
            <a:endParaRPr kumimoji="0" lang="th-TH" sz="1400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773238"/>
            <a:ext cx="7772400" cy="43561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วัตถุประสงค์ของงาน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บทบาทของผู้กล่าว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กลุ่มเป้าหมาย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ลำดับรายการ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สถานการณ์แวดล้อม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116013" y="404813"/>
            <a:ext cx="8080375" cy="1143000"/>
          </a:xfrm>
        </p:spPr>
        <p:txBody>
          <a:bodyPr/>
          <a:lstStyle/>
          <a:p>
            <a:pPr eaLnBrk="1" hangingPunct="1">
              <a:defRPr/>
            </a:pPr>
            <a:r>
              <a:rPr lang="th-TH" sz="8000" b="1" i="1" dirty="0" smtClean="0">
                <a:solidFill>
                  <a:srgbClr val="FFFF66"/>
                </a:solidFill>
                <a:latin typeface="Cordia New" pitchFamily="34" charset="-34"/>
                <a:cs typeface="Cordia New" pitchFamily="34" charset="-34"/>
              </a:rPr>
              <a:t> </a:t>
            </a:r>
            <a:br>
              <a:rPr lang="th-TH" sz="8000" b="1" i="1" dirty="0" smtClean="0">
                <a:solidFill>
                  <a:srgbClr val="FFFF66"/>
                </a:solidFill>
                <a:latin typeface="Cordia New" pitchFamily="34" charset="-34"/>
                <a:cs typeface="Cordia New" pitchFamily="34" charset="-34"/>
              </a:rPr>
            </a:br>
            <a:r>
              <a:rPr lang="th-TH" sz="8000" b="1" i="1" u="sng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วิเคราะห์โอกาสในการพูด</a:t>
            </a:r>
            <a:r>
              <a:rPr lang="th-TH" sz="7200" b="1" i="1" u="sng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/>
            </a:r>
            <a:br>
              <a:rPr lang="th-TH" sz="7200" b="1" i="1" u="sng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</a:br>
            <a:endParaRPr lang="th-TH" sz="7200" b="1" i="1" u="sng" dirty="0" smtClean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1986426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822220C9-F7F3-464B-A533-908A8B2D3EC3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62F59F91-E6F8-48A8-9F06-261506816A58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23</a:t>
            </a:fld>
            <a:endParaRPr kumimoji="0" lang="th-TH" sz="1400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39775" y="225425"/>
            <a:ext cx="8080375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th-TH" sz="8000" b="1" i="1" u="sng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สาระสำคัญของการพูด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665288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-  คำปฏิสันถาร</a:t>
            </a:r>
          </a:p>
          <a:p>
            <a:pPr eaLnBrk="1" hangingPunct="1">
              <a:buFontTx/>
              <a:buChar char="-"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ความรู้สึกเป็นเกียรติ ยินดี</a:t>
            </a:r>
          </a:p>
          <a:p>
            <a:pPr eaLnBrk="1" hangingPunct="1">
              <a:buFontTx/>
              <a:buChar char="-"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ความสัมพันธ์กับเจ้าของงาน</a:t>
            </a:r>
          </a:p>
          <a:p>
            <a:pPr eaLnBrk="1" hangingPunct="1">
              <a:buFontTx/>
              <a:buChar char="-"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ชื่นชม ยกย่อง ให้โอวาท ฯลฯ</a:t>
            </a:r>
          </a:p>
          <a:p>
            <a:pPr eaLnBrk="1" hangingPunct="1">
              <a:buFontTx/>
              <a:buChar char="-"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คำอำนวยพร</a:t>
            </a:r>
          </a:p>
        </p:txBody>
      </p:sp>
    </p:spTree>
    <p:extLst>
      <p:ext uri="{BB962C8B-B14F-4D97-AF65-F5344CB8AC3E}">
        <p14:creationId xmlns:p14="http://schemas.microsoft.com/office/powerpoint/2010/main" val="469384856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3AF2767A-256B-4BA5-9946-C012885CDCA8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729EF520-0BCC-4988-B42B-8C356AA22B66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24</a:t>
            </a:fld>
            <a:endParaRPr kumimoji="0" lang="th-TH" sz="1400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059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th-TH" sz="7200" b="1" i="1" u="sng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เทคนิคการพูดในโอกาสต่าง ๆ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6825"/>
            <a:ext cx="8534400" cy="57610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h-TH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</a:t>
            </a:r>
            <a:endParaRPr lang="th-TH" sz="6600" b="1" i="1" u="sng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rdia New" pitchFamily="34" charset="-34"/>
              <a:cs typeface="Cordia New" pitchFamily="34" charset="-34"/>
            </a:endParaRPr>
          </a:p>
          <a:p>
            <a:pPr eaLnBrk="1" hangingPunct="1">
              <a:buFontTx/>
              <a:buChar char="-"/>
              <a:defRPr/>
            </a:pPr>
            <a:r>
              <a:rPr lang="th-TH" sz="5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พูดให้ตรงกับโอกาส / วัตถุประสงค์</a:t>
            </a:r>
          </a:p>
          <a:p>
            <a:pPr eaLnBrk="1" hangingPunct="1">
              <a:buFontTx/>
              <a:buChar char="-"/>
              <a:defRPr/>
            </a:pPr>
            <a:r>
              <a:rPr lang="th-TH" sz="5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เน้นความสำคัญที่เจ้าของงาน</a:t>
            </a:r>
          </a:p>
          <a:p>
            <a:pPr eaLnBrk="1" hangingPunct="1">
              <a:buFontTx/>
              <a:buChar char="-"/>
              <a:defRPr/>
            </a:pPr>
            <a:r>
              <a:rPr lang="th-TH" sz="5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รักษาโครงสร้างของการพูด</a:t>
            </a:r>
          </a:p>
          <a:p>
            <a:pPr eaLnBrk="1" hangingPunct="1">
              <a:buFontTx/>
              <a:buChar char="-"/>
              <a:defRPr/>
            </a:pPr>
            <a:r>
              <a:rPr lang="th-TH" sz="5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ประเด็นสำคัญครบถ้วน</a:t>
            </a:r>
          </a:p>
          <a:p>
            <a:pPr eaLnBrk="1" hangingPunct="1">
              <a:buFontTx/>
              <a:buChar char="-"/>
              <a:defRPr/>
            </a:pPr>
            <a:r>
              <a:rPr lang="th-TH" sz="5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สั้น กระชับ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th-TH" sz="5400" b="1" i="1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21005543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2D02F89F-ACC7-42B2-A4BB-EAA4A1A8E616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2CD9BD53-8F7E-45C6-A7CC-332986D0183D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25</a:t>
            </a:fld>
            <a:endParaRPr kumimoji="0" lang="th-TH" sz="1400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8512175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th-TH" sz="7200" b="1" i="1" u="sng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เทคนิคการพูดในโอกาสต่าง ๆ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84300"/>
            <a:ext cx="8642350" cy="54737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h-TH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</a:t>
            </a:r>
            <a:endParaRPr lang="th-TH" sz="6600" b="1" i="1" u="sng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rdia New" pitchFamily="34" charset="-34"/>
              <a:cs typeface="Cordia New" pitchFamily="34" charset="-34"/>
            </a:endParaRPr>
          </a:p>
          <a:p>
            <a:pPr eaLnBrk="1" hangingPunct="1">
              <a:buFontTx/>
              <a:buChar char="-"/>
              <a:defRPr/>
            </a:pPr>
            <a:r>
              <a:rPr lang="th-TH" sz="5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เริ่มน่าสนใจ / จบประทับใจ</a:t>
            </a:r>
          </a:p>
          <a:p>
            <a:pPr eaLnBrk="1" hangingPunct="1">
              <a:buFontTx/>
              <a:buChar char="-"/>
              <a:defRPr/>
            </a:pPr>
            <a:r>
              <a:rPr lang="th-TH" sz="5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พูดในเชิงบวก</a:t>
            </a:r>
          </a:p>
          <a:p>
            <a:pPr eaLnBrk="1" hangingPunct="1">
              <a:buFontTx/>
              <a:buChar char="-"/>
              <a:defRPr/>
            </a:pPr>
            <a:r>
              <a:rPr lang="th-TH" sz="5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สะสมคำกลอน</a:t>
            </a:r>
          </a:p>
          <a:p>
            <a:pPr eaLnBrk="1" hangingPunct="1">
              <a:buFontTx/>
              <a:buChar char="-"/>
              <a:defRPr/>
            </a:pPr>
            <a:r>
              <a:rPr lang="th-TH" sz="5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พยายามหาชั่วโมงบิน</a:t>
            </a:r>
          </a:p>
          <a:p>
            <a:pPr eaLnBrk="1" hangingPunct="1">
              <a:buFontTx/>
              <a:buChar char="-"/>
              <a:defRPr/>
            </a:pPr>
            <a:r>
              <a:rPr lang="th-TH" sz="5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พูดจากใจ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th-TH" sz="5400" b="1" i="1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19310204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515B8985-D863-4E7A-A82A-C581524326F2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399D232B-DD88-415F-83A2-9D76F1004823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26</a:t>
            </a:fld>
            <a:endParaRPr kumimoji="0" lang="th-TH" sz="140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739775" y="225425"/>
            <a:ext cx="8080375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th-TH" sz="7200" b="1" dirty="0" smtClean="0">
                <a:solidFill>
                  <a:srgbClr val="C00000"/>
                </a:solidFill>
                <a:latin typeface="Cordia New" pitchFamily="34" charset="-34"/>
                <a:cs typeface="Cordia New" pitchFamily="34" charset="-34"/>
              </a:rPr>
              <a:t>ปัจจัยที่เกี่ยวข้องกับการพูด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2625" y="1449388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th-TH" sz="54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 </a:t>
            </a:r>
            <a:r>
              <a:rPr lang="th-TH" sz="5400" b="1" i="1" u="sng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การวิเคราะห์เรื่อง</a:t>
            </a:r>
            <a:r>
              <a:rPr lang="th-TH" sz="4800" dirty="0" smtClean="0">
                <a:latin typeface="Cordia New" pitchFamily="34" charset="-34"/>
                <a:cs typeface="Cordia New" pitchFamily="34" charset="-34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h-TH" sz="4800" dirty="0" smtClean="0">
                <a:latin typeface="Cordia New" pitchFamily="34" charset="-34"/>
                <a:cs typeface="Cordia New" pitchFamily="34" charset="-34"/>
              </a:rPr>
              <a:t>   ( เนื้อหา / วัตถุประสงค์ 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h-TH" sz="54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 </a:t>
            </a:r>
            <a:r>
              <a:rPr lang="th-TH" sz="5400" b="1" i="1" u="sng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การวิเคราะห์ผู้ฟัง</a:t>
            </a:r>
            <a:r>
              <a:rPr lang="th-TH" sz="4800" dirty="0" smtClean="0">
                <a:latin typeface="Cordia New" pitchFamily="34" charset="-34"/>
                <a:cs typeface="Cordia New" pitchFamily="34" charset="-34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h-TH" sz="4800" dirty="0" smtClean="0">
                <a:latin typeface="Cordia New" pitchFamily="34" charset="-34"/>
                <a:cs typeface="Cordia New" pitchFamily="34" charset="-34"/>
              </a:rPr>
              <a:t>   ( วัย / เพศ / ความรู้ / อาชีพ / ศาสนา / ทัศนคติ / ประเภทกลุ่มผู้ฟัง / จำนวน 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h-TH" sz="54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 </a:t>
            </a:r>
            <a:r>
              <a:rPr lang="th-TH" sz="5400" b="1" i="1" u="sng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การวิเคราะห์สถานการณ์</a:t>
            </a:r>
            <a:r>
              <a:rPr lang="th-TH" sz="4800" dirty="0" smtClean="0">
                <a:latin typeface="Cordia New" pitchFamily="34" charset="-34"/>
                <a:cs typeface="Cordia New" pitchFamily="34" charset="-34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h-TH" sz="4800" dirty="0" smtClean="0">
                <a:latin typeface="Cordia New" pitchFamily="34" charset="-34"/>
                <a:cs typeface="Cordia New" pitchFamily="34" charset="-34"/>
              </a:rPr>
              <a:t>   ( โอกาส / เวลา / สภาวะแวดล้อม )</a:t>
            </a:r>
          </a:p>
          <a:p>
            <a:pPr eaLnBrk="1" hangingPunct="1">
              <a:lnSpc>
                <a:spcPct val="80000"/>
              </a:lnSpc>
              <a:defRPr/>
            </a:pPr>
            <a:endParaRPr lang="th-TH" sz="4800" dirty="0" smtClean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08058512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B1C88BA5-3DAD-482B-8218-2C80163874A0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5E34A597-B051-4A73-B2C8-AF19A4A29229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27</a:t>
            </a:fld>
            <a:endParaRPr kumimoji="0" lang="th-TH" sz="1400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1600" y="225425"/>
            <a:ext cx="9042400" cy="460851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endParaRPr lang="th-TH" sz="1600" b="1" i="1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rdia New" pitchFamily="34" charset="-34"/>
              <a:cs typeface="Cordia New" pitchFamily="34" charset="-34"/>
            </a:endParaRPr>
          </a:p>
          <a:p>
            <a:pPr algn="r" eaLnBrk="1" hangingPunct="1">
              <a:lnSpc>
                <a:spcPct val="70000"/>
              </a:lnSpc>
              <a:defRPr/>
            </a:pPr>
            <a:r>
              <a:rPr lang="th-TH" sz="72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 อาการตื่นเต้น ประหม่า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th-TH" sz="6000" b="1" i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สาเหตุ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-ขาดประสบการณ์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-ขาดความมั่นใจในตัวเอง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-ขาดการเตรียมตัวล่วงหน้า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-ไม่สามารถควบคุมการแสดงออกทางอารมณ์ได้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-ความวิตกกังวล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-ฯลฯ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th-TH" sz="5400" smtClean="0">
                <a:latin typeface="Cordia New" pitchFamily="34" charset="-34"/>
                <a:cs typeface="Cordia New" pitchFamily="34" charset="-34"/>
              </a:rPr>
              <a:t>	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smtClean="0"/>
              <a:t/>
            </a:r>
            <a:br>
              <a:rPr lang="th-TH" sz="4000" smtClean="0"/>
            </a:br>
            <a:r>
              <a:rPr lang="th-TH" sz="4000" smtClean="0"/>
              <a:t/>
            </a:r>
            <a:br>
              <a:rPr lang="th-TH" sz="4000" smtClean="0"/>
            </a:br>
            <a:endParaRPr lang="th-TH" sz="4000" smtClean="0"/>
          </a:p>
        </p:txBody>
      </p:sp>
    </p:spTree>
    <p:extLst>
      <p:ext uri="{BB962C8B-B14F-4D97-AF65-F5344CB8AC3E}">
        <p14:creationId xmlns:p14="http://schemas.microsoft.com/office/powerpoint/2010/main" val="1241039974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2D5E60C1-6899-4558-898A-6D462A5C69E6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B12F38C6-A68B-4CE0-B67B-EA338AECE2F4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28</a:t>
            </a:fld>
            <a:endParaRPr kumimoji="0" lang="th-TH" sz="1400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25425"/>
            <a:ext cx="8677275" cy="460851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endParaRPr lang="th-TH" sz="1600" b="1" i="1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rdia New" pitchFamily="34" charset="-34"/>
              <a:cs typeface="Cordia New" pitchFamily="34" charset="-34"/>
            </a:endParaRPr>
          </a:p>
          <a:p>
            <a:pPr algn="r" eaLnBrk="1" hangingPunct="1">
              <a:lnSpc>
                <a:spcPct val="70000"/>
              </a:lnSpc>
              <a:defRPr/>
            </a:pPr>
            <a:r>
              <a:rPr lang="th-TH" sz="72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 อาการตื่นเต้น ประหม่า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th-TH" sz="6000" b="1" i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ลักษณะอาการ</a:t>
            </a:r>
          </a:p>
          <a:p>
            <a:pPr eaLnBrk="1" hangingPunct="1">
              <a:lnSpc>
                <a:spcPct val="70000"/>
              </a:lnSpc>
              <a:buFontTx/>
              <a:buChar char="-"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ภาวะทางอารมณ์</a:t>
            </a:r>
          </a:p>
          <a:p>
            <a:pPr eaLnBrk="1" hangingPunct="1">
              <a:lnSpc>
                <a:spcPct val="70000"/>
              </a:lnSpc>
              <a:buFontTx/>
              <a:buChar char="-"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ภาวะการทำงานของฮอร์โมนในร่างกายผิดปกติ</a:t>
            </a:r>
          </a:p>
          <a:p>
            <a:pPr eaLnBrk="1" hangingPunct="1">
              <a:lnSpc>
                <a:spcPct val="70000"/>
              </a:lnSpc>
              <a:buFontTx/>
              <a:buChar char="-"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ภาวะเครียดทางประสาท กล้ามเนื้อ</a:t>
            </a:r>
          </a:p>
          <a:p>
            <a:pPr eaLnBrk="1" hangingPunct="1">
              <a:lnSpc>
                <a:spcPct val="70000"/>
              </a:lnSpc>
              <a:buFontTx/>
              <a:buChar char="-"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ภาวะการควบคุมการหายใจ</a:t>
            </a:r>
          </a:p>
          <a:p>
            <a:pPr eaLnBrk="1" hangingPunct="1">
              <a:lnSpc>
                <a:spcPct val="70000"/>
              </a:lnSpc>
              <a:buFontTx/>
              <a:buChar char="-"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ฯลฯ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th-TH" sz="5400" smtClean="0">
                <a:latin typeface="Cordia New" pitchFamily="34" charset="-34"/>
                <a:cs typeface="Cordia New" pitchFamily="34" charset="-34"/>
              </a:rPr>
              <a:t>	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smtClean="0"/>
              <a:t/>
            </a:r>
            <a:br>
              <a:rPr lang="th-TH" sz="4000" smtClean="0"/>
            </a:br>
            <a:r>
              <a:rPr lang="th-TH" sz="4000" smtClean="0"/>
              <a:t/>
            </a:r>
            <a:br>
              <a:rPr lang="th-TH" sz="4000" smtClean="0"/>
            </a:br>
            <a:endParaRPr lang="th-TH" sz="4000" smtClean="0"/>
          </a:p>
        </p:txBody>
      </p:sp>
    </p:spTree>
    <p:extLst>
      <p:ext uri="{BB962C8B-B14F-4D97-AF65-F5344CB8AC3E}">
        <p14:creationId xmlns:p14="http://schemas.microsoft.com/office/powerpoint/2010/main" val="2143857322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AA66E1F3-90F2-4C62-9480-288EA7CCB0D9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09E7AFA1-A1E1-42FF-8ECB-800C17E5436E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29</a:t>
            </a:fld>
            <a:endParaRPr kumimoji="0" lang="th-TH" sz="1400"/>
          </a:p>
        </p:txBody>
      </p:sp>
      <p:sp>
        <p:nvSpPr>
          <p:cNvPr id="147458" name="Rectangle 2050"/>
          <p:cNvSpPr>
            <a:spLocks noGrp="1" noChangeArrowheads="1"/>
          </p:cNvSpPr>
          <p:nvPr>
            <p:ph type="body" idx="1"/>
          </p:nvPr>
        </p:nvSpPr>
        <p:spPr>
          <a:xfrm>
            <a:off x="250825" y="225425"/>
            <a:ext cx="8677275" cy="4608513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endParaRPr lang="th-TH" sz="1600" b="1" i="1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rdia New" pitchFamily="34" charset="-34"/>
              <a:cs typeface="Cordia New" pitchFamily="34" charset="-34"/>
            </a:endParaRPr>
          </a:p>
          <a:p>
            <a:pPr algn="r" eaLnBrk="1" hangingPunct="1">
              <a:lnSpc>
                <a:spcPct val="70000"/>
              </a:lnSpc>
              <a:defRPr/>
            </a:pPr>
            <a:r>
              <a:rPr lang="th-TH" sz="72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 อาการตื่นเต้น ประหม่า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th-TH" sz="6000" b="1" i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ลักษณะอาการ</a:t>
            </a:r>
          </a:p>
          <a:p>
            <a:pPr eaLnBrk="1" hangingPunct="1">
              <a:lnSpc>
                <a:spcPct val="70000"/>
              </a:lnSpc>
              <a:buFontTx/>
              <a:buChar char="-"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ปาก คอแห้งผาก</a:t>
            </a:r>
          </a:p>
          <a:p>
            <a:pPr eaLnBrk="1" hangingPunct="1">
              <a:lnSpc>
                <a:spcPct val="70000"/>
              </a:lnSpc>
              <a:buFontTx/>
              <a:buChar char="-"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หลงลืมเรื่องที่จะพูด</a:t>
            </a:r>
          </a:p>
          <a:p>
            <a:pPr eaLnBrk="1" hangingPunct="1">
              <a:lnSpc>
                <a:spcPct val="70000"/>
              </a:lnSpc>
              <a:buFontTx/>
              <a:buChar char="-"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พูดไม่ออก หัวใจเต้นเร็วแรง หายใจขัด</a:t>
            </a:r>
          </a:p>
          <a:p>
            <a:pPr eaLnBrk="1" hangingPunct="1">
              <a:lnSpc>
                <a:spcPct val="70000"/>
              </a:lnSpc>
              <a:buFontTx/>
              <a:buChar char="-"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ไม่กล้าสบตาผู้ฟัง กังวล</a:t>
            </a:r>
          </a:p>
          <a:p>
            <a:pPr eaLnBrk="1" hangingPunct="1">
              <a:lnSpc>
                <a:spcPct val="70000"/>
              </a:lnSpc>
              <a:buFontTx/>
              <a:buChar char="-"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มือสั่น เหงื่อออก</a:t>
            </a:r>
          </a:p>
          <a:p>
            <a:pPr eaLnBrk="1" hangingPunct="1">
              <a:lnSpc>
                <a:spcPct val="70000"/>
              </a:lnSpc>
              <a:buFontTx/>
              <a:buChar char="-"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อาการปั่นป่วนในท้อง เครียดเกร็ง</a:t>
            </a:r>
          </a:p>
          <a:p>
            <a:pPr eaLnBrk="1" hangingPunct="1">
              <a:lnSpc>
                <a:spcPct val="70000"/>
              </a:lnSpc>
              <a:buFontTx/>
              <a:buChar char="-"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ฯลฯ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th-TH" sz="5400" smtClean="0">
                <a:latin typeface="Cordia New" pitchFamily="34" charset="-34"/>
                <a:cs typeface="Cordia New" pitchFamily="34" charset="-34"/>
              </a:rPr>
              <a:t>	</a:t>
            </a:r>
          </a:p>
        </p:txBody>
      </p:sp>
      <p:sp>
        <p:nvSpPr>
          <p:cNvPr id="147459" name="Rectangle 205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smtClean="0"/>
              <a:t/>
            </a:r>
            <a:br>
              <a:rPr lang="th-TH" sz="4000" smtClean="0"/>
            </a:br>
            <a:r>
              <a:rPr lang="th-TH" sz="4000" smtClean="0"/>
              <a:t/>
            </a:r>
            <a:br>
              <a:rPr lang="th-TH" sz="4000" smtClean="0"/>
            </a:br>
            <a:endParaRPr lang="th-TH" sz="4000" smtClean="0"/>
          </a:p>
        </p:txBody>
      </p:sp>
    </p:spTree>
    <p:extLst>
      <p:ext uri="{BB962C8B-B14F-4D97-AF65-F5344CB8AC3E}">
        <p14:creationId xmlns:p14="http://schemas.microsoft.com/office/powerpoint/2010/main" val="3893379104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060848"/>
            <a:ext cx="7543800" cy="2593975"/>
          </a:xfrm>
        </p:spPr>
        <p:txBody>
          <a:bodyPr/>
          <a:lstStyle/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>
                <a:solidFill>
                  <a:schemeClr val="tx1"/>
                </a:solidFill>
              </a:rPr>
              <a:t/>
            </a:r>
            <a:br>
              <a:rPr lang="th-TH" dirty="0" smtClean="0">
                <a:solidFill>
                  <a:schemeClr val="tx1"/>
                </a:solidFill>
              </a:rPr>
            </a:br>
            <a:r>
              <a:rPr lang="th-TH" b="1" dirty="0">
                <a:ea typeface="Times New Roman"/>
              </a:rPr>
              <a:t>บทที่ </a:t>
            </a:r>
            <a:r>
              <a:rPr lang="en-US" b="1" dirty="0" smtClean="0">
                <a:ea typeface="Times New Roman"/>
              </a:rPr>
              <a:t>2</a:t>
            </a:r>
            <a:br>
              <a:rPr lang="en-US" b="1" dirty="0" smtClean="0">
                <a:ea typeface="Times New Roman"/>
              </a:rPr>
            </a:br>
            <a:r>
              <a:rPr lang="th-TH" b="1" dirty="0" smtClean="0">
                <a:ea typeface="Times New Roman"/>
              </a:rPr>
              <a:t> </a:t>
            </a:r>
            <a:r>
              <a:rPr lang="th-TH" sz="4000" b="1" dirty="0" smtClean="0">
                <a:ea typeface="Times New Roman"/>
              </a:rPr>
              <a:t>แนวคิด </a:t>
            </a:r>
            <a:r>
              <a:rPr lang="th-TH" sz="4000" b="1" dirty="0">
                <a:ea typeface="Times New Roman"/>
              </a:rPr>
              <a:t>ทฤษฎีการพูดและการนำเสนอในงานนิเทศศาสตร์</a:t>
            </a:r>
            <a:endParaRPr lang="en-US" sz="4000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674891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70CD4AA5-55BE-4C84-BB59-64C9B8423D00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A3406CC9-BD4C-47B5-B4B1-6A7D583A77A4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30</a:t>
            </a:fld>
            <a:endParaRPr kumimoji="0" lang="th-TH" sz="1400"/>
          </a:p>
        </p:txBody>
      </p:sp>
      <p:sp>
        <p:nvSpPr>
          <p:cNvPr id="148482" name="Rectangle 2050"/>
          <p:cNvSpPr>
            <a:spLocks noGrp="1" noChangeArrowheads="1"/>
          </p:cNvSpPr>
          <p:nvPr>
            <p:ph type="body" idx="1"/>
          </p:nvPr>
        </p:nvSpPr>
        <p:spPr>
          <a:xfrm>
            <a:off x="250825" y="476250"/>
            <a:ext cx="8677275" cy="4608513"/>
          </a:xfrm>
        </p:spPr>
        <p:txBody>
          <a:bodyPr/>
          <a:lstStyle/>
          <a:p>
            <a:pPr marL="609600" indent="-609600"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endParaRPr lang="th-TH" sz="1600" b="1" i="1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rdia New" pitchFamily="34" charset="-34"/>
              <a:cs typeface="Cordia New" pitchFamily="34" charset="-34"/>
            </a:endParaRPr>
          </a:p>
          <a:p>
            <a:pPr marL="609600" indent="-609600" algn="r" eaLnBrk="1" hangingPunct="1">
              <a:lnSpc>
                <a:spcPct val="70000"/>
              </a:lnSpc>
              <a:defRPr/>
            </a:pPr>
            <a:r>
              <a:rPr lang="th-TH" sz="72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 อาการตื่นเต้น ประหม่า</a:t>
            </a:r>
          </a:p>
          <a:p>
            <a:pPr marL="609600" indent="-609600"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th-TH" sz="6000" b="1" i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การแก้ปัญหา/ขจัดอาการ</a:t>
            </a:r>
          </a:p>
          <a:p>
            <a:pPr marL="609600" indent="-609600" eaLnBrk="1" hangingPunct="1">
              <a:lnSpc>
                <a:spcPct val="70000"/>
              </a:lnSpc>
              <a:buFont typeface="Wingdings" pitchFamily="2" charset="2"/>
              <a:buAutoNum type="arabicPeriod"/>
              <a:defRPr/>
            </a:pPr>
            <a:r>
              <a:rPr lang="th-TH" sz="5400" smtClean="0">
                <a:latin typeface="Cordia New" pitchFamily="34" charset="-34"/>
                <a:cs typeface="Cordia New" pitchFamily="34" charset="-34"/>
              </a:rPr>
              <a:t>การสร้างทัศนคติที่ถูกต้อง เหมาะสม</a:t>
            </a:r>
          </a:p>
          <a:p>
            <a:pPr marL="609600" indent="-609600" eaLnBrk="1" hangingPunct="1">
              <a:lnSpc>
                <a:spcPct val="70000"/>
              </a:lnSpc>
              <a:buFont typeface="Wingdings" pitchFamily="2" charset="2"/>
              <a:buAutoNum type="arabicPeriod"/>
              <a:defRPr/>
            </a:pPr>
            <a:r>
              <a:rPr lang="th-TH" sz="5400" smtClean="0">
                <a:latin typeface="Cordia New" pitchFamily="34" charset="-34"/>
                <a:cs typeface="Cordia New" pitchFamily="34" charset="-34"/>
              </a:rPr>
              <a:t>การลดอาการแสดงออกทางอารมณ์</a:t>
            </a:r>
          </a:p>
          <a:p>
            <a:pPr marL="609600" indent="-609600" eaLnBrk="1" hangingPunct="1">
              <a:lnSpc>
                <a:spcPct val="70000"/>
              </a:lnSpc>
              <a:buFont typeface="Wingdings" pitchFamily="2" charset="2"/>
              <a:buAutoNum type="arabicPeriod"/>
              <a:defRPr/>
            </a:pPr>
            <a:r>
              <a:rPr lang="th-TH" sz="5400" smtClean="0">
                <a:latin typeface="Cordia New" pitchFamily="34" charset="-34"/>
                <a:cs typeface="Cordia New" pitchFamily="34" charset="-34"/>
              </a:rPr>
              <a:t>การสร้างความมั่นใจในตนเอง	</a:t>
            </a:r>
          </a:p>
        </p:txBody>
      </p:sp>
      <p:sp>
        <p:nvSpPr>
          <p:cNvPr id="148483" name="Rectangle 205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smtClean="0"/>
              <a:t/>
            </a:r>
            <a:br>
              <a:rPr lang="th-TH" sz="4000" smtClean="0"/>
            </a:br>
            <a:r>
              <a:rPr lang="th-TH" sz="4000" smtClean="0"/>
              <a:t/>
            </a:r>
            <a:br>
              <a:rPr lang="th-TH" sz="4000" smtClean="0"/>
            </a:br>
            <a:endParaRPr lang="th-TH" sz="4000" smtClean="0"/>
          </a:p>
        </p:txBody>
      </p:sp>
    </p:spTree>
    <p:extLst>
      <p:ext uri="{BB962C8B-B14F-4D97-AF65-F5344CB8AC3E}">
        <p14:creationId xmlns:p14="http://schemas.microsoft.com/office/powerpoint/2010/main" val="3577316383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4D07ED2B-AAF5-48B2-9186-DBDFDAF56D4B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8E3216A2-6A4E-4810-88D3-B010312A44F0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31</a:t>
            </a:fld>
            <a:endParaRPr kumimoji="0" lang="th-TH" sz="1400"/>
          </a:p>
        </p:txBody>
      </p:sp>
      <p:sp>
        <p:nvSpPr>
          <p:cNvPr id="144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92188" y="90488"/>
            <a:ext cx="8080375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th-TH" sz="7200" b="1" smtClean="0">
                <a:solidFill>
                  <a:srgbClr val="66FF33"/>
                </a:solidFill>
                <a:latin typeface="Cordia New" pitchFamily="34" charset="-34"/>
                <a:cs typeface="Cordia New" pitchFamily="34" charset="-34"/>
              </a:rPr>
              <a:t>ปัจจัยที่ทำให้การพูดสัมฤทธิ์ </a:t>
            </a:r>
          </a:p>
        </p:txBody>
      </p:sp>
      <p:sp>
        <p:nvSpPr>
          <p:cNvPr id="4198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39775" y="1449388"/>
            <a:ext cx="8785225" cy="4114800"/>
          </a:xfrm>
        </p:spPr>
        <p:txBody>
          <a:bodyPr>
            <a:normAutofit fontScale="92500" lnSpcReduction="20000"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th-TH" sz="4800" smtClean="0">
                <a:latin typeface="Cordia New" panose="020B0304020202020204" pitchFamily="34" charset="-34"/>
                <a:cs typeface="Cordia New" panose="020B0304020202020204" pitchFamily="34" charset="-34"/>
              </a:rPr>
              <a:t>บุคลิกภาพ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th-TH" sz="4800" smtClean="0">
                <a:latin typeface="Cordia New" panose="020B0304020202020204" pitchFamily="34" charset="-34"/>
                <a:cs typeface="Cordia New" panose="020B0304020202020204" pitchFamily="34" charset="-34"/>
              </a:rPr>
              <a:t>การใช้ภาษาในการพูด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th-TH" sz="4800" smtClean="0">
                <a:latin typeface="Cordia New" panose="020B0304020202020204" pitchFamily="34" charset="-34"/>
                <a:cs typeface="Cordia New" panose="020B0304020202020204" pitchFamily="34" charset="-34"/>
              </a:rPr>
              <a:t>เนื้อเรื่องที่จะพูด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th-TH" sz="4800" smtClean="0">
                <a:latin typeface="Cordia New" panose="020B0304020202020204" pitchFamily="34" charset="-34"/>
                <a:cs typeface="Cordia New" panose="020B0304020202020204" pitchFamily="34" charset="-34"/>
              </a:rPr>
              <a:t>กำลังใจของผู้พูด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th-TH" sz="4800" smtClean="0">
                <a:latin typeface="Cordia New" panose="020B0304020202020204" pitchFamily="34" charset="-34"/>
                <a:cs typeface="Cordia New" panose="020B0304020202020204" pitchFamily="34" charset="-34"/>
              </a:rPr>
              <a:t>การวิเคราะห์ผู้ฟัง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th-TH" sz="4800" smtClean="0">
                <a:latin typeface="Cordia New" panose="020B0304020202020204" pitchFamily="34" charset="-34"/>
                <a:cs typeface="Cordia New" panose="020B0304020202020204" pitchFamily="34" charset="-34"/>
              </a:rPr>
              <a:t>การเตรียมตัวของผู้พูด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th-TH" sz="4800" smtClean="0">
                <a:latin typeface="Cordia New" panose="020B0304020202020204" pitchFamily="34" charset="-34"/>
                <a:cs typeface="Cordia New" panose="020B0304020202020204" pitchFamily="34" charset="-34"/>
              </a:rPr>
              <a:t>การวิจารณ์การพูด</a:t>
            </a:r>
          </a:p>
        </p:txBody>
      </p:sp>
    </p:spTree>
    <p:extLst>
      <p:ext uri="{BB962C8B-B14F-4D97-AF65-F5344CB8AC3E}">
        <p14:creationId xmlns:p14="http://schemas.microsoft.com/office/powerpoint/2010/main" val="2224695826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C8875F5E-988E-4AE7-8B51-C21C2B28CBB6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598C3A77-7DD9-40DD-BCE2-A7E3A9710D8D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32</a:t>
            </a:fld>
            <a:endParaRPr kumimoji="0" lang="th-TH" sz="1400"/>
          </a:p>
        </p:txBody>
      </p:sp>
      <p:sp>
        <p:nvSpPr>
          <p:cNvPr id="149506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50825" y="476250"/>
            <a:ext cx="8677275" cy="460851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endParaRPr lang="th-TH" sz="1600" b="1" i="1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rdia New" pitchFamily="34" charset="-34"/>
              <a:cs typeface="Cordia New" pitchFamily="34" charset="-34"/>
            </a:endParaRPr>
          </a:p>
          <a:p>
            <a:pPr marL="609600" indent="-609600" algn="r" eaLnBrk="1" hangingPunct="1">
              <a:buFont typeface="Wingdings" pitchFamily="2" charset="2"/>
              <a:buNone/>
              <a:defRPr/>
            </a:pPr>
            <a:r>
              <a:rPr lang="th-TH" sz="72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 เทคนิคการโน้มน้าว จูงใจ</a:t>
            </a:r>
          </a:p>
          <a:p>
            <a:pPr marL="609600" indent="-609600" eaLnBrk="1" hangingPunct="1">
              <a:defRPr/>
            </a:pPr>
            <a:r>
              <a:rPr lang="th-TH" sz="60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เป็นศาสตร์และศิลปะ</a:t>
            </a:r>
          </a:p>
          <a:p>
            <a:pPr marL="609600" indent="-609600" eaLnBrk="1" hangingPunct="1">
              <a:defRPr/>
            </a:pPr>
            <a:r>
              <a:rPr lang="th-TH" sz="60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มีกระบวนการ ขั้นตอน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th-TH" sz="5400" smtClean="0">
              <a:solidFill>
                <a:srgbClr val="66FF33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49507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smtClean="0"/>
              <a:t/>
            </a:r>
            <a:br>
              <a:rPr lang="th-TH" sz="4000" smtClean="0"/>
            </a:br>
            <a:r>
              <a:rPr lang="th-TH" sz="4000" smtClean="0"/>
              <a:t/>
            </a:r>
            <a:br>
              <a:rPr lang="th-TH" sz="4000" smtClean="0"/>
            </a:br>
            <a:endParaRPr lang="th-TH" sz="4000" smtClean="0"/>
          </a:p>
        </p:txBody>
      </p:sp>
    </p:spTree>
    <p:extLst>
      <p:ext uri="{BB962C8B-B14F-4D97-AF65-F5344CB8AC3E}">
        <p14:creationId xmlns:p14="http://schemas.microsoft.com/office/powerpoint/2010/main" val="154763107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DFB2646B-CC46-4CFC-83D3-22B3E30239E3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32810B96-D3D6-488A-B598-667B10FDDD55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33</a:t>
            </a:fld>
            <a:endParaRPr kumimoji="0" lang="th-TH" sz="1400"/>
          </a:p>
        </p:txBody>
      </p:sp>
      <p:sp>
        <p:nvSpPr>
          <p:cNvPr id="150530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50825" y="476250"/>
            <a:ext cx="8605838" cy="59055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h-TH" sz="1200" b="1" i="1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rdia New" pitchFamily="34" charset="-34"/>
              <a:cs typeface="Cordia New" pitchFamily="34" charset="-34"/>
            </a:endParaRPr>
          </a:p>
          <a:p>
            <a:pPr marL="609600" indent="-609600" algn="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h-TH" sz="60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 </a:t>
            </a:r>
            <a:r>
              <a:rPr lang="th-TH" sz="72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กระบวนการสร้างแรงจูงใจ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th-TH" sz="54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แรงจูงใจ ( </a:t>
            </a:r>
            <a:r>
              <a:rPr lang="en-US" sz="54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Incentive </a:t>
            </a:r>
            <a:r>
              <a:rPr lang="th-TH" sz="54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)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th-TH" sz="54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ความจำเป็น (</a:t>
            </a:r>
            <a:r>
              <a:rPr lang="en-US" sz="54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Needs</a:t>
            </a:r>
            <a:r>
              <a:rPr lang="th-TH" sz="54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)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th-TH" sz="54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แรงขับ (</a:t>
            </a:r>
            <a:r>
              <a:rPr lang="en-US" sz="54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Drives</a:t>
            </a:r>
            <a:r>
              <a:rPr lang="th-TH" sz="54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)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th-TH" sz="54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พฤติกรรม (</a:t>
            </a:r>
            <a:r>
              <a:rPr lang="en-US" sz="54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Behavior</a:t>
            </a:r>
            <a:r>
              <a:rPr lang="th-TH" sz="54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)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th-TH" sz="54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บรรลุผลสำเร็จ ( </a:t>
            </a:r>
            <a:r>
              <a:rPr lang="en-US" sz="54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Achievement</a:t>
            </a:r>
            <a:r>
              <a:rPr lang="th-TH" sz="54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h-TH" sz="4800" smtClean="0">
              <a:solidFill>
                <a:srgbClr val="66FF33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50531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smtClean="0"/>
              <a:t/>
            </a:r>
            <a:br>
              <a:rPr lang="th-TH" sz="4000" smtClean="0"/>
            </a:br>
            <a:r>
              <a:rPr lang="th-TH" sz="4000" smtClean="0"/>
              <a:t/>
            </a:r>
            <a:br>
              <a:rPr lang="th-TH" sz="4000" smtClean="0"/>
            </a:br>
            <a:endParaRPr lang="th-TH" sz="4000" smtClean="0"/>
          </a:p>
        </p:txBody>
      </p:sp>
    </p:spTree>
    <p:extLst>
      <p:ext uri="{BB962C8B-B14F-4D97-AF65-F5344CB8AC3E}">
        <p14:creationId xmlns:p14="http://schemas.microsoft.com/office/powerpoint/2010/main" val="3110545967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1E4D90EF-3FB3-4EEF-9871-8554144BF231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76025A60-E0AF-417D-B025-F164505FF2C8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34</a:t>
            </a:fld>
            <a:endParaRPr kumimoji="0" lang="th-TH" sz="1400"/>
          </a:p>
        </p:txBody>
      </p:sp>
      <p:sp>
        <p:nvSpPr>
          <p:cNvPr id="151554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50825" y="0"/>
            <a:ext cx="8605838" cy="63817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h-TH" sz="1600" b="1" i="1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rdia New" pitchFamily="34" charset="-34"/>
              <a:cs typeface="Cordia New" pitchFamily="34" charset="-34"/>
            </a:endParaRPr>
          </a:p>
          <a:p>
            <a:pPr marL="609600" indent="-609600" algn="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h-TH" sz="72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 </a:t>
            </a:r>
            <a:r>
              <a:rPr lang="th-TH" sz="88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ปัจจัยสำคัญในการจูงใจ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th-TH" sz="66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สิ่งจูงใจ/แรงจูงใจ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h-TH" sz="6000" smtClean="0">
                <a:solidFill>
                  <a:srgbClr val="66FF33"/>
                </a:solidFill>
                <a:latin typeface="Cordia New" pitchFamily="34" charset="-34"/>
                <a:cs typeface="Cordia New" pitchFamily="34" charset="-34"/>
              </a:rPr>
              <a:t>	- ผลประโยชน์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h-TH" sz="6000" smtClean="0">
                <a:solidFill>
                  <a:srgbClr val="66FF33"/>
                </a:solidFill>
                <a:latin typeface="Cordia New" pitchFamily="34" charset="-34"/>
                <a:cs typeface="Cordia New" pitchFamily="34" charset="-34"/>
              </a:rPr>
              <a:t>	- อารมณ์ ( ปลุกเร้า 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h-TH" sz="6000" smtClean="0">
                <a:solidFill>
                  <a:srgbClr val="66FF33"/>
                </a:solidFill>
                <a:latin typeface="Cordia New" pitchFamily="34" charset="-34"/>
                <a:cs typeface="Cordia New" pitchFamily="34" charset="-34"/>
              </a:rPr>
              <a:t>	- เหตุผล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h-TH" sz="6000" smtClean="0">
                <a:solidFill>
                  <a:srgbClr val="66FF33"/>
                </a:solidFill>
                <a:latin typeface="Cordia New" pitchFamily="34" charset="-34"/>
                <a:cs typeface="Cordia New" pitchFamily="34" charset="-34"/>
              </a:rPr>
              <a:t>	- อุดมการณ์</a:t>
            </a:r>
          </a:p>
        </p:txBody>
      </p:sp>
      <p:sp>
        <p:nvSpPr>
          <p:cNvPr id="151555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smtClean="0"/>
              <a:t/>
            </a:r>
            <a:br>
              <a:rPr lang="th-TH" sz="4000" smtClean="0"/>
            </a:br>
            <a:r>
              <a:rPr lang="th-TH" sz="4000" smtClean="0"/>
              <a:t/>
            </a:r>
            <a:br>
              <a:rPr lang="th-TH" sz="4000" smtClean="0"/>
            </a:br>
            <a:endParaRPr lang="th-TH" sz="4000" smtClean="0"/>
          </a:p>
        </p:txBody>
      </p:sp>
    </p:spTree>
    <p:extLst>
      <p:ext uri="{BB962C8B-B14F-4D97-AF65-F5344CB8AC3E}">
        <p14:creationId xmlns:p14="http://schemas.microsoft.com/office/powerpoint/2010/main" val="1452304162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6A834323-1244-472F-8DE1-78956E269F6E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E4A9C6AA-C99B-4B0A-8938-F0F091A217EE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35</a:t>
            </a:fld>
            <a:endParaRPr kumimoji="0" lang="th-TH" sz="1400"/>
          </a:p>
        </p:txBody>
      </p:sp>
      <p:sp>
        <p:nvSpPr>
          <p:cNvPr id="152578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50825" y="0"/>
            <a:ext cx="8893175" cy="638175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endParaRPr lang="th-TH" sz="1600" b="1" i="1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rdia New" pitchFamily="34" charset="-34"/>
              <a:cs typeface="Cordia New" pitchFamily="34" charset="-34"/>
            </a:endParaRPr>
          </a:p>
          <a:p>
            <a:pPr marL="609600" indent="-609600" algn="r" eaLnBrk="1" hangingPunct="1">
              <a:buFont typeface="Wingdings" pitchFamily="2" charset="2"/>
              <a:buNone/>
              <a:defRPr/>
            </a:pPr>
            <a:r>
              <a:rPr lang="th-TH" sz="72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 </a:t>
            </a:r>
            <a:r>
              <a:rPr lang="th-TH" sz="80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การสร้างเสริมแรงจูงใจ</a:t>
            </a:r>
          </a:p>
          <a:p>
            <a:pPr marL="609600" indent="-609600" eaLnBrk="1" hangingPunct="1">
              <a:defRPr/>
            </a:pPr>
            <a:r>
              <a:rPr lang="th-TH" sz="60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ผลประโยชน์ (ปลุกเร้าความอยาก)</a:t>
            </a:r>
          </a:p>
          <a:p>
            <a:pPr marL="609600" indent="-609600" eaLnBrk="1" hangingPunct="1">
              <a:defRPr/>
            </a:pPr>
            <a:r>
              <a:rPr lang="th-TH" sz="6000" b="1" smtClean="0">
                <a:solidFill>
                  <a:srgbClr val="66FF33"/>
                </a:solidFill>
                <a:latin typeface="Cordia New" pitchFamily="34" charset="-34"/>
                <a:cs typeface="Cordia New" pitchFamily="34" charset="-34"/>
              </a:rPr>
              <a:t>อารมณ์</a:t>
            </a:r>
            <a:r>
              <a:rPr lang="th-TH" sz="5400" smtClean="0">
                <a:solidFill>
                  <a:srgbClr val="66FF33"/>
                </a:solidFill>
                <a:latin typeface="Cordia New" pitchFamily="34" charset="-34"/>
                <a:cs typeface="Cordia New" pitchFamily="34" charset="-34"/>
              </a:rPr>
              <a:t> (</a:t>
            </a:r>
            <a:r>
              <a:rPr lang="th-TH" sz="6000" b="1" smtClean="0">
                <a:solidFill>
                  <a:srgbClr val="66FF33"/>
                </a:solidFill>
                <a:latin typeface="Cordia New" pitchFamily="34" charset="-34"/>
                <a:cs typeface="Cordia New" pitchFamily="34" charset="-34"/>
              </a:rPr>
              <a:t>ปลุกเร้าความรู้สึก</a:t>
            </a:r>
            <a:r>
              <a:rPr lang="th-TH" sz="5400" smtClean="0">
                <a:solidFill>
                  <a:srgbClr val="66FF33"/>
                </a:solidFill>
                <a:latin typeface="Cordia New" pitchFamily="34" charset="-34"/>
                <a:cs typeface="Cordia New" pitchFamily="34" charset="-34"/>
              </a:rPr>
              <a:t>)</a:t>
            </a:r>
          </a:p>
          <a:p>
            <a:pPr marL="609600" indent="-609600" eaLnBrk="1" hangingPunct="1">
              <a:defRPr/>
            </a:pPr>
            <a:r>
              <a:rPr lang="th-TH" sz="6000" b="1" smtClean="0">
                <a:solidFill>
                  <a:srgbClr val="66FF33"/>
                </a:solidFill>
                <a:latin typeface="Cordia New" pitchFamily="34" charset="-34"/>
                <a:cs typeface="Cordia New" pitchFamily="34" charset="-34"/>
              </a:rPr>
              <a:t>เหตุผล (ปลุกเร้าความคิด)</a:t>
            </a:r>
          </a:p>
          <a:p>
            <a:pPr marL="609600" indent="-609600" eaLnBrk="1" hangingPunct="1">
              <a:defRPr/>
            </a:pPr>
            <a:r>
              <a:rPr lang="th-TH" sz="6000" b="1" smtClean="0">
                <a:solidFill>
                  <a:srgbClr val="66FF33"/>
                </a:solidFill>
                <a:latin typeface="Cordia New" pitchFamily="34" charset="-34"/>
                <a:cs typeface="Cordia New" pitchFamily="34" charset="-34"/>
              </a:rPr>
              <a:t>อุดมการณ์ (ปลุกเร้าจิตสำนึก)</a:t>
            </a:r>
          </a:p>
        </p:txBody>
      </p:sp>
      <p:sp>
        <p:nvSpPr>
          <p:cNvPr id="152579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smtClean="0"/>
              <a:t/>
            </a:r>
            <a:br>
              <a:rPr lang="th-TH" sz="4000" smtClean="0"/>
            </a:br>
            <a:r>
              <a:rPr lang="th-TH" sz="4000" smtClean="0"/>
              <a:t/>
            </a:r>
            <a:br>
              <a:rPr lang="th-TH" sz="4000" smtClean="0"/>
            </a:br>
            <a:endParaRPr lang="th-TH" sz="4000" smtClean="0"/>
          </a:p>
        </p:txBody>
      </p:sp>
    </p:spTree>
    <p:extLst>
      <p:ext uri="{BB962C8B-B14F-4D97-AF65-F5344CB8AC3E}">
        <p14:creationId xmlns:p14="http://schemas.microsoft.com/office/powerpoint/2010/main" val="4001490382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7B3FD78C-D043-4432-BF04-8F1455B4C133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B5B77837-798F-4971-A540-9EAAA9605CD3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36</a:t>
            </a:fld>
            <a:endParaRPr kumimoji="0" lang="th-TH" sz="140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682625" y="260350"/>
            <a:ext cx="8080375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th-TH" sz="8800" b="1" dirty="0" smtClean="0">
                <a:solidFill>
                  <a:srgbClr val="C00000"/>
                </a:solidFill>
                <a:latin typeface="Cordia New" pitchFamily="34" charset="-34"/>
                <a:cs typeface="Cordia New" pitchFamily="34" charset="-34"/>
              </a:rPr>
              <a:t>เทคนิคการพูด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2625" y="1700213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th-TH" sz="66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  บุคลิกลักษณะ</a:t>
            </a:r>
          </a:p>
          <a:p>
            <a:pPr eaLnBrk="1" hangingPunct="1">
              <a:defRPr/>
            </a:pPr>
            <a:r>
              <a:rPr lang="th-TH" sz="66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  สำนวน ภาษา</a:t>
            </a:r>
          </a:p>
          <a:p>
            <a:pPr eaLnBrk="1" hangingPunct="1">
              <a:defRPr/>
            </a:pPr>
            <a:r>
              <a:rPr lang="th-TH" sz="66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  น้ำเสียง ลีลา</a:t>
            </a:r>
          </a:p>
          <a:p>
            <a:pPr eaLnBrk="1" hangingPunct="1">
              <a:defRPr/>
            </a:pPr>
            <a:r>
              <a:rPr lang="th-TH" sz="66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  กิริยา ท่าทาง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th-TH" sz="6600" b="1" i="1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74313235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DDFBDD87-C434-44B2-85EC-DC27826A07D9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504AF609-B0DD-496B-8FF4-66BCAB4C798B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37</a:t>
            </a:fld>
            <a:endParaRPr kumimoji="0" lang="th-TH" sz="140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smtClean="0"/>
              <a:t/>
            </a:r>
            <a:br>
              <a:rPr lang="th-TH" sz="4000" smtClean="0"/>
            </a:br>
            <a:endParaRPr lang="th-TH" sz="4000" smtClean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2625" y="1725613"/>
            <a:ext cx="7772400" cy="447516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th-TH" sz="80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8000" b="1" i="1" u="sng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บุคลิกลักษณะ</a:t>
            </a:r>
          </a:p>
          <a:p>
            <a:pPr eaLnBrk="1" hangingPunct="1">
              <a:buFontTx/>
              <a:buChar char="-"/>
              <a:defRPr/>
            </a:pPr>
            <a:r>
              <a:rPr lang="th-TH" sz="54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บุคลิกลักษณะภายนอก</a:t>
            </a:r>
          </a:p>
          <a:p>
            <a:pPr eaLnBrk="1" hangingPunct="1">
              <a:buFontTx/>
              <a:buNone/>
              <a:defRPr/>
            </a:pPr>
            <a:r>
              <a:rPr lang="th-TH" sz="5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		- การแต่งกาย</a:t>
            </a:r>
          </a:p>
          <a:p>
            <a:pPr eaLnBrk="1" hangingPunct="1">
              <a:buFontTx/>
              <a:buNone/>
              <a:defRPr/>
            </a:pPr>
            <a:r>
              <a:rPr lang="th-TH" sz="5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		- การวางตัว</a:t>
            </a:r>
          </a:p>
          <a:p>
            <a:pPr eaLnBrk="1" hangingPunct="1">
              <a:buFontTx/>
              <a:buChar char="-"/>
              <a:defRPr/>
            </a:pPr>
            <a:endParaRPr lang="th-TH" sz="5400" b="1" smtClean="0">
              <a:effectLst>
                <a:outerShdw blurRad="38100" dist="38100" dir="2700000" algn="tl">
                  <a:srgbClr val="000000"/>
                </a:outerShdw>
              </a:effectLst>
              <a:latin typeface="Cordia New" pitchFamily="34" charset="-34"/>
              <a:cs typeface="Cordia New" pitchFamily="34" charset="-34"/>
            </a:endParaRPr>
          </a:p>
          <a:p>
            <a:pPr eaLnBrk="1" hangingPunct="1">
              <a:buFontTx/>
              <a:buNone/>
              <a:defRPr/>
            </a:pPr>
            <a:r>
              <a:rPr lang="th-TH" sz="5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		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82625" y="26035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kumimoji="0" lang="th-TH" sz="88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เทคนิคการพูด</a:t>
            </a:r>
          </a:p>
        </p:txBody>
      </p:sp>
    </p:spTree>
    <p:extLst>
      <p:ext uri="{BB962C8B-B14F-4D97-AF65-F5344CB8AC3E}">
        <p14:creationId xmlns:p14="http://schemas.microsoft.com/office/powerpoint/2010/main" val="3418291819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51FF5DD6-0D85-4004-9DA7-51CED8286CE1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9DB006BC-D250-4756-882B-5394BC630B7C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38</a:t>
            </a:fld>
            <a:endParaRPr kumimoji="0" lang="th-TH" sz="1400"/>
          </a:p>
        </p:txBody>
      </p:sp>
      <p:sp>
        <p:nvSpPr>
          <p:cNvPr id="5632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smtClean="0"/>
              <a:t/>
            </a:r>
            <a:br>
              <a:rPr lang="th-TH" sz="4000" smtClean="0"/>
            </a:br>
            <a:endParaRPr lang="th-TH" sz="4000" smtClean="0"/>
          </a:p>
        </p:txBody>
      </p:sp>
      <p:sp>
        <p:nvSpPr>
          <p:cNvPr id="5632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82625" y="1449388"/>
            <a:ext cx="7772400" cy="47164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70000"/>
              </a:lnSpc>
              <a:defRPr/>
            </a:pPr>
            <a:r>
              <a:rPr lang="th-TH" sz="72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7200" b="1" i="1" u="sng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บุคลิกลักษณะ</a:t>
            </a:r>
          </a:p>
          <a:p>
            <a:pPr eaLnBrk="1" hangingPunct="1">
              <a:lnSpc>
                <a:spcPct val="70000"/>
              </a:lnSpc>
              <a:buFontTx/>
              <a:buChar char="-"/>
              <a:defRPr/>
            </a:pPr>
            <a:r>
              <a:rPr lang="th-TH" sz="48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บุคลิกลักษณะภายใน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		- รอบรู้ ประสบการณ์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		- ความเชื่อมั่นในตนเอง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		- ปฏิภาณไหวพริบ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		- อารมณ์ขัน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		- ลีลาเฉพาะตัว</a:t>
            </a:r>
          </a:p>
        </p:txBody>
      </p:sp>
      <p:sp>
        <p:nvSpPr>
          <p:cNvPr id="56324" name="Rectangle 2052"/>
          <p:cNvSpPr>
            <a:spLocks noChangeArrowheads="1"/>
          </p:cNvSpPr>
          <p:nvPr/>
        </p:nvSpPr>
        <p:spPr bwMode="auto">
          <a:xfrm>
            <a:off x="682625" y="26035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kumimoji="0" lang="th-TH" sz="88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เทคนิคการพูด</a:t>
            </a:r>
          </a:p>
        </p:txBody>
      </p:sp>
    </p:spTree>
    <p:extLst>
      <p:ext uri="{BB962C8B-B14F-4D97-AF65-F5344CB8AC3E}">
        <p14:creationId xmlns:p14="http://schemas.microsoft.com/office/powerpoint/2010/main" val="4100490021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9FE91682-8BD6-47CC-9D3D-4BC2346EB563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B6B3217B-AC27-499D-B20F-82A5F02F31F8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39</a:t>
            </a:fld>
            <a:endParaRPr kumimoji="0" lang="th-TH" sz="14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188913"/>
            <a:ext cx="8102600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th-TH" sz="8800" b="1" dirty="0" smtClean="0">
                <a:solidFill>
                  <a:srgbClr val="C00000"/>
                </a:solidFill>
                <a:latin typeface="Cordia New" pitchFamily="34" charset="-34"/>
                <a:cs typeface="Cordia New" pitchFamily="34" charset="-34"/>
              </a:rPr>
              <a:t>เทคนิคการพูด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376363"/>
            <a:ext cx="8534400" cy="5148262"/>
          </a:xfrm>
        </p:spPr>
        <p:txBody>
          <a:bodyPr/>
          <a:lstStyle/>
          <a:p>
            <a:pPr eaLnBrk="1" hangingPunct="1">
              <a:lnSpc>
                <a:spcPct val="70000"/>
              </a:lnSpc>
              <a:defRPr/>
            </a:pPr>
            <a:r>
              <a:rPr lang="th-TH" sz="44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7200" b="1" i="1" u="sng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สำนวน ภาษา</a:t>
            </a:r>
          </a:p>
          <a:p>
            <a:pPr eaLnBrk="1" hangingPunct="1">
              <a:lnSpc>
                <a:spcPct val="70000"/>
              </a:lnSpc>
              <a:buFontTx/>
              <a:buChar char="-"/>
              <a:defRPr/>
            </a:pPr>
            <a:r>
              <a:rPr lang="th-TH" sz="44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การสะสมถ้อยคำ ภาษา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th-TH" sz="28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		</a:t>
            </a:r>
            <a:r>
              <a:rPr lang="th-TH" sz="4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- การอ่าน / ฟัง / บันทึก ฯลฯ</a:t>
            </a:r>
          </a:p>
          <a:p>
            <a:pPr eaLnBrk="1" hangingPunct="1">
              <a:lnSpc>
                <a:spcPct val="70000"/>
              </a:lnSpc>
              <a:buFontTx/>
              <a:buChar char="-"/>
              <a:defRPr/>
            </a:pPr>
            <a:r>
              <a:rPr lang="th-TH" sz="48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การใช้ถ้อยคำ ภาษา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th-TH" sz="28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		</a:t>
            </a:r>
            <a:r>
              <a:rPr lang="th-TH" sz="4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- ภาษาพูด / ภาษาผู้ฟัง / กาลเทศะ / ออกเสียง  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th-TH" sz="4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- </a:t>
            </a:r>
            <a:r>
              <a:rPr lang="th-TH" sz="48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การสร้างภาพพจน์ในการพูด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th-TH" sz="28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		</a:t>
            </a:r>
            <a:r>
              <a:rPr lang="th-TH" sz="4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- เปรียบเทียบ / อุทาหรณ์ / อุปมา อุปมัย / 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th-TH" sz="4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        ภาษิต คำพังเพย / สำนวนโวหาร</a:t>
            </a:r>
            <a:r>
              <a:rPr lang="th-TH" sz="36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th-TH" sz="3600" b="1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rdia New" pitchFamily="34" charset="-34"/>
              <a:cs typeface="Cordia New" pitchFamily="34" charset="-34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endParaRPr lang="th-TH" sz="3600" b="1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rdia New" pitchFamily="34" charset="-34"/>
              <a:cs typeface="Cordia New" pitchFamily="34" charset="-34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endParaRPr lang="th-TH" sz="4400" b="1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80088106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A78458F8-E456-45D9-A647-8F9E661B9180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A86FB518-5333-4BAC-80EC-D304D5BA81E5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4</a:t>
            </a:fld>
            <a:endParaRPr kumimoji="0" lang="th-TH" sz="1400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8" y="198438"/>
            <a:ext cx="8080375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th-TH" sz="88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หลักการพูด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449388"/>
            <a:ext cx="8245475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endParaRPr lang="th-TH" sz="7200" b="1" i="1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rdia New" pitchFamily="34" charset="-34"/>
              <a:cs typeface="Cordia New" pitchFamily="34" charset="-34"/>
            </a:endParaRPr>
          </a:p>
          <a:p>
            <a:pPr eaLnBrk="1" hangingPunct="1">
              <a:lnSpc>
                <a:spcPct val="70000"/>
              </a:lnSpc>
              <a:defRPr/>
            </a:pPr>
            <a:r>
              <a:rPr lang="th-TH" sz="72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 พูดได้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th-TH" sz="72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 พูดเป็น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th-TH" sz="72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 พูดเก่ง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th-TH" sz="72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 พูดดี</a:t>
            </a:r>
            <a:endParaRPr lang="th-TH" sz="6600" smtClean="0">
              <a:latin typeface="Cordia New" pitchFamily="34" charset="-34"/>
              <a:cs typeface="Cordia New" pitchFamily="34" charset="-34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th-TH" sz="6600" smtClean="0">
                <a:latin typeface="Cordia New" pitchFamily="34" charset="-34"/>
                <a:cs typeface="Cordia New" pitchFamily="34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58178719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DE2538AF-7DCC-4C79-BC69-4231DD7922A0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AEF0C6CD-5D34-4B64-9E5B-E14A45D3B5ED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40</a:t>
            </a:fld>
            <a:endParaRPr kumimoji="0" lang="th-TH" sz="1400"/>
          </a:p>
        </p:txBody>
      </p:sp>
      <p:sp>
        <p:nvSpPr>
          <p:cNvPr id="358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2625" y="188913"/>
            <a:ext cx="8080375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th-TH" sz="8800" b="1" dirty="0" smtClean="0">
                <a:solidFill>
                  <a:srgbClr val="C00000"/>
                </a:solidFill>
                <a:latin typeface="Cordia New" pitchFamily="34" charset="-34"/>
                <a:cs typeface="Cordia New" pitchFamily="34" charset="-34"/>
              </a:rPr>
              <a:t>เทคนิคการพูด</a:t>
            </a:r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87338" y="1376363"/>
            <a:ext cx="8856662" cy="44386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70000"/>
              </a:lnSpc>
              <a:defRPr/>
            </a:pPr>
            <a:r>
              <a:rPr lang="th-TH" sz="66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8000" b="1" i="1" u="sng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น้ำเสียง ลีลา</a:t>
            </a:r>
          </a:p>
          <a:p>
            <a:pPr eaLnBrk="1" hangingPunct="1">
              <a:lnSpc>
                <a:spcPct val="70000"/>
              </a:lnSpc>
              <a:buFontTx/>
              <a:buChar char="-"/>
              <a:defRPr/>
            </a:pPr>
            <a:r>
              <a:rPr lang="th-TH" sz="44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ลักษณะของเสียง   </a:t>
            </a:r>
            <a:r>
              <a:rPr lang="th-TH" sz="4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( สูง / ต่ำ / แหลม / นุ่ม ฯลฯ )</a:t>
            </a:r>
          </a:p>
          <a:p>
            <a:pPr eaLnBrk="1" hangingPunct="1">
              <a:lnSpc>
                <a:spcPct val="70000"/>
              </a:lnSpc>
              <a:buFontTx/>
              <a:buChar char="-"/>
              <a:defRPr/>
            </a:pPr>
            <a:r>
              <a:rPr lang="th-TH" sz="44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บุคลิกของเสียง   </a:t>
            </a:r>
            <a:r>
              <a:rPr lang="th-TH" sz="4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( สะท้อนความรู้สึกได้ )</a:t>
            </a:r>
          </a:p>
          <a:p>
            <a:pPr eaLnBrk="1" hangingPunct="1">
              <a:lnSpc>
                <a:spcPct val="70000"/>
              </a:lnSpc>
              <a:buFontTx/>
              <a:buChar char="-"/>
              <a:defRPr/>
            </a:pPr>
            <a:r>
              <a:rPr lang="th-TH" sz="44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คุณภาพของเสียง  </a:t>
            </a:r>
            <a:r>
              <a:rPr lang="th-TH" sz="4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( ชัดเจน / ถูกต้อง )</a:t>
            </a:r>
          </a:p>
          <a:p>
            <a:pPr eaLnBrk="1" hangingPunct="1">
              <a:lnSpc>
                <a:spcPct val="70000"/>
              </a:lnSpc>
              <a:buFontTx/>
              <a:buChar char="-"/>
              <a:defRPr/>
            </a:pPr>
            <a:r>
              <a:rPr lang="th-TH" sz="44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ระดับเสียง  </a:t>
            </a:r>
            <a:r>
              <a:rPr lang="th-TH" sz="4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( ฟังชัดเจน )</a:t>
            </a:r>
          </a:p>
          <a:p>
            <a:pPr eaLnBrk="1" hangingPunct="1">
              <a:lnSpc>
                <a:spcPct val="70000"/>
              </a:lnSpc>
              <a:buFontTx/>
              <a:buChar char="-"/>
              <a:defRPr/>
            </a:pPr>
            <a:r>
              <a:rPr lang="th-TH" sz="44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จังหวะของการพูด  </a:t>
            </a:r>
            <a:r>
              <a:rPr lang="th-TH" sz="4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( เร็ว / ช้า / พอดี )</a:t>
            </a:r>
          </a:p>
          <a:p>
            <a:pPr eaLnBrk="1" hangingPunct="1">
              <a:lnSpc>
                <a:spcPct val="70000"/>
              </a:lnSpc>
              <a:buFontTx/>
              <a:buChar char="-"/>
              <a:defRPr/>
            </a:pPr>
            <a:r>
              <a:rPr lang="th-TH" sz="44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ท่วงทำนองการพูด  </a:t>
            </a:r>
            <a:r>
              <a:rPr lang="th-TH" sz="4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( ราบเรียบ / เน้น / อารมณ์ )</a:t>
            </a:r>
          </a:p>
          <a:p>
            <a:pPr eaLnBrk="1" hangingPunct="1">
              <a:lnSpc>
                <a:spcPct val="70000"/>
              </a:lnSpc>
              <a:buFontTx/>
              <a:buChar char="-"/>
              <a:defRPr/>
            </a:pPr>
            <a:r>
              <a:rPr lang="th-TH" sz="44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ลีลาการพูด  </a:t>
            </a:r>
            <a:r>
              <a:rPr lang="th-TH" sz="4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( ธรรมชาติ / เอกลักษณ์ ฯลฯ )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endParaRPr lang="th-TH" sz="6000" b="1" i="1" u="sng" smtClean="0">
              <a:effectLst>
                <a:outerShdw blurRad="38100" dist="38100" dir="2700000" algn="tl">
                  <a:srgbClr val="000000"/>
                </a:outerShdw>
              </a:effectLst>
              <a:latin typeface="Cordia New" pitchFamily="34" charset="-34"/>
              <a:cs typeface="Cordia New" pitchFamily="34" charset="-34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endParaRPr lang="th-TH" sz="6600" b="1" i="1" smtClean="0">
              <a:effectLst>
                <a:outerShdw blurRad="38100" dist="38100" dir="2700000" algn="tl">
                  <a:srgbClr val="000000"/>
                </a:outerShdw>
              </a:effectLst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76861281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1CFE5FA7-0D3F-4CCC-86FB-BC3591E7904E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54D0A5E7-FB03-4A4A-809F-5F6CF3C9607B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41</a:t>
            </a:fld>
            <a:endParaRPr kumimoji="0" lang="th-TH" sz="1400"/>
          </a:p>
        </p:txBody>
      </p:sp>
      <p:sp>
        <p:nvSpPr>
          <p:cNvPr id="378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2625" y="260350"/>
            <a:ext cx="8080375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th-TH" sz="9600" b="1" dirty="0" smtClean="0">
                <a:solidFill>
                  <a:srgbClr val="C00000"/>
                </a:solidFill>
                <a:latin typeface="Cordia New" pitchFamily="34" charset="-34"/>
                <a:cs typeface="Cordia New" pitchFamily="34" charset="-34"/>
              </a:rPr>
              <a:t>เทคนิคการพูด</a:t>
            </a:r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2625" y="1700213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th-TH" sz="72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7200" b="1" i="1" u="sng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กิริยา ท่าทาง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th-TH" sz="48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การใช้กิริยาท่าทาง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th-TH" sz="48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การแสดงสีหน้า สายตา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th-TH" sz="48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การใช้ท่าทาง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h-TH" sz="48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** </a:t>
            </a: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ความพอเหมาะ พอควร สอดคล้อง กลมกลืน จริงจัง จริงใจ ฯลฯ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h-TH" sz="7200" b="1" i="1" smtClean="0">
              <a:effectLst>
                <a:outerShdw blurRad="38100" dist="38100" dir="2700000" algn="tl">
                  <a:srgbClr val="000000"/>
                </a:outerShdw>
              </a:effectLst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22742458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CD77FE8B-5E59-4F86-901B-5894C8194912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748245A6-435E-4ADC-A5D8-B8B9324BBEBB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42</a:t>
            </a:fld>
            <a:endParaRPr kumimoji="0" lang="th-TH" sz="140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260350"/>
            <a:ext cx="8080375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th-TH" sz="9600" b="1" dirty="0" smtClean="0">
                <a:solidFill>
                  <a:srgbClr val="C00000"/>
                </a:solidFill>
                <a:latin typeface="Cordia New" pitchFamily="34" charset="-34"/>
                <a:cs typeface="Cordia New" pitchFamily="34" charset="-34"/>
              </a:rPr>
              <a:t>เทคนิคการพูด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700213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th-TH" sz="7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มาดต้องตา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h-TH" sz="7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วาจาต้องใจ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h-TH" sz="7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ภายในต้องเยี่ยม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h-TH" sz="7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เปี่ยมใจก่อนจาก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h-TH" sz="7200" b="1" i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31669149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5E048AE0-13DF-4AF8-AE68-2D00882FA30A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7ED5FBCD-7A10-4A5B-8636-E09D046D5050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43</a:t>
            </a:fld>
            <a:endParaRPr kumimoji="0" lang="th-TH" sz="1400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1089025"/>
            <a:ext cx="808037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th-TH" sz="6000" b="1" smtClean="0"/>
              <a:t/>
            </a:r>
            <a:br>
              <a:rPr lang="th-TH" sz="6000" b="1" smtClean="0"/>
            </a:br>
            <a:r>
              <a:rPr lang="th-TH" sz="6000" smtClean="0"/>
              <a:t/>
            </a:r>
            <a:br>
              <a:rPr lang="th-TH" sz="6000" smtClean="0"/>
            </a:br>
            <a:r>
              <a:rPr lang="th-TH" sz="9600" b="1" smtClean="0"/>
              <a:t/>
            </a:r>
            <a:br>
              <a:rPr lang="th-TH" sz="9600" b="1" smtClean="0"/>
            </a:br>
            <a:endParaRPr lang="th-TH" sz="9600" b="1" smtClean="0"/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449388"/>
            <a:ext cx="9144000" cy="5221287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th-TH" sz="4400" b="1" smtClean="0">
                <a:latin typeface="Cordia New" panose="020B0304020202020204" pitchFamily="34" charset="-34"/>
                <a:cs typeface="Cordia New" panose="020B0304020202020204" pitchFamily="34" charset="-34"/>
              </a:rPr>
              <a:t> เตรียมให้พร้อม</a:t>
            </a:r>
          </a:p>
          <a:p>
            <a:pPr eaLnBrk="1" hangingPunct="1"/>
            <a:r>
              <a:rPr lang="th-TH" sz="4400" b="1" smtClean="0">
                <a:latin typeface="Cordia New" panose="020B0304020202020204" pitchFamily="34" charset="-34"/>
                <a:cs typeface="Cordia New" panose="020B0304020202020204" pitchFamily="34" charset="-34"/>
              </a:rPr>
              <a:t> ซักซ้อมให้ดี</a:t>
            </a:r>
          </a:p>
          <a:p>
            <a:pPr eaLnBrk="1" hangingPunct="1"/>
            <a:r>
              <a:rPr lang="th-TH" sz="4400" b="1" smtClean="0">
                <a:latin typeface="Cordia New" panose="020B0304020202020204" pitchFamily="34" charset="-34"/>
                <a:cs typeface="Cordia New" panose="020B0304020202020204" pitchFamily="34" charset="-34"/>
              </a:rPr>
              <a:t> ท่าทีให้สง่า</a:t>
            </a:r>
          </a:p>
          <a:p>
            <a:pPr eaLnBrk="1" hangingPunct="1"/>
            <a:r>
              <a:rPr lang="th-TH" sz="4400" b="1" smtClean="0">
                <a:latin typeface="Cordia New" panose="020B0304020202020204" pitchFamily="34" charset="-34"/>
                <a:cs typeface="Cordia New" panose="020B0304020202020204" pitchFamily="34" charset="-34"/>
              </a:rPr>
              <a:t> หน้าตาให้สุขุม</a:t>
            </a:r>
          </a:p>
          <a:p>
            <a:pPr eaLnBrk="1" hangingPunct="1"/>
            <a:r>
              <a:rPr lang="th-TH" sz="4400" b="1" smtClean="0">
                <a:latin typeface="Cordia New" panose="020B0304020202020204" pitchFamily="34" charset="-34"/>
                <a:cs typeface="Cordia New" panose="020B0304020202020204" pitchFamily="34" charset="-34"/>
              </a:rPr>
              <a:t> ทักที่ประชุมไม่วกวน</a:t>
            </a:r>
          </a:p>
          <a:p>
            <a:pPr eaLnBrk="1" hangingPunct="1"/>
            <a:r>
              <a:rPr lang="th-TH" sz="4400" b="1" smtClean="0">
                <a:latin typeface="Cordia New" panose="020B0304020202020204" pitchFamily="34" charset="-34"/>
                <a:cs typeface="Cordia New" panose="020B0304020202020204" pitchFamily="34" charset="-34"/>
              </a:rPr>
              <a:t> เริ่มต้นให้โน้มน้าว</a:t>
            </a:r>
          </a:p>
          <a:p>
            <a:pPr eaLnBrk="1" hangingPunct="1"/>
            <a:r>
              <a:rPr lang="th-TH" sz="4400" b="1" smtClean="0">
                <a:latin typeface="Cordia New" panose="020B0304020202020204" pitchFamily="34" charset="-34"/>
                <a:cs typeface="Cordia New" panose="020B0304020202020204" pitchFamily="34" charset="-34"/>
              </a:rPr>
              <a:t> เรื่องราวต้องกระชับ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4400" b="1" smtClean="0">
                <a:latin typeface="Cordia New" panose="020B0304020202020204" pitchFamily="34" charset="-34"/>
                <a:cs typeface="Cordia New" panose="020B0304020202020204" pitchFamily="34" charset="-34"/>
              </a:rPr>
              <a:t>	 	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th-TH" sz="4400" b="1" smtClean="0">
                <a:latin typeface="Cordia New" panose="020B0304020202020204" pitchFamily="34" charset="-34"/>
                <a:cs typeface="Cordia New" panose="020B0304020202020204" pitchFamily="34" charset="-34"/>
              </a:rPr>
              <a:t>		</a:t>
            </a: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179388" y="20638"/>
            <a:ext cx="92535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kumimoji="0" lang="th-TH" sz="5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บันได </a:t>
            </a:r>
            <a:r>
              <a:rPr kumimoji="0" lang="th-TH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13</a:t>
            </a:r>
            <a:r>
              <a:rPr kumimoji="0" lang="th-TH" sz="5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ขั้นสู่การพูดที่ประสบความสำเร็จ</a:t>
            </a:r>
          </a:p>
        </p:txBody>
      </p:sp>
    </p:spTree>
    <p:extLst>
      <p:ext uri="{BB962C8B-B14F-4D97-AF65-F5344CB8AC3E}">
        <p14:creationId xmlns:p14="http://schemas.microsoft.com/office/powerpoint/2010/main" val="144987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9811E1D1-C6DB-4C03-B5E1-6999596CC88F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56E82E41-EC8B-486F-9758-5B3B59E790C0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44</a:t>
            </a:fld>
            <a:endParaRPr kumimoji="0" lang="th-TH" sz="1400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1089025"/>
            <a:ext cx="808037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th-TH" sz="6000" b="1" smtClean="0"/>
              <a:t/>
            </a:r>
            <a:br>
              <a:rPr lang="th-TH" sz="6000" b="1" smtClean="0"/>
            </a:br>
            <a:r>
              <a:rPr lang="th-TH" sz="6000" smtClean="0"/>
              <a:t/>
            </a:r>
            <a:br>
              <a:rPr lang="th-TH" sz="6000" smtClean="0"/>
            </a:br>
            <a:r>
              <a:rPr lang="th-TH" sz="9600" b="1" smtClean="0"/>
              <a:t/>
            </a:r>
            <a:br>
              <a:rPr lang="th-TH" sz="9600" b="1" smtClean="0"/>
            </a:br>
            <a:endParaRPr lang="th-TH" sz="9600" b="1" smtClean="0"/>
          </a:p>
        </p:txBody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449388"/>
            <a:ext cx="9144000" cy="522128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h-TH" sz="4400" b="1" smtClean="0">
                <a:latin typeface="Cordia New" panose="020B0304020202020204" pitchFamily="34" charset="-34"/>
                <a:cs typeface="Cordia New" panose="020B0304020202020204" pitchFamily="34" charset="-34"/>
              </a:rPr>
              <a:t>  ตาจับที่ผู้ฟัง</a:t>
            </a:r>
          </a:p>
          <a:p>
            <a:pPr eaLnBrk="1" hangingPunct="1"/>
            <a:r>
              <a:rPr lang="th-TH" sz="4400" b="1" smtClean="0">
                <a:latin typeface="Cordia New" panose="020B0304020202020204" pitchFamily="34" charset="-34"/>
                <a:cs typeface="Cordia New" panose="020B0304020202020204" pitchFamily="34" charset="-34"/>
              </a:rPr>
              <a:t>  เสียงดังแต่พอดี</a:t>
            </a:r>
          </a:p>
          <a:p>
            <a:pPr eaLnBrk="1" hangingPunct="1"/>
            <a:r>
              <a:rPr lang="th-TH" sz="4400" b="1" smtClean="0">
                <a:latin typeface="Cordia New" panose="020B0304020202020204" pitchFamily="34" charset="-34"/>
                <a:cs typeface="Cordia New" panose="020B0304020202020204" pitchFamily="34" charset="-34"/>
              </a:rPr>
              <a:t>  อย่าให้มีเอ้อ....อ้า....</a:t>
            </a:r>
          </a:p>
          <a:p>
            <a:pPr eaLnBrk="1" hangingPunct="1"/>
            <a:r>
              <a:rPr lang="th-TH" sz="4400" b="1" smtClean="0">
                <a:latin typeface="Cordia New" panose="020B0304020202020204" pitchFamily="34" charset="-34"/>
                <a:cs typeface="Cordia New" panose="020B0304020202020204" pitchFamily="34" charset="-34"/>
              </a:rPr>
              <a:t>  ดูเวลาให้พอครบ</a:t>
            </a:r>
          </a:p>
          <a:p>
            <a:pPr eaLnBrk="1" hangingPunct="1"/>
            <a:r>
              <a:rPr lang="th-TH" sz="4400" b="1" smtClean="0">
                <a:latin typeface="Cordia New" panose="020B0304020202020204" pitchFamily="34" charset="-34"/>
                <a:cs typeface="Cordia New" panose="020B0304020202020204" pitchFamily="34" charset="-34"/>
              </a:rPr>
              <a:t>  สรุปจบให้จับใจ</a:t>
            </a:r>
          </a:p>
          <a:p>
            <a:pPr eaLnBrk="1" hangingPunct="1"/>
            <a:r>
              <a:rPr lang="th-TH" sz="4400" b="1" smtClean="0">
                <a:latin typeface="Cordia New" panose="020B0304020202020204" pitchFamily="34" charset="-34"/>
                <a:cs typeface="Cordia New" panose="020B0304020202020204" pitchFamily="34" charset="-34"/>
              </a:rPr>
              <a:t>  ยิ้มแย้มแจ่มใสตลอดการพูด	 	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th-TH" sz="4400" b="1" smtClean="0">
                <a:latin typeface="Cordia New" panose="020B0304020202020204" pitchFamily="34" charset="-34"/>
                <a:cs typeface="Cordia New" panose="020B0304020202020204" pitchFamily="34" charset="-34"/>
              </a:rPr>
              <a:t>		</a:t>
            </a: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142875" y="161925"/>
            <a:ext cx="92535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kumimoji="0" lang="th-TH" sz="5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บันได </a:t>
            </a:r>
            <a:r>
              <a:rPr kumimoji="0" lang="th-TH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13</a:t>
            </a:r>
            <a:r>
              <a:rPr kumimoji="0" lang="th-TH" sz="5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ขั้นสู่การพูดที่ประสบความสำเร็จ</a:t>
            </a:r>
          </a:p>
        </p:txBody>
      </p:sp>
    </p:spTree>
    <p:extLst>
      <p:ext uri="{BB962C8B-B14F-4D97-AF65-F5344CB8AC3E}">
        <p14:creationId xmlns:p14="http://schemas.microsoft.com/office/powerpoint/2010/main" val="343969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534400" cy="12954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07629" y="425002"/>
            <a:ext cx="1146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146610"/>
            <a:ext cx="5508702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2492896"/>
            <a:ext cx="64087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/>
              <a:t>สอบ </a:t>
            </a:r>
            <a:r>
              <a:rPr lang="en-US" sz="4000" dirty="0" smtClean="0"/>
              <a:t>Present </a:t>
            </a:r>
            <a:r>
              <a:rPr lang="th-TH" sz="4000" dirty="0" smtClean="0"/>
              <a:t>ครั้งที่ </a:t>
            </a:r>
            <a:r>
              <a:rPr lang="en-US" sz="4000" dirty="0" smtClean="0"/>
              <a:t> 3 </a:t>
            </a:r>
            <a:r>
              <a:rPr lang="th-TH" sz="4000" dirty="0" smtClean="0"/>
              <a:t>นำเสนอ</a:t>
            </a:r>
            <a:r>
              <a:rPr lang="en-US" sz="4000" dirty="0"/>
              <a:t> </a:t>
            </a:r>
            <a:r>
              <a:rPr lang="en-US" sz="4000" dirty="0" smtClean="0"/>
              <a:t>Content </a:t>
            </a:r>
            <a:r>
              <a:rPr lang="th-TH" sz="4000" dirty="0" smtClean="0"/>
              <a:t>ภาพยนตร์โฆษณา เลือกมา </a:t>
            </a:r>
            <a:r>
              <a:rPr lang="en-US" sz="4000" dirty="0" smtClean="0"/>
              <a:t>1 </a:t>
            </a:r>
            <a:r>
              <a:rPr lang="th-TH" sz="4000" dirty="0" smtClean="0"/>
              <a:t>ตราผลิตภัณฑ์ </a:t>
            </a:r>
            <a:r>
              <a:rPr lang="en-US" sz="4000" dirty="0" smtClean="0"/>
              <a:t> </a:t>
            </a:r>
            <a:r>
              <a:rPr lang="th-TH" sz="4000" dirty="0" smtClean="0"/>
              <a:t>และ </a:t>
            </a:r>
            <a:r>
              <a:rPr lang="en-US" sz="4000" dirty="0" smtClean="0"/>
              <a:t>Content </a:t>
            </a:r>
            <a:r>
              <a:rPr lang="th-TH" sz="4000" dirty="0" smtClean="0"/>
              <a:t>ต้องเข้ากับสถานการณ์โควิท</a:t>
            </a:r>
            <a:r>
              <a:rPr lang="en-US" sz="4000" dirty="0" smtClean="0"/>
              <a:t> 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333132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เขียนตอบ</a:t>
            </a:r>
            <a:r>
              <a:rPr lang="th-TH" dirty="0" smtClean="0"/>
              <a:t>คำถาม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7848872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1. </a:t>
            </a:r>
            <a:r>
              <a:rPr lang="th-TH" b="1" dirty="0" smtClean="0"/>
              <a:t>ในการเรียนภาคการศึกษาที่ผ่านมาตนเองมีปัญหาในการเรียนเรื่องใดที่ทำให้การเรียนไม่ประสบผลสำเร็จ</a:t>
            </a:r>
          </a:p>
          <a:p>
            <a:pPr marL="0" indent="0">
              <a:buNone/>
            </a:pPr>
            <a:r>
              <a:rPr lang="en-US" b="1" dirty="0" smtClean="0"/>
              <a:t>     	1.1</a:t>
            </a:r>
            <a:r>
              <a:rPr lang="th-TH" b="1" dirty="0" smtClean="0"/>
              <a:t>  แนวทางแก้ไขจากปัญหาดังกล่าว </a:t>
            </a:r>
            <a:r>
              <a:rPr lang="en-US" b="1" dirty="0" smtClean="0"/>
              <a:t>2 </a:t>
            </a:r>
            <a:r>
              <a:rPr lang="th-TH" b="1" dirty="0" smtClean="0"/>
              <a:t>แนวทาง</a:t>
            </a:r>
          </a:p>
          <a:p>
            <a:pPr marL="0" indent="0">
              <a:buNone/>
            </a:pPr>
            <a:endParaRPr lang="th-TH" b="1" dirty="0" smtClean="0"/>
          </a:p>
          <a:p>
            <a:pPr marL="0" indent="0">
              <a:buNone/>
            </a:pPr>
            <a:r>
              <a:rPr lang="en-US" b="1" dirty="0" smtClean="0"/>
              <a:t>2. </a:t>
            </a:r>
            <a:r>
              <a:rPr lang="th-TH" b="1" dirty="0" smtClean="0"/>
              <a:t>กำนหนดเป้าหมายในชีวิต </a:t>
            </a:r>
          </a:p>
          <a:p>
            <a:pPr marL="0" indent="0">
              <a:buNone/>
            </a:pPr>
            <a:r>
              <a:rPr lang="th-TH" b="1" dirty="0" smtClean="0"/>
              <a:t>	</a:t>
            </a:r>
            <a:r>
              <a:rPr lang="en-US" b="1" dirty="0" smtClean="0"/>
              <a:t>2.1 </a:t>
            </a:r>
            <a:r>
              <a:rPr lang="th-TH" b="1" dirty="0" smtClean="0"/>
              <a:t>เป้าหมายระยะสั้น</a:t>
            </a:r>
          </a:p>
          <a:p>
            <a:pPr marL="0" indent="0">
              <a:buNone/>
            </a:pPr>
            <a:r>
              <a:rPr lang="th-TH" b="1" dirty="0" smtClean="0"/>
              <a:t>                 แผนการ</a:t>
            </a:r>
            <a:r>
              <a:rPr lang="th-TH" b="1" dirty="0"/>
              <a:t>กระทำให้เป้าหมายระยะ</a:t>
            </a:r>
            <a:r>
              <a:rPr lang="th-TH" b="1" dirty="0" smtClean="0"/>
              <a:t>สั้นให้สำเร็จ</a:t>
            </a:r>
          </a:p>
          <a:p>
            <a:pPr marL="0" indent="0">
              <a:buNone/>
            </a:pPr>
            <a:r>
              <a:rPr lang="th-TH" b="1" dirty="0" smtClean="0"/>
              <a:t>	</a:t>
            </a:r>
            <a:r>
              <a:rPr lang="en-US" b="1" dirty="0" smtClean="0"/>
              <a:t>2.2 </a:t>
            </a:r>
            <a:r>
              <a:rPr lang="th-TH" b="1" dirty="0" smtClean="0"/>
              <a:t>เป้าหมายระยะกลาง</a:t>
            </a:r>
          </a:p>
          <a:p>
            <a:pPr marL="0" indent="0">
              <a:buNone/>
            </a:pPr>
            <a:r>
              <a:rPr lang="th-TH" b="1" dirty="0" smtClean="0"/>
              <a:t>	       แผนการ</a:t>
            </a:r>
            <a:r>
              <a:rPr lang="th-TH" b="1" dirty="0"/>
              <a:t>กระทำให้เป้าหมาย</a:t>
            </a:r>
            <a:r>
              <a:rPr lang="th-TH" b="1" dirty="0" smtClean="0"/>
              <a:t>ระยะกลางให้สำเร็จ</a:t>
            </a:r>
          </a:p>
          <a:p>
            <a:pPr marL="0" indent="0">
              <a:buNone/>
            </a:pPr>
            <a:r>
              <a:rPr lang="th-TH" b="1" dirty="0" smtClean="0"/>
              <a:t>	</a:t>
            </a:r>
            <a:r>
              <a:rPr lang="en-US" b="1" dirty="0" smtClean="0"/>
              <a:t>2.3 </a:t>
            </a:r>
            <a:r>
              <a:rPr lang="th-TH" b="1" dirty="0" smtClean="0"/>
              <a:t>เป้าหมายระยะยาว</a:t>
            </a:r>
          </a:p>
          <a:p>
            <a:pPr marL="0" indent="0">
              <a:buNone/>
            </a:pPr>
            <a:r>
              <a:rPr lang="en-US" b="1" dirty="0" smtClean="0"/>
              <a:t>            	       </a:t>
            </a:r>
            <a:r>
              <a:rPr lang="th-TH" b="1" dirty="0" smtClean="0"/>
              <a:t>แผนการ</a:t>
            </a:r>
            <a:r>
              <a:rPr lang="th-TH" b="1" dirty="0"/>
              <a:t>กระทำให้เป้าหมาย</a:t>
            </a:r>
            <a:r>
              <a:rPr lang="th-TH" b="1" dirty="0" smtClean="0"/>
              <a:t>ระยะยาวให้สำเร็จ</a:t>
            </a:r>
            <a:endParaRPr lang="th-TH" b="1" dirty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1859878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1571625" y="1143000"/>
            <a:ext cx="6172200" cy="4572000"/>
          </a:xfrm>
        </p:spPr>
        <p:txBody>
          <a:bodyPr/>
          <a:lstStyle/>
          <a:p>
            <a:r>
              <a:rPr lang="th-TH" b="1" smtClean="0"/>
              <a:t>ถ้าหวังที่จะได้ความรู้ต้อง </a:t>
            </a:r>
            <a:r>
              <a:rPr lang="en-US" b="1" smtClean="0">
                <a:cs typeface="DilleniaUPC" pitchFamily="18" charset="-34"/>
              </a:rPr>
              <a:t>“</a:t>
            </a:r>
            <a:r>
              <a:rPr lang="th-TH" b="1" smtClean="0"/>
              <a:t>เรียนรู้</a:t>
            </a:r>
            <a:r>
              <a:rPr lang="en-US" b="1" smtClean="0">
                <a:cs typeface="DilleniaUPC" pitchFamily="18" charset="-34"/>
              </a:rPr>
              <a:t>”</a:t>
            </a:r>
            <a:endParaRPr lang="th-TH" b="1" smtClean="0"/>
          </a:p>
          <a:p>
            <a:r>
              <a:rPr lang="th-TH" b="1" smtClean="0"/>
              <a:t>ถ้าหวังที่จะได้ทรัพย์สินต้อง </a:t>
            </a:r>
            <a:r>
              <a:rPr lang="en-US" b="1" smtClean="0">
                <a:cs typeface="DilleniaUPC" pitchFamily="18" charset="-34"/>
              </a:rPr>
              <a:t>“</a:t>
            </a:r>
            <a:r>
              <a:rPr lang="th-TH" b="1" smtClean="0"/>
              <a:t>ขยัน</a:t>
            </a:r>
            <a:r>
              <a:rPr lang="en-US" b="1" smtClean="0">
                <a:cs typeface="DilleniaUPC" pitchFamily="18" charset="-34"/>
              </a:rPr>
              <a:t>”</a:t>
            </a:r>
            <a:endParaRPr lang="th-TH" b="1" smtClean="0"/>
          </a:p>
          <a:p>
            <a:r>
              <a:rPr lang="th-TH" b="1" smtClean="0"/>
              <a:t>ถ้าหวังที่จะมีอนาคตต้องใฝ่ </a:t>
            </a:r>
            <a:r>
              <a:rPr lang="en-US" b="1" smtClean="0">
                <a:cs typeface="DilleniaUPC" pitchFamily="18" charset="-34"/>
              </a:rPr>
              <a:t>“</a:t>
            </a:r>
            <a:r>
              <a:rPr lang="th-TH" b="1" smtClean="0"/>
              <a:t>เรียนรู้</a:t>
            </a:r>
            <a:r>
              <a:rPr lang="en-US" b="1" smtClean="0">
                <a:cs typeface="DilleniaUPC" pitchFamily="18" charset="-34"/>
              </a:rPr>
              <a:t>”</a:t>
            </a:r>
            <a:r>
              <a:rPr lang="th-TH" b="1" smtClean="0"/>
              <a:t> และ </a:t>
            </a:r>
            <a:r>
              <a:rPr lang="en-US" b="1" smtClean="0">
                <a:cs typeface="DilleniaUPC" pitchFamily="18" charset="-34"/>
              </a:rPr>
              <a:t>“</a:t>
            </a:r>
            <a:r>
              <a:rPr lang="th-TH" b="1" smtClean="0"/>
              <a:t>ขยัน</a:t>
            </a:r>
            <a:r>
              <a:rPr lang="en-US" b="1" smtClean="0">
                <a:cs typeface="DilleniaUPC" pitchFamily="18" charset="-34"/>
              </a:rPr>
              <a:t>”</a:t>
            </a:r>
            <a:endParaRPr lang="th-TH" b="1" smtClean="0"/>
          </a:p>
          <a:p>
            <a:r>
              <a:rPr lang="th-TH" b="1" smtClean="0"/>
              <a:t>ถ้าหวังที่เห็นความสำเร็จ ความสำเร็จจะมาหา </a:t>
            </a:r>
          </a:p>
          <a:p>
            <a:r>
              <a:rPr lang="th-TH" b="1" smtClean="0"/>
              <a:t>ถ้าลงมือทำ  ความำเร็จจะมาหา</a:t>
            </a:r>
          </a:p>
          <a:p>
            <a:pPr>
              <a:buFont typeface="Wingdings 2" pitchFamily="18" charset="2"/>
              <a:buNone/>
            </a:pPr>
            <a:endParaRPr lang="en-US" b="1" smtClean="0">
              <a:cs typeface="DilleniaUPC" pitchFamily="18" charset="-34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464844" y="4786315"/>
            <a:ext cx="296703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 b="1" dirty="0"/>
          </a:p>
          <a:p>
            <a:r>
              <a:rPr lang="th-TH" sz="3200" b="1" dirty="0"/>
              <a:t>ด้วยความรัก </a:t>
            </a:r>
          </a:p>
          <a:p>
            <a:r>
              <a:rPr lang="th-TH" sz="3200" b="1" dirty="0"/>
              <a:t>อ. อิสรี ไพเราะ(อ.ต๊ะ)</a:t>
            </a:r>
          </a:p>
        </p:txBody>
      </p:sp>
      <p:pic>
        <p:nvPicPr>
          <p:cNvPr id="28676" name="Picture 9" descr="http://www.dmc.tv/images/OtherBB/crystal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40078" y="285750"/>
            <a:ext cx="150018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13" descr="http://www.bookneo.com/images/images_user/succe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9517" y="4286250"/>
            <a:ext cx="2144315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17" descr="http://t3.gstatic.com/images?q=tbn:ANd9GcQ0nQYzT8z3sJ-W0Yl1JoT0oFUmleyxU9WpFfKbQqWN7AwqqAqOOESZaqzR4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57900" y="3505200"/>
            <a:ext cx="1714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467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D4EA4DB1-9D67-4D4D-B9F8-675AD68EC08E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BB5A120D-BC8B-4796-9452-5325FF49C4B3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5</a:t>
            </a:fld>
            <a:endParaRPr kumimoji="0" lang="th-TH" sz="1400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8" y="198438"/>
            <a:ext cx="8080375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th-TH" sz="8800" b="1" dirty="0" smtClean="0">
                <a:solidFill>
                  <a:schemeClr val="tx1"/>
                </a:solidFill>
                <a:cs typeface="Cordia New" pitchFamily="34" charset="-34"/>
              </a:rPr>
              <a:t>หลักการ</a:t>
            </a:r>
            <a:r>
              <a:rPr lang="th-TH" sz="8800" b="1" dirty="0" smtClean="0">
                <a:solidFill>
                  <a:schemeClr val="tx1"/>
                </a:solidFill>
              </a:rPr>
              <a:t>พูด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836613"/>
            <a:ext cx="8245475" cy="4114800"/>
          </a:xfrm>
        </p:spPr>
        <p:txBody>
          <a:bodyPr>
            <a:normAutofit fontScale="77500" lnSpcReduction="20000"/>
          </a:bodyPr>
          <a:lstStyle/>
          <a:p>
            <a:pPr algn="thaiDist"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endParaRPr lang="th-TH" sz="6000" b="1" i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rdia New" pitchFamily="34" charset="-34"/>
              <a:cs typeface="Cordia New" pitchFamily="34" charset="-34"/>
            </a:endParaRPr>
          </a:p>
          <a:p>
            <a:pPr algn="thaiDist" eaLnBrk="1" hangingPunct="1">
              <a:lnSpc>
                <a:spcPct val="70000"/>
              </a:lnSpc>
              <a:defRPr/>
            </a:pPr>
            <a:r>
              <a:rPr lang="th-TH" sz="6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 </a:t>
            </a:r>
            <a:r>
              <a:rPr lang="th-TH" sz="72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พูดได้</a:t>
            </a:r>
          </a:p>
          <a:p>
            <a:pPr algn="thaiDist"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th-TH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		 </a:t>
            </a:r>
            <a:r>
              <a:rPr lang="th-TH" sz="6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การพูดที่เป็นปกติธรรมดา ซึ่งคน</a:t>
            </a:r>
          </a:p>
          <a:p>
            <a:pPr algn="thaiDist"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th-TH" sz="6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ทั่ว ๆ ไป ที่มีอวัยวะในการออกเสียง</a:t>
            </a:r>
          </a:p>
          <a:p>
            <a:pPr algn="thaiDist"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th-TH" sz="6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ครบถ้วนสมบูรณ์ ก็สามารถพูดได้ ( แต่</a:t>
            </a:r>
          </a:p>
          <a:p>
            <a:pPr algn="thaiDist"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th-TH" sz="6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ขาดศิลปะการพูด กลวิธีให้เกิดความ</a:t>
            </a:r>
          </a:p>
          <a:p>
            <a:pPr algn="thaiDist"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th-TH" sz="6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ประทับใจ )</a:t>
            </a:r>
          </a:p>
          <a:p>
            <a:pPr algn="thaiDist"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th-TH" sz="5400" dirty="0" smtClean="0">
                <a:latin typeface="Cordia New" pitchFamily="34" charset="-34"/>
                <a:cs typeface="Cordia New" pitchFamily="34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60711695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B5DAE46C-AD9C-4D46-99A1-285B435928E4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510732E8-C3E5-4A96-BC6C-4F26C0DCCAF7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6</a:t>
            </a:fld>
            <a:endParaRPr kumimoji="0" lang="th-TH" sz="140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8" y="198438"/>
            <a:ext cx="8080375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th-TH" sz="88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หลักการพูด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628775"/>
            <a:ext cx="8245475" cy="424815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th-TH" sz="54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80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พูดเป็น</a:t>
            </a:r>
            <a:r>
              <a:rPr lang="th-TH" sz="54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</a:t>
            </a:r>
          </a:p>
          <a:p>
            <a:pPr algn="thaiDist" eaLnBrk="1" hangingPunct="1">
              <a:buFont typeface="Wingdings" pitchFamily="2" charset="2"/>
              <a:buNone/>
              <a:defRPr/>
            </a:pPr>
            <a:r>
              <a:rPr lang="th-TH" sz="5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		</a:t>
            </a:r>
            <a:r>
              <a:rPr lang="th-TH" sz="6600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พูดให้คนฟังชื่นชอบ เชื่อถือคล้อยตาม ปฏิบัติตาม พูดเรื่องยากเป็นเรื่องง่าย</a:t>
            </a:r>
            <a:r>
              <a:rPr lang="th-TH" sz="5400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</a:t>
            </a:r>
            <a:endParaRPr lang="th-TH" sz="4800" smtClean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48293466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DC3D728F-E400-4985-B5B1-8B6D23BA5BFD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FFF07DA1-AC77-4265-8340-3D8F41DC4602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7</a:t>
            </a:fld>
            <a:endParaRPr kumimoji="0" lang="th-TH" sz="1400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8" y="198438"/>
            <a:ext cx="8080375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th-TH" sz="88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หลักการพูด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836613"/>
            <a:ext cx="8245475" cy="4114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th-TH" sz="6000" b="1" i="1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rdia New" pitchFamily="34" charset="-34"/>
              <a:cs typeface="Cordia New" pitchFamily="34" charset="-34"/>
            </a:endParaRPr>
          </a:p>
          <a:p>
            <a:pPr eaLnBrk="1" hangingPunct="1">
              <a:defRPr/>
            </a:pPr>
            <a:r>
              <a:rPr lang="th-TH" sz="60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72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พูดเก่ง</a:t>
            </a:r>
            <a:r>
              <a:rPr lang="th-TH" sz="60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 </a:t>
            </a:r>
          </a:p>
          <a:p>
            <a:pPr algn="thaiDist" eaLnBrk="1" hangingPunct="1">
              <a:buFont typeface="Wingdings" pitchFamily="2" charset="2"/>
              <a:buNone/>
              <a:defRPr/>
            </a:pPr>
            <a:r>
              <a:rPr lang="th-TH" sz="6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		</a:t>
            </a:r>
            <a:r>
              <a:rPr lang="th-TH" sz="6000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พูดมีลีลาที่น่าฟัง ใช้ภาษาดี </a:t>
            </a:r>
            <a:r>
              <a:rPr lang="th-TH" sz="6000" smtClean="0">
                <a:latin typeface="Cordia New" pitchFamily="34" charset="-34"/>
                <a:cs typeface="Cordia New" pitchFamily="34" charset="-34"/>
              </a:rPr>
              <a:t>มี</a:t>
            </a:r>
          </a:p>
          <a:p>
            <a:pPr algn="thaiDist" eaLnBrk="1" hangingPunct="1">
              <a:buFont typeface="Wingdings" pitchFamily="2" charset="2"/>
              <a:buNone/>
              <a:defRPr/>
            </a:pPr>
            <a:r>
              <a:rPr lang="th-TH" sz="6000" smtClean="0">
                <a:latin typeface="Cordia New" pitchFamily="34" charset="-34"/>
                <a:cs typeface="Cordia New" pitchFamily="34" charset="-34"/>
              </a:rPr>
              <a:t>กิริยาท่าทางที่ดี  รู้จักใช้จิตวิทยาใน</a:t>
            </a:r>
          </a:p>
          <a:p>
            <a:pPr algn="thaiDist" eaLnBrk="1" hangingPunct="1">
              <a:buFont typeface="Wingdings" pitchFamily="2" charset="2"/>
              <a:buNone/>
              <a:defRPr/>
            </a:pPr>
            <a:r>
              <a:rPr lang="th-TH" sz="6000" smtClean="0">
                <a:latin typeface="Cordia New" pitchFamily="34" charset="-34"/>
                <a:cs typeface="Cordia New" pitchFamily="34" charset="-34"/>
              </a:rPr>
              <a:t>การพูด</a:t>
            </a:r>
          </a:p>
        </p:txBody>
      </p:sp>
    </p:spTree>
    <p:extLst>
      <p:ext uri="{BB962C8B-B14F-4D97-AF65-F5344CB8AC3E}">
        <p14:creationId xmlns:p14="http://schemas.microsoft.com/office/powerpoint/2010/main" val="2499301598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48A98268-F3FE-4BE8-B082-BFA1756B5D03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EAEC4B66-38B4-41C9-840D-2DA2FDFBA23C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8</a:t>
            </a:fld>
            <a:endParaRPr kumimoji="0" lang="th-TH" sz="140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8" y="198438"/>
            <a:ext cx="8080375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th-TH" sz="88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หลักการพูด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258888"/>
            <a:ext cx="8245475" cy="5265737"/>
          </a:xfrm>
        </p:spPr>
        <p:txBody>
          <a:bodyPr/>
          <a:lstStyle/>
          <a:p>
            <a:pPr eaLnBrk="1" hangingPunct="1">
              <a:defRPr/>
            </a:pPr>
            <a:r>
              <a:rPr lang="th-TH" sz="48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 </a:t>
            </a:r>
            <a:r>
              <a:rPr lang="th-TH" sz="72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พูดดี</a:t>
            </a:r>
            <a:r>
              <a:rPr lang="th-TH" sz="4800" b="1" i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  </a:t>
            </a:r>
          </a:p>
          <a:p>
            <a:pPr algn="thaiDist" eaLnBrk="1" hangingPunct="1">
              <a:buFont typeface="Wingdings" pitchFamily="2" charset="2"/>
              <a:buNone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		</a:t>
            </a:r>
            <a:r>
              <a:rPr lang="th-TH" sz="6000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การพูดจากความเข้าใจ พูดจากใจ ภูมิรู้ ความรู้สึกที่แท้จริง มีลีลาน่าฟัง ใช้ภาษาที่ไพเราะสุภาพ ลำดับเรื่องเข้าใจง่าย เนื้อหาสาระมีประโยชน์</a:t>
            </a:r>
            <a:endParaRPr lang="th-TH" sz="5400" smtClean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76249315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13229D02-1897-4C47-9D9B-99E49F2D960D}" type="datetime1">
              <a:rPr kumimoji="0" lang="en-US" sz="1400">
                <a:cs typeface="CordiaUPC" pitchFamily="34" charset="-34"/>
              </a:rPr>
              <a:pPr eaLnBrk="1" hangingPunct="1"/>
              <a:t>8/23/2021</a:t>
            </a:fld>
            <a:endParaRPr kumimoji="0" lang="th-TH" sz="1400">
              <a:cs typeface="CordiaUPC" pitchFamily="34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lvl="1" eaLnBrk="1" hangingPunct="1"/>
            <a:fld id="{688B0BCE-8EF4-4A05-AF4C-154D4EBACDE6}" type="slidenum">
              <a:rPr kumimoji="0" lang="en-US" sz="1400">
                <a:latin typeface="Arial" panose="020B0604020202020204" pitchFamily="34" charset="0"/>
              </a:rPr>
              <a:pPr lvl="1" eaLnBrk="1" hangingPunct="1"/>
              <a:t>9</a:t>
            </a:fld>
            <a:endParaRPr kumimoji="0" lang="th-TH" sz="1400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-107950" y="333375"/>
            <a:ext cx="9123363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th-TH" sz="6000" b="1" i="1" u="sng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การพูดเป็นทักษะสำคัญในการสื่อสาร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263" y="1557338"/>
            <a:ext cx="8245475" cy="439261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endParaRPr lang="th-TH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Cordia New" pitchFamily="34" charset="-34"/>
              <a:cs typeface="Cordia New" pitchFamily="34" charset="-34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th-TH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คนเราใช้เวลาในการสื่อสาร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th-TH" sz="6600" dirty="0" smtClean="0">
                <a:latin typeface="Cordia New" pitchFamily="34" charset="-34"/>
                <a:cs typeface="Cordia New" pitchFamily="34" charset="-34"/>
              </a:rPr>
              <a:t>  </a:t>
            </a:r>
            <a:r>
              <a:rPr lang="th-TH" sz="6600" b="1" dirty="0" smtClean="0">
                <a:latin typeface="Cordia New" pitchFamily="34" charset="-34"/>
                <a:cs typeface="Cordia New" pitchFamily="34" charset="-34"/>
              </a:rPr>
              <a:t>การเขียน  10  %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th-TH" sz="6600" b="1" dirty="0" smtClean="0">
                <a:latin typeface="Cordia New" pitchFamily="34" charset="-34"/>
                <a:cs typeface="Cordia New" pitchFamily="34" charset="-34"/>
              </a:rPr>
              <a:t>  	การอ่าน   15  %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th-TH" sz="6600" b="1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  การพูด    30  %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th-TH" sz="6600" b="1" dirty="0" smtClean="0">
                <a:latin typeface="Cordia New" pitchFamily="34" charset="-34"/>
                <a:cs typeface="Cordia New" pitchFamily="34" charset="-34"/>
              </a:rPr>
              <a:t>  การฟัง    45  %</a:t>
            </a:r>
          </a:p>
        </p:txBody>
      </p:sp>
    </p:spTree>
    <p:extLst>
      <p:ext uri="{BB962C8B-B14F-4D97-AF65-F5344CB8AC3E}">
        <p14:creationId xmlns:p14="http://schemas.microsoft.com/office/powerpoint/2010/main" val="3125630381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447</TotalTime>
  <Words>1319</Words>
  <Application>Microsoft Office PowerPoint</Application>
  <PresentationFormat>On-screen Show (4:3)</PresentationFormat>
  <Paragraphs>392</Paragraphs>
  <Slides>47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Adjacency</vt:lpstr>
      <vt:lpstr>รหัสวิชา AIM2302  รายวิชา  การนำเสนองานโฆษณา  </vt:lpstr>
      <vt:lpstr>PowerPoint Presentation</vt:lpstr>
      <vt:lpstr>  บทที่ 2  แนวคิด ทฤษฎีการพูดและการนำเสนอในงานนิเทศศาสตร์</vt:lpstr>
      <vt:lpstr>หลักการพูด</vt:lpstr>
      <vt:lpstr>หลักการพูด</vt:lpstr>
      <vt:lpstr>หลักการพูด</vt:lpstr>
      <vt:lpstr>หลักการพูด</vt:lpstr>
      <vt:lpstr>หลักการพูด</vt:lpstr>
      <vt:lpstr>การพูดเป็นทักษะสำคัญในการสื่อสาร</vt:lpstr>
      <vt:lpstr>ความหมายของการพูด </vt:lpstr>
      <vt:lpstr>หลักการพูด</vt:lpstr>
      <vt:lpstr>ประเภท แบบ และวิธีการพูด</vt:lpstr>
      <vt:lpstr>ต่อ</vt:lpstr>
      <vt:lpstr>โครงสร้างของการพูด </vt:lpstr>
      <vt:lpstr>โครงสร้างของการพูด </vt:lpstr>
      <vt:lpstr>โครงสร้างของการพูด </vt:lpstr>
      <vt:lpstr>โครงสร้างของการพูด </vt:lpstr>
      <vt:lpstr>โครงสร้างของการพูด </vt:lpstr>
      <vt:lpstr>     HOMEWORK     </vt:lpstr>
      <vt:lpstr>     HOMEWORK     </vt:lpstr>
      <vt:lpstr>ต่อ</vt:lpstr>
      <vt:lpstr>  วิเคราะห์โอกาสในการพูด </vt:lpstr>
      <vt:lpstr>สาระสำคัญของการพูด</vt:lpstr>
      <vt:lpstr>เทคนิคการพูดในโอกาสต่าง ๆ</vt:lpstr>
      <vt:lpstr>เทคนิคการพูดในโอกาสต่าง ๆ</vt:lpstr>
      <vt:lpstr>ปัจจัยที่เกี่ยวข้องกับการพูด</vt:lpstr>
      <vt:lpstr>  </vt:lpstr>
      <vt:lpstr>  </vt:lpstr>
      <vt:lpstr>  </vt:lpstr>
      <vt:lpstr>  </vt:lpstr>
      <vt:lpstr>ปัจจัยที่ทำให้การพูดสัมฤทธิ์ </vt:lpstr>
      <vt:lpstr>  </vt:lpstr>
      <vt:lpstr>  </vt:lpstr>
      <vt:lpstr>  </vt:lpstr>
      <vt:lpstr>  </vt:lpstr>
      <vt:lpstr>เทคนิคการพูด</vt:lpstr>
      <vt:lpstr> </vt:lpstr>
      <vt:lpstr> </vt:lpstr>
      <vt:lpstr>เทคนิคการพูด</vt:lpstr>
      <vt:lpstr>เทคนิคการพูด</vt:lpstr>
      <vt:lpstr>เทคนิคการพูด</vt:lpstr>
      <vt:lpstr>เทคนิคการพูด</vt:lpstr>
      <vt:lpstr>   </vt:lpstr>
      <vt:lpstr>   </vt:lpstr>
      <vt:lpstr>     HOMEWORK     </vt:lpstr>
      <vt:lpstr>เขียนตอบคำถาม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2</dc:title>
  <dc:creator>FMS00</dc:creator>
  <cp:lastModifiedBy>TAO</cp:lastModifiedBy>
  <cp:revision>42</cp:revision>
  <dcterms:created xsi:type="dcterms:W3CDTF">2017-08-10T07:49:31Z</dcterms:created>
  <dcterms:modified xsi:type="dcterms:W3CDTF">2021-08-23T09:03:10Z</dcterms:modified>
</cp:coreProperties>
</file>