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365" r:id="rId12"/>
    <p:sldId id="271" r:id="rId13"/>
    <p:sldId id="330" r:id="rId14"/>
    <p:sldId id="363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69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68" r:id="rId43"/>
    <p:sldId id="357" r:id="rId44"/>
    <p:sldId id="358" r:id="rId45"/>
    <p:sldId id="359" r:id="rId46"/>
    <p:sldId id="360" r:id="rId47"/>
    <p:sldId id="361" r:id="rId48"/>
    <p:sldId id="362" r:id="rId49"/>
    <p:sldId id="364" r:id="rId50"/>
    <p:sldId id="367" r:id="rId51"/>
    <p:sldId id="32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0D41E1-CC37-49F2-BDFD-91511640B12F}" type="datetimeFigureOut">
              <a:rPr lang="en-US" smtClean="0"/>
              <a:t>7/27/2021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belief.com/online-marketin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saritiaw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รหัสวิชา </a:t>
            </a:r>
            <a:r>
              <a:rPr lang="en-US" sz="4800" b="1" dirty="0"/>
              <a:t>AIM2302 </a:t>
            </a:r>
            <a:r>
              <a:rPr lang="th-TH" sz="4800" b="1" dirty="0" smtClean="0"/>
              <a:t/>
            </a:r>
            <a:br>
              <a:rPr lang="th-TH" sz="4800" b="1" dirty="0" smtClean="0"/>
            </a:br>
            <a:r>
              <a:rPr lang="th-TH" sz="4800" b="1" dirty="0" smtClean="0"/>
              <a:t>รายวิชา</a:t>
            </a:r>
            <a:r>
              <a:rPr lang="en-US" sz="4800" b="1" dirty="0" smtClean="0"/>
              <a:t>  </a:t>
            </a:r>
            <a:r>
              <a:rPr lang="th-TH" sz="4800" b="1" dirty="0"/>
              <a:t>การนำเสนองานโฆษณา</a:t>
            </a:r>
            <a:br>
              <a:rPr lang="th-TH" sz="4800" b="1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5105400"/>
            <a:ext cx="3376464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1-2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งานเดี่ยว รวบรวมงานทุกชิ้นใสแฟ้มงานเดี่ยวส่งตอนสิ้นเทอม</a:t>
            </a:r>
          </a:p>
          <a:p>
            <a:r>
              <a:rPr lang="th-TH" dirty="0" smtClean="0"/>
              <a:t>งานกลุ่ม รวบรวมงานทุกชิ้นใส่แฟ้มงานกลุ่มส่งตอนสิ้นเทอม</a:t>
            </a:r>
          </a:p>
          <a:p>
            <a:endParaRPr lang="th-TH" dirty="0" smtClean="0"/>
          </a:p>
          <a:p>
            <a:pPr algn="ctr">
              <a:buNone/>
            </a:pPr>
            <a:r>
              <a:rPr lang="th-TH" dirty="0" smtClean="0">
                <a:solidFill>
                  <a:srgbClr val="FF0000"/>
                </a:solidFill>
              </a:rPr>
              <a:t>ไม่ส่งคะแนนหาย 40 คะแนนค่ะ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1707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</a:t>
            </a:r>
            <a:r>
              <a:rPr lang="th-TH" smtClean="0"/>
              <a:t>คะแนนพิเศษ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พูดเล่าเรื่องการใช้ชีวิตในช่วงวิกฤตโควิท แบบนำเสนอขายรูปแบบการดำเนินชีวิตของตนเอง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6252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511188"/>
              </p:ext>
            </p:extLst>
          </p:nvPr>
        </p:nvGraphicFramePr>
        <p:xfrm>
          <a:off x="539552" y="2348880"/>
          <a:ext cx="7056784" cy="153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71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8964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สัปดาห์ที่ </a:t>
                      </a: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th-TH" sz="20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บทที่</a:t>
                      </a:r>
                      <a:r>
                        <a:rPr lang="th-TH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r>
                        <a:rPr lang="en-US" sz="2000" dirty="0" smtClean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+mn-cs"/>
                        </a:rPr>
                        <a:t>  </a:t>
                      </a:r>
                      <a:r>
                        <a:rPr lang="th-TH" sz="20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ความรู้เกี่ยวกับวิธีการโฆษณาและการนำเสนอ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- </a:t>
                      </a:r>
                      <a:r>
                        <a:rPr lang="th-TH" sz="20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ความหมาย</a:t>
                      </a:r>
                      <a:r>
                        <a:rPr lang="th-TH" sz="20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ของการโฆษณา ,ความสำคัญของการโฆษณา,ความหมายของการนำเสนอ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200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- กฎ</a:t>
                      </a:r>
                      <a:r>
                        <a:rPr lang="th-TH" sz="20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กติกาการเรียน  การประเมินผล การส่งงานต่างๆ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193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การโฆษณา </a:t>
            </a:r>
            <a:r>
              <a:rPr lang="th-TH" dirty="0"/>
              <a:t>หมายถึง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 smtClean="0"/>
              <a:t>กล</a:t>
            </a:r>
            <a:r>
              <a:rPr lang="th-TH" sz="3600" dirty="0"/>
              <a:t>ยุทธ์ทางการตลาดที่ผู้ประกอบการจำเป็นต้องให้ความสำคัญ เนื่องจากเป็นสิ่งที่ทำให้ผู้บริโภคสามารถรับข้อมูลข่าวสารของสินค้าและบริการชนิดนั้นๆ  ได้อย่างรวดเร็วและทั่วถึง อีกทั้งการโฆษณาในรูปแบบต่างๆ  ยังมีส่วนต่อการตัดสินใจบริโภคผลิตภัณฑ์ของลูกค้า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5874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การประชาสัมพันธ์</a:t>
            </a:r>
            <a:r>
              <a:rPr lang="th-TH" dirty="0"/>
              <a:t> หมายถึง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sz="3600" dirty="0" smtClean="0"/>
              <a:t>การ</a:t>
            </a:r>
            <a:r>
              <a:rPr lang="th-TH" sz="3600" dirty="0"/>
              <a:t>เผยแพร่ข่าวสารข้อเท็จจริงและความคิดเห็นต่างๆ ไปยังสาธารณะเพื่อเข้าถึงกลุ่มประชาชนเป้าหมาย วิธีการดำเนินการดังกล่าวนอกจากจะเป็นการเสริมสร้างภาพลักษณ์ ให้ประชาชนเกิดความนิยมศรัทธาต่อหน่วยงานองค์การและสถาบันแล้ว ยังเป็นการเสริมสร้างความสัมพันธ์ที่ดีระหว่างหน่วยงานองค์การต่างๆ กับประชาชน โดยการประชาสัมพันธ์มีจุดมุ่งหมายคือการหวังผลความร่วมมือและการสนับสนุนจากประชาชน เพื่อทำให้การดำเนินงานของหน่วยงานนั้นๆ  สามารถดำเนินไปได้อย่างสำเร็จลุล่วง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1816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การโฆษณาสินค้า</a:t>
            </a:r>
            <a:r>
              <a:rPr lang="th-TH" dirty="0"/>
              <a:t> หมายถึง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</a:t>
            </a:r>
            <a:r>
              <a:rPr lang="th-TH" sz="3600" dirty="0"/>
              <a:t>ใช้ประโยชน์จากสื่อต่างๆ ที่มีอยู่หลายช่องทางในปัจจุบัน ในการประชาสัมพันธ์และนำเสนอข้อมูลข่าวสารของสินค้าและบริการต่อสาธารณชน โดยการโฆษณาสินค้าผู้ประกอบการจะต้องทำการระบุชื่อสินค้าและบริการ รวมทั้งชื่อของบริษัทหรือองค์กรเจ้าของผลิตภัณฑ์ให้ชัดเจน เพื่อสร้างความเข้าใจที่ถูกต้องให้แก่ผู้บริโภค ซึ่งสื่อโฆษณาสามารถแบ่งได้เป็นหลายลักษณะในรูปแบบต่างๆ กัน</a:t>
            </a:r>
          </a:p>
        </p:txBody>
      </p:sp>
    </p:spTree>
    <p:extLst>
      <p:ext uri="{BB962C8B-B14F-4D97-AF65-F5344CB8AC3E}">
        <p14:creationId xmlns:p14="http://schemas.microsoft.com/office/powerpoint/2010/main" val="4127879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สื่อจูงใจที่มีจุดประสงค์เพื่อการชักจูงผู้บริโภค โดยวิธีการสื่อสารด้วยคำพูดหรือการสื่อความหมายในรูปแบบอื่นๆ ซึ่งการโฆษณาไม่เพียงแค่สามารถกระตุ้นให้เกิดพฤติกรรมการซื้อสินค้าและบริการได้เพียงเท่านั้น แต่ยังส่งผลให้กลุ่มเป้าหมายสามารถเข้าใจถึงตัวผลิตภัณฑ์จนเกิดความรู้สึกนึกคิดคล้อยตาม ทำให้พฤติกรรมของผู้บริโภคเปลี่ยนแปลงไปตามเป้าหมายที่ผู้ประกอบการวางแผนไว้</a:t>
            </a:r>
          </a:p>
        </p:txBody>
      </p:sp>
    </p:spTree>
    <p:extLst>
      <p:ext uri="{BB962C8B-B14F-4D97-AF65-F5344CB8AC3E}">
        <p14:creationId xmlns:p14="http://schemas.microsoft.com/office/powerpoint/2010/main" val="1453246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รูปแบบการจูงใจด้วยเหตุผลจริงและเหตุผลสมมุติ คือสื่อที่ชักจูงโดยแจ้งให้ผู้บริโภคทราบถึงคุณสมบัติในด้านที่ดีและด้านที่เป็นประโยชน์ของผลิตภัณฑ์ ร่วมกับการนำหลักการตอบสนองความต้องการด้านจิตวิทยามาใช้ในการนำเสนอสู่สาธารณะ</a:t>
            </a:r>
          </a:p>
        </p:txBody>
      </p:sp>
    </p:spTree>
    <p:extLst>
      <p:ext uri="{BB962C8B-B14F-4D97-AF65-F5344CB8AC3E}">
        <p14:creationId xmlns:p14="http://schemas.microsoft.com/office/powerpoint/2010/main" val="835572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นำเสนอข้อมูลข่าวสารของสินค้า และบริการผ่านสื่อมวลชนในรูปแบบที่หลากหลาย </a:t>
            </a:r>
            <a:r>
              <a:rPr lang="th-TH" sz="3600" dirty="0">
                <a:hlinkClick r:id="rId2" tooltip="ทำการตลาดออนไลน์"/>
              </a:rPr>
              <a:t>โดยวิธีทางการตลาดออนไลน์</a:t>
            </a:r>
            <a:r>
              <a:rPr lang="th-TH" sz="3600" dirty="0"/>
              <a:t> เป็นการดำเนินงานที่สามารถเข้าถึงกลุ่มผู้บริโภคได้อย่างรวดเร็วและทั่วถึง ซึ่งสื่อมวลชนในยุคปัจจุบันสามารถสื่อสารกับกลุ่มเป้าหมายได้กว้างไกลมากยิ่งขึ้น ทำให้ผู้ประกอบการสามารถใช้สื่อเพื่อเข้าถึงผู้บริโภคได้ในทุกพื้นที่ทั่วประเทศ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1433402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เสนอขายความคิดของผลิตภัณฑ์ด้วยวิธีการสร้างแรงจูงใจกับกลุ่มเป้าหมาย ให้เกิดทัศนคติที่ดีและเกิดความสนใจในตัวของสินค้าและบริการ จนส่งผลต่อการตัดสินใจที่จะบริโภคสินค้าและบริการชนิดนั้นๆ ซึ่งผู้ประกอบการเสนอขาย</a:t>
            </a:r>
          </a:p>
        </p:txBody>
      </p:sp>
    </p:spTree>
    <p:extLst>
      <p:ext uri="{BB962C8B-B14F-4D97-AF65-F5344CB8AC3E}">
        <p14:creationId xmlns:p14="http://schemas.microsoft.com/office/powerpoint/2010/main" val="85796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th-TH" dirty="0" smtClean="0"/>
              <a:t>ตั้งกลุ่ม </a:t>
            </a:r>
            <a:r>
              <a:rPr lang="en-US" dirty="0" smtClean="0"/>
              <a:t>Face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91184"/>
          </a:xfrm>
        </p:spPr>
        <p:txBody>
          <a:bodyPr>
            <a:normAutofit/>
          </a:bodyPr>
          <a:lstStyle/>
          <a:p>
            <a:r>
              <a:rPr lang="th-TH" dirty="0" smtClean="0"/>
              <a:t>เลือกชื่อกลุ่ม / สมัคร </a:t>
            </a:r>
            <a:r>
              <a:rPr lang="en-US" dirty="0" smtClean="0"/>
              <a:t>Email </a:t>
            </a:r>
            <a:endParaRPr lang="th-TH" dirty="0" smtClean="0"/>
          </a:p>
          <a:p>
            <a:r>
              <a:rPr lang="th-TH" dirty="0" smtClean="0"/>
              <a:t>เลือก หัวหน้า </a:t>
            </a:r>
            <a:r>
              <a:rPr lang="en-US" dirty="0" smtClean="0"/>
              <a:t>(Host 1)</a:t>
            </a:r>
            <a:r>
              <a:rPr lang="th-TH" dirty="0" smtClean="0"/>
              <a:t> ของกลุ่มวิชานี้</a:t>
            </a:r>
            <a:endParaRPr lang="en-US" dirty="0" smtClean="0"/>
          </a:p>
          <a:p>
            <a:r>
              <a:rPr lang="th-TH" dirty="0" smtClean="0"/>
              <a:t>เลือก รองหัวหน้า </a:t>
            </a:r>
            <a:r>
              <a:rPr lang="en-US" dirty="0" smtClean="0"/>
              <a:t>(Host 2) </a:t>
            </a:r>
          </a:p>
          <a:p>
            <a:r>
              <a:rPr lang="th-TH" dirty="0" smtClean="0"/>
              <a:t>เลือก รองหัวหน้า </a:t>
            </a:r>
            <a:r>
              <a:rPr lang="en-US" dirty="0" smtClean="0"/>
              <a:t>(Host 3)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หน้าที่ คือ</a:t>
            </a:r>
            <a:endParaRPr lang="en-US" dirty="0" smtClean="0"/>
          </a:p>
          <a:p>
            <a:r>
              <a:rPr lang="en-US" dirty="0" smtClean="0"/>
              <a:t>Host 1</a:t>
            </a:r>
            <a:r>
              <a:rPr lang="th-TH" dirty="0" smtClean="0"/>
              <a:t> </a:t>
            </a:r>
            <a:r>
              <a:rPr lang="en-US" dirty="0" smtClean="0"/>
              <a:t>Host 2 </a:t>
            </a:r>
            <a:r>
              <a:rPr lang="th-TH" dirty="0" smtClean="0"/>
              <a:t>และ </a:t>
            </a:r>
            <a:r>
              <a:rPr lang="en-US" dirty="0" smtClean="0"/>
              <a:t>Host 3 </a:t>
            </a:r>
            <a:r>
              <a:rPr lang="th-TH" dirty="0" smtClean="0"/>
              <a:t>ให้เพื่อนๆ ที่อยู่ในกลุ่มนี้ทั้งหมดเข้าเป็นสมาชิกของ </a:t>
            </a:r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th-TH" dirty="0" smtClean="0"/>
              <a:t>และแจ้งข่าวสาร พร้อมทั้ง </a:t>
            </a:r>
            <a:r>
              <a:rPr lang="en-US" dirty="0" smtClean="0"/>
              <a:t>Assignment </a:t>
            </a:r>
            <a:r>
              <a:rPr lang="th-TH" dirty="0" smtClean="0"/>
              <a:t>ของวิชานี้</a:t>
            </a:r>
          </a:p>
          <a:p>
            <a:r>
              <a:rPr lang="th-TH" dirty="0" smtClean="0"/>
              <a:t>นักศึกษากลุ่มเรียนนี้ต้องช่วยกันสร้าง </a:t>
            </a:r>
            <a:r>
              <a:rPr lang="en-US" dirty="0" smtClean="0"/>
              <a:t>Community </a:t>
            </a:r>
            <a:r>
              <a:rPr lang="th-TH" dirty="0" smtClean="0"/>
              <a:t>ของวิชาเรียนนี้นะคะ</a:t>
            </a:r>
            <a:endParaRPr lang="en-US" dirty="0" smtClean="0"/>
          </a:p>
          <a:p>
            <a:pPr>
              <a:buNone/>
            </a:pPr>
            <a:endParaRPr lang="th-TH" dirty="0" smtClean="0"/>
          </a:p>
          <a:p>
            <a:endParaRPr lang="en-US" dirty="0"/>
          </a:p>
        </p:txBody>
      </p:sp>
      <p:pic>
        <p:nvPicPr>
          <p:cNvPr id="5" name="Picture 2" descr="http://9aud.com/wp-content/uploads/2012/06/facebook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0275" cy="106106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5029200"/>
            <a:ext cx="7010400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Add </a:t>
            </a:r>
            <a:r>
              <a:rPr lang="th-TH" sz="2800" dirty="0" smtClean="0">
                <a:hlinkClick r:id="rId3"/>
              </a:rPr>
              <a:t>อาจารย์</a:t>
            </a:r>
            <a:r>
              <a:rPr lang="en-US" sz="2800" dirty="0" smtClean="0">
                <a:hlinkClick r:id="rId3"/>
              </a:rPr>
              <a:t> - isaritiaw@gmail.com</a:t>
            </a:r>
            <a:r>
              <a:rPr lang="en-US" sz="2800" dirty="0" smtClean="0"/>
              <a:t> </a:t>
            </a:r>
            <a:endParaRPr lang="th-TH" sz="2800" dirty="0" smtClean="0"/>
          </a:p>
          <a:p>
            <a:r>
              <a:rPr lang="th-TH" sz="2800" dirty="0" smtClean="0"/>
              <a:t>ชื่อ </a:t>
            </a:r>
            <a:r>
              <a:rPr lang="en-US" sz="2800" dirty="0" smtClean="0"/>
              <a:t>Profile  </a:t>
            </a:r>
            <a:r>
              <a:rPr lang="en-US" sz="2800" dirty="0" err="1" smtClean="0"/>
              <a:t>Isari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8687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ผู้ประกอบการจำเป็นที่จะต้องระบุบริษัทผู้ผลิต รวมทั้งระบุผู้สนับสนุนสินค้าและบริการชนิดนั้นๆ ให้ชัดเจน เพื่อสร้างความน่าเชื่อถือให้แก่ผลิตภัณฑ์และสร้างความเชื่อมั่นให้แก่ผู้บริโภค โดยการแสดงให้เห็นว่าผู้ประกอบการได้ทำการโฆษณาขายสินค้า(</a:t>
            </a:r>
            <a:r>
              <a:rPr lang="en-US" sz="3600" dirty="0"/>
              <a:t>advertising) </a:t>
            </a:r>
            <a:r>
              <a:rPr lang="th-TH" sz="3600" dirty="0"/>
              <a:t>ไม่ใช่ทำการโฆษณาชวนเชื่อ (</a:t>
            </a:r>
            <a:r>
              <a:rPr lang="en-US" sz="3600" dirty="0"/>
              <a:t>propaganda) </a:t>
            </a:r>
            <a:r>
              <a:rPr lang="th-TH" sz="3600" dirty="0"/>
              <a:t>เพื่อหลอกลวงผู้บริโภค</a:t>
            </a:r>
          </a:p>
        </p:txBody>
      </p:sp>
    </p:spTree>
    <p:extLst>
      <p:ext uri="{BB962C8B-B14F-4D97-AF65-F5344CB8AC3E}">
        <p14:creationId xmlns:p14="http://schemas.microsoft.com/office/powerpoint/2010/main" val="3388326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คิดค่าใช้จ่ายตามรูปแบบและลักษณะของสื่อ ซึ่งมีการนำเสนอในรูปแบบที่แตกต่างกัน ตัวอย่างเช่น สื่อวิทยุโทรทัศน์ สื่อวิทยุกระจายเสียง สื่อวารสารและนิตยสาร หรือสื่อหนังสือพิมพ์ เป็นต้น ดังนั้นผู้ประกอบการจึงจำเป็นต้องคำนวณงบประมาณต้นทุนในการลงโฆษณาบนสื่อต่างๆ ให้เหมาะสมกับต้นทุนการผลิตโดยรวมด้วยเช่นกัน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1661778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หลักในการโฆษณา</a:t>
            </a:r>
            <a:r>
              <a:rPr lang="th-TH" b="1" dirty="0" smtClean="0"/>
              <a:t>สินค้า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โฆษณาสินค้าและบริการ เป็นการเข้าถึงกลุ่มผู้บริโภคเพื่อสร้างแรงจูงใจให้ลูกค้าเกิดการตัดสินใจบริโภคผลิตภัณฑ์ชนิดนั้นๆ   ซึ่งหลักการโฆษณาขายสินค้าและบริการอย่างมีประสิทธิภาพ มีดังนี้</a:t>
            </a:r>
          </a:p>
          <a:p>
            <a:r>
              <a:rPr lang="th-TH" b="1" dirty="0"/>
              <a:t>ต้องนำเสนอข้อดีของผลิตภัณฑ์</a:t>
            </a:r>
            <a:r>
              <a:rPr lang="th-TH" dirty="0"/>
              <a:t> และประโยชน์ที่ผู้บริโภคจะได้รับหลังจากบริโภคสินค้าและบริการ เพื่อชี้แนะให้ลูกค้าตัดสินใจเลือกใช้ผลิตภัณฑ์นั้นๆ หรืออาจใช้วิธีการนำเสนอความคุ้มค่าของผลิตภัณฑ์ที่มีราคาเหมาะสมกับคุณภาพในการชักจูงผู้บริโภค</a:t>
            </a:r>
          </a:p>
          <a:p>
            <a:r>
              <a:rPr lang="th-TH" b="1" dirty="0"/>
              <a:t>นำเสนอภาพลักษณ์ของสินค้าและบริการ</a:t>
            </a:r>
            <a:r>
              <a:rPr lang="th-TH" dirty="0"/>
              <a:t> เพื่อสร้างความพึงพอใจให้แก่ผู้บริโภค ผู้ประกอบการจึงควรเลือกนำเสนอจุดเด่นของผลิตภัณฑ์และชี้ให้ลูกค้าเห็นถึงประโยชน์และความคุ้มค่าที่จะได้รับจากผลิตภัณฑ์นั้นๆ</a:t>
            </a:r>
          </a:p>
          <a:p>
            <a:r>
              <a:rPr lang="th-TH" b="1" dirty="0"/>
              <a:t>นำบุคคลที่ได้รับความนิยมมาเป็นแบบโฆษณา</a:t>
            </a:r>
            <a:r>
              <a:rPr lang="th-TH" dirty="0"/>
              <a:t> จะทำให้ผู้บริโภคมีแรงจูงใจในการใช้ผลิตภัณฑ์มากยิ่งขึ้น เนื่องจากการนำเสนอสินค้าด้วยวิธีดังกล่าว แสดงให้ผู้บริโภคเห็นว่าบุคคลสำคัญก็ยังใช้ผลิตภัณฑ์ชนิดเดียวกัน จึงมีส่วนในการสร้างภาพลักษณ์ที่ดีให้แก่สินค้าและสร้างความภาคภูมิใจให้แก่ตัวผู้บริโภค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10502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ประโยชน์ของการโฆษณา</a:t>
            </a:r>
            <a:r>
              <a:rPr lang="th-TH" b="1" dirty="0" smtClean="0"/>
              <a:t>สินค้า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dirty="0" smtClean="0"/>
              <a:t>การ</a:t>
            </a:r>
            <a:r>
              <a:rPr lang="th-TH" sz="2800" dirty="0"/>
              <a:t>โฆษณาสินค้าและบริการ สร้างประโยชน์ให้แก่ธุรกิจในหลายๆ ด้าน ทั้งแก่ผู้ผลิต ผู้บริโภครวมทั้งตัวผลิตภัณฑ์เอง ซึ่งข้อดีของการทำการตลาดด้วยโฆษณามีดังนี้</a:t>
            </a:r>
          </a:p>
          <a:p>
            <a:r>
              <a:rPr lang="th-TH" sz="2800" dirty="0"/>
              <a:t>ผู้บริโภคสามารถรับข้อมูลข่าวสารของสินค้าและบริการผ่านสื่อได้อย่างรวดเร็ว</a:t>
            </a:r>
          </a:p>
          <a:p>
            <a:r>
              <a:rPr lang="th-TH" sz="2800" dirty="0"/>
              <a:t>ผู้บริโภคสามารถเห็นโฆษณาได้ง่ายและตลอดเวลา</a:t>
            </a:r>
          </a:p>
          <a:p>
            <a:r>
              <a:rPr lang="th-TH" sz="2800" dirty="0"/>
              <a:t>ผู้ผลิตสามารถใช้สื่อโฆษณาในการเข้าถึงกลุ่มเป้าหมายได้โดยตรง</a:t>
            </a:r>
          </a:p>
          <a:p>
            <a:r>
              <a:rPr lang="th-TH" sz="2800" dirty="0"/>
              <a:t>ผู้ผลิตสามารถเลือกใช้สื่อโฆษณาที่มีความสอดคล้องเหมาะสมกับสินค้าและบริการนั้นๆ</a:t>
            </a:r>
          </a:p>
          <a:p>
            <a:r>
              <a:rPr lang="th-TH" sz="2800" dirty="0"/>
              <a:t>การโฆษณามีส่วนเกี่ยวข้องกับการตัดสินใจบริโภคสินค้าและบริการนั้นๆ ของลูกค้า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5929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วัตถุประสงค์ของการโฆษณา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7620000" cy="556408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th-TH" sz="2600" dirty="0" smtClean="0"/>
              <a:t>วัตถุประสงค์</a:t>
            </a:r>
            <a:r>
              <a:rPr lang="th-TH" sz="2600" dirty="0"/>
              <a:t>ของการโฆษณาโดยทั่วไปนั้น มีดังนี้</a:t>
            </a:r>
          </a:p>
          <a:p>
            <a:r>
              <a:rPr lang="th-TH" sz="2600" dirty="0"/>
              <a:t>เพื่อแนะนำสินค้าและบริการต่างๆ ให้แก่กลุ่มเป้าหมาย</a:t>
            </a:r>
          </a:p>
          <a:p>
            <a:r>
              <a:rPr lang="th-TH" sz="2600" dirty="0"/>
              <a:t>เพื่อนำเสนอข้อมูลของผลิตภัณฑ์ให้แก่ผู้บริโภค ได้แก่ ประโยชน์ คุณสมบัติเด่น หรือความสำคัญของสินค้าและบริการนั้นๆ  เป็นต้น</a:t>
            </a:r>
          </a:p>
          <a:p>
            <a:r>
              <a:rPr lang="th-TH" sz="2600" dirty="0"/>
              <a:t>เพื่อทำให้สินค้าและบริการมีจุดเด่นและเอกลักษณ์เฉพาะ เป็นที่จดจำได้ง่ายแก่ผู้บริโภค</a:t>
            </a:r>
          </a:p>
          <a:p>
            <a:r>
              <a:rPr lang="th-TH" sz="2600" dirty="0"/>
              <a:t>เพื่อสร้างแรงจูงใจแก่กลุ่มเป้าหมาย ในการตัดสินใจบริโภคสินค้าและบริการชนิดนั้นๆ</a:t>
            </a:r>
          </a:p>
          <a:p>
            <a:r>
              <a:rPr lang="th-TH" sz="2600" dirty="0"/>
              <a:t>เพื่อส่งเสริมให้กลุ่มผู้บริโภคเกิดการใช้สินค้าและบริการชนิดนั้นๆ อย่างทั่วถึงและกว้างขวางมากยิ่งขึ้น รวมทั้งเป็นการสร้างฐานลูกค้าในการแข่งขันกับคู่แข่งทางตลาด ที่มีการผลิตและจำหน่ายผลิตภัณฑ์ประเภทเดียวกัน</a:t>
            </a:r>
          </a:p>
          <a:p>
            <a:r>
              <a:rPr lang="th-TH" sz="2600" dirty="0"/>
              <a:t>เพื่อทำให้สินค้าและบริการเป็นที่จดจำได้ในระยะยาวแก่กลุ่มสาธารณชน</a:t>
            </a:r>
          </a:p>
          <a:p>
            <a:r>
              <a:rPr lang="th-TH" sz="2600" dirty="0"/>
              <a:t>เพื่อทำให้สินค้าและบริการเป็นตัวเลือกแรกในความคิดของผู้บริโภค</a:t>
            </a:r>
          </a:p>
          <a:p>
            <a:r>
              <a:rPr lang="th-TH" sz="2600" dirty="0"/>
              <a:t>เพื่อทำให้ผู้ประกอบการหรือผู้ผลิตสินค้าและบริการชนิดนั้นๆ  เกิดภาพลักษณ์ที่ดี</a:t>
            </a:r>
          </a:p>
          <a:p>
            <a:r>
              <a:rPr lang="th-TH" sz="2600" dirty="0"/>
              <a:t>เพื่อสร้างการยอมรับและความน่าเชื่อถือให้แก่ผลิตภัณฑ์ชนิดนั้นๆ ในกลุ่มผู้บริโภค รวมทั้งเป็นประโยชน์ให้แก่สินค้าและบริการใหม่ที่จะออกมาจำหน่ายในอนาคต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1001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องค์ประกอบของการ</a:t>
            </a:r>
            <a:r>
              <a:rPr lang="th-TH" b="1" dirty="0" smtClean="0"/>
              <a:t>โฆษณา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000" dirty="0" smtClean="0"/>
              <a:t>องค์ประกอบ</a:t>
            </a:r>
            <a:r>
              <a:rPr lang="th-TH" sz="4000" dirty="0"/>
              <a:t>ของการโฆษณา สามารถแบ่งออกได้เป็น 4 ประเภท ดังนี้</a:t>
            </a:r>
          </a:p>
          <a:p>
            <a:r>
              <a:rPr lang="th-TH" sz="4000" b="1" dirty="0"/>
              <a:t>1. ผู้โฆษณา (</a:t>
            </a:r>
            <a:r>
              <a:rPr lang="en-US" sz="4000" b="1" dirty="0"/>
              <a:t>advertiser)</a:t>
            </a:r>
          </a:p>
          <a:p>
            <a:r>
              <a:rPr lang="th-TH" sz="4000" dirty="0"/>
              <a:t>ผู้ประกอบการหรือบริษัทที่เป็นเจ้าของสินค้าและบริการ มีหน้าที่ในการประสานงานร่วมกับฝ่ายการตลาดสำหรับการโฆษณา โดยผู้โฆษณาจะต้องเป็นฝ่ายรับผิดชอบงบประมาณค่าใช้จ่ายในการลงสื่อโฆษณาทั้งหมด และในโฆษณาจะต้องมีการระบุชื่อบริษัทผู้ผลิตสินค้าและบริการให้ชัดเจน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0050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/>
              <a:t>2. สิ่งโฆษณา (</a:t>
            </a:r>
            <a:r>
              <a:rPr lang="en-US" sz="3200" b="1" dirty="0"/>
              <a:t>advertisement)</a:t>
            </a:r>
          </a:p>
          <a:p>
            <a:r>
              <a:rPr lang="th-TH" sz="3200" dirty="0"/>
              <a:t>โฆษณาที่ถูกสร้างขึ้นเพื่อนำเสนอข้อมูลข่าวสารของผลิตภัณฑ์ไปยังกลุ่มเป้าหมาย โดยภายในสื่อจะต้องประกอบไปด้วยข้อความ และรูปภาพที่สามารถแสดงถึงตัวของผลิตภัณฑ์ชนิดนั้นๆ 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30152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3. สื่อโฆษณา (</a:t>
            </a:r>
            <a:r>
              <a:rPr lang="en-US" sz="3200" b="1" dirty="0"/>
              <a:t>advertising)</a:t>
            </a:r>
          </a:p>
          <a:p>
            <a:r>
              <a:rPr lang="th-TH" sz="3200" dirty="0"/>
              <a:t>สื่อที่ผู้ผลิตหรือผู้ประกอบการเลือกใช้สำหรับเผยแพร่สิ่งโฆษณาไปยังสาธารณชน ตัวอย่างเช่น สื่อวิทยุ สื่อหนังสือพิมพ์ หรือสื่อโทรทัศน์ เป็นต้น ซึ่งสื่อโฆษณาที่ใช้นำเสนอจะต้องมีความสอดคล้องเหมาะสมกับสินค้าและบริการชนิดนั้นๆ เพื่อจะสามารถเข้าถึงผู้บริโภคได้อย่างมีประสิทธิภาพ โดยสื่อต่างๆ แบ่งออกเป็น 3 ประเภท ได้แก่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43988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สื่อโฆษณาประเภทสิ่งพิมพ์ (</a:t>
            </a:r>
            <a:r>
              <a:rPr lang="en-US" b="1" dirty="0"/>
              <a:t>print Media) </a:t>
            </a:r>
            <a:r>
              <a:rPr lang="th-TH" dirty="0"/>
              <a:t>หมายถึง การใช้ตัวหนังสือในการโฆษณาเพื่อถ่ายทอดข้อมูลข่าวสารและความคิดของผลิตภัณฑ์ไปยังผู้อ่าน ตัวอย่างเช่น คู่มือการใช้สินค้าแบบตัวอย่างสินค้า (</a:t>
            </a:r>
            <a:r>
              <a:rPr lang="en-US" dirty="0"/>
              <a:t>catalogs) </a:t>
            </a:r>
            <a:r>
              <a:rPr lang="th-TH" dirty="0"/>
              <a:t>หนังสือพิมพ์รายสัปดาห์ หนังสือพิมพ์รายวัน ใบปลิว นิตยสาร โปสเตอร์ หรือแผ่นพับ เป็นต้น</a:t>
            </a:r>
          </a:p>
          <a:p>
            <a:r>
              <a:rPr lang="th-TH" b="1" dirty="0"/>
              <a:t>สื่อโฆษณาประเภทกระจายเสียงและแพร่ภาพ (</a:t>
            </a:r>
            <a:r>
              <a:rPr lang="en-US" b="1" dirty="0"/>
              <a:t>broadcasting media) </a:t>
            </a:r>
            <a:r>
              <a:rPr lang="th-TH" dirty="0"/>
              <a:t>หมายถึง การใช้เสียง ตัวอักษร และภาพในการโฆษณา ตัวอย่างเช่น วิทยุ โทรทัศน์ หรือเสียงตามสาย เป็นต้น</a:t>
            </a:r>
          </a:p>
          <a:p>
            <a:r>
              <a:rPr lang="th-TH" b="1" dirty="0"/>
              <a:t>สื่อโฆษณาประเภทอื่นๆ </a:t>
            </a:r>
            <a:r>
              <a:rPr lang="th-TH" dirty="0"/>
              <a:t>หมายถึง สื่อโฆษณาประเภทอื่นๆ  ตัวอย่างเช่น สื่ออินเทอร์เน็ต สื่อภาพยนตร์ สื่อโฆษณานอกสถานที่ ได้แก่ ป้ายโฆษณาที่อยู่ตามบริเวณสถานที่ต่างๆ  ป้ายโฆษณาบนรถประจำทาง ป้ายโฆษณา ณ ที่พักผู้โดยสาร หรือป้ายโฆษณาที่ถูกติดตั้งไว้บนอาคารสูง 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1221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/>
              <a:t>4. กลุ่มผู้บริโภคเป้าหมาย (</a:t>
            </a:r>
            <a:r>
              <a:rPr lang="en-US" sz="3600" b="1" dirty="0"/>
              <a:t>consumer)</a:t>
            </a:r>
          </a:p>
          <a:p>
            <a:r>
              <a:rPr lang="th-TH" sz="3600" dirty="0"/>
              <a:t>ผู้บริโภคสินค้าและบริการ หรือบุคคลทั่วไปที่ได้รับชมผลิตภัณฑ์ผ่านสื่อโฆษณาแล้วมีความชื่นชอบจนนำไปสู่การตัดสินใจบริโภคสินค้าและบริการชนิดนั้นๆ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643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1104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โครงสร้างที่ต้องมีในข้อความ</a:t>
            </a:r>
            <a:r>
              <a:rPr lang="th-TH" b="1" dirty="0" smtClean="0"/>
              <a:t>โฆษณา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โครงสร้างที่ต้องมีในข้อความโฆษณา</a:t>
            </a:r>
          </a:p>
          <a:p>
            <a:r>
              <a:rPr lang="th-TH" dirty="0"/>
              <a:t>โครงสร้างที่จำเป็นต้องมีอยู่ในข้อความโฆษณามีองค์ประกอบหลัก 5 ประการ ได้แก่</a:t>
            </a:r>
          </a:p>
          <a:p>
            <a:r>
              <a:rPr lang="th-TH" b="1" dirty="0"/>
              <a:t>1. หัวเรื่องหรือพาดหัว</a:t>
            </a:r>
          </a:p>
          <a:p>
            <a:r>
              <a:rPr lang="th-TH" b="1" dirty="0"/>
              <a:t>ส่วนแรกของโฆษณาที่มีความสำคัญเป็นอย่างมาก</a:t>
            </a:r>
            <a:r>
              <a:rPr lang="th-TH" dirty="0"/>
              <a:t> เพราะจะช่วยดึงดูดให้ลูกค้าเกิดความสนใจ โดยส่วนของหัวเรื่องหรือการพาดหัวนี้ จะต้องเน้นการใช้ถ้อยคำที่สั้น กะทัดรัด ได้ใจความ และมีการใช้ภาษาที่สะดุดตา สามารถดึงดูดความสนใจของกลุ่มเป้าหมายได้ดี นอกจากนี้จะต้องใช้ตัวอักษรที่มีความชัดเจนและโดดเด่น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85864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/>
              <a:t>2. พาดหัวรอง</a:t>
            </a:r>
          </a:p>
          <a:p>
            <a:r>
              <a:rPr lang="th-TH" sz="3200" dirty="0"/>
              <a:t>ข้อความที่ใช้เพื่อขยายเนื้อความของหัวเรื่อง เพื่อบอกถึงใจความสำคัญให้มีความชัดเจนมากขึ้น ช่วยสร้างความเข้าใจให้กับกลุ่มเป้าหมายได้ดี แต่อย่างไรก็ตามส่วนนี้จะมีหรือไม่ก็ได้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20106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b="1" dirty="0"/>
              <a:t>3.ข้อความโฆษณา</a:t>
            </a:r>
          </a:p>
          <a:p>
            <a:r>
              <a:rPr lang="th-TH" sz="2800" dirty="0"/>
              <a:t>เนื้อหาหลักที่จะเน้นการโฆษณาสินค้าและบริการโดยตรง เนื้อหาในส่วนนี้ก็จะบอกถึงประโยชน์ สรรพคุณของสินค้า คุณภาพและราคา รวมถึงการเปรียบเทียบระหว่างผลิตภัณฑ์ชนิดเดียวกันกับยี่ห้ออื่น เพื่อให้เห็นถึงความแตกต่างอย่างชัดเจน รวมถึงอาจมีความคิดเห็นของบุคคลที่มีชื่อเสียงระบุลงในส่วนนี้ด้วย ทั้งนี้ก็เพื่อให้ผู้บริโภคเกิดความเชื่อถือและคล้อยตาม รวมถึงเป็นการกระตุ้นให้เกิดการตัดสินใจซื้อเร็วขึ้น สำหรับรูปแบบในการนำเสนอ ส่วนนี้จะใช้ตัวอักษรที่เล็กกว่าส่วนหัวเรื่อง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1801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/>
              <a:t>4. ภาพประกอบ</a:t>
            </a:r>
          </a:p>
          <a:p>
            <a:r>
              <a:rPr lang="th-TH" sz="3600" dirty="0"/>
              <a:t>เป็นภาพที่จะช่วยเสริมแต่งให้โฆษณาดูน่าสนใจมากขึ้น โดยลักษณะของภาพที่จะนำมาใช้ประกอบต้องเป็นภาพสินค้าหรือภาพที่มีความเกี่ยวข้อง และมีความดึงดูดที่จะทำให้ผู้อ่านรู้สึกสะดุดตาและเกิดความสนใจ นอกจากนี้ภาพประกอบก็สามารถขยายความของข้อความโฆษณาให้ลูกค้าเกิดความเข้าใจมากขึ้น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6858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/>
              <a:t>5. สรุป</a:t>
            </a:r>
          </a:p>
          <a:p>
            <a:r>
              <a:rPr lang="th-TH" sz="3600" dirty="0"/>
              <a:t>ส่วนท้ายสุดของการโฆษณา ที่จะทำให้ผู้รับข่าวสาวรู้สึกประทับใจ และเกิดการจดจำสินค้าและบริการในโฆษณาได้ง่ายขึ้น ซึ่งในส่วนนี้อาจเขียนโดยสรุปประโยชน์ของสินค้าเข้าไปอีกครั้ง เพื่อเน้นถึงผลิตภัณฑ์และทำให้ผู้รับข่าวสารเกิดความกระตุ้นที่อยากจะลองใช้สินค้าและบริการมากขึ้น ดังนั้นส่วนสรุป จึงเป็นส่วนที่มีความสำคัญไม่แพ้กับส่วนอื่นๆ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1608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98" y="1275160"/>
            <a:ext cx="7943879" cy="4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607345" y="996553"/>
            <a:ext cx="5929311" cy="5041104"/>
            <a:chOff x="-357187" y="0"/>
            <a:chExt cx="6324600" cy="6261100"/>
          </a:xfrm>
        </p:grpSpPr>
        <p:pic>
          <p:nvPicPr>
            <p:cNvPr id="6145" name="Picture 1" descr="น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7187" y="0"/>
              <a:ext cx="4352925" cy="6162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3795713" y="5486400"/>
              <a:ext cx="21717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ข้อความลงท้ายโฆษณา</a:t>
              </a:r>
              <a:endParaRPr lang="en-US" sz="825" dirty="0"/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(Ending)</a:t>
              </a:r>
              <a:endParaRPr lang="en-US" sz="2100" dirty="0">
                <a:latin typeface="Arial" panose="020B0604020202020204" pitchFamily="34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85900" y="5267325"/>
              <a:ext cx="2514600" cy="80010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3886200" y="374650"/>
              <a:ext cx="16002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h-TH" sz="1200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พาดหัวหลัก  </a:t>
              </a:r>
              <a:r>
                <a:rPr lang="en-US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(Headline)</a:t>
              </a:r>
              <a:endParaRPr lang="en-US" sz="825" dirty="0"/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00" dirty="0">
                <a:latin typeface="Arial" panose="020B0604020202020204" pitchFamily="34" charset="0"/>
              </a:endParaRPr>
            </a:p>
          </p:txBody>
        </p: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4195763" y="2879724"/>
              <a:ext cx="13716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h-TH" sz="1200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ข้อความโฆษณา</a:t>
              </a:r>
              <a:endParaRPr lang="en-US" sz="825" dirty="0"/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(Body Copy)</a:t>
              </a:r>
              <a:endParaRPr lang="en-US" sz="2100" dirty="0">
                <a:latin typeface="Arial" panose="020B0604020202020204" pitchFamily="34" charset="0"/>
              </a:endParaRP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3995738" y="1060450"/>
              <a:ext cx="13716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พาดหัวรอง</a:t>
              </a:r>
              <a:endParaRPr lang="en-US" sz="825" dirty="0"/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(Sub headline)</a:t>
              </a:r>
              <a:endParaRPr lang="en-US" sz="2100" dirty="0">
                <a:latin typeface="Arial" panose="020B0604020202020204" pitchFamily="34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>
              <a:off x="4000500" y="3403600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9" name="Line 2"/>
            <p:cNvSpPr>
              <a:spLocks noChangeShapeType="1"/>
            </p:cNvSpPr>
            <p:nvPr/>
          </p:nvSpPr>
          <p:spPr bwMode="auto">
            <a:xfrm flipV="1">
              <a:off x="1143000" y="5372100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 flipH="1">
              <a:off x="3657600" y="889000"/>
              <a:ext cx="571500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342900" y="546100"/>
              <a:ext cx="3200400" cy="68580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385890" y="2879724"/>
              <a:ext cx="2571750" cy="981076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342900" y="1231900"/>
              <a:ext cx="3200400" cy="22860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 flipH="1">
              <a:off x="4000500" y="889000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H="1">
              <a:off x="3657600" y="1231900"/>
              <a:ext cx="571500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H="1">
              <a:off x="4000500" y="1231900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4000500" y="5803900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</p:grp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 sz="135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" y="10616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 sz="1350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" y="5683657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 sz="1350"/>
          </a:p>
        </p:txBody>
      </p:sp>
    </p:spTree>
    <p:extLst>
      <p:ext uri="{BB962C8B-B14F-4D97-AF65-F5344CB8AC3E}">
        <p14:creationId xmlns:p14="http://schemas.microsoft.com/office/powerpoint/2010/main" val="14405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ลักษณะของการเขียนเพื่องานโฆษณาและสื่อสารการตลาด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409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1. </a:t>
            </a:r>
            <a:r>
              <a:rPr lang="th-TH" sz="3000" dirty="0">
                <a:latin typeface="Cordia New" panose="020B0304020202020204" pitchFamily="34" charset="-34"/>
              </a:rPr>
              <a:t>หน้าที่ในการหยุด และสร้างความตั้งใจของกลุ่มเป้าหมาย (</a:t>
            </a:r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Attract Attention)</a:t>
            </a:r>
          </a:p>
          <a:p>
            <a:pPr marL="0" indent="0">
              <a:buNone/>
            </a:pPr>
            <a:r>
              <a:rPr lang="th-TH" sz="3000" dirty="0">
                <a:latin typeface="Cordia New" panose="020B0304020202020204" pitchFamily="34" charset="-34"/>
              </a:rPr>
              <a:t>2. หน้าที่ในการสร้างความสนใจ (</a:t>
            </a:r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Arouse Interest)</a:t>
            </a:r>
          </a:p>
          <a:p>
            <a:pPr marL="0" indent="0">
              <a:buNone/>
            </a:pPr>
            <a:r>
              <a:rPr lang="th-TH" sz="3000" dirty="0">
                <a:latin typeface="Cordia New" panose="020B0304020202020204" pitchFamily="34" charset="-34"/>
              </a:rPr>
              <a:t>3. หน้าที่ในการสร้างความมั่นใจ (</a:t>
            </a:r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Inspire Confidence)</a:t>
            </a:r>
          </a:p>
          <a:p>
            <a:pPr marL="0" indent="0">
              <a:buNone/>
            </a:pPr>
            <a:r>
              <a:rPr lang="th-TH" sz="3000" dirty="0">
                <a:latin typeface="Cordia New" panose="020B0304020202020204" pitchFamily="34" charset="-34"/>
              </a:rPr>
              <a:t>4. หน้าที่ในการสร้างความต้องการ (</a:t>
            </a:r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Create Desire)</a:t>
            </a:r>
          </a:p>
          <a:p>
            <a:pPr marL="0" indent="0">
              <a:buNone/>
            </a:pPr>
            <a:r>
              <a:rPr lang="th-TH" sz="3000" dirty="0">
                <a:latin typeface="Cordia New" panose="020B0304020202020204" pitchFamily="34" charset="-34"/>
              </a:rPr>
              <a:t>5. หน้าที่ในการกระตุ้นให้เกิดพฤติกรรมการซื้อ (</a:t>
            </a:r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Induce Action)</a:t>
            </a:r>
          </a:p>
          <a:p>
            <a:pPr marL="0" indent="0">
              <a:buNone/>
            </a:pPr>
            <a:endParaRPr lang="en-US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61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901428" y="910829"/>
            <a:ext cx="6607150" cy="5122644"/>
            <a:chOff x="-565150" y="914400"/>
            <a:chExt cx="6538548" cy="5461398"/>
          </a:xfrm>
        </p:grpSpPr>
        <p:pic>
          <p:nvPicPr>
            <p:cNvPr id="2071" name="Picture 23" descr="ไอเดียกรีน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8"/>
            <a:stretch>
              <a:fillRect/>
            </a:stretch>
          </p:blipFill>
          <p:spPr bwMode="auto">
            <a:xfrm>
              <a:off x="0" y="914400"/>
              <a:ext cx="3562350" cy="47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V="1">
              <a:off x="3562350" y="5462587"/>
              <a:ext cx="1122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24" name="Text Box 35"/>
            <p:cNvSpPr txBox="1">
              <a:spLocks noChangeArrowheads="1"/>
            </p:cNvSpPr>
            <p:nvPr/>
          </p:nvSpPr>
          <p:spPr bwMode="auto">
            <a:xfrm>
              <a:off x="-565150" y="5254625"/>
              <a:ext cx="504825" cy="422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>
                  <a:solidFill>
                    <a:schemeClr val="bg1"/>
                  </a:solidFill>
                  <a:latin typeface="Cordia New" panose="020B0304020202020204" pitchFamily="34" charset="-34"/>
                  <a:ea typeface="Cordia New" panose="020B0304020202020204" pitchFamily="34" charset="-34"/>
                  <a:cs typeface="Cordia New" panose="020B0304020202020204" pitchFamily="34" charset="-34"/>
                </a:rPr>
                <a:t>5</a:t>
              </a:r>
              <a:endParaRPr lang="en-US" sz="2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-565150" y="4089400"/>
              <a:ext cx="504825" cy="1165225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>
                  <a:latin typeface="Cordia New" panose="020B0304020202020204" pitchFamily="34" charset="-34"/>
                  <a:ea typeface="Cordia New" panose="020B0304020202020204" pitchFamily="34" charset="-34"/>
                  <a:cs typeface="Cordia New" panose="020B0304020202020204" pitchFamily="34" charset="-34"/>
                </a:rPr>
                <a:t>3,</a:t>
              </a:r>
              <a:endParaRPr lang="en-US" sz="825" dirty="0"/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>
                  <a:latin typeface="Cordia New" panose="020B0304020202020204" pitchFamily="34" charset="-34"/>
                  <a:ea typeface="Cordia New" panose="020B0304020202020204" pitchFamily="34" charset="-34"/>
                  <a:cs typeface="Cordia New" panose="020B0304020202020204" pitchFamily="34" charset="-34"/>
                </a:rPr>
                <a:t>4</a:t>
              </a:r>
              <a:endParaRPr lang="en-US" sz="2100" dirty="0">
                <a:latin typeface="Arial" panose="020B0604020202020204" pitchFamily="34" charset="0"/>
              </a:endParaRP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-565150" y="922312"/>
              <a:ext cx="504825" cy="1604963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>
                  <a:latin typeface="Cordia New" panose="020B0304020202020204" pitchFamily="34" charset="-34"/>
                  <a:ea typeface="Cordia New" panose="020B0304020202020204" pitchFamily="34" charset="-34"/>
                  <a:cs typeface="Cordia New" panose="020B0304020202020204" pitchFamily="34" charset="-34"/>
                </a:rPr>
                <a:t>1</a:t>
              </a:r>
              <a:endParaRPr lang="en-US" sz="2100">
                <a:latin typeface="Arial" panose="020B0604020202020204" pitchFamily="34" charset="0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-565150" y="2486025"/>
              <a:ext cx="504825" cy="1603375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>
                  <a:latin typeface="Cordia New" panose="020B0304020202020204" pitchFamily="34" charset="-34"/>
                  <a:ea typeface="Cordia New" panose="020B0304020202020204" pitchFamily="34" charset="-34"/>
                  <a:cs typeface="Cordia New" panose="020B0304020202020204" pitchFamily="34" charset="-34"/>
                </a:rPr>
                <a:t>2</a:t>
              </a:r>
              <a:endParaRPr lang="en-US" sz="2100" dirty="0">
                <a:latin typeface="Arial" panose="020B0604020202020204" pitchFamily="34" charset="0"/>
              </a:endParaRPr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3622674" y="4819651"/>
              <a:ext cx="1122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3562350" y="1825625"/>
              <a:ext cx="1122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3622675" y="2808288"/>
              <a:ext cx="1122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4670789" y="1507963"/>
              <a:ext cx="1028700" cy="53245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Attract Attention</a:t>
              </a:r>
              <a:endParaRPr lang="en-US" sz="3000" dirty="0">
                <a:latin typeface="Arial" panose="020B0604020202020204" pitchFamily="34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4684713" y="2551302"/>
              <a:ext cx="1028700" cy="741364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825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Arouse Interest</a:t>
              </a:r>
              <a:endParaRPr lang="en-US" sz="3000" dirty="0">
                <a:latin typeface="Arial" panose="020B0604020202020204" pitchFamily="34" charset="0"/>
              </a:endParaRP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4644661" y="4480027"/>
              <a:ext cx="1328737" cy="974724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Inspire Confidence</a:t>
              </a:r>
              <a:endParaRPr lang="en-US" sz="2100" dirty="0">
                <a:latin typeface="Arial" panose="020B0604020202020204" pitchFamily="34" charset="0"/>
              </a:endParaRP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4584336" y="5119765"/>
              <a:ext cx="1028700" cy="45719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Create Desire</a:t>
              </a:r>
              <a:endParaRPr lang="en-US" sz="2100" dirty="0">
                <a:latin typeface="Arial" panose="020B0604020202020204" pitchFamily="34" charset="0"/>
              </a:endParaRPr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1009650" y="5961460"/>
              <a:ext cx="1028700" cy="41433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 dirty="0">
                  <a:latin typeface="TH SarabunPSK" panose="020B0500040200020003" pitchFamily="34" charset="-34"/>
                  <a:ea typeface="Cordia New" panose="020B0304020202020204" pitchFamily="34" charset="-34"/>
                  <a:cs typeface="TH SarabunPSK" panose="020B0500040200020003" pitchFamily="34" charset="-34"/>
                </a:rPr>
                <a:t>Induce Action</a:t>
              </a:r>
              <a:endParaRPr lang="th-TH" sz="2100" dirty="0">
                <a:latin typeface="Arial" panose="020B0604020202020204" pitchFamily="34" charset="0"/>
              </a:endParaRPr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1524000" y="5745956"/>
              <a:ext cx="0" cy="3190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th-TH" sz="1350"/>
            </a:p>
          </p:txBody>
        </p:sp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 sz="135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" y="1233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 sz="135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" y="5147876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 sz="1350"/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1" y="5319326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 sz="1350"/>
          </a:p>
        </p:txBody>
      </p:sp>
    </p:spTree>
    <p:extLst>
      <p:ext uri="{BB962C8B-B14F-4D97-AF65-F5344CB8AC3E}">
        <p14:creationId xmlns:p14="http://schemas.microsoft.com/office/powerpoint/2010/main" val="21684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การใช้ภาษาในการโฆษณาสินค้าและ</a:t>
            </a:r>
            <a:r>
              <a:rPr lang="th-TH" b="1" dirty="0" smtClean="0"/>
              <a:t>บริการ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 smtClean="0"/>
              <a:t>การ</a:t>
            </a:r>
            <a:r>
              <a:rPr lang="th-TH" sz="3600" dirty="0"/>
              <a:t>โฆษณานอกจากต้องมีโครงสร้างหลักอย่างครบถ้วนแล้ว ก็จะต้องมีการใช้ภาษาที่สามารถดึงดูดความสนใจของผู้ฟังหรือผู้อ่านได้ดีด้วย ดังนั้นจึงต้องมีการคิดค้นสำนวนแปลกๆ ใหม่ๆ เพื่อนำมาใช้ในการโฆษณาอยู่เสมอ และนอกจากนี้ภาษาที่เหมาะกับการโฆษณา ก็จะมีความความชัดเจน กะทัดรัดและกระตุ้นความสนใจได้ดี รวมถึงต้องเป็นภาษาที่จดจำง่ายและมีความทันสมัยอยู่เสมอ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043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dirty="0" smtClean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</a:t>
            </a:r>
          </a:p>
          <a:p>
            <a:r>
              <a:rPr lang="th-TH" dirty="0" smtClean="0">
                <a:latin typeface="Baskerville Old Face" pitchFamily="18" charset="0"/>
              </a:rPr>
              <a:t>หลัง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นาทีแต่ภายใน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dirty="0" err="1" smtClean="0">
                <a:latin typeface="Baskerville Old Face" pitchFamily="18" charset="0"/>
              </a:rPr>
              <a:t>เซ็นต์ชื่อ</a:t>
            </a:r>
            <a:r>
              <a:rPr lang="th-TH" dirty="0" smtClean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เกิน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dirty="0" err="1" smtClean="0">
                <a:latin typeface="Baskerville Old Face" pitchFamily="18" charset="0"/>
              </a:rPr>
              <a:t>เเพทย์</a:t>
            </a:r>
            <a:endParaRPr lang="th-TH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สัปดาห์</a:t>
            </a:r>
          </a:p>
          <a:p>
            <a:r>
              <a:rPr lang="th-TH" dirty="0" smtClean="0">
                <a:latin typeface="Baskerville Old Face" pitchFamily="18" charset="0"/>
              </a:rPr>
              <a:t>ขาดเกิน </a:t>
            </a:r>
            <a:r>
              <a:rPr lang="en-US" dirty="0" smtClean="0">
                <a:latin typeface="Baskerville Old Face" pitchFamily="18" charset="0"/>
              </a:rPr>
              <a:t>3 </a:t>
            </a:r>
            <a:r>
              <a:rPr lang="th-TH" dirty="0" smtClean="0">
                <a:latin typeface="Baskerville Old Face" pitchFamily="18" charset="0"/>
              </a:rPr>
              <a:t>ครั้ง ขาดครั้งที่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 smtClean="0">
              <a:latin typeface="Baskerville Old Face" pitchFamily="18" charset="0"/>
            </a:endParaRPr>
          </a:p>
          <a:p>
            <a:pPr>
              <a:buNone/>
            </a:pPr>
            <a:endParaRPr lang="th-TH" dirty="0" smtClean="0">
              <a:latin typeface="Baskerville Old Face" pitchFamily="18" charset="0"/>
            </a:endParaRP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59945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เรียกร้องความสนใจได้ดี</a:t>
            </a:r>
            <a:r>
              <a:rPr lang="th-TH" dirty="0"/>
              <a:t> คือจะต้องเป็นภาษาที่กระตุ้นความรู้สึกของลูกค้าให้เกิดความสนใจ และเป็นภาษาที่มีความสุภาพ เข้าใจง่าย</a:t>
            </a:r>
          </a:p>
          <a:p>
            <a:r>
              <a:rPr lang="th-TH" b="1" dirty="0"/>
              <a:t>ให้ความกระจ่างแก่ลูกค้า</a:t>
            </a:r>
            <a:r>
              <a:rPr lang="th-TH" dirty="0"/>
              <a:t> เป็นการใช้ภาษาที่สามารถบอกถึงคุณภาพของสินค้าได้อย่างชัดเจน</a:t>
            </a:r>
          </a:p>
          <a:p>
            <a:r>
              <a:rPr lang="th-TH" b="1" dirty="0"/>
              <a:t>มีการอ้างอิงข้อมูลต่างๆ</a:t>
            </a:r>
            <a:r>
              <a:rPr lang="th-TH" dirty="0"/>
              <a:t> ที่จะช่วยสร้างความมั่นใจและทำให้ลูกค้าเกิดความเชื่อมมั่นมากขึ้น</a:t>
            </a:r>
          </a:p>
          <a:p>
            <a:r>
              <a:rPr lang="th-TH" b="1" dirty="0"/>
              <a:t>ใช้ถ้อยคำที่จะช่วยยั่วยุให้เกิดการตัดสินใจง่ายขึ้น</a:t>
            </a:r>
            <a:r>
              <a:rPr lang="th-TH" dirty="0"/>
              <a:t> ซึ่งจะทำให้ผู้บริโภคตัดสินใจซื้อสินค้าอย่างรวดเร็ว</a:t>
            </a:r>
          </a:p>
          <a:p>
            <a:r>
              <a:rPr lang="th-TH" b="1" dirty="0" smtClean="0"/>
              <a:t>ภาษาที่</a:t>
            </a:r>
            <a:r>
              <a:rPr lang="th-TH" b="1" dirty="0"/>
              <a:t>ใช้ต้องมีความสั้นและกระชับ</a:t>
            </a:r>
            <a:r>
              <a:rPr lang="th-TH" dirty="0"/>
              <a:t> ไม่ใช่คำฟุ่มเฟือย สามารถสื่อความหมายได้ดีเพียงแค่ข้อความสั้นๆ เท่านั้น</a:t>
            </a:r>
          </a:p>
          <a:p>
            <a:r>
              <a:rPr lang="th-TH" b="1" dirty="0"/>
              <a:t>มีความชัดเจน</a:t>
            </a:r>
            <a:r>
              <a:rPr lang="th-TH" dirty="0"/>
              <a:t> ไม่ใช้คำกำกวมที่จะทำให้ผู้รับสารตีความหมายได้หลายทาง เป็นถ้อยคำที่อ่านปุ๊บก็เข้าใจถึงความหมายที่เจ้าของโฆษณาต้องการสื่อทันที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249110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ข้อควรคำนึง ในการใช้ภาษาเพื่อ</a:t>
            </a:r>
            <a:r>
              <a:rPr lang="th-TH" b="1" dirty="0" smtClean="0"/>
              <a:t>โฆษณา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fontScale="92500" lnSpcReduction="20000"/>
          </a:bodyPr>
          <a:lstStyle/>
          <a:p>
            <a:r>
              <a:rPr lang="th-TH" sz="2600" dirty="0" smtClean="0"/>
              <a:t>อย่างไร</a:t>
            </a:r>
            <a:r>
              <a:rPr lang="th-TH" sz="2600" dirty="0"/>
              <a:t>ก็ตาม การใช้ภาษาเพื่อการโฆษณา ก็มีข้อควรคำนึงดังต่อไปนี้</a:t>
            </a:r>
          </a:p>
          <a:p>
            <a:r>
              <a:rPr lang="th-TH" sz="2600" dirty="0"/>
              <a:t>ควรใช้ภาษาที่มีความเป็นสามัญ เข้าใจง่ายและมีความสุภาพ นุ่มนวล สละสลวย</a:t>
            </a:r>
          </a:p>
          <a:p>
            <a:r>
              <a:rPr lang="th-TH" sz="2600" dirty="0"/>
              <a:t>ควรใช้ถ้อยคำภาษาที่สามารถสื่อความหมายได้ตรงกับความต้องการ และต้องมีการสอดคล้องกับวัฒนธรรมในการใช้ภาษามากที่สุด</a:t>
            </a:r>
          </a:p>
          <a:p>
            <a:r>
              <a:rPr lang="th-TH" sz="2600" dirty="0"/>
              <a:t>ควรใช้ถ้อยคำภาษาให้มีความเหมาะสมและถูกต้องตามหลักภาษาไทย โดยหลีกเลี่ยงการใช้ภาษาแสลงหรือคำที่ต่ำกว่ามาตรฐานเด็ดขาด</a:t>
            </a:r>
          </a:p>
          <a:p>
            <a:r>
              <a:rPr lang="th-TH" sz="2600" dirty="0"/>
              <a:t>ต้องใช้ภาษาที่มีความถูกต้องตามแบบแผน หรือภาษาแบบทางการ ไม่ใช่ถ้อยคำที่ตัดหรือมีการย่อให้รู้กันเฉพาะกลุ่มหรือบุคคลเท่านั้น</a:t>
            </a:r>
          </a:p>
          <a:p>
            <a:r>
              <a:rPr lang="th-TH" sz="2600" dirty="0"/>
              <a:t>พยายามหลีกเลี่ยงถ้อยคำที่มีความหมายกำกวม เพราะจะทำให้ผู้รับข่าวสาวเข้าใจไปในทางที่ผิดได้ โดยเฉพาะถ้อยคำแบบสองแง่สองมุมและคำผวนต่างๆ</a:t>
            </a:r>
          </a:p>
          <a:p>
            <a:r>
              <a:rPr lang="th-TH" sz="2600" dirty="0"/>
              <a:t>ควรเลือกใช้คำที่มีความเหมาะสม ไม่ส่อไปในทางส่อเสียดหรือทับถมผู้อื่น</a:t>
            </a:r>
          </a:p>
          <a:p>
            <a:r>
              <a:rPr lang="th-TH" sz="2600" dirty="0"/>
              <a:t>ควรหลีกเลี่ยงการใช้ถ้อยคำที่เป็นวิชาการหรือมีศัพท์เทคนิคเกิน</a:t>
            </a:r>
            <a:r>
              <a:rPr lang="th-TH" sz="2600" dirty="0" smtClean="0"/>
              <a:t>ความ</a:t>
            </a:r>
            <a:r>
              <a:rPr lang="th-TH" sz="2600" dirty="0"/>
              <a:t>จำเป็น เพราะผู้คนทั่วไปมักจะไม่ชินกับคำเหล่านี้และอาจเบื่อหน่ายได้</a:t>
            </a:r>
          </a:p>
          <a:p>
            <a:r>
              <a:rPr lang="th-TH" sz="2600" dirty="0"/>
              <a:t>ภาษาที่ใช้ในการโฆษณาจะต้องไม่มีความโลดโผนและไม่เป็นการโฆษณาเกินจริงเด็ดขาด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72084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67382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cap="all" dirty="0"/>
              <a:t>กลยุทธ์การนำเสนองานโฆษณาอย่างไรให้โดนใจลูกค้า</a:t>
            </a:r>
          </a:p>
          <a:p>
            <a:r>
              <a:rPr lang="th-TH" dirty="0"/>
              <a:t>กลยุทธ์ในการนำเสนองานโฆษณา เป็นการตัดสินใจเพื่อเลือกวิธีการนำเสนอไปยังกลุ่มเป้าหมาย โดยใช้วิธีที่ดึงดูดความสนใจและมีความหมายต่อผู้บริโภค เป็นส่วนหนึ่งของเครื่องมือในการสื่อสารทางการตลาดเพื่อการเข้าถึงผู้บริโภคได้อย่างมีประสิทธิภาพ</a:t>
            </a:r>
          </a:p>
          <a:p>
            <a:r>
              <a:rPr lang="th-TH" dirty="0"/>
              <a:t>ถึงแม้ว่าโฆษณาจะเป็นเพียงองค์ประกอบเล็ก ๆ ในการดำเนินกิจกรรมด้านการตลาด แต่ก็มีบทบาทที่สำคัญ เพราะมีจุดแข็งที่สำคัญคือสามารถเข้าถึงกลุ่มเป้าหมายได้อย่างรวดเร็วและเป็นจำนวนมาก สามารถให้ข้อมูลและรายละเอียดของสินค้าแก่ผู้บริโภคได้ดี และยังใช้แจ้งหรือบอกการเปลี่ยนแปลงต่าง ๆ ที่เกิดขึ้นกับผลิตภัณฑ์ ไม่ว่าจะเป็นสัญลักษณ์ใหม่ บรรจุภัณฑ์ใหม่ หรือสูตรใหม่ เหล่านี้ 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56788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อีกทั้งยังช่วยตอกย้ำความจำที่มีเกี่ยวกับผลิตภัณฑ์นั้น ๆ เพื่อกระตุ้นความต้องการให้เกิดความอยากซื้อ หรือใช้โน้มน้าวจิตใจให้ผู้บริโภคเกิดความรู้สึกที่ดีเกี่ยวกับผลิตภัณฑ์ได้อย่างมีประสิทธิภาพ</a:t>
            </a:r>
            <a:br>
              <a:rPr lang="th-TH" dirty="0"/>
            </a:br>
            <a:r>
              <a:rPr lang="th-TH" dirty="0"/>
              <a:t>หากการโฆษณานั้นยิ่งมีประสิทธิภาพมากเท่าไหร่ จะส่งผลให้นั้น ๆ มีจุดขายที่แข็งแกร่งมากขึ้นเท่านั้น ในทางตรงกันข้าม หากโฆษณาไม่ดี ก็จะเป็นการทำลายซ้ำเติมแผนการตลาดและผลิตภัณฑ์นั้น ๆ ลงไป</a:t>
            </a:r>
          </a:p>
          <a:p>
            <a:r>
              <a:rPr lang="th-TH" dirty="0"/>
              <a:t>การนำเสนอโฆษณา มีแนวทางในการนำเสนอดังต่อไปนี้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70914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</a:t>
            </a:r>
            <a:r>
              <a:rPr lang="th-TH" dirty="0" smtClean="0"/>
              <a:t>. </a:t>
            </a:r>
            <a:r>
              <a:rPr lang="th-TH" dirty="0"/>
              <a:t>ใช้เหตุการณ์ที่เกิดขึ้นในอดีต (</a:t>
            </a:r>
            <a:r>
              <a:rPr lang="en-US" dirty="0"/>
              <a:t>Case History) </a:t>
            </a:r>
            <a:r>
              <a:rPr lang="th-TH" dirty="0"/>
              <a:t>เป็นการใช้เหตุการณ์ที่เคยเกิดขึ้นจริงในอดีตหรือใช้ข้อมูลทางสถิติมานำเสนอ</a:t>
            </a:r>
          </a:p>
          <a:p>
            <a:r>
              <a:rPr lang="en-US" dirty="0"/>
              <a:t>2</a:t>
            </a:r>
            <a:r>
              <a:rPr lang="th-TH" dirty="0" smtClean="0"/>
              <a:t>. </a:t>
            </a:r>
            <a:r>
              <a:rPr lang="th-TH" dirty="0"/>
              <a:t>คำให้การจากผู้บริโภค (</a:t>
            </a:r>
            <a:r>
              <a:rPr lang="en-US" dirty="0"/>
              <a:t>Testimonial) </a:t>
            </a:r>
            <a:r>
              <a:rPr lang="th-TH" dirty="0"/>
              <a:t>เป็นการนำผู้ที่ใช้ผลิตภัณฑ์จริงมานำเสนอ โดยที่บุคคลเหล่านี้จะเป็นบุคคลที่น่าเชื่อถือ เนื่องจากได้มีการพิสูจน์คุณสมบัติของผลิตภัณฑ์มาแล้วนั่นเอง</a:t>
            </a:r>
          </a:p>
          <a:p>
            <a:r>
              <a:rPr lang="en-US" dirty="0"/>
              <a:t>3</a:t>
            </a:r>
            <a:r>
              <a:rPr lang="th-TH" dirty="0" smtClean="0"/>
              <a:t>. </a:t>
            </a:r>
            <a:r>
              <a:rPr lang="th-TH" dirty="0"/>
              <a:t>การให้แรงเสริมจากบุคคลที่มีชื่อเสียง (</a:t>
            </a:r>
            <a:r>
              <a:rPr lang="en-US" dirty="0"/>
              <a:t>Endorsement) </a:t>
            </a:r>
            <a:r>
              <a:rPr lang="th-TH" dirty="0"/>
              <a:t>วิธีการจะคล้ายกับคำให้การ แต่จะใช้บุคคลที่มีชื่อเสียงมาแทนผู้บริโภค</a:t>
            </a:r>
          </a:p>
          <a:p>
            <a:r>
              <a:rPr lang="en-US" dirty="0"/>
              <a:t>4</a:t>
            </a:r>
            <a:r>
              <a:rPr lang="th-TH" dirty="0" smtClean="0"/>
              <a:t>. </a:t>
            </a:r>
            <a:r>
              <a:rPr lang="th-TH" dirty="0"/>
              <a:t>การใช้โฆษก (</a:t>
            </a:r>
            <a:r>
              <a:rPr lang="en-US" dirty="0"/>
              <a:t>Spokesman) </a:t>
            </a:r>
            <a:r>
              <a:rPr lang="th-TH" dirty="0"/>
              <a:t>เห็นการนำบุคคลที่อยู่ในโฆษณานั้น ๆ มาเป็นผู้แนะนำสินค้า ว่ามีคุณสมบัติดีอย่างไร</a:t>
            </a:r>
          </a:p>
          <a:p>
            <a:r>
              <a:rPr lang="en-US" dirty="0"/>
              <a:t>5</a:t>
            </a:r>
            <a:r>
              <a:rPr lang="th-TH" dirty="0" smtClean="0"/>
              <a:t>. </a:t>
            </a:r>
            <a:r>
              <a:rPr lang="th-TH" dirty="0"/>
              <a:t>ใช้ผู้นำเสนอเป็นสัญลักษณ์ตัวการ์ตูน (</a:t>
            </a:r>
            <a:r>
              <a:rPr lang="en-US" dirty="0"/>
              <a:t>Mascot) </a:t>
            </a:r>
            <a:r>
              <a:rPr lang="th-TH" dirty="0"/>
              <a:t>ทำการสร้างตัวการ์ตูนที่เป็นตัวแทนของผลิตภัณฑ์นั้น ๆ ขึ้นมา แล้วใช้เป็นตัวนำเสนองานโฆษณา</a:t>
            </a:r>
          </a:p>
          <a:p>
            <a:r>
              <a:rPr lang="en-US" dirty="0"/>
              <a:t>6</a:t>
            </a:r>
            <a:r>
              <a:rPr lang="th-TH" dirty="0" smtClean="0"/>
              <a:t>. </a:t>
            </a:r>
            <a:r>
              <a:rPr lang="th-TH" dirty="0"/>
              <a:t>การใช้ผู้ทรงคุณวุฒิที่มีความรู้เกี่ยวข้องกับผลิตภัณฑ์ (</a:t>
            </a:r>
            <a:r>
              <a:rPr lang="en-US" dirty="0"/>
              <a:t>Authority) </a:t>
            </a:r>
            <a:r>
              <a:rPr lang="th-TH" dirty="0"/>
              <a:t>โดยการใช้บุคคลที่เป็นผู้เชี่ยวชาญในด้านต่าง ๆ ที่เกี่ยวข้องกับสินค้า เช่น นักโภชนาการ กุ๊ก แพทย์ อาจารย์ มาทำการนำเสนอสินค้า จะทำให้สินค้าหรือผลิตภัณฑ์ดูมีความน่าเชื่อถือมากยิ่งขึ้น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4355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7</a:t>
            </a:r>
            <a:r>
              <a:rPr lang="th-TH" dirty="0" smtClean="0"/>
              <a:t>. </a:t>
            </a:r>
            <a:r>
              <a:rPr lang="th-TH" dirty="0"/>
              <a:t>ให้ผลิตภัณฑ์เป็นวีรบุรุษ (</a:t>
            </a:r>
            <a:r>
              <a:rPr lang="en-US" dirty="0"/>
              <a:t>Product as Hero) </a:t>
            </a:r>
            <a:r>
              <a:rPr lang="th-TH" dirty="0"/>
              <a:t>โดยทำการนำเสนอปัญหาของผู้บริโภคออกมาก่อน จากนั้นจึงค่อยนำเสนอตัวผลิตภัณฑ์ที่สามารถใช้แก้ปัญหานั้น ๆ ออกมา หรืออาจจะนำเสนอโดยให้ตัวผลิตภัณฑ์นั้นดูยิ่งใหญ่กว่าองค์ประกอบอื่นในโฆษณา</a:t>
            </a:r>
          </a:p>
          <a:p>
            <a:r>
              <a:rPr lang="en-US" dirty="0"/>
              <a:t>8</a:t>
            </a:r>
            <a:r>
              <a:rPr lang="th-TH" dirty="0" smtClean="0"/>
              <a:t>. </a:t>
            </a:r>
            <a:r>
              <a:rPr lang="th-TH" dirty="0"/>
              <a:t>ทำการสาธิตสินค้า (</a:t>
            </a:r>
            <a:r>
              <a:rPr lang="en-US" dirty="0"/>
              <a:t>Demonstration) </a:t>
            </a:r>
            <a:r>
              <a:rPr lang="th-TH" dirty="0"/>
              <a:t>วิธีนี้จะมีประสิทธิภาพมาก เพราะเป็นการแสดงให้เห็นถึงวิธีการใช้งานและผลลัพธ์ที่ได้จากการใช้งานผลิตภัณฑ์ แบ่งออกเป็นการสาธิตโดยนำไปเปรียบเทียบกับคู่แข่ง เพื่อแสดงให้เห็นถึงประสิทธิภาพที่แตกต่างกันการสาธิตเชิงปฏิบัติการ คือ ทำการสาธิตให้เห็นถึงประสิทธิภาพของสินค้าโดยตรง การสาธิตเกินจริง เป็นการนำจุดเด่นของสินค้าออกมานำเสนอให้มีคุณสมบัติที่เกินจริง เพื่อส่งเสริมคุณสมบัติเด่นของสินค้า</a:t>
            </a:r>
          </a:p>
          <a:p>
            <a:r>
              <a:rPr lang="en-US" dirty="0"/>
              <a:t>9</a:t>
            </a:r>
            <a:r>
              <a:rPr lang="th-TH" dirty="0" smtClean="0"/>
              <a:t>. </a:t>
            </a:r>
            <a:r>
              <a:rPr lang="th-TH" dirty="0"/>
              <a:t>ทดสอบให้เห็นถึงข้อผิดพลาด (</a:t>
            </a:r>
            <a:r>
              <a:rPr lang="en-US" dirty="0"/>
              <a:t>Torture Testing</a:t>
            </a:r>
            <a:r>
              <a:rPr lang="en-US" dirty="0" smtClean="0"/>
              <a:t>)</a:t>
            </a:r>
            <a:r>
              <a:rPr lang="th-TH" dirty="0" smtClean="0"/>
              <a:t> เป็น</a:t>
            </a:r>
            <a:r>
              <a:rPr lang="th-TH" dirty="0"/>
              <a:t>อีกวิธีของการสาธิต ที่จะแสดงให้เห็นว่าจะเกิดอะไรขึ้น หากผู้บริโภคไม่ได้ใช้สินค้าชนิดนั้น ๆ การใช้กราฟฟิกมาช่วยนำเสนอการสาธิต จะใช้ในกรณีที่ประสิทธิภาพของสินค้านั้น ๆ ไม่สามารถแสดงให้เห็นได้ด้วยตาเปล่า เช่น การไหลเวียนความเย็นของเครื่องปรับอากาศ เป็นต้น และข้อสุดท้ายคือการนำสินค้าไปทดสอบ แล้วนำข้อูลมาแสดงให้ลูกค้าได้เห็น</a:t>
            </a:r>
          </a:p>
          <a:p>
            <a:r>
              <a:rPr lang="en-US" dirty="0" smtClean="0"/>
              <a:t>10</a:t>
            </a:r>
            <a:r>
              <a:rPr lang="th-TH" dirty="0" smtClean="0"/>
              <a:t>. </a:t>
            </a:r>
            <a:r>
              <a:rPr lang="th-TH" dirty="0"/>
              <a:t>การแสดงให้เห็นถึงประโยชน์ของสินค้าหรือผลิตภัณฑ์ในลักษณะเกินจริง (</a:t>
            </a:r>
            <a:r>
              <a:rPr lang="en-US" dirty="0"/>
              <a:t>Dramatization) </a:t>
            </a:r>
            <a:r>
              <a:rPr lang="th-TH" dirty="0"/>
              <a:t>โดยทำการนำเสนอประโยชน์ของสินค้าที่มีอยู่ในลักษณะที่เกินจริง เพื่อให้เกิดความโดดเด่นและสร้างการจดจำในตัวสินค้านั้น ๆ ได้ดีกว่างานโฆษณาชิ้นอื่น ๆ</a:t>
            </a:r>
          </a:p>
          <a:p>
            <a:r>
              <a:rPr lang="en-US" dirty="0" smtClean="0"/>
              <a:t>11</a:t>
            </a:r>
            <a:r>
              <a:rPr lang="th-TH" dirty="0" smtClean="0"/>
              <a:t>. </a:t>
            </a:r>
            <a:r>
              <a:rPr lang="th-TH" dirty="0"/>
              <a:t>การใช้โฆษณาเปรียบเทียบ (</a:t>
            </a:r>
            <a:r>
              <a:rPr lang="en-US" dirty="0"/>
              <a:t>Comparison) </a:t>
            </a:r>
            <a:r>
              <a:rPr lang="th-TH" dirty="0"/>
              <a:t>คือการนำเอาผลิตภัณฑ์ของเราไปเปรียบเทียบกับผลิตภัณฑ์อื่น ๆ ที่เหมือนกัน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591913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th-TH" dirty="0" smtClean="0"/>
              <a:t>. </a:t>
            </a:r>
            <a:r>
              <a:rPr lang="th-TH" dirty="0"/>
              <a:t>ใช้เสี้ยวเวลาของชีวิต (</a:t>
            </a:r>
            <a:r>
              <a:rPr lang="en-US" dirty="0"/>
              <a:t>Slice of Life) </a:t>
            </a:r>
            <a:r>
              <a:rPr lang="th-TH" dirty="0"/>
              <a:t>วิธีนี้จะเป็นการนำเสนอโดยเสนอให้ผู้บริโภคได้เห็นว่าผลิตภัณฑ์ของเรา เหมาะกับการใช้งานในช่วงเวลาใดของชีวิต เช่น การกินโจ๊กในตอนเช้า การกินกาแฟเวลาง่วง เป็นต้น</a:t>
            </a:r>
          </a:p>
          <a:p>
            <a:r>
              <a:rPr lang="en-US" dirty="0" smtClean="0"/>
              <a:t>13</a:t>
            </a:r>
            <a:r>
              <a:rPr lang="th-TH" dirty="0" smtClean="0"/>
              <a:t>. </a:t>
            </a:r>
            <a:r>
              <a:rPr lang="th-TH" dirty="0"/>
              <a:t>การนำสารคดีมาใช้ (</a:t>
            </a:r>
            <a:r>
              <a:rPr lang="en-US" dirty="0"/>
              <a:t>Documentary) </a:t>
            </a:r>
            <a:r>
              <a:rPr lang="th-TH" dirty="0"/>
              <a:t>จะเป็นการนำเสนอประวัติ ตำนานของบริษัท การได้มาของวัตถุดิบในสินค้า ขั้นตอนการผลิตสินค้า มาใช้เป็นรูปแบบภาพยนตร์โฆษณา</a:t>
            </a:r>
          </a:p>
          <a:p>
            <a:r>
              <a:rPr lang="en-US" dirty="0" smtClean="0"/>
              <a:t>14</a:t>
            </a:r>
            <a:r>
              <a:rPr lang="th-TH" dirty="0" smtClean="0"/>
              <a:t>. </a:t>
            </a:r>
            <a:r>
              <a:rPr lang="th-TH" dirty="0"/>
              <a:t>การใช้ความแฟนตาซี (</a:t>
            </a:r>
            <a:r>
              <a:rPr lang="en-US" dirty="0"/>
              <a:t>Fantasy) </a:t>
            </a:r>
            <a:r>
              <a:rPr lang="th-TH" dirty="0"/>
              <a:t>โดยนำเสนอในรูปแบบที่เป็นความเพ้อฝัน เทพนิยาย นิทาน เหมาะกับสินค้าประเภทที่เกี่ยวข้องกับความสวยงาม</a:t>
            </a:r>
          </a:p>
          <a:p>
            <a:r>
              <a:rPr lang="en-US" dirty="0" smtClean="0"/>
              <a:t>15</a:t>
            </a:r>
            <a:r>
              <a:rPr lang="th-TH" dirty="0" smtClean="0"/>
              <a:t>. </a:t>
            </a:r>
            <a:r>
              <a:rPr lang="th-TH" dirty="0"/>
              <a:t>ใช้การเปรียบเทียบอุปมาอุปไมย (</a:t>
            </a:r>
            <a:r>
              <a:rPr lang="en-US" dirty="0"/>
              <a:t>Analogy) </a:t>
            </a:r>
            <a:r>
              <a:rPr lang="th-TH" dirty="0"/>
              <a:t>โดยการนำสินค้าไปเปรียบเทียบกับสิ่งต่าง ๆ ว่าดี หรือมีคุณสมบัติเหมือนกับอะไร</a:t>
            </a:r>
          </a:p>
          <a:p>
            <a:r>
              <a:rPr lang="en-US" dirty="0" smtClean="0"/>
              <a:t>16</a:t>
            </a:r>
            <a:r>
              <a:rPr lang="th-TH" dirty="0" smtClean="0"/>
              <a:t>. </a:t>
            </a:r>
            <a:r>
              <a:rPr lang="th-TH" dirty="0"/>
              <a:t>ใช้การร้องเล่นเต้นรำ (</a:t>
            </a:r>
            <a:r>
              <a:rPr lang="en-US" dirty="0"/>
              <a:t>Production number) </a:t>
            </a:r>
            <a:r>
              <a:rPr lang="th-TH" dirty="0"/>
              <a:t>เป็นการนำเสนอโดยใช้การร้องเล่นเต้นรำ โดยจะใช้เสียงเพลง เสียงดนตรีต่าง ๆ เข้ามาประกอบการเต้น ช่วยสร้างความสนุกสนาน สร้างการจดจำและสร้างความน่าสนใจให้กับสินค้าได้เป็นอย่างดี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262398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จะเห็นได้ว่าการนำเสนอเพื่อการโฆษณาสินค้านั้นมีมากมายหลายรูปแบบ เราจึงต้องทำการศึกษาหาข้อมูลเกี่ยวกับพฤติกรรมของผู้บริโภคหรือกลุ่มเป้าหมายให้ดี  </a:t>
            </a:r>
            <a:endParaRPr lang="th-TH" dirty="0"/>
          </a:p>
          <a:p>
            <a:r>
              <a:rPr lang="th-TH" dirty="0"/>
              <a:t>เช่น อะไรคือแรงจูงใจในการตัดสินใจซื้อสินค้า มีปัจจัยอะไรบ้างที่ทำให้เกิดการตัดสินใจซื้อสินค้าแต่ละประเภท รวมไปถึงสิ่งเร้าต่าง ๆ ที่มีผลต่อการตัดสินใจซื้อ</a:t>
            </a:r>
          </a:p>
          <a:p>
            <a:r>
              <a:rPr lang="th-TH" dirty="0"/>
              <a:t>การนำแนวทางในการนำเสนอสินค้าต่าง ๆ เหล่านี้ มาใช้จึงต้องตีความให้ดี เพราะเมื่อได้ทำการนำเสนอโฆษณาออกไปสู่ผู้บริโภคแล้ว จะส่งผลต่อความรู้สึกนึกคิด ความเชื่อ ทัศนคติที่มีต่อสินค้า ทำอย่างไรจึงจะให้ผู้บริโภคสามารถจดจำสินค้าของเราได้เป็นอันดับต้น ๆ ในสินค้าประเภทเดียวกัน</a:t>
            </a:r>
          </a:p>
          <a:p>
            <a:r>
              <a:rPr lang="th-TH" dirty="0"/>
              <a:t>หากนึกถึงผลิตภัณฑ์ที่ต้องการจะซื้อหรือใช้งาน แล้วผู้บริโภคนึกถึงสินค้าของเราเป็นอันดับแรก ก็ถือได้ว่า การนำเสนอของเราประสบความสำเร็จได้เป็นอย่างดีนั่นเอง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203413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5344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629" y="425002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46610"/>
            <a:ext cx="5508702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918321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งาน </a:t>
            </a:r>
            <a:r>
              <a:rPr lang="en-US" sz="2800" dirty="0" smtClean="0"/>
              <a:t>Present </a:t>
            </a:r>
            <a:r>
              <a:rPr lang="th-TH" sz="2800" dirty="0" smtClean="0"/>
              <a:t>ครั้งที่ </a:t>
            </a:r>
            <a:r>
              <a:rPr lang="en-US" sz="2800" dirty="0" smtClean="0"/>
              <a:t>1</a:t>
            </a:r>
          </a:p>
          <a:p>
            <a:r>
              <a:rPr lang="th-TH" sz="2800" dirty="0" smtClean="0"/>
              <a:t>นำเสนอขายตัวเอง คนละ </a:t>
            </a:r>
            <a:r>
              <a:rPr lang="en-US" sz="2800" dirty="0"/>
              <a:t>3</a:t>
            </a:r>
            <a:r>
              <a:rPr lang="en-US" sz="2800" dirty="0" smtClean="0"/>
              <a:t> </a:t>
            </a:r>
            <a:r>
              <a:rPr lang="th-TH" sz="2800" dirty="0" smtClean="0"/>
              <a:t>นาที ทำ </a:t>
            </a:r>
            <a:r>
              <a:rPr lang="en-US" sz="2800" dirty="0" smtClean="0"/>
              <a:t>PPT </a:t>
            </a:r>
            <a:r>
              <a:rPr lang="th-TH" sz="2800" dirty="0" smtClean="0"/>
              <a:t>ประกอบการนำเสนอด้วย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0565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กรุณาอย่างเล่น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และ </a:t>
            </a:r>
            <a:r>
              <a:rPr lang="en-US" dirty="0" smtClean="0">
                <a:latin typeface="Baskerville Old Face" pitchFamily="18" charset="0"/>
              </a:rPr>
              <a:t>Chat</a:t>
            </a:r>
            <a:r>
              <a:rPr lang="th-TH" dirty="0" smtClean="0">
                <a:latin typeface="Baskerville Old Face" pitchFamily="18" charset="0"/>
              </a:rPr>
              <a:t> ทุกชนิด เช่น </a:t>
            </a:r>
            <a:r>
              <a:rPr lang="en-US" dirty="0" err="1" smtClean="0">
                <a:latin typeface="Baskerville Old Face" pitchFamily="18" charset="0"/>
              </a:rPr>
              <a:t>Facebook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WhatApps</a:t>
            </a:r>
            <a:r>
              <a:rPr lang="en-US" dirty="0" smtClean="0">
                <a:latin typeface="Baskerville Old Face" pitchFamily="18" charset="0"/>
              </a:rPr>
              <a:t>, Lines, MSN, </a:t>
            </a:r>
            <a:r>
              <a:rPr lang="en-US" dirty="0" err="1" smtClean="0">
                <a:latin typeface="Baskerville Old Face" pitchFamily="18" charset="0"/>
              </a:rPr>
              <a:t>Instagram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th-TH" dirty="0" smtClean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 smtClean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43807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5344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629" y="425002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46610"/>
            <a:ext cx="5508702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918321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งาน </a:t>
            </a:r>
            <a:r>
              <a:rPr lang="en-US" sz="2800" dirty="0" smtClean="0"/>
              <a:t>Present </a:t>
            </a:r>
            <a:r>
              <a:rPr lang="th-TH" sz="2800" dirty="0" smtClean="0"/>
              <a:t>ครั้งที่ </a:t>
            </a:r>
            <a:r>
              <a:rPr lang="en-US" sz="2800" dirty="0" smtClean="0"/>
              <a:t>2</a:t>
            </a:r>
          </a:p>
          <a:p>
            <a:r>
              <a:rPr lang="th-TH" sz="2800" dirty="0" smtClean="0"/>
              <a:t>นำเสนอรายการโทรทัศน์ คนละ </a:t>
            </a:r>
            <a:r>
              <a:rPr lang="en-US" sz="2800" dirty="0"/>
              <a:t>3</a:t>
            </a:r>
            <a:r>
              <a:rPr lang="en-US" sz="2800" dirty="0" smtClean="0"/>
              <a:t> </a:t>
            </a:r>
            <a:r>
              <a:rPr lang="th-TH" sz="2800" dirty="0" smtClean="0"/>
              <a:t>นาที ทำ </a:t>
            </a:r>
            <a:r>
              <a:rPr lang="en-US" sz="2800" dirty="0" smtClean="0"/>
              <a:t>PPT </a:t>
            </a:r>
            <a:r>
              <a:rPr lang="th-TH" sz="2800" dirty="0" smtClean="0"/>
              <a:t>ประกอบการนำเสนอด้วย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749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0" y="1943100"/>
            <a:ext cx="6172200" cy="10287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h-TH" sz="3000" b="1" dirty="0"/>
              <a:t>“ผู้ใฝ่รู้ ย่อมมีความรู้ ผู้ใฝ่ดี ย่อมมีแต่สิ่งดี </a:t>
            </a:r>
            <a:endParaRPr lang="en-US" sz="3000" b="1" dirty="0"/>
          </a:p>
          <a:p>
            <a:pPr algn="ctr">
              <a:buNone/>
            </a:pPr>
            <a:r>
              <a:rPr lang="th-TH" sz="3000" b="1" dirty="0"/>
              <a:t>สติ ปัญญา เป็นสมบัติอันทรงค่าที่ติดตัวของผู้เป็นบัณฑิต”</a:t>
            </a:r>
            <a:endParaRPr lang="en-US" sz="3000" b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5143501"/>
            <a:ext cx="2966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/>
              <a:t>อ. อิสรี ไพเราะ(อ.ต๊ะ)</a:t>
            </a:r>
          </a:p>
        </p:txBody>
      </p:sp>
      <p:pic>
        <p:nvPicPr>
          <p:cNvPr id="5" name="Picture 2" descr="http://img.kapook.com/image/health/01_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766" y="3320988"/>
            <a:ext cx="1257300" cy="1528632"/>
          </a:xfrm>
          <a:prstGeom prst="rect">
            <a:avLst/>
          </a:prstGeom>
          <a:noFill/>
        </p:spPr>
      </p:pic>
      <p:pic>
        <p:nvPicPr>
          <p:cNvPr id="1026" name="Picture 2" descr="H:\iPhone เครื่องสีขาว ปี 2012\101APPLE\IMG_1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4018" y="3320988"/>
            <a:ext cx="1998222" cy="1620180"/>
          </a:xfrm>
          <a:prstGeom prst="rect">
            <a:avLst/>
          </a:prstGeom>
          <a:noFill/>
        </p:spPr>
      </p:pic>
      <p:pic>
        <p:nvPicPr>
          <p:cNvPr id="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04" y="857251"/>
            <a:ext cx="1500197" cy="1125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570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รายละเอียดในการเรียน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000" b="1" dirty="0"/>
              <a:t>จุดมุ่งหมายของรายวิชา </a:t>
            </a:r>
            <a:r>
              <a:rPr lang="en-US" sz="4000" b="1" dirty="0" smtClean="0"/>
              <a:t>(Objective)</a:t>
            </a:r>
            <a:endParaRPr lang="en-US" sz="4000" b="1" dirty="0" smtClean="0">
              <a:cs typeface="Browallia New" pitchFamily="34" charset="-34"/>
            </a:endParaRPr>
          </a:p>
          <a:p>
            <a:pPr>
              <a:buNone/>
            </a:pPr>
            <a:r>
              <a:rPr lang="th-TH" sz="4000" dirty="0" smtClean="0"/>
              <a:t> </a:t>
            </a:r>
            <a:endParaRPr lang="en-US" sz="4000" dirty="0" smtClean="0">
              <a:cs typeface="Browallia New" pitchFamily="34" charset="-34"/>
            </a:endParaRPr>
          </a:p>
          <a:p>
            <a:r>
              <a:rPr lang="th-TH" sz="3200" dirty="0"/>
              <a:t>เพื่อให้เข้าใจความหมาย  ความสำคัญของการพูดประเภทต่าง ๆ</a:t>
            </a:r>
            <a:endParaRPr lang="en-US" sz="3200" dirty="0"/>
          </a:p>
          <a:p>
            <a:r>
              <a:rPr lang="th-TH" sz="3200" dirty="0" smtClean="0"/>
              <a:t>เพื่อ</a:t>
            </a:r>
            <a:r>
              <a:rPr lang="th-TH" sz="3200" dirty="0"/>
              <a:t>พัฒนาทักษะการพูด บุคลิกภาพ การใช้เสียงและลีลาในการพูด</a:t>
            </a:r>
            <a:endParaRPr lang="en-US" sz="3200" dirty="0"/>
          </a:p>
          <a:p>
            <a:r>
              <a:rPr lang="th-TH" sz="3200" dirty="0" smtClean="0"/>
              <a:t>เพื่อให้</a:t>
            </a:r>
            <a:r>
              <a:rPr lang="th-TH" sz="3200" dirty="0"/>
              <a:t>สามารถนำเอาเทคนิคต่าง ๆ มาประยุกต์ใช้ในงานโฆษณา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980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คำอธิบายรายวิชา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200" dirty="0" smtClean="0"/>
              <a:t>       </a:t>
            </a:r>
            <a:r>
              <a:rPr lang="th-TH" sz="3200" dirty="0"/>
              <a:t>ความหมาย ความสำคัญและจุดประสงค์ของการพูดประเภทต่างๆ การพัฒนาบุคลิกภาพ การใช้เสียงและลีลาในการพูด  การเตรียมการนำเสนอ เทคนิคการพูดเพื่อการโฆษณา การฝึกปฏิบัติการนำเสนอเพื่อการโฆษณาอย่างสร้างสรรค์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7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r>
              <a:rPr lang="th-TH" b="1" dirty="0" smtClean="0"/>
              <a:t>การประเมินผล</a:t>
            </a:r>
          </a:p>
          <a:p>
            <a:endParaRPr lang="en-US" dirty="0" smtClean="0"/>
          </a:p>
          <a:p>
            <a:pPr>
              <a:buNone/>
            </a:pPr>
            <a:r>
              <a:rPr lang="th-TH" b="1" dirty="0" smtClean="0"/>
              <a:t>    </a:t>
            </a:r>
            <a:endParaRPr lang="en-US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b="1" u="sng" dirty="0" smtClean="0"/>
          </a:p>
          <a:p>
            <a:endParaRPr lang="th-TH" b="1" u="sng" dirty="0"/>
          </a:p>
          <a:p>
            <a:endParaRPr lang="th-TH" b="1" u="sng" dirty="0" smtClean="0"/>
          </a:p>
          <a:p>
            <a:endParaRPr lang="th-TH" b="1" u="sng" dirty="0" smtClean="0"/>
          </a:p>
          <a:p>
            <a:endParaRPr lang="th-TH" b="1" u="sng" dirty="0" smtClean="0"/>
          </a:p>
          <a:p>
            <a:endParaRPr lang="th-TH" b="1" u="sng" dirty="0"/>
          </a:p>
          <a:p>
            <a:r>
              <a:rPr lang="th-TH" b="1" u="sng" dirty="0" smtClean="0"/>
              <a:t>ส่วนเนื้อหารายวิชาดูจากแนวการสอน</a:t>
            </a:r>
            <a:endParaRPr lang="th-TH" dirty="0" smtClean="0"/>
          </a:p>
        </p:txBody>
      </p:sp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52400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093750"/>
              </p:ext>
            </p:extLst>
          </p:nvPr>
        </p:nvGraphicFramePr>
        <p:xfrm>
          <a:off x="159594" y="1052736"/>
          <a:ext cx="7920880" cy="5159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5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54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47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5295">
                <a:tc gridSpan="4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๒.แผนการประเมินผลการเรียนรู้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483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ผลการเรียนรู้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วิธีการประเมิน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สัปดาห์ที่ประเมิน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สัดส่วนของการประเมิน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851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๑.๓,๑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๔,๑.๕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 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 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คะแนนจิตพิสัย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 (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การเข้าชั้นเรียนตรงต่อเวลา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/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การมีส่วนร่วมในห้องเรียน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) 	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ตลอดภาคการศึกษา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240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๑๐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21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๒.๒,๒,๒.๓,๒.๔,๒.๕,๓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๓.๕,๔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๕,๔.๖,๕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๕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๒,๕.๓,๖.๑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 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คะแนนแบบฝึกหัดตามบทเรียน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 (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เนื้อหา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 /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การ</a:t>
                      </a:r>
                      <a:r>
                        <a:rPr lang="th-TH" sz="14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นำเสนอ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๕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  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๖  ๑๒ ๑๓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๒๐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35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๓.๕,๔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๕,๕.๑,๕.๒,๕.๓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 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คะแนนสอบกลาง</a:t>
                      </a:r>
                      <a:r>
                        <a:rPr lang="th-TH" sz="14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ภาค(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ปฏิบัติ)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		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๑๕ ๑๖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๔๐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35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๒.๓,๒.๔,๓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๕</a:t>
                      </a:r>
                      <a:r>
                        <a:rPr lang="en-US" sz="14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,</a:t>
                      </a: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๖.๑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๔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. 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คะแนน</a:t>
                      </a:r>
                      <a:r>
                        <a:rPr lang="th-TH" sz="14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สอบปลายภาค(</a:t>
                      </a: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ข้อเขียน</a:t>
                      </a:r>
                      <a:r>
                        <a:rPr lang="th-TH" sz="14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Angsana New" panose="02020603050405020304"/>
                        </a:rPr>
                        <a:t>	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๑๗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๓๐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72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</a:t>
            </a:r>
            <a:r>
              <a:rPr lang="th-TH" dirty="0" smtClean="0"/>
              <a:t>1 </a:t>
            </a:r>
            <a:r>
              <a:rPr lang="en-US" dirty="0" smtClean="0"/>
              <a:t>Time 45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(Present </a:t>
            </a:r>
            <a:r>
              <a:rPr lang="th-TH" dirty="0" smtClean="0"/>
              <a:t>ในการเรียนสัปดาห์ที่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9416"/>
            <a:ext cx="8077200" cy="4181784"/>
          </a:xfrm>
        </p:spPr>
        <p:txBody>
          <a:bodyPr>
            <a:normAutofit/>
          </a:bodyPr>
          <a:lstStyle/>
          <a:p>
            <a:r>
              <a:rPr lang="th-TH" dirty="0" smtClean="0"/>
              <a:t>คิดว่าตัวนักศึกษาเป็นคนอย่างไร จุดเด่น จุดด้อยของตัวเองคืออะไร</a:t>
            </a:r>
          </a:p>
          <a:p>
            <a:r>
              <a:rPr lang="th-TH" dirty="0" smtClean="0"/>
              <a:t>จินตนาการตัวเองโดยวาดรูปการ์ตูนแทนตัวเองเป็นสัตว์ 1 ตัว พร้อมคำอธิบาย</a:t>
            </a:r>
          </a:p>
          <a:p>
            <a:r>
              <a:rPr lang="th-TH" dirty="0" smtClean="0"/>
              <a:t>ทำไมถึงเลือกเรียนนิเทศศาสตร์</a:t>
            </a:r>
          </a:p>
          <a:p>
            <a:r>
              <a:rPr lang="th-TH" dirty="0" smtClean="0"/>
              <a:t>ทำไมถึงเลือกเรียนสาขา</a:t>
            </a:r>
          </a:p>
          <a:p>
            <a:pPr>
              <a:buNone/>
            </a:pPr>
            <a:r>
              <a:rPr lang="th-TH" dirty="0" smtClean="0"/>
              <a:t>		เอกสาขา</a:t>
            </a:r>
          </a:p>
          <a:p>
            <a:pPr>
              <a:buNone/>
            </a:pPr>
            <a:r>
              <a:rPr lang="th-TH" dirty="0" smtClean="0"/>
              <a:t>		โทสาขา</a:t>
            </a:r>
          </a:p>
          <a:p>
            <a:r>
              <a:rPr lang="th-TH" dirty="0" smtClean="0"/>
              <a:t>มีแผนอย่างไรหลังจากจบการศึกษา</a:t>
            </a:r>
          </a:p>
          <a:p>
            <a:r>
              <a:rPr lang="th-TH" dirty="0" smtClean="0"/>
              <a:t>มองเห็นตัวเองในอีก 5 ปี</a:t>
            </a:r>
            <a:r>
              <a:rPr lang="en-US" dirty="0" smtClean="0"/>
              <a:t> </a:t>
            </a:r>
            <a:r>
              <a:rPr lang="th-TH" dirty="0" smtClean="0"/>
              <a:t>หลังจากจบการศึกษาเป็นอย่างไร</a:t>
            </a:r>
          </a:p>
          <a:p>
            <a:r>
              <a:rPr lang="th-TH" dirty="0" smtClean="0"/>
              <a:t>คำ 3 คำที่คิดว่าเป็นตัวเอง</a:t>
            </a:r>
          </a:p>
          <a:p>
            <a:r>
              <a:rPr lang="th-TH" dirty="0" smtClean="0"/>
              <a:t>ชื่อ นามสกุล ชื่อเล่น เบอร์โทรศัพท์และ </a:t>
            </a:r>
            <a:r>
              <a:rPr lang="en-US" dirty="0" smtClean="0"/>
              <a:t>Email </a:t>
            </a:r>
            <a:r>
              <a:rPr lang="th-TH" dirty="0" smtClean="0"/>
              <a:t>วิชาเอก จบมัธยมปลายที่ไหน</a:t>
            </a:r>
            <a:r>
              <a:rPr lang="en-US" dirty="0" smtClean="0"/>
              <a:t>?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*</a:t>
            </a:r>
            <a:r>
              <a:rPr lang="th-TH" sz="2800" b="1" dirty="0" smtClean="0">
                <a:solidFill>
                  <a:schemeClr val="bg1"/>
                </a:solidFill>
              </a:rPr>
              <a:t>อาจารย์ให้นักศึกษาที่ไม่ได้มา ทำ </a:t>
            </a:r>
            <a:r>
              <a:rPr lang="en-US" sz="2800" b="1" dirty="0" smtClean="0">
                <a:solidFill>
                  <a:schemeClr val="bg1"/>
                </a:solidFill>
              </a:rPr>
              <a:t>Paper </a:t>
            </a:r>
            <a:r>
              <a:rPr lang="th-TH" sz="2800" b="1" dirty="0" smtClean="0">
                <a:solidFill>
                  <a:schemeClr val="bg1"/>
                </a:solidFill>
              </a:rPr>
              <a:t>นี้ส่งไม่เกินสัปดาห์ที่ </a:t>
            </a:r>
            <a:r>
              <a:rPr lang="en-US" sz="2800" b="1" dirty="0" smtClean="0">
                <a:solidFill>
                  <a:schemeClr val="bg1"/>
                </a:solidFill>
              </a:rPr>
              <a:t>2 </a:t>
            </a:r>
            <a:endParaRPr lang="th-TH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haieditorial.com/wp-content/uploads/2011/01/%E0%B8%9B%E0%B8%A3%E0%B8%B0%E0%B9%82%E0%B8%A2%E0%B8%8A%E0%B8%99%E0%B9%8C%E0%B8%81%E0%B8%B2%E0%B8%A3%E0%B8%AA%E0%B8%B1%E0%B8%A1%E0%B8%A1%E0%B8%99%E0%B8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203373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2009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556</TotalTime>
  <Words>3276</Words>
  <Application>Microsoft Office PowerPoint</Application>
  <PresentationFormat>On-screen Show (4:3)</PresentationFormat>
  <Paragraphs>249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Adjacency</vt:lpstr>
      <vt:lpstr>รหัสวิชา AIM2302  รายวิชา  การนำเสนองานโฆษณา  </vt:lpstr>
      <vt:lpstr>ตั้งกลุ่ม Face Book</vt:lpstr>
      <vt:lpstr>Agreement</vt:lpstr>
      <vt:lpstr>Agreement</vt:lpstr>
      <vt:lpstr>Agreement</vt:lpstr>
      <vt:lpstr>รายละเอียดในการเรียน</vt:lpstr>
      <vt:lpstr>คำอธิบายรายวิชา </vt:lpstr>
      <vt:lpstr>PowerPoint Presentation</vt:lpstr>
      <vt:lpstr>Assignment 1 Time 45 Mins  (Present ในการเรียนสัปดาห์ที่ 1)</vt:lpstr>
      <vt:lpstr>Agreement</vt:lpstr>
      <vt:lpstr>Present คะแนนพิเศษ</vt:lpstr>
      <vt:lpstr>PowerPoint Presentation</vt:lpstr>
      <vt:lpstr>การโฆษณา หมายถึง</vt:lpstr>
      <vt:lpstr>การประชาสัมพันธ์ หมายถึง</vt:lpstr>
      <vt:lpstr>การโฆษณาสินค้า หมายถึง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หลักในการโฆษณาสินค้า</vt:lpstr>
      <vt:lpstr>ประโยชน์ของการโฆษณาสินค้า</vt:lpstr>
      <vt:lpstr>วัตถุประสงค์ของการโฆษณา </vt:lpstr>
      <vt:lpstr>องค์ประกอบของการโฆษณา</vt:lpstr>
      <vt:lpstr>PowerPoint Presentation</vt:lpstr>
      <vt:lpstr>PowerPoint Presentation</vt:lpstr>
      <vt:lpstr>PowerPoint Presentation</vt:lpstr>
      <vt:lpstr>PowerPoint Presentation</vt:lpstr>
      <vt:lpstr>โครงสร้างที่ต้องมีในข้อความโฆษณา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ลักษณะของการเขียนเพื่องานโฆษณาและสื่อสารการตลาด</vt:lpstr>
      <vt:lpstr>PowerPoint Presentation</vt:lpstr>
      <vt:lpstr>การใช้ภาษาในการโฆษณาสินค้าและบริการ</vt:lpstr>
      <vt:lpstr>PowerPoint Presentation</vt:lpstr>
      <vt:lpstr>ข้อควรคำนึง ในการใช้ภาษาเพื่อโฆษณา</vt:lpstr>
      <vt:lpstr>ต่อ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HOMEWORK     </vt:lpstr>
      <vt:lpstr>     HOMEWORK 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FMS00</dc:creator>
  <cp:lastModifiedBy>TAO</cp:lastModifiedBy>
  <cp:revision>62</cp:revision>
  <dcterms:created xsi:type="dcterms:W3CDTF">2017-08-10T06:45:42Z</dcterms:created>
  <dcterms:modified xsi:type="dcterms:W3CDTF">2021-07-27T06:49:08Z</dcterms:modified>
</cp:coreProperties>
</file>