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73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3" r:id="rId11"/>
    <p:sldId id="365" r:id="rId12"/>
    <p:sldId id="271" r:id="rId13"/>
    <p:sldId id="330" r:id="rId14"/>
    <p:sldId id="363" r:id="rId15"/>
    <p:sldId id="331" r:id="rId16"/>
    <p:sldId id="332" r:id="rId17"/>
    <p:sldId id="333" r:id="rId18"/>
    <p:sldId id="334" r:id="rId19"/>
    <p:sldId id="335" r:id="rId20"/>
    <p:sldId id="336" r:id="rId21"/>
    <p:sldId id="337" r:id="rId22"/>
    <p:sldId id="338" r:id="rId23"/>
    <p:sldId id="339" r:id="rId24"/>
    <p:sldId id="340" r:id="rId25"/>
    <p:sldId id="341" r:id="rId26"/>
    <p:sldId id="342" r:id="rId27"/>
    <p:sldId id="343" r:id="rId28"/>
    <p:sldId id="369" r:id="rId29"/>
    <p:sldId id="344" r:id="rId30"/>
    <p:sldId id="345" r:id="rId31"/>
    <p:sldId id="346" r:id="rId32"/>
    <p:sldId id="347" r:id="rId33"/>
    <p:sldId id="348" r:id="rId34"/>
    <p:sldId id="349" r:id="rId35"/>
    <p:sldId id="350" r:id="rId36"/>
    <p:sldId id="351" r:id="rId37"/>
    <p:sldId id="352" r:id="rId38"/>
    <p:sldId id="353" r:id="rId39"/>
    <p:sldId id="354" r:id="rId40"/>
    <p:sldId id="355" r:id="rId41"/>
    <p:sldId id="356" r:id="rId42"/>
    <p:sldId id="368" r:id="rId43"/>
    <p:sldId id="357" r:id="rId44"/>
    <p:sldId id="358" r:id="rId45"/>
    <p:sldId id="359" r:id="rId46"/>
    <p:sldId id="360" r:id="rId47"/>
    <p:sldId id="361" r:id="rId48"/>
    <p:sldId id="362" r:id="rId49"/>
    <p:sldId id="364" r:id="rId50"/>
    <p:sldId id="367" r:id="rId51"/>
    <p:sldId id="329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41E1-CC37-49F2-BDFD-91511640B12F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EA2C-CD3A-4C47-8EC5-6890714940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41E1-CC37-49F2-BDFD-91511640B12F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EA2C-CD3A-4C47-8EC5-6890714940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41E1-CC37-49F2-BDFD-91511640B12F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EA2C-CD3A-4C47-8EC5-6890714940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41E1-CC37-49F2-BDFD-91511640B12F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EA2C-CD3A-4C47-8EC5-6890714940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41E1-CC37-49F2-BDFD-91511640B12F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EA2C-CD3A-4C47-8EC5-6890714940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41E1-CC37-49F2-BDFD-91511640B12F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EA2C-CD3A-4C47-8EC5-6890714940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41E1-CC37-49F2-BDFD-91511640B12F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EA2C-CD3A-4C47-8EC5-6890714940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41E1-CC37-49F2-BDFD-91511640B12F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EA2C-CD3A-4C47-8EC5-6890714940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41E1-CC37-49F2-BDFD-91511640B12F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EA2C-CD3A-4C47-8EC5-6890714940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41E1-CC37-49F2-BDFD-91511640B12F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EA2C-CD3A-4C47-8EC5-68907149405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41E1-CC37-49F2-BDFD-91511640B12F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B1EA2C-CD3A-4C47-8EC5-68907149405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5B1EA2C-CD3A-4C47-8EC5-68907149405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B0D41E1-CC37-49F2-BDFD-91511640B12F}" type="datetimeFigureOut">
              <a:rPr lang="en-US" smtClean="0"/>
              <a:t>7/27/2021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saritiaw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1belief.com/online-marketing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saritiaw@gmail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132856"/>
            <a:ext cx="7848600" cy="1600200"/>
          </a:xfrm>
        </p:spPr>
        <p:txBody>
          <a:bodyPr>
            <a:normAutofit fontScale="90000"/>
          </a:bodyPr>
          <a:lstStyle/>
          <a:p>
            <a:r>
              <a:rPr lang="th-TH" sz="4800" b="1" dirty="0"/>
              <a:t>รหัสวิชา </a:t>
            </a:r>
            <a:r>
              <a:rPr lang="en-US" sz="4800" b="1" dirty="0"/>
              <a:t>AIM2302 </a:t>
            </a:r>
            <a:r>
              <a:rPr lang="th-TH" sz="4800" b="1" dirty="0" smtClean="0"/>
              <a:t/>
            </a:r>
            <a:br>
              <a:rPr lang="th-TH" sz="4800" b="1" dirty="0" smtClean="0"/>
            </a:br>
            <a:r>
              <a:rPr lang="th-TH" sz="4800" b="1" dirty="0" smtClean="0"/>
              <a:t>รายวิชา</a:t>
            </a:r>
            <a:r>
              <a:rPr lang="en-US" sz="4800" b="1" dirty="0" smtClean="0"/>
              <a:t>  </a:t>
            </a:r>
            <a:r>
              <a:rPr lang="th-TH" sz="4800" b="1" dirty="0"/>
              <a:t>การนำเสนองานโฆษณา</a:t>
            </a:r>
            <a:br>
              <a:rPr lang="th-TH" sz="4800" b="1" dirty="0"/>
            </a:br>
            <a:r>
              <a:rPr lang="en-US" sz="4800" dirty="0"/>
              <a:t/>
            </a:r>
            <a:br>
              <a:rPr lang="en-US" sz="4800" dirty="0"/>
            </a:b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64088" y="5105400"/>
            <a:ext cx="3376464" cy="1752600"/>
          </a:xfrm>
        </p:spPr>
        <p:txBody>
          <a:bodyPr/>
          <a:lstStyle/>
          <a:p>
            <a:r>
              <a:rPr lang="th-TH" b="1" dirty="0" smtClean="0">
                <a:solidFill>
                  <a:schemeClr val="tx1"/>
                </a:solidFill>
              </a:rPr>
              <a:t>อ. อิสรี ไพเราะ(อ.ต๊ะ)</a:t>
            </a:r>
          </a:p>
          <a:p>
            <a:r>
              <a:rPr lang="en-US" b="1" dirty="0" smtClean="0">
                <a:solidFill>
                  <a:schemeClr val="tx1"/>
                </a:solidFill>
                <a:hlinkClick r:id="rId2"/>
              </a:rPr>
              <a:t>isaritiaw@gmail.com</a:t>
            </a:r>
            <a:endParaRPr lang="th-TH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MB. 0863583508</a:t>
            </a:r>
          </a:p>
          <a:p>
            <a:endParaRPr lang="en-US" dirty="0"/>
          </a:p>
        </p:txBody>
      </p:sp>
      <p:sp>
        <p:nvSpPr>
          <p:cNvPr id="15364" name="AutoShape 4" descr="data:image/jpeg;base64,/9j/4AAQSkZJRgABAQAAAQABAAD/2wCEAAkGBhQQEBAQEBIPEBAQDw8VFRQVDw8QFBQQGBAVFRUUFRUXHCYeFxkjGRQUHy8gJCcpLCwsFR8xNTAqNSYrLCkBCQoKDgwOGg8PGiolHyQtKTAvLCwsLSwvKjU0LCksLy0qKi4sMCwpLCwwLCwsKSwpNCwsLCwqKSwpLCwpLCkpLP/AABEIAMMBAwMBIgACEQEDEQH/xAAbAAABBQEBAAAAAAAAAAAAAAAAAQIEBQYDB//EAD8QAAIBAgQCCAMFBwMEAwAAAAECAAMRBAUSIQYxEyJBUWFxgZEyocEHI0JSsRRicoKS0eGisvAzY8LSFmSj/8QAGwEBAAIDAQEAAAAAAAAAAAAAAAEFAgMEBgf/xAAzEQACAgIBAwEFBgUFAAAAAAAAAQIDBBESBSExQRMiYYHBMnGRodHwFSMkUbEUM0Lh8f/aAAwDAQACEQMRAD8A9xhCEgBCEIAQhCAEIQgBCEIAQhCAEIQgBCEIAQhOdarpEA6Qkb9s8PnF/bB3GTojaJEJwGLHjHDEr3xobR1hOYrr3iOFQd495BI6ES8WAEIQgBCEIAQhCAEIQgBCEIAQhCAEIQgBCEIAQhCAEIQgBCEIAQhCAEi408vWSpDxx3HlJXkh+CNeES8S8zNYt4l4l4l5JA68NUZeF5AJGFqHWB3yylXgReoPAGV/EfFJwtVEVA4td+d7HlaZQrlZLjEwtvhRXzn4NJCVOR8Qri9ZRGVU07m25IvYDnLaYTg4PjLyba7Y2x5we0EIytVCqWPJQSZisx4qcsQpKjuE2048rn7pzZebXipOfqbiEzfD+fNUYI5vfke280kwtqlVLjI2Y2TDIhzgEIQmo6QhCEAIQhACEIQAhCEAIQkCvnVJDYtv4bzKMXLwjCdkK1ub0T4Tlh8UtQXQgidZDWuzMk1JbQQhCQSEIQgBIGNPW9BJ8wXGlKtWqsgqClTpFaqlNYqMyAKabkECxNQ2t3TTdfChcpmyur2j1vQ3H/aFhqYbQXqsFqbBWQakNipLWt52tM3mP2g16jAUbUFFWjYgKzlWQlkfVceo7paYHhqhSqA6TUK1641VDqvS6LUQV+E9Yje19pWYjhBCFakzU3CYVrEl0atUZlJN7lQNtlsN+UrP4pGb13SLeqvErf2W/i+/5FhlP2mKwH7VT6MlWYsl2UIDYXX4r3HZNZgc3pVxelUR9gSAesoIuNSndfWeQZnkdagGvTZlCMiug6QNoq9drLdlUcrsBzk/D8M4guSR0IGJo6rvZjTZgisum4bmdiROqOckttpozyOn40lyrlx8/Ffh5PQMz4xw1AdaqrsadR1VOvrCgkgMOqDt2kSgbirEYxlp4amaFDEUXCV3VrpVUOTZlJU/Dy585wyvhGlQalqvVqJiaqBiLIydEzEGnci97j0khMX0fQqoAUHEuAAAADUIFgOW1Qzjt6lKfar9+TjmsbH+ynJ/3f0X4eTZcGU3FACs/S1F1Kz/AJiHO/lJmfZEuJS9rVFHVPL+U+EbwvTth1Pad/ff6y4l5XKUNPffsVVsY2qSkuz2eW4PMHwdYkDQL2Zbcj2giehZdnVOsgYMFNtwSBY+vOQ+IOGlxI1LZaoHPsYdzf3mTfJq9LqlHUcr/Evut5aSdWTFNvUighHIwJtRXKD/AH8jeY9Omo1EQglkIFiDv2Ty7GIVdtZC2JuG2K+Bk6niHQ7MysO4kbxlfH1WcO7pUK8hVw+Hqj3K6v8AVN9FU6G+PdfgceXk1ZaXtE4tfP8AQv8Ag3AFiKu+gcja1z4d82cx2W8bWstdEHIaqYI/0m9vea6jWDqGU3DC4M4MxWOfKa0XPTJY6r4Uy3rz6P8AAfCEJxFqEIQgBEJimY3Ps7YsQCQoOwm+iiV0tI48zMhiw5SNgtQHkQfWOnm2GzxlYEMR6zcZLmgxFPUPiRtLfxaQf0Im3IxZU9zRhdRhldktMsYRLwvOQsyHnFYpRdhztPK8dmx1HftnrONZNJV+TAi252nlGf8ABtfpWagFrozbBatOkR/EKhHyJllg2RgnsoerY07mnH8C+4PzhjWpoLkOSD4CxN/eegzJ8F8InCqHrFWq22CnUFvz63aZq5zZU4zsbid/T6Z00qMxZFx2YLRF2PkO2SZ57xlmhWs6luXIdw0rt87+sxx6lbPizLOyHj1c4ruaelxShNiCB53lzSrBgGUggzxujmR1T0Xg/EM6VL/CClvPTv8ASdWXixrjyiVvTeoWXzcLDQzG5sdVar50F/qxJB+SzZTO4nAqzM1rEte4JG97g7SgzMSWTFJPWj0cLVW+5QV3IVz/ANvMD69KFX5Tvp+809n7TTX0TD6/1EmVMqFiAxAsRvY9Um59zIxZFa5clg7NsABcpp7e4Sq/g2VLtBJ+fD/XRNnUKKu9j0Qn61Ikczg6xHnXa4+ayRVN3cf/AGqKjySktUfMGH7LZRouy6cKnZcLTqFmJHiD2d05VatiGIItVrOdjy0lE9wR7Tjtw76m1KDXy+ZvhkV2R5QkmiNUzAJoJ7Di6n/6EA/0uZU08QpKJbdcPTH8zE3/ANgkTH4k6dJvcYZV/ma4PrcCLlPXxAH/AHEHoFB/8p1U469f33/7OC2+TlpfvwevZPT00UHh/iTZxwq2RR+6J1npn5Ml4FiQhIJPNOI3FOtXPL7xvmSZRPiSdzffkLWHnaXPFjXr1PGsfkT/AGlGzXJ9J6aj7CPn+X/uyXxZzoZhrrVaR501otf+MP8A+nznqXBmI1YYD8rEek8xwuD/AOtVHM1ACf3VAA+d56BwFU+7YeJ+k5cv3qH8GWHTv5eZHX/KP0X1RrIRLxZRHsBIQhJAGefcR4Mo7A7cyPEd83OMxgpi55nkJms3xaVlIqL0gANgAAw/hOxB9Z24kpwfJLsVHU4VXR4Semjz7G4opcjsBN7iehfZvh6gwnS1QVNdtSqRYhANINvGxPlaY/LM2weHrFqmBxLMDsz1Fq28kZrT0vKs8pYhQaZIuPhZSjexm/MsnNa4vRy9Lopqlvmm/wCyLGR8djBSXUeZ2A7zYn6TveYnN89LY2thmNlpqgpjb4igZj5m4HpK+qKlNJlzkWOFUpR8jMdnzFidRkHFUqOMGjEIr/law1qfA/TlIONveQXzDow7X+Fe/e/ZPROmCh2PDRybpW9yRg8yGDZlSpVupt/1G0+HV5T0ThfO/wBqo6z8atpbx2BB+fyng2Y570mKqjYWIAsQQRaeg/ZRnH3tWix+NAy+ak3+TH2lfkRjZXyXlF7hSspvUZN6f7X6Hpz1AoJOwExHGvDqY0irRqaKygAhtSpUA5X22bx8u4Tjx7xccPiKeGXVc0VqDeytqd1377aOXj7VuTYupjA5clKS9Vjvct+Vd+drb9l5oopaXtEzszMqPJ1SjtFblHA2LqVQrUxTRWBNRq1MrYHsCMSfaerZVlq4emKa7nmT3tMBRyLC02LIKysfxDEVFPyMukzWpQQMjvVpr8Qc6mA8+0eM23122JbZzYuTj1NuK/Pf0X5GxvOFTCK3ZY+ETD4oVER15OoI9RFNa0rNaL/aa2YzNc4KhwbBRUqKCOZCvZb+/wApn2xhJ9ZNz7L2q0UXS4dqyEEC+kkNcsPy72PnfsmbbXh30V1dWJsLqdz+6eTekucGyKjp+TyvV6LJz5Lwa7KsQezumgKgykybKKlSi7FWolqb6NQsxOk6Tbs3mcyPMClXDNc6OmVXW5sUYgbjkbXJ9Jy5lkZT90selUTrq9/1NvWwCN8SKfNQZHoZFRR1dUCsD2bb99p1zasy4jRTIVAqXFr9YliT7afaSOGan7RRWu9h95UAA5EK2kE38jOJqL7tFpxezSLsAO4RbznrhqmJuOl4ExmqRszr6aNVu6m3vawhLb0RKWk2eZZ3X11CdzdnblfmT/eVlP6yficQFNyL7ge5A+sZiqFjcT00GlqJ8/ug5bsLLKMAXweJt8QRnHpUufkDL/gRSAdQKk6ufdtG8H4NXpPTYXV6diPAmS+FsLVR3WqpUU2Kg2sCLW27++V91nu2Q+ZeY9P8yi1L01/6aeES8SVB6UW8ZVrKg1OyqO9iFHuY68xf2huQ+Fvun323Zr6m/na/zgktuKqmmkK6jWFDfCeY0kix8xb1mUwfEVCqNnCk9jbfPlK2kwsQjPTDcwjFQT3leR9RM/U4IcG+GrfyOLj3E7Kb+C0yry8N2S5RNXmONUHqsjNa9gVJA75VjOXVwymxBuD49kx+brXwtRenQ06yC4PMOnbY9olhTxwqItReTD2aW1dsZrR5u/GnVLl3/Q96y7GitRpVV5VKaN7i9pjuJuFxXxjV1r9H1KYIVA56Rbi5OoW6unbwkfg/iO2XV03L4QM1hct0BbUSo53W7j0E6UKq6futOk73XtuL3J5km9995V14/vtN+D0F+c1XFpb2u/6FbnWBq00LipSa176m6H2Jv7XmNxFcuR0i9TUC2ncHwLDa03WZZYlcfeKGI5HtEpqOQU6T6gzKR+Xqn3EsPZzlHjy/Ipf9RTCfLh+ZgeI6WvGLUSwNRdrWALAbD12EsuF8zNOslZWKGnZgbXv4Ed3OaLinK6eIQuiqMTRGtGGxfTuUe3O4Fr8wZg6WJUMWQnS41eR7R7k+845xlUnFltVZXktTj6G54qqvmVSjW6SilSijKPu2XUCSRfrG3M+80mWIaWDoISLhCTblqJNz7zy9MxI3uAJtOFc+FWk1N2BNM7WYE6T4c7X7fGTiySlpmvqVblXuPks2rG8scC2oMv5lI9xK12X8wtI+Y8SUsLTJuGqOCEW9ifHwEtbpR4HmcWuftdG14TzDXhVAN+jd19AxI/WcOJOJlw5WmxAZwWtvfQDbYefb4TDfZ5xSKJqUqmoqw1DSLkNf/MjfaXXqV6+HrUKdYrTpgE6L2Oskiwvta0pHFRu2/B7KMpWYuo9n4NIvEob4bGV2IxmJL6qWKKC/w6EUepA3mNw+aLyJ0ntBllhcyI2DXHZc3t4yyUapeiKGU8iHiTN7lWcVyLVWB/eBsbysp8Khma1ZijNq06QGXe+x/wASny/NvvBTJ61gfSazL6nWXx2mu7FrcW4m3G6jkQsjGx9vidMRXOqtUO+kOf6aYH0lvwkujBYcd6av6mLfWVWIyio1OqgK3qBwGN9tR7R5Ey2y7DNTpol/gRV9haU56lFwHjw8hqDOoMgkkB5VcUYjThmH5mVfnf6Sbrmc4zxdkppftZvlYfqZvojysSOTMs4USfwMnRpdJXpp+9f25fMiWnEVAJXqKOQbb1AP1nHhGnrxWrsW3/t9BJPFFS+Iqea/7Flty/qOPwPNOGsLl/eX0ZfcGnq/yfWacGZXg82X+T6zSh5WZa/msv8Apj/pona8IzVCcpZDyZneOsB0uDdh8VAioP4QCH/0kn0l+WjHsQQdwQQR3jtkDZ4zTrydgsbpYHxEiZzl5w2Iq0d7I3VPfTO6n2NvMGRkqyDIuvtMpCvg6dUWLU7H07R7Xnm3DtY6zQ7Kh6vg3YfaemO3T4R6Z3IBnleX1eixKX2NOqFPkTYH2M6qZuK7HBk0qbXLwz0nKsnqYaqtZGFQEMrp8Oukws6/UeIEzVeviMG5Oiqqkk6gCQLm55X2uTNXhsdsJPp4wHZgDMFfPe2Zyw6nHilpGay7jzULNpb5H5bfKNbiYVazU2ATloYHZvAzQvwjhcW3WQIx/EvVb3EwXHHDb5dVVdRqJzR+Rt2q3jynbVllVkdMXr3X+C9XF6W9bGYDEZYaVatd+qtR9Kk/hJuPkR7TT4bHdLTWp2kWb+LvlbnlEalxJJ2Uoy/h1aSAxHiD8hNmX78FNehp6Y/Y2OuXqbL7OsjRE/aqyaqji9Mso0005Ai/N23N+wW7bzXY3on3dFcjl1QWHkeYmP4f4sBp0aVa2oUksw2GjdVuO8abGaSnVVxdSCPA3mVdUHFGq/JuhN7Rkc1qqKvVoYlV7fvgf9JH1kV+GDiKdToqoeoai1EWoppEELbTquynbUL3HObarRB5gGcqJVDsADN7x1NeWckeoSqf2UvkecYajVwtY06yPSfTcBhzF+ankw35i80eEz5h2+80WZ4AYqk1JrXIJQ23SpbYg9ncfAzzajij27HtHcZXX1uuXf1LzCyI3w93to2xxdGsLVqdN/NQZy/+KYaob0nqUSe5tQ9mmew+LtLXCY8giaU2vB1ySl2ktnLiPhuvgjRr3FSlYL0i3+IEldS9lwSJq8pxepFcdwMkV8QKuCZXGpQVJHetxf5XlBwyxQPRbnRqMndsDsfa07sWxy3GRT9SojBRnA9KpPqUEdoBnQGVeU4waLMQLHa/jLSV1sOEmi7x7lbWpfAXXA140iNKzA3nPEZgFBJ5CY3ibMFrG4bZQNiLWM2FXDhgQRcGU+I4ZpMb6PmbTpx7IVvk/JX5tFl8eEWteuyk4Sxq02Yki5B7e+30Ej5pjS9Vj+Yk+55S0xWStT3pUwee1gfkech4bAk/HSqggi3UYA+p/vO6icXJ2tlTm1zjCOPBP79dmafhw6U/lWXqVpQZXRcfEunuF7+8uKaGV18lKbkXeHB10xg/QmCpCcgsJoO07loxnjGecXqSCTGfaLhRroVRzKOhPgpDD/c0xo35G89D4pN1osfw1hfyZWH62mTbBUhjnSoo6OphyRYlbOrruLcjYmQzJDMlxWltJ5NtMFx/kjU8R0tK4JO9u7sM3NagtKoulyyFgN7agb7XtsRGcbUQKaVCOYHqeyEQyBkuYGpRpsdmKi47mtv85a08TMjkWMbU6sAO1QPn9JfrUkEo0OW46zDeQ/tUp9Lh0qfl/wCf3kKhiLES0z1enwTDmQD+kyi9MxmuUdHmmSV9N6Z5ODb+MXtPRsLwbQq0NNQsWdRqOoi58uzeeUJXsTuAyncdzCet5TmF6akHmoPynRbY9JJ9jix6Y83KS79imzL7OqyBThnVxTUqA2zEatQBI2237O2VDYzE4U2rU6qW/FYkf1CekUMwkwYhHFnAIPeJhC+UTZdh12GCwPFxYDrA+gnfA58WrNSqaQbjSRtcFQwv6H5GaevwBhcSbqvROfxIdO/iORmG4yyCrl+JpBjqVlVVqD8Vj1SR2EbDyvO+rL395TZHS9J+q/wbSlzDc7WtudvSeaZ9huixeITs6Z2H8LnWvyYTfZNjulpK3eN/PkZnuP8AAgGlieQa1J/4gCUPquofyibcyPKCkjl6VP2dzrfr9DOUq0nYbEcpV0z3ESXSlWeja7m6wFfVhqq/uH9JGSsgxAqIyt0yWYBlPWXkbDvBt/LG8OVLqy96zJZTkzpiajKWulR7aiSApNxz7LGZ1Wezls1ZOP7evij0vLvvKqKfhLC/pvNkJg+GccGxCKdJChyWsQAQtxvN0pmzJuVrTj4NHT8WWNGSnrbZ0AhpgI8TlLIZoiGlO1ooEgaI/QQGHknTF0wTo4pStOyrFCxwEE6HCEBCCSK5kaq0k1JErCYmRS59T6WmUBsdSsD4qwP/ADzmTzbL3qVadQHRoBBtuTcWt5Tb4ijeVtbCSAYrF4VgLm5tY+xvJfF414JG7tJ+cusTluoEHtBErcwy13w3QbXtbVva3faSDFZbQ++S3aSPlL2u4RtL3Q9moFQfInYwGTdCA3MqVN/USbxjvh6L/lemfTUIYREA7pc5XV1IyHtExjZhpN028Ow+k0nCuYCs1uTLa4+ogHnHEuRacU1luGO/ge+bXhfEEUEQndAF9ht8pw47UUqvLrG9pVcL409I6E3uAR+h+klkLybyniZLpYuUqVJ3StMTI1OWY+zDeR/tJTpaFJ7XNOrSI/qAPyJlZg8TYiWfEP3uEcdyzKL00zCa3FozeUfdV6tH8JPSJ5E9YehlzmOCFejUon8a9U91RSGQ+4EzoxS2pVdaF6dtViOsh2bbn3N6TRdNcC0vavfhwZ4zK3TarY/eeecSZNXpaKzhVBYrdSD1iLgOBvewPsZV4XMWU9cXHeOc9A4wwmvDU7cxWB8+o4mJqZfa8qr4KubjE9NiXSvpU5+WbfhRQ41DkRMxmOdF8Y2Hp7IrEOe1m228t5p+Cxal/J9JnsPw6WrmuuzM7HwNzeaWdcV2NhSrtTGHFNQxKsLE2ABtcn+02mExOoC/OZXLsISUZvwqQB5kG/ymjw4jfbRi4+9stEadFkak07qZBkdRHARojxBIoEW0QRwgkLRbQigQAhHQgENxOLpJRE5ssxMiC9KR6lCWLJOLU4BVVcPIdXCy7anI1WjAM7jMEGVlPJgRKfOMuarR6Enb81t7eU11XDyHVwkAwD8O6eUl8M0OixFvzL+h/wAzT1sFID5aVqJUXfSTcdtjbl7QCg+0Kleuh71P0lHkmDtXQ99x7j/E1XFGXtiKlMqDZQbk7dnISFRwHRMh7nX9bSSPUsGUA2uL90XTJPF1Bf2bpAqhxbrAANbz5zMrmjIeqdQ7jv7GYmRoaT2M0OHfXRZT3TIYDOEqnSeq3ce3yM1uU0za3hAPHa+TuMTWpF6llqMQutwNBN12v3G3pPRspxLrSXplChVA1FrXsOZHfInED0sNUatUALcgLC5PdIvD+ZHGVA9QDQG6qW2A8u+b4Wyh3izltxq7u01ss8xxZqp1F1qKtMC3PSVa5Hfvb3kOtkpcEDa4lni8WyV3p0kuTo3vpVRbw3v4fOW2Cw5sL7mTN8km33MKo+zbilqPoVeQ4F6VMoVudNgQRY7ePKWWX5ToVQbEgC/naWlKhJdOjNR0bOGHw9pOppHJTnZKcEjqYkhBOaJOqiAPWdBGKI8QSOEcIgiwBRFEBFgCwhCQDiRGETqRGkSDI4FZzZZIIjCsAisk5PTkwrGMkAgPRnB8PLI04xqcAqHwsjvhZdNSnF6EAoauElbmOWllOn4gVI7OTA/Saiph5Fq4aAZbPwXwppgHWRa1jzmXTJ3A609Fq4SQ6uB8IBhHy4ieh8HuWopq3Onn2ynxOBt2Sz4Qf7sDz/WGDI8Y4I1sVU7QtgB3dphwpgmoNZgbXNiBeX1bD68RW/jH+0S2weX27JJBwwuCLVKlQi2phbvsBz/WXFChOlDDyZToyTBoZTpySiRVpzsqQNCKk6qsVVjwIJ0AWPAgBHgQSKBHAQAiiAKBFEAI4QAgIRRIAsIRYByIiER5ES0gyOZEaROtohEA5FY0rOxEbpgHApGlJIKxpWARmpzm1KSysaUgEFqU4vh5ZGnGGlAKp8LOD4K8ujRidBIJKFsrB7ImFyMUySh0gk3Fri5527pf9BE6KAUtDJFQsRclmuSe0/TlJiYS0nilHCnMjFkVaE6rSncU48JJIOSpOgSPCRwWAMCx4WOCxwEAaBHARQI4CAIBHWgBHSAIIsIogAIsIsAIQhBI2JCEgkIhiQgAYkIQBLRLQhAGmJaEIAERtoQgBpiWhCQSFo0rCEkgNMUCEIIFtHgRISSB1osISQLHAQhAFtCEJAHQhCAKIsIQBYQhACLCEA//2Q=="/>
          <p:cNvSpPr>
            <a:spLocks noChangeAspect="1" noChangeArrowheads="1"/>
          </p:cNvSpPr>
          <p:nvPr/>
        </p:nvSpPr>
        <p:spPr bwMode="auto">
          <a:xfrm>
            <a:off x="0" y="-904875"/>
            <a:ext cx="2466975" cy="18573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228600"/>
            <a:ext cx="27432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Week   1-2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4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งานเดี่ยว รวบรวมงานทุกชิ้นใสแฟ้มงานเดี่ยวส่งตอนสิ้นเทอม</a:t>
            </a:r>
          </a:p>
          <a:p>
            <a:r>
              <a:rPr lang="th-TH" dirty="0" smtClean="0"/>
              <a:t>งานกลุ่ม รวบรวมงานทุกชิ้นใส่แฟ้มงานกลุ่มส่งตอนสิ้นเทอม</a:t>
            </a:r>
          </a:p>
          <a:p>
            <a:endParaRPr lang="th-TH" dirty="0" smtClean="0"/>
          </a:p>
          <a:p>
            <a:pPr algn="ctr">
              <a:buNone/>
            </a:pPr>
            <a:r>
              <a:rPr lang="th-TH" dirty="0" smtClean="0">
                <a:solidFill>
                  <a:srgbClr val="FF0000"/>
                </a:solidFill>
              </a:rPr>
              <a:t>ไม่ส่งคะแนนหาย 40 คะแนนค่ะ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2" descr="http://images.wikia.com/false-awakening/th/images/e/eb/Nuvola_apps_important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04800"/>
            <a:ext cx="1371600" cy="1143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71707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 </a:t>
            </a:r>
            <a:r>
              <a:rPr lang="th-TH" smtClean="0"/>
              <a:t>คะแนนพิเศษ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พูดเล่าเรื่องการใช้ชีวิตในช่วงวิกฤตโควิท แบบนำเสนอขายรูปแบบการดำเนินชีวิตของตนเอง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362526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9511188"/>
              </p:ext>
            </p:extLst>
          </p:nvPr>
        </p:nvGraphicFramePr>
        <p:xfrm>
          <a:off x="539552" y="2348880"/>
          <a:ext cx="7056784" cy="1534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671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8964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th-TH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+mn-cs"/>
                        </a:rPr>
                        <a:t>สัปดาห์ที่ </a:t>
                      </a:r>
                      <a:r>
                        <a:rPr lang="en-US" sz="20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20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th-TH" sz="20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+mn-cs"/>
                        </a:rPr>
                        <a:t>บทที่</a:t>
                      </a:r>
                      <a:r>
                        <a:rPr lang="th-TH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20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r>
                        <a:rPr lang="en-US" sz="2000" dirty="0" smtClean="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+mn-cs"/>
                        </a:rPr>
                        <a:t>  </a:t>
                      </a:r>
                      <a:r>
                        <a:rPr lang="th-TH" sz="20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+mn-cs"/>
                        </a:rPr>
                        <a:t>ความรู้เกี่ยวกับวิธีการโฆษณาและการนำเสนอ</a:t>
                      </a:r>
                      <a:endParaRPr lang="en-US" sz="20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+mn-cs"/>
                        </a:rPr>
                        <a:t>- </a:t>
                      </a:r>
                      <a:r>
                        <a:rPr lang="th-TH" sz="2000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+mn-cs"/>
                        </a:rPr>
                        <a:t>ความหมาย</a:t>
                      </a:r>
                      <a:r>
                        <a:rPr lang="th-TH" sz="20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+mn-cs"/>
                        </a:rPr>
                        <a:t>ของการโฆษณา ,ความสำคัญของการโฆษณา,ความหมายของการนำเสนอ</a:t>
                      </a:r>
                      <a:endParaRPr lang="en-US" sz="20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th-TH" sz="200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+mn-cs"/>
                        </a:rPr>
                        <a:t>- กฎ</a:t>
                      </a:r>
                      <a:r>
                        <a:rPr lang="th-TH" sz="20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+mn-cs"/>
                        </a:rPr>
                        <a:t>กติกาการเรียน  การประเมินผล การส่งงานต่างๆ</a:t>
                      </a:r>
                      <a:endParaRPr lang="en-US" sz="20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41936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การโฆษณา </a:t>
            </a:r>
            <a:r>
              <a:rPr lang="th-TH" dirty="0"/>
              <a:t>หมายถึง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3600" dirty="0" smtClean="0"/>
              <a:t>กล</a:t>
            </a:r>
            <a:r>
              <a:rPr lang="th-TH" sz="3600" dirty="0"/>
              <a:t>ยุทธ์ทางการตลาดที่ผู้ประกอบการจำเป็นต้องให้ความสำคัญ เนื่องจากเป็นสิ่งที่ทำให้ผู้บริโภคสามารถรับข้อมูลข่าวสารของสินค้าและบริการชนิดนั้นๆ  ได้อย่างรวดเร็วและทั่วถึง อีกทั้งการโฆษณาในรูปแบบต่างๆ  ยังมีส่วนต่อการตัดสินใจบริโภคผลิตภัณฑ์ของลูกค้า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7658746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การประชาสัมพันธ์</a:t>
            </a:r>
            <a:r>
              <a:rPr lang="th-TH" dirty="0"/>
              <a:t> หมายถึง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h-TH" sz="3600" dirty="0" smtClean="0"/>
              <a:t>การ</a:t>
            </a:r>
            <a:r>
              <a:rPr lang="th-TH" sz="3600" dirty="0"/>
              <a:t>เผยแพร่ข่าวสารข้อเท็จจริงและความคิดเห็นต่างๆ ไปยังสาธารณะเพื่อเข้าถึงกลุ่มประชาชนเป้าหมาย วิธีการดำเนินการดังกล่าวนอกจากจะเป็นการเสริมสร้างภาพลักษณ์ ให้ประชาชนเกิดความนิยมศรัทธาต่อหน่วยงานองค์การและสถาบันแล้ว ยังเป็นการเสริมสร้างความสัมพันธ์ที่ดีระหว่างหน่วยงานองค์การต่างๆ กับประชาชน โดยการประชาสัมพันธ์มีจุดมุ่งหมายคือการหวังผลความร่วมมือและการสนับสนุนจากประชาชน เพื่อทำให้การดำเนินงานของหน่วยงานนั้นๆ  สามารถดำเนินไปได้อย่างสำเร็จลุล่วง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41816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การโฆษณาสินค้า</a:t>
            </a:r>
            <a:r>
              <a:rPr lang="th-TH" dirty="0"/>
              <a:t> หมายถึง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600" dirty="0" smtClean="0"/>
              <a:t>การ</a:t>
            </a:r>
            <a:r>
              <a:rPr lang="th-TH" sz="3600" dirty="0"/>
              <a:t>ใช้ประโยชน์จากสื่อต่างๆ ที่มีอยู่หลายช่องทางในปัจจุบัน ในการประชาสัมพันธ์และนำเสนอข้อมูลข่าวสารของสินค้าและบริการต่อสาธารณชน โดยการโฆษณาสินค้าผู้ประกอบการจะต้องทำการระบุชื่อสินค้าและบริการ รวมทั้งชื่อของบริษัทหรือองค์กรเจ้าของผลิตภัณฑ์ให้ชัดเจน เพื่อสร้างความเข้าใจที่ถูกต้องให้แก่ผู้บริโภค ซึ่งสื่อโฆษณาสามารถแบ่งได้เป็นหลายลักษณะในรูปแบบต่างๆ กัน</a:t>
            </a:r>
          </a:p>
        </p:txBody>
      </p:sp>
    </p:spTree>
    <p:extLst>
      <p:ext uri="{BB962C8B-B14F-4D97-AF65-F5344CB8AC3E}">
        <p14:creationId xmlns:p14="http://schemas.microsoft.com/office/powerpoint/2010/main" val="41278794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สื่อจูงใจที่มีจุดประสงค์เพื่อการชักจูงผู้บริโภค โดยวิธีการสื่อสารด้วยคำพูดหรือการสื่อความหมายในรูปแบบอื่นๆ ซึ่งการโฆษณาไม่เพียงแค่สามารถกระตุ้นให้เกิดพฤติกรรมการซื้อสินค้าและบริการได้เพียงเท่านั้น แต่ยังส่งผลให้กลุ่มเป้าหมายสามารถเข้าใจถึงตัวผลิตภัณฑ์จนเกิดความรู้สึกนึกคิดคล้อยตาม ทำให้พฤติกรรมของผู้บริโภคเปลี่ยนแปลงไปตามเป้าหมายที่ผู้ประกอบการวางแผนไว้</a:t>
            </a:r>
          </a:p>
        </p:txBody>
      </p:sp>
    </p:spTree>
    <p:extLst>
      <p:ext uri="{BB962C8B-B14F-4D97-AF65-F5344CB8AC3E}">
        <p14:creationId xmlns:p14="http://schemas.microsoft.com/office/powerpoint/2010/main" val="14532462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รูปแบบการจูงใจด้วยเหตุผลจริงและเหตุผลสมมุติ คือสื่อที่ชักจูงโดยแจ้งให้ผู้บริโภคทราบถึงคุณสมบัติในด้านที่ดีและด้านที่เป็นประโยชน์ของผลิตภัณฑ์ ร่วมกับการนำหลักการตอบสนองความต้องการด้านจิตวิทยามาใช้ในการนำเสนอสู่สาธารณะ</a:t>
            </a:r>
          </a:p>
        </p:txBody>
      </p:sp>
    </p:spTree>
    <p:extLst>
      <p:ext uri="{BB962C8B-B14F-4D97-AF65-F5344CB8AC3E}">
        <p14:creationId xmlns:p14="http://schemas.microsoft.com/office/powerpoint/2010/main" val="8355725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600" dirty="0"/>
              <a:t>นำเสนอข้อมูลข่าวสารของสินค้า และบริการผ่านสื่อมวลชนในรูปแบบที่หลากหลาย </a:t>
            </a:r>
            <a:r>
              <a:rPr lang="th-TH" sz="3600" dirty="0">
                <a:hlinkClick r:id="rId2" tooltip="ทำการตลาดออนไลน์"/>
              </a:rPr>
              <a:t>โดยวิธีทางการตลาดออนไลน์</a:t>
            </a:r>
            <a:r>
              <a:rPr lang="th-TH" sz="3600" dirty="0"/>
              <a:t> เป็นการดำเนินงานที่สามารถเข้าถึงกลุ่มผู้บริโภคได้อย่างรวดเร็วและทั่วถึง ซึ่งสื่อมวลชนในยุคปัจจุบันสามารถสื่อสารกับกลุ่มเป้าหมายได้กว้างไกลมากยิ่งขึ้น ทำให้ผู้ประกอบการสามารถใช้สื่อเพื่อเข้าถึงผู้บริโภคได้ในทุกพื้นที่ทั่วประเทศ</a:t>
            </a:r>
          </a:p>
        </p:txBody>
      </p:sp>
    </p:spTree>
    <p:extLst>
      <p:ext uri="{BB962C8B-B14F-4D97-AF65-F5344CB8AC3E}">
        <p14:creationId xmlns:p14="http://schemas.microsoft.com/office/powerpoint/2010/main" val="14334022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600" dirty="0"/>
              <a:t>เสนอขายความคิดของผลิตภัณฑ์ด้วยวิธีการสร้างแรงจูงใจกับกลุ่มเป้าหมาย ให้เกิดทัศนคติที่ดีและเกิดความสนใจในตัวของสินค้าและบริการ จนส่งผลต่อการตัดสินใจที่จะบริโภคสินค้าและบริการชนิดนั้นๆ ซึ่งผู้ประกอบการเสนอขาย</a:t>
            </a:r>
          </a:p>
        </p:txBody>
      </p:sp>
    </p:spTree>
    <p:extLst>
      <p:ext uri="{BB962C8B-B14F-4D97-AF65-F5344CB8AC3E}">
        <p14:creationId xmlns:p14="http://schemas.microsoft.com/office/powerpoint/2010/main" val="857967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39000" cy="1143000"/>
          </a:xfrm>
        </p:spPr>
        <p:txBody>
          <a:bodyPr/>
          <a:lstStyle/>
          <a:p>
            <a:r>
              <a:rPr lang="th-TH" dirty="0" smtClean="0"/>
              <a:t>ตั้งกลุ่ม </a:t>
            </a:r>
            <a:r>
              <a:rPr lang="en-US" dirty="0" smtClean="0"/>
              <a:t>Face 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3191184"/>
          </a:xfrm>
        </p:spPr>
        <p:txBody>
          <a:bodyPr>
            <a:normAutofit/>
          </a:bodyPr>
          <a:lstStyle/>
          <a:p>
            <a:r>
              <a:rPr lang="th-TH" dirty="0" smtClean="0"/>
              <a:t>เลือกชื่อกลุ่ม / สมัคร </a:t>
            </a:r>
            <a:r>
              <a:rPr lang="en-US" dirty="0" smtClean="0"/>
              <a:t>Email </a:t>
            </a:r>
            <a:endParaRPr lang="th-TH" dirty="0" smtClean="0"/>
          </a:p>
          <a:p>
            <a:r>
              <a:rPr lang="th-TH" dirty="0" smtClean="0"/>
              <a:t>เลือก หัวหน้า </a:t>
            </a:r>
            <a:r>
              <a:rPr lang="en-US" dirty="0" smtClean="0"/>
              <a:t>(Host 1)</a:t>
            </a:r>
            <a:r>
              <a:rPr lang="th-TH" dirty="0" smtClean="0"/>
              <a:t> ของกลุ่มวิชานี้</a:t>
            </a:r>
            <a:endParaRPr lang="en-US" dirty="0" smtClean="0"/>
          </a:p>
          <a:p>
            <a:r>
              <a:rPr lang="th-TH" dirty="0" smtClean="0"/>
              <a:t>เลือก รองหัวหน้า </a:t>
            </a:r>
            <a:r>
              <a:rPr lang="en-US" dirty="0" smtClean="0"/>
              <a:t>(Host 2) </a:t>
            </a:r>
          </a:p>
          <a:p>
            <a:r>
              <a:rPr lang="th-TH" dirty="0" smtClean="0"/>
              <a:t>เลือก รองหัวหน้า </a:t>
            </a:r>
            <a:r>
              <a:rPr lang="en-US" dirty="0" smtClean="0"/>
              <a:t>(Host 3) </a:t>
            </a:r>
            <a:endParaRPr lang="th-TH" dirty="0" smtClean="0"/>
          </a:p>
          <a:p>
            <a:pPr>
              <a:buNone/>
            </a:pPr>
            <a:r>
              <a:rPr lang="th-TH" dirty="0" smtClean="0"/>
              <a:t>หน้าที่ คือ</a:t>
            </a:r>
            <a:endParaRPr lang="en-US" dirty="0" smtClean="0"/>
          </a:p>
          <a:p>
            <a:r>
              <a:rPr lang="en-US" dirty="0" smtClean="0"/>
              <a:t>Host 1</a:t>
            </a:r>
            <a:r>
              <a:rPr lang="th-TH" dirty="0" smtClean="0"/>
              <a:t> </a:t>
            </a:r>
            <a:r>
              <a:rPr lang="en-US" dirty="0" smtClean="0"/>
              <a:t>Host 2 </a:t>
            </a:r>
            <a:r>
              <a:rPr lang="th-TH" dirty="0" smtClean="0"/>
              <a:t>และ </a:t>
            </a:r>
            <a:r>
              <a:rPr lang="en-US" dirty="0" smtClean="0"/>
              <a:t>Host 3 </a:t>
            </a:r>
            <a:r>
              <a:rPr lang="th-TH" dirty="0" smtClean="0"/>
              <a:t>ให้เพื่อนๆ ที่อยู่ในกลุ่มนี้ทั้งหมดเข้าเป็นสมาชิกของ </a:t>
            </a:r>
            <a:r>
              <a:rPr lang="en-US" dirty="0" err="1" smtClean="0"/>
              <a:t>Facebook</a:t>
            </a:r>
            <a:r>
              <a:rPr lang="en-US" dirty="0" smtClean="0"/>
              <a:t> </a:t>
            </a:r>
            <a:r>
              <a:rPr lang="th-TH" dirty="0" smtClean="0"/>
              <a:t>และแจ้งข่าวสาร พร้อมทั้ง </a:t>
            </a:r>
            <a:r>
              <a:rPr lang="en-US" dirty="0" smtClean="0"/>
              <a:t>Assignment </a:t>
            </a:r>
            <a:r>
              <a:rPr lang="th-TH" dirty="0" smtClean="0"/>
              <a:t>ของวิชานี้</a:t>
            </a:r>
          </a:p>
          <a:p>
            <a:r>
              <a:rPr lang="th-TH" dirty="0" smtClean="0"/>
              <a:t>นักศึกษากลุ่มเรียนนี้ต้องช่วยกันสร้าง </a:t>
            </a:r>
            <a:r>
              <a:rPr lang="en-US" dirty="0" smtClean="0"/>
              <a:t>Community </a:t>
            </a:r>
            <a:r>
              <a:rPr lang="th-TH" dirty="0" smtClean="0"/>
              <a:t>ของวิชาเรียนนี้นะคะ</a:t>
            </a:r>
            <a:endParaRPr lang="en-US" dirty="0" smtClean="0"/>
          </a:p>
          <a:p>
            <a:pPr>
              <a:buNone/>
            </a:pPr>
            <a:endParaRPr lang="th-TH" dirty="0" smtClean="0"/>
          </a:p>
          <a:p>
            <a:endParaRPr lang="en-US" dirty="0"/>
          </a:p>
        </p:txBody>
      </p:sp>
      <p:pic>
        <p:nvPicPr>
          <p:cNvPr id="5" name="Picture 2" descr="http://9aud.com/wp-content/uploads/2012/06/facebook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228600"/>
            <a:ext cx="2200275" cy="1061067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762000" y="5029200"/>
            <a:ext cx="7010400" cy="95410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2800" dirty="0" smtClean="0">
                <a:hlinkClick r:id="rId3"/>
              </a:rPr>
              <a:t>Add </a:t>
            </a:r>
            <a:r>
              <a:rPr lang="th-TH" sz="2800" dirty="0" smtClean="0">
                <a:hlinkClick r:id="rId3"/>
              </a:rPr>
              <a:t>อาจารย์</a:t>
            </a:r>
            <a:r>
              <a:rPr lang="en-US" sz="2800" dirty="0" smtClean="0">
                <a:hlinkClick r:id="rId3"/>
              </a:rPr>
              <a:t> - isaritiaw@gmail.com</a:t>
            </a:r>
            <a:r>
              <a:rPr lang="en-US" sz="2800" dirty="0" smtClean="0"/>
              <a:t> </a:t>
            </a:r>
            <a:endParaRPr lang="th-TH" sz="2800" dirty="0" smtClean="0"/>
          </a:p>
          <a:p>
            <a:r>
              <a:rPr lang="th-TH" sz="2800" dirty="0" smtClean="0"/>
              <a:t>ชื่อ </a:t>
            </a:r>
            <a:r>
              <a:rPr lang="en-US" sz="2800" dirty="0" smtClean="0"/>
              <a:t>Profile  </a:t>
            </a:r>
            <a:r>
              <a:rPr lang="en-US" sz="2800" dirty="0" err="1" smtClean="0"/>
              <a:t>Isari</a:t>
            </a:r>
            <a:r>
              <a:rPr lang="en-US" sz="2800" dirty="0" smtClean="0"/>
              <a:t> </a:t>
            </a:r>
            <a:r>
              <a:rPr lang="en-US" sz="2800" dirty="0" err="1" smtClean="0"/>
              <a:t>Ait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286876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600" dirty="0"/>
              <a:t>ผู้ประกอบการจำเป็นที่จะต้องระบุบริษัทผู้ผลิต รวมทั้งระบุผู้สนับสนุนสินค้าและบริการชนิดนั้นๆ ให้ชัดเจน เพื่อสร้างความน่าเชื่อถือให้แก่ผลิตภัณฑ์และสร้างความเชื่อมั่นให้แก่ผู้บริโภค โดยการแสดงให้เห็นว่าผู้ประกอบการได้ทำการโฆษณาขายสินค้า(</a:t>
            </a:r>
            <a:r>
              <a:rPr lang="en-US" sz="3600" dirty="0"/>
              <a:t>advertising) </a:t>
            </a:r>
            <a:r>
              <a:rPr lang="th-TH" sz="3600" dirty="0"/>
              <a:t>ไม่ใช่ทำการโฆษณาชวนเชื่อ (</a:t>
            </a:r>
            <a:r>
              <a:rPr lang="en-US" sz="3600" dirty="0"/>
              <a:t>propaganda) </a:t>
            </a:r>
            <a:r>
              <a:rPr lang="th-TH" sz="3600" dirty="0"/>
              <a:t>เพื่อหลอกลวงผู้บริโภค</a:t>
            </a:r>
          </a:p>
        </p:txBody>
      </p:sp>
    </p:spTree>
    <p:extLst>
      <p:ext uri="{BB962C8B-B14F-4D97-AF65-F5344CB8AC3E}">
        <p14:creationId xmlns:p14="http://schemas.microsoft.com/office/powerpoint/2010/main" val="33883263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600" dirty="0"/>
              <a:t>คิดค่าใช้จ่ายตามรูปแบบและลักษณะของสื่อ ซึ่งมีการนำเสนอในรูปแบบที่แตกต่างกัน ตัวอย่างเช่น สื่อวิทยุโทรทัศน์ สื่อวิทยุกระจายเสียง สื่อวารสารและนิตยสาร หรือสื่อหนังสือพิมพ์ เป็นต้น ดังนั้นผู้ประกอบการจึงจำเป็นต้องคำนวณงบประมาณต้นทุนในการลงโฆษณาบนสื่อต่างๆ ให้เหมาะสมกับต้นทุนการผลิตโดยรวมด้วยเช่นกัน</a:t>
            </a:r>
          </a:p>
        </p:txBody>
      </p:sp>
    </p:spTree>
    <p:extLst>
      <p:ext uri="{BB962C8B-B14F-4D97-AF65-F5344CB8AC3E}">
        <p14:creationId xmlns:p14="http://schemas.microsoft.com/office/powerpoint/2010/main" val="16617789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หลักในการโฆษณา</a:t>
            </a:r>
            <a:r>
              <a:rPr lang="th-TH" b="1" dirty="0" smtClean="0"/>
              <a:t>สินค้า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การ</a:t>
            </a:r>
            <a:r>
              <a:rPr lang="th-TH" dirty="0"/>
              <a:t>โฆษณาสินค้าและบริการ เป็นการเข้าถึงกลุ่มผู้บริโภคเพื่อสร้างแรงจูงใจให้ลูกค้าเกิดการตัดสินใจบริโภคผลิตภัณฑ์ชนิดนั้นๆ   ซึ่งหลักการโฆษณาขายสินค้าและบริการอย่างมีประสิทธิภาพ มีดังนี้</a:t>
            </a:r>
          </a:p>
          <a:p>
            <a:r>
              <a:rPr lang="th-TH" b="1" dirty="0"/>
              <a:t>ต้องนำเสนอข้อดีของผลิตภัณฑ์</a:t>
            </a:r>
            <a:r>
              <a:rPr lang="th-TH" dirty="0"/>
              <a:t> และประโยชน์ที่ผู้บริโภคจะได้รับหลังจากบริโภคสินค้าและบริการ เพื่อชี้แนะให้ลูกค้าตัดสินใจเลือกใช้ผลิตภัณฑ์นั้นๆ หรืออาจใช้วิธีการนำเสนอความคุ้มค่าของผลิตภัณฑ์ที่มีราคาเหมาะสมกับคุณภาพในการชักจูงผู้บริโภค</a:t>
            </a:r>
          </a:p>
          <a:p>
            <a:r>
              <a:rPr lang="th-TH" b="1" dirty="0"/>
              <a:t>นำเสนอภาพลักษณ์ของสินค้าและบริการ</a:t>
            </a:r>
            <a:r>
              <a:rPr lang="th-TH" dirty="0"/>
              <a:t> เพื่อสร้างความพึงพอใจให้แก่ผู้บริโภค ผู้ประกอบการจึงควรเลือกนำเสนอจุดเด่นของผลิตภัณฑ์และชี้ให้ลูกค้าเห็นถึงประโยชน์และความคุ้มค่าที่จะได้รับจากผลิตภัณฑ์นั้นๆ</a:t>
            </a:r>
          </a:p>
          <a:p>
            <a:r>
              <a:rPr lang="th-TH" b="1" dirty="0"/>
              <a:t>นำบุคคลที่ได้รับความนิยมมาเป็นแบบโฆษณา</a:t>
            </a:r>
            <a:r>
              <a:rPr lang="th-TH" dirty="0"/>
              <a:t> จะทำให้ผู้บริโภคมีแรงจูงใจในการใช้ผลิตภัณฑ์มากยิ่งขึ้น เนื่องจากการนำเสนอสินค้าด้วยวิธีดังกล่าว แสดงให้ผู้บริโภคเห็นว่าบุคคลสำคัญก็ยังใช้ผลิตภัณฑ์ชนิดเดียวกัน จึงมีส่วนในการสร้างภาพลักษณ์ที่ดีให้แก่สินค้าและสร้างความภาคภูมิใจให้แก่ตัวผู้บริโภค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4105022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ประโยชน์ของการโฆษณา</a:t>
            </a:r>
            <a:r>
              <a:rPr lang="th-TH" b="1" dirty="0" smtClean="0"/>
              <a:t>สินค้า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sz="2800" dirty="0" smtClean="0"/>
              <a:t>การ</a:t>
            </a:r>
            <a:r>
              <a:rPr lang="th-TH" sz="2800" dirty="0"/>
              <a:t>โฆษณาสินค้าและบริการ สร้างประโยชน์ให้แก่ธุรกิจในหลายๆ ด้าน ทั้งแก่ผู้ผลิต ผู้บริโภครวมทั้งตัวผลิตภัณฑ์เอง ซึ่งข้อดีของการทำการตลาดด้วยโฆษณามีดังนี้</a:t>
            </a:r>
          </a:p>
          <a:p>
            <a:r>
              <a:rPr lang="th-TH" sz="2800" dirty="0"/>
              <a:t>ผู้บริโภคสามารถรับข้อมูลข่าวสารของสินค้าและบริการผ่านสื่อได้อย่างรวดเร็ว</a:t>
            </a:r>
          </a:p>
          <a:p>
            <a:r>
              <a:rPr lang="th-TH" sz="2800" dirty="0"/>
              <a:t>ผู้บริโภคสามารถเห็นโฆษณาได้ง่ายและตลอดเวลา</a:t>
            </a:r>
          </a:p>
          <a:p>
            <a:r>
              <a:rPr lang="th-TH" sz="2800" dirty="0"/>
              <a:t>ผู้ผลิตสามารถใช้สื่อโฆษณาในการเข้าถึงกลุ่มเป้าหมายได้โดยตรง</a:t>
            </a:r>
          </a:p>
          <a:p>
            <a:r>
              <a:rPr lang="th-TH" sz="2800" dirty="0"/>
              <a:t>ผู้ผลิตสามารถเลือกใช้สื่อโฆษณาที่มีความสอดคล้องเหมาะสมกับสินค้าและบริการนั้นๆ</a:t>
            </a:r>
          </a:p>
          <a:p>
            <a:r>
              <a:rPr lang="th-TH" sz="2800" dirty="0"/>
              <a:t>การโฆษณามีส่วนเกี่ยวข้องกับการตัดสินใจบริโภคสินค้าและบริการนั้นๆ ของลูกค้า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0159291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วัตถุประสงค์ของการโฆษณา</a:t>
            </a:r>
            <a:br>
              <a:rPr lang="th-TH" b="1" dirty="0"/>
            </a:b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7620000" cy="5564088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th-TH" sz="2600" dirty="0" smtClean="0"/>
              <a:t>วัตถุประสงค์</a:t>
            </a:r>
            <a:r>
              <a:rPr lang="th-TH" sz="2600" dirty="0"/>
              <a:t>ของการโฆษณาโดยทั่วไปนั้น มีดังนี้</a:t>
            </a:r>
          </a:p>
          <a:p>
            <a:r>
              <a:rPr lang="th-TH" sz="2600" dirty="0"/>
              <a:t>เพื่อแนะนำสินค้าและบริการต่างๆ ให้แก่กลุ่มเป้าหมาย</a:t>
            </a:r>
          </a:p>
          <a:p>
            <a:r>
              <a:rPr lang="th-TH" sz="2600" dirty="0"/>
              <a:t>เพื่อนำเสนอข้อมูลของผลิตภัณฑ์ให้แก่ผู้บริโภค ได้แก่ ประโยชน์ คุณสมบัติเด่น หรือความสำคัญของสินค้าและบริการนั้นๆ  เป็นต้น</a:t>
            </a:r>
          </a:p>
          <a:p>
            <a:r>
              <a:rPr lang="th-TH" sz="2600" dirty="0"/>
              <a:t>เพื่อทำให้สินค้าและบริการมีจุดเด่นและเอกลักษณ์เฉพาะ เป็นที่จดจำได้ง่ายแก่ผู้บริโภค</a:t>
            </a:r>
          </a:p>
          <a:p>
            <a:r>
              <a:rPr lang="th-TH" sz="2600" dirty="0"/>
              <a:t>เพื่อสร้างแรงจูงใจแก่กลุ่มเป้าหมาย ในการตัดสินใจบริโภคสินค้าและบริการชนิดนั้นๆ</a:t>
            </a:r>
          </a:p>
          <a:p>
            <a:r>
              <a:rPr lang="th-TH" sz="2600" dirty="0"/>
              <a:t>เพื่อส่งเสริมให้กลุ่มผู้บริโภคเกิดการใช้สินค้าและบริการชนิดนั้นๆ อย่างทั่วถึงและกว้างขวางมากยิ่งขึ้น รวมทั้งเป็นการสร้างฐานลูกค้าในการแข่งขันกับคู่แข่งทางตลาด ที่มีการผลิตและจำหน่ายผลิตภัณฑ์ประเภทเดียวกัน</a:t>
            </a:r>
          </a:p>
          <a:p>
            <a:r>
              <a:rPr lang="th-TH" sz="2600" dirty="0"/>
              <a:t>เพื่อทำให้สินค้าและบริการเป็นที่จดจำได้ในระยะยาวแก่กลุ่มสาธารณชน</a:t>
            </a:r>
          </a:p>
          <a:p>
            <a:r>
              <a:rPr lang="th-TH" sz="2600" dirty="0"/>
              <a:t>เพื่อทำให้สินค้าและบริการเป็นตัวเลือกแรกในความคิดของผู้บริโภค</a:t>
            </a:r>
          </a:p>
          <a:p>
            <a:r>
              <a:rPr lang="th-TH" sz="2600" dirty="0"/>
              <a:t>เพื่อทำให้ผู้ประกอบการหรือผู้ผลิตสินค้าและบริการชนิดนั้นๆ  เกิดภาพลักษณ์ที่ดี</a:t>
            </a:r>
          </a:p>
          <a:p>
            <a:r>
              <a:rPr lang="th-TH" sz="2600" dirty="0"/>
              <a:t>เพื่อสร้างการยอมรับและความน่าเชื่อถือให้แก่ผลิตภัณฑ์ชนิดนั้นๆ ในกลุ่มผู้บริโภค รวมทั้งเป็นประโยชน์ให้แก่สินค้าและบริการใหม่ที่จะออกมาจำหน่ายในอนาคต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8210015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องค์ประกอบของการ</a:t>
            </a:r>
            <a:r>
              <a:rPr lang="th-TH" b="1" dirty="0" smtClean="0"/>
              <a:t>โฆษณา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sz="4000" dirty="0" smtClean="0"/>
              <a:t>องค์ประกอบ</a:t>
            </a:r>
            <a:r>
              <a:rPr lang="th-TH" sz="4000" dirty="0"/>
              <a:t>ของการโฆษณา สามารถแบ่งออกได้เป็น 4 ประเภท ดังนี้</a:t>
            </a:r>
          </a:p>
          <a:p>
            <a:r>
              <a:rPr lang="th-TH" sz="4000" b="1" dirty="0"/>
              <a:t>1. ผู้โฆษณา (</a:t>
            </a:r>
            <a:r>
              <a:rPr lang="en-US" sz="4000" b="1" dirty="0"/>
              <a:t>advertiser)</a:t>
            </a:r>
          </a:p>
          <a:p>
            <a:r>
              <a:rPr lang="th-TH" sz="4000" dirty="0"/>
              <a:t>ผู้ประกอบการหรือบริษัทที่เป็นเจ้าของสินค้าและบริการ มีหน้าที่ในการประสานงานร่วมกับฝ่ายการตลาดสำหรับการโฆษณา โดยผู้โฆษณาจะต้องเป็นฝ่ายรับผิดชอบงบประมาณค่าใช้จ่ายในการลงสื่อโฆษณาทั้งหมด และในโฆษณาจะต้องมีการระบุชื่อบริษัทผู้ผลิตสินค้าและบริการให้ชัดเจน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5100500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3200" b="1" dirty="0"/>
              <a:t>2. สิ่งโฆษณา (</a:t>
            </a:r>
            <a:r>
              <a:rPr lang="en-US" sz="3200" b="1" dirty="0"/>
              <a:t>advertisement)</a:t>
            </a:r>
          </a:p>
          <a:p>
            <a:r>
              <a:rPr lang="th-TH" sz="3200" dirty="0"/>
              <a:t>โฆษณาที่ถูกสร้างขึ้นเพื่อนำเสนอข้อมูลข่าวสารของผลิตภัณฑ์ไปยังกลุ่มเป้าหมาย โดยภายในสื่อจะต้องประกอบไปด้วยข้อความ และรูปภาพที่สามารถแสดงถึงตัวของผลิตภัณฑ์ชนิดนั้นๆ ได้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9301523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b="1" dirty="0"/>
              <a:t>3. สื่อโฆษณา (</a:t>
            </a:r>
            <a:r>
              <a:rPr lang="en-US" sz="3200" b="1" dirty="0"/>
              <a:t>advertising)</a:t>
            </a:r>
          </a:p>
          <a:p>
            <a:r>
              <a:rPr lang="th-TH" sz="3200" dirty="0"/>
              <a:t>สื่อที่ผู้ผลิตหรือผู้ประกอบการเลือกใช้สำหรับเผยแพร่สิ่งโฆษณาไปยังสาธารณชน ตัวอย่างเช่น สื่อวิทยุ สื่อหนังสือพิมพ์ หรือสื่อโทรทัศน์ เป็นต้น ซึ่งสื่อโฆษณาที่ใช้นำเสนอจะต้องมีความสอดคล้องเหมาะสมกับสินค้าและบริการชนิดนั้นๆ เพื่อจะสามารถเข้าถึงผู้บริโภคได้อย่างมีประสิทธิภาพ โดยสื่อต่างๆ แบ่งออกเป็น 3 ประเภท ได้แก่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5439885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/>
              <a:t>สื่อโฆษณาประเภทสิ่งพิมพ์ (</a:t>
            </a:r>
            <a:r>
              <a:rPr lang="en-US" b="1" dirty="0"/>
              <a:t>print Media) </a:t>
            </a:r>
            <a:r>
              <a:rPr lang="th-TH" dirty="0"/>
              <a:t>หมายถึง การใช้ตัวหนังสือในการโฆษณาเพื่อถ่ายทอดข้อมูลข่าวสารและความคิดของผลิตภัณฑ์ไปยังผู้อ่าน ตัวอย่างเช่น คู่มือการใช้สินค้าแบบตัวอย่างสินค้า (</a:t>
            </a:r>
            <a:r>
              <a:rPr lang="en-US" dirty="0"/>
              <a:t>catalogs) </a:t>
            </a:r>
            <a:r>
              <a:rPr lang="th-TH" dirty="0"/>
              <a:t>หนังสือพิมพ์รายสัปดาห์ หนังสือพิมพ์รายวัน ใบปลิว นิตยสาร โปสเตอร์ หรือแผ่นพับ เป็นต้น</a:t>
            </a:r>
          </a:p>
          <a:p>
            <a:r>
              <a:rPr lang="th-TH" b="1" dirty="0"/>
              <a:t>สื่อโฆษณาประเภทกระจายเสียงและแพร่ภาพ (</a:t>
            </a:r>
            <a:r>
              <a:rPr lang="en-US" b="1" dirty="0"/>
              <a:t>broadcasting media) </a:t>
            </a:r>
            <a:r>
              <a:rPr lang="th-TH" dirty="0"/>
              <a:t>หมายถึง การใช้เสียง ตัวอักษร และภาพในการโฆษณา ตัวอย่างเช่น วิทยุ โทรทัศน์ หรือเสียงตามสาย เป็นต้น</a:t>
            </a:r>
          </a:p>
          <a:p>
            <a:r>
              <a:rPr lang="th-TH" b="1" dirty="0"/>
              <a:t>สื่อโฆษณาประเภทอื่นๆ </a:t>
            </a:r>
            <a:r>
              <a:rPr lang="th-TH" dirty="0"/>
              <a:t>หมายถึง สื่อโฆษณาประเภทอื่นๆ  ตัวอย่างเช่น สื่ออินเทอร์เน็ต สื่อภาพยนตร์ สื่อโฆษณานอกสถานที่ ได้แก่ ป้ายโฆษณาที่อยู่ตามบริเวณสถานที่ต่างๆ  ป้ายโฆษณาบนรถประจำทาง ป้ายโฆษณา ณ ที่พักผู้โดยสาร หรือป้ายโฆษณาที่ถูกติดตั้งไว้บนอาคารสูง เป็นต้น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512211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3600" b="1" dirty="0"/>
              <a:t>4. กลุ่มผู้บริโภคเป้าหมาย (</a:t>
            </a:r>
            <a:r>
              <a:rPr lang="en-US" sz="3600" b="1" dirty="0"/>
              <a:t>consumer)</a:t>
            </a:r>
          </a:p>
          <a:p>
            <a:r>
              <a:rPr lang="th-TH" sz="3600" dirty="0"/>
              <a:t>ผู้บริโภคสินค้าและบริการ หรือบุคคลทั่วไปที่ได้รับชมผลิตภัณฑ์ผ่านสื่อโฆษณาแล้วมีความชื่นชอบจนนำไปสู่การตัดสินใจบริโภคสินค้าและบริการชนิดนั้นๆ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396430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Agreement</a:t>
            </a:r>
            <a:endParaRPr lang="en-US" dirty="0"/>
          </a:p>
        </p:txBody>
      </p:sp>
      <p:pic>
        <p:nvPicPr>
          <p:cNvPr id="1026" name="Picture 2" descr="http://images.wikia.com/false-awakening/th/images/e/eb/Nuvola_apps_important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524000"/>
            <a:ext cx="5715000" cy="4762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711044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โครงสร้างที่ต้องมีในข้อความ</a:t>
            </a:r>
            <a:r>
              <a:rPr lang="th-TH" b="1" dirty="0" smtClean="0"/>
              <a:t>โฆษณา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/>
              <a:t>โครงสร้างที่ต้องมีในข้อความโฆษณา</a:t>
            </a:r>
          </a:p>
          <a:p>
            <a:r>
              <a:rPr lang="th-TH" dirty="0"/>
              <a:t>โครงสร้างที่จำเป็นต้องมีอยู่ในข้อความโฆษณามีองค์ประกอบหลัก 5 ประการ ได้แก่</a:t>
            </a:r>
          </a:p>
          <a:p>
            <a:r>
              <a:rPr lang="th-TH" b="1" dirty="0"/>
              <a:t>1. หัวเรื่องหรือพาดหัว</a:t>
            </a:r>
          </a:p>
          <a:p>
            <a:r>
              <a:rPr lang="th-TH" b="1" dirty="0"/>
              <a:t>ส่วนแรกของโฆษณาที่มีความสำคัญเป็นอย่างมาก</a:t>
            </a:r>
            <a:r>
              <a:rPr lang="th-TH" dirty="0"/>
              <a:t> เพราะจะช่วยดึงดูดให้ลูกค้าเกิดความสนใจ โดยส่วนของหัวเรื่องหรือการพาดหัวนี้ จะต้องเน้นการใช้ถ้อยคำที่สั้น กะทัดรัด ได้ใจความ และมีการใช้ภาษาที่สะดุดตา สามารถดึงดูดความสนใจของกลุ่มเป้าหมายได้ดี นอกจากนี้จะต้องใช้ตัวอักษรที่มีความชัดเจนและโดดเด่น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0858646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3200" b="1" dirty="0"/>
              <a:t>2. พาดหัวรอง</a:t>
            </a:r>
          </a:p>
          <a:p>
            <a:r>
              <a:rPr lang="th-TH" sz="3200" dirty="0"/>
              <a:t>ข้อความที่ใช้เพื่อขยายเนื้อความของหัวเรื่อง เพื่อบอกถึงใจความสำคัญให้มีความชัดเจนมากขึ้น ช่วยสร้างความเข้าใจให้กับกลุ่มเป้าหมายได้ดี แต่อย่างไรก็ตามส่วนนี้จะมีหรือไม่ก็ได้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3201069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2800" b="1" dirty="0"/>
              <a:t>3.ข้อความโฆษณา</a:t>
            </a:r>
          </a:p>
          <a:p>
            <a:r>
              <a:rPr lang="th-TH" sz="2800" dirty="0"/>
              <a:t>เนื้อหาหลักที่จะเน้นการโฆษณาสินค้าและบริการโดยตรง เนื้อหาในส่วนนี้ก็จะบอกถึงประโยชน์ สรรพคุณของสินค้า คุณภาพและราคา รวมถึงการเปรียบเทียบระหว่างผลิตภัณฑ์ชนิดเดียวกันกับยี่ห้ออื่น เพื่อให้เห็นถึงความแตกต่างอย่างชัดเจน รวมถึงอาจมีความคิดเห็นของบุคคลที่มีชื่อเสียงระบุลงในส่วนนี้ด้วย ทั้งนี้ก็เพื่อให้ผู้บริโภคเกิดความเชื่อถือและคล้อยตาม รวมถึงเป็นการกระตุ้นให้เกิดการตัดสินใจซื้อเร็วขึ้น สำหรับรูปแบบในการนำเสนอ ส่วนนี้จะใช้ตัวอักษรที่เล็กกว่าส่วนหัวเรื่อง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9718017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3600" b="1" dirty="0"/>
              <a:t>4. ภาพประกอบ</a:t>
            </a:r>
          </a:p>
          <a:p>
            <a:r>
              <a:rPr lang="th-TH" sz="3600" dirty="0"/>
              <a:t>เป็นภาพที่จะช่วยเสริมแต่งให้โฆษณาดูน่าสนใจมากขึ้น โดยลักษณะของภาพที่จะนำมาใช้ประกอบต้องเป็นภาพสินค้าหรือภาพที่มีความเกี่ยวข้อง และมีความดึงดูดที่จะทำให้ผู้อ่านรู้สึกสะดุดตาและเกิดความสนใจ นอกจากนี้ภาพประกอบก็สามารถขยายความของข้อความโฆษณาให้ลูกค้าเกิดความเข้าใจมากขึ้น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3868584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3600" b="1" dirty="0"/>
              <a:t>5. สรุป</a:t>
            </a:r>
          </a:p>
          <a:p>
            <a:r>
              <a:rPr lang="th-TH" sz="3600" dirty="0"/>
              <a:t>ส่วนท้ายสุดของการโฆษณา ที่จะทำให้ผู้รับข่าวสาวรู้สึกประทับใจ และเกิดการจดจำสินค้าและบริการในโฆษณาได้ง่ายขึ้น ซึ่งในส่วนนี้อาจเขียนโดยสรุปประโยชน์ของสินค้าเข้าไปอีกครั้ง เพื่อเน้นถึงผลิตภัณฑ์และทำให้ผู้รับข่าวสารเกิดความกระตุ้นที่อยากจะลองใช้สินค้าและบริการมากขึ้น ดังนั้นส่วนสรุป จึงเป็นส่วนที่มีความสำคัญไม่แพ้กับส่วนอื่นๆ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2116088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498" y="1275160"/>
            <a:ext cx="7943879" cy="465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27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1607345" y="996553"/>
            <a:ext cx="5929311" cy="5041104"/>
            <a:chOff x="-357187" y="0"/>
            <a:chExt cx="6324600" cy="6261100"/>
          </a:xfrm>
        </p:grpSpPr>
        <p:pic>
          <p:nvPicPr>
            <p:cNvPr id="6145" name="Picture 1" descr="น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57187" y="0"/>
              <a:ext cx="4352925" cy="6162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 Box 15"/>
            <p:cNvSpPr txBox="1">
              <a:spLocks noChangeArrowheads="1"/>
            </p:cNvSpPr>
            <p:nvPr/>
          </p:nvSpPr>
          <p:spPr bwMode="auto">
            <a:xfrm>
              <a:off x="3795713" y="5486400"/>
              <a:ext cx="2171700" cy="774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th-TH" sz="1200" b="1" dirty="0">
                  <a:latin typeface="TH SarabunPSK" panose="020B0500040200020003" pitchFamily="34" charset="-34"/>
                  <a:ea typeface="Cordia New" panose="020B0304020202020204" pitchFamily="34" charset="-34"/>
                  <a:cs typeface="TH SarabunPSK" panose="020B0500040200020003" pitchFamily="34" charset="-34"/>
                </a:rPr>
                <a:t>ข้อความลงท้ายโฆษณา</a:t>
              </a:r>
              <a:endParaRPr lang="en-US" sz="825" dirty="0"/>
            </a:p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latin typeface="TH SarabunPSK" panose="020B0500040200020003" pitchFamily="34" charset="-34"/>
                  <a:ea typeface="Cordia New" panose="020B0304020202020204" pitchFamily="34" charset="-34"/>
                  <a:cs typeface="TH SarabunPSK" panose="020B0500040200020003" pitchFamily="34" charset="-34"/>
                </a:rPr>
                <a:t>(Ending)</a:t>
              </a:r>
              <a:endParaRPr lang="en-US" sz="2100" dirty="0">
                <a:latin typeface="Arial" panose="020B0604020202020204" pitchFamily="34" charset="0"/>
              </a:endParaRPr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1485900" y="5267325"/>
              <a:ext cx="2514600" cy="800100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th-TH" sz="1350"/>
            </a:p>
          </p:txBody>
        </p:sp>
        <p:sp>
          <p:nvSpPr>
            <p:cNvPr id="4" name="Text Box 13"/>
            <p:cNvSpPr txBox="1">
              <a:spLocks noChangeArrowheads="1"/>
            </p:cNvSpPr>
            <p:nvPr/>
          </p:nvSpPr>
          <p:spPr bwMode="auto">
            <a:xfrm>
              <a:off x="3886200" y="374650"/>
              <a:ext cx="1600200" cy="800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h-TH" sz="1200" b="1" dirty="0"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endParaRPr>
            </a:p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th-TH" sz="1200" b="1" dirty="0">
                  <a:latin typeface="TH SarabunPSK" panose="020B0500040200020003" pitchFamily="34" charset="-34"/>
                  <a:ea typeface="Cordia New" panose="020B0304020202020204" pitchFamily="34" charset="-34"/>
                  <a:cs typeface="TH SarabunPSK" panose="020B0500040200020003" pitchFamily="34" charset="-34"/>
                </a:rPr>
                <a:t>พาดหัวหลัก  </a:t>
              </a:r>
              <a:r>
                <a:rPr lang="en-US" sz="1200" b="1" dirty="0">
                  <a:latin typeface="TH SarabunPSK" panose="020B0500040200020003" pitchFamily="34" charset="-34"/>
                  <a:ea typeface="Cordia New" panose="020B0304020202020204" pitchFamily="34" charset="-34"/>
                  <a:cs typeface="TH SarabunPSK" panose="020B0500040200020003" pitchFamily="34" charset="-34"/>
                </a:rPr>
                <a:t>(Headline)</a:t>
              </a:r>
              <a:endParaRPr lang="en-US" sz="825" dirty="0"/>
            </a:p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100" dirty="0">
                <a:latin typeface="Arial" panose="020B0604020202020204" pitchFamily="34" charset="0"/>
              </a:endParaRPr>
            </a:p>
          </p:txBody>
        </p:sp>
        <p:sp>
          <p:nvSpPr>
            <p:cNvPr id="5" name="Text Box 11"/>
            <p:cNvSpPr txBox="1">
              <a:spLocks noChangeArrowheads="1"/>
            </p:cNvSpPr>
            <p:nvPr/>
          </p:nvSpPr>
          <p:spPr bwMode="auto">
            <a:xfrm>
              <a:off x="4195763" y="2879724"/>
              <a:ext cx="1371600" cy="800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h-TH" sz="1200" b="1" dirty="0"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endParaRPr>
            </a:p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th-TH" sz="1200" b="1" dirty="0">
                  <a:latin typeface="TH SarabunPSK" panose="020B0500040200020003" pitchFamily="34" charset="-34"/>
                  <a:ea typeface="Cordia New" panose="020B0304020202020204" pitchFamily="34" charset="-34"/>
                  <a:cs typeface="TH SarabunPSK" panose="020B0500040200020003" pitchFamily="34" charset="-34"/>
                </a:rPr>
                <a:t>ข้อความโฆษณา</a:t>
              </a:r>
              <a:endParaRPr lang="en-US" sz="825" dirty="0"/>
            </a:p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latin typeface="TH SarabunPSK" panose="020B0500040200020003" pitchFamily="34" charset="-34"/>
                  <a:ea typeface="Cordia New" panose="020B0304020202020204" pitchFamily="34" charset="-34"/>
                  <a:cs typeface="TH SarabunPSK" panose="020B0500040200020003" pitchFamily="34" charset="-34"/>
                </a:rPr>
                <a:t>(Body Copy)</a:t>
              </a:r>
              <a:endParaRPr lang="en-US" sz="2100" dirty="0">
                <a:latin typeface="Arial" panose="020B0604020202020204" pitchFamily="34" charset="0"/>
              </a:endParaRPr>
            </a:p>
          </p:txBody>
        </p:sp>
        <p:sp>
          <p:nvSpPr>
            <p:cNvPr id="7" name="Text Box 12"/>
            <p:cNvSpPr txBox="1">
              <a:spLocks noChangeArrowheads="1"/>
            </p:cNvSpPr>
            <p:nvPr/>
          </p:nvSpPr>
          <p:spPr bwMode="auto">
            <a:xfrm>
              <a:off x="3995738" y="1060450"/>
              <a:ext cx="1371600" cy="800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th-TH" sz="1200" b="1" dirty="0">
                  <a:latin typeface="TH SarabunPSK" panose="020B0500040200020003" pitchFamily="34" charset="-34"/>
                  <a:ea typeface="Cordia New" panose="020B0304020202020204" pitchFamily="34" charset="-34"/>
                  <a:cs typeface="TH SarabunPSK" panose="020B0500040200020003" pitchFamily="34" charset="-34"/>
                </a:rPr>
                <a:t>พาดหัวรอง</a:t>
              </a:r>
              <a:endParaRPr lang="en-US" sz="825" dirty="0"/>
            </a:p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latin typeface="TH SarabunPSK" panose="020B0500040200020003" pitchFamily="34" charset="-34"/>
                  <a:ea typeface="Cordia New" panose="020B0304020202020204" pitchFamily="34" charset="-34"/>
                  <a:cs typeface="TH SarabunPSK" panose="020B0500040200020003" pitchFamily="34" charset="-34"/>
                </a:rPr>
                <a:t>(Sub headline)</a:t>
              </a:r>
              <a:endParaRPr lang="en-US" sz="2100" dirty="0">
                <a:latin typeface="Arial" panose="020B0604020202020204" pitchFamily="34" charset="0"/>
              </a:endParaRPr>
            </a:p>
          </p:txBody>
        </p:sp>
        <p:sp>
          <p:nvSpPr>
            <p:cNvPr id="8" name="Line 10"/>
            <p:cNvSpPr>
              <a:spLocks noChangeShapeType="1"/>
            </p:cNvSpPr>
            <p:nvPr/>
          </p:nvSpPr>
          <p:spPr bwMode="auto">
            <a:xfrm flipH="1">
              <a:off x="4000500" y="3403600"/>
              <a:ext cx="3429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th-TH" sz="1350"/>
            </a:p>
          </p:txBody>
        </p:sp>
        <p:sp>
          <p:nvSpPr>
            <p:cNvPr id="9" name="Line 2"/>
            <p:cNvSpPr>
              <a:spLocks noChangeShapeType="1"/>
            </p:cNvSpPr>
            <p:nvPr/>
          </p:nvSpPr>
          <p:spPr bwMode="auto">
            <a:xfrm flipV="1">
              <a:off x="1143000" y="5372100"/>
              <a:ext cx="0" cy="228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th-TH" sz="1350"/>
            </a:p>
          </p:txBody>
        </p:sp>
        <p:sp>
          <p:nvSpPr>
            <p:cNvPr id="10" name="Line 4"/>
            <p:cNvSpPr>
              <a:spLocks noChangeShapeType="1"/>
            </p:cNvSpPr>
            <p:nvPr/>
          </p:nvSpPr>
          <p:spPr bwMode="auto">
            <a:xfrm flipH="1">
              <a:off x="3657600" y="889000"/>
              <a:ext cx="571500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th-TH" sz="1350"/>
            </a:p>
          </p:txBody>
        </p:sp>
        <p:sp>
          <p:nvSpPr>
            <p:cNvPr id="11" name="Rectangle 3"/>
            <p:cNvSpPr>
              <a:spLocks noChangeArrowheads="1"/>
            </p:cNvSpPr>
            <p:nvPr/>
          </p:nvSpPr>
          <p:spPr bwMode="auto">
            <a:xfrm>
              <a:off x="342900" y="546100"/>
              <a:ext cx="3200400" cy="685800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th-TH" sz="1350"/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1385890" y="2879724"/>
              <a:ext cx="2571750" cy="981076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th-TH" sz="1350"/>
            </a:p>
          </p:txBody>
        </p:sp>
        <p:sp>
          <p:nvSpPr>
            <p:cNvPr id="14" name="Rectangle 5"/>
            <p:cNvSpPr>
              <a:spLocks noChangeArrowheads="1"/>
            </p:cNvSpPr>
            <p:nvPr/>
          </p:nvSpPr>
          <p:spPr bwMode="auto">
            <a:xfrm>
              <a:off x="342900" y="1231900"/>
              <a:ext cx="3200400" cy="228600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th-TH" sz="1350"/>
            </a:p>
          </p:txBody>
        </p:sp>
        <p:sp>
          <p:nvSpPr>
            <p:cNvPr id="15" name="Line 6"/>
            <p:cNvSpPr>
              <a:spLocks noChangeShapeType="1"/>
            </p:cNvSpPr>
            <p:nvPr/>
          </p:nvSpPr>
          <p:spPr bwMode="auto">
            <a:xfrm flipH="1">
              <a:off x="4000500" y="889000"/>
              <a:ext cx="2286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th-TH" sz="1350"/>
            </a:p>
          </p:txBody>
        </p:sp>
        <p:sp>
          <p:nvSpPr>
            <p:cNvPr id="16" name="Line 7"/>
            <p:cNvSpPr>
              <a:spLocks noChangeShapeType="1"/>
            </p:cNvSpPr>
            <p:nvPr/>
          </p:nvSpPr>
          <p:spPr bwMode="auto">
            <a:xfrm flipH="1">
              <a:off x="3657600" y="1231900"/>
              <a:ext cx="571500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th-TH" sz="1350"/>
            </a:p>
          </p:txBody>
        </p:sp>
        <p:sp>
          <p:nvSpPr>
            <p:cNvPr id="17" name="Line 8"/>
            <p:cNvSpPr>
              <a:spLocks noChangeShapeType="1"/>
            </p:cNvSpPr>
            <p:nvPr/>
          </p:nvSpPr>
          <p:spPr bwMode="auto">
            <a:xfrm flipH="1">
              <a:off x="4000500" y="1231900"/>
              <a:ext cx="2286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th-TH" sz="1350"/>
            </a:p>
          </p:txBody>
        </p:sp>
        <p:sp>
          <p:nvSpPr>
            <p:cNvPr id="18" name="Line 14"/>
            <p:cNvSpPr>
              <a:spLocks noChangeShapeType="1"/>
            </p:cNvSpPr>
            <p:nvPr/>
          </p:nvSpPr>
          <p:spPr bwMode="auto">
            <a:xfrm flipH="1">
              <a:off x="4000500" y="5803900"/>
              <a:ext cx="3429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th-TH" sz="1350"/>
            </a:p>
          </p:txBody>
        </p:sp>
      </p:grp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1" y="89020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 sz="1350"/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1" y="106165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 sz="1350"/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1" y="5683657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 sz="1350"/>
          </a:p>
        </p:txBody>
      </p:sp>
    </p:spTree>
    <p:extLst>
      <p:ext uri="{BB962C8B-B14F-4D97-AF65-F5344CB8AC3E}">
        <p14:creationId xmlns:p14="http://schemas.microsoft.com/office/powerpoint/2010/main" val="144056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ลักษณะของการเขียนเพื่องานโฆษณาและสื่อสารการตลาด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4099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000" dirty="0">
                <a:latin typeface="Cordia New" panose="020B0304020202020204" pitchFamily="34" charset="-34"/>
                <a:cs typeface="Cordia New" panose="020B0304020202020204" pitchFamily="34" charset="-34"/>
              </a:rPr>
              <a:t>1. </a:t>
            </a:r>
            <a:r>
              <a:rPr lang="th-TH" sz="3000" dirty="0">
                <a:latin typeface="Cordia New" panose="020B0304020202020204" pitchFamily="34" charset="-34"/>
              </a:rPr>
              <a:t>หน้าที่ในการหยุด และสร้างความตั้งใจของกลุ่มเป้าหมาย (</a:t>
            </a:r>
            <a:r>
              <a:rPr lang="en-US" sz="3000" dirty="0">
                <a:latin typeface="Cordia New" panose="020B0304020202020204" pitchFamily="34" charset="-34"/>
                <a:cs typeface="Cordia New" panose="020B0304020202020204" pitchFamily="34" charset="-34"/>
              </a:rPr>
              <a:t>Attract Attention)</a:t>
            </a:r>
          </a:p>
          <a:p>
            <a:pPr marL="0" indent="0">
              <a:buNone/>
            </a:pPr>
            <a:r>
              <a:rPr lang="th-TH" sz="3000" dirty="0">
                <a:latin typeface="Cordia New" panose="020B0304020202020204" pitchFamily="34" charset="-34"/>
              </a:rPr>
              <a:t>2. หน้าที่ในการสร้างความสนใจ (</a:t>
            </a:r>
            <a:r>
              <a:rPr lang="en-US" sz="3000" dirty="0">
                <a:latin typeface="Cordia New" panose="020B0304020202020204" pitchFamily="34" charset="-34"/>
                <a:cs typeface="Cordia New" panose="020B0304020202020204" pitchFamily="34" charset="-34"/>
              </a:rPr>
              <a:t>Arouse Interest)</a:t>
            </a:r>
          </a:p>
          <a:p>
            <a:pPr marL="0" indent="0">
              <a:buNone/>
            </a:pPr>
            <a:r>
              <a:rPr lang="th-TH" sz="3000" dirty="0">
                <a:latin typeface="Cordia New" panose="020B0304020202020204" pitchFamily="34" charset="-34"/>
              </a:rPr>
              <a:t>3. หน้าที่ในการสร้างความมั่นใจ (</a:t>
            </a:r>
            <a:r>
              <a:rPr lang="en-US" sz="3000" dirty="0">
                <a:latin typeface="Cordia New" panose="020B0304020202020204" pitchFamily="34" charset="-34"/>
                <a:cs typeface="Cordia New" panose="020B0304020202020204" pitchFamily="34" charset="-34"/>
              </a:rPr>
              <a:t>Inspire Confidence)</a:t>
            </a:r>
          </a:p>
          <a:p>
            <a:pPr marL="0" indent="0">
              <a:buNone/>
            </a:pPr>
            <a:r>
              <a:rPr lang="th-TH" sz="3000" dirty="0">
                <a:latin typeface="Cordia New" panose="020B0304020202020204" pitchFamily="34" charset="-34"/>
              </a:rPr>
              <a:t>4. หน้าที่ในการสร้างความต้องการ (</a:t>
            </a:r>
            <a:r>
              <a:rPr lang="en-US" sz="3000" dirty="0">
                <a:latin typeface="Cordia New" panose="020B0304020202020204" pitchFamily="34" charset="-34"/>
                <a:cs typeface="Cordia New" panose="020B0304020202020204" pitchFamily="34" charset="-34"/>
              </a:rPr>
              <a:t>Create Desire)</a:t>
            </a:r>
          </a:p>
          <a:p>
            <a:pPr marL="0" indent="0">
              <a:buNone/>
            </a:pPr>
            <a:r>
              <a:rPr lang="th-TH" sz="3000" dirty="0">
                <a:latin typeface="Cordia New" panose="020B0304020202020204" pitchFamily="34" charset="-34"/>
              </a:rPr>
              <a:t>5. หน้าที่ในการกระตุ้นให้เกิดพฤติกรรมการซื้อ (</a:t>
            </a:r>
            <a:r>
              <a:rPr lang="en-US" sz="3000" dirty="0">
                <a:latin typeface="Cordia New" panose="020B0304020202020204" pitchFamily="34" charset="-34"/>
                <a:cs typeface="Cordia New" panose="020B0304020202020204" pitchFamily="34" charset="-34"/>
              </a:rPr>
              <a:t>Induce Action)</a:t>
            </a:r>
          </a:p>
          <a:p>
            <a:pPr marL="0" indent="0">
              <a:buNone/>
            </a:pPr>
            <a:endParaRPr lang="en-US" sz="30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7617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1901428" y="910829"/>
            <a:ext cx="6607150" cy="5122644"/>
            <a:chOff x="-565150" y="914400"/>
            <a:chExt cx="6538548" cy="5461398"/>
          </a:xfrm>
        </p:grpSpPr>
        <p:pic>
          <p:nvPicPr>
            <p:cNvPr id="2071" name="Picture 23" descr="ไอเดียกรีน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58"/>
            <a:stretch>
              <a:fillRect/>
            </a:stretch>
          </p:blipFill>
          <p:spPr bwMode="auto">
            <a:xfrm>
              <a:off x="0" y="914400"/>
              <a:ext cx="3562350" cy="4762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Line 30"/>
            <p:cNvSpPr>
              <a:spLocks noChangeShapeType="1"/>
            </p:cNvSpPr>
            <p:nvPr/>
          </p:nvSpPr>
          <p:spPr bwMode="auto">
            <a:xfrm flipV="1">
              <a:off x="3562350" y="5462587"/>
              <a:ext cx="112236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th-TH" sz="1350"/>
            </a:p>
          </p:txBody>
        </p:sp>
        <p:sp>
          <p:nvSpPr>
            <p:cNvPr id="24" name="Text Box 35"/>
            <p:cNvSpPr txBox="1">
              <a:spLocks noChangeArrowheads="1"/>
            </p:cNvSpPr>
            <p:nvPr/>
          </p:nvSpPr>
          <p:spPr bwMode="auto">
            <a:xfrm>
              <a:off x="-565150" y="5254625"/>
              <a:ext cx="504825" cy="422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00" b="1" dirty="0">
                  <a:solidFill>
                    <a:schemeClr val="bg1"/>
                  </a:solidFill>
                  <a:latin typeface="Cordia New" panose="020B0304020202020204" pitchFamily="34" charset="-34"/>
                  <a:ea typeface="Cordia New" panose="020B0304020202020204" pitchFamily="34" charset="-34"/>
                  <a:cs typeface="Cordia New" panose="020B0304020202020204" pitchFamily="34" charset="-34"/>
                </a:rPr>
                <a:t>5</a:t>
              </a:r>
              <a:endParaRPr lang="en-US" sz="21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-565150" y="4089400"/>
              <a:ext cx="504825" cy="1165225"/>
            </a:xfrm>
            <a:prstGeom prst="rect">
              <a:avLst/>
            </a:prstGeom>
            <a:solidFill>
              <a:srgbClr val="5A5A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b="1" dirty="0">
                <a:latin typeface="Cordia New" panose="020B0304020202020204" pitchFamily="34" charset="-34"/>
                <a:ea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00" b="1" dirty="0">
                  <a:latin typeface="Cordia New" panose="020B0304020202020204" pitchFamily="34" charset="-34"/>
                  <a:ea typeface="Cordia New" panose="020B0304020202020204" pitchFamily="34" charset="-34"/>
                  <a:cs typeface="Cordia New" panose="020B0304020202020204" pitchFamily="34" charset="-34"/>
                </a:rPr>
                <a:t>3,</a:t>
              </a:r>
              <a:endParaRPr lang="en-US" sz="825" dirty="0"/>
            </a:p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00" b="1" dirty="0">
                  <a:latin typeface="Cordia New" panose="020B0304020202020204" pitchFamily="34" charset="-34"/>
                  <a:ea typeface="Cordia New" panose="020B0304020202020204" pitchFamily="34" charset="-34"/>
                  <a:cs typeface="Cordia New" panose="020B0304020202020204" pitchFamily="34" charset="-34"/>
                </a:rPr>
                <a:t>4</a:t>
              </a:r>
              <a:endParaRPr lang="en-US" sz="2100" dirty="0">
                <a:latin typeface="Arial" panose="020B0604020202020204" pitchFamily="34" charset="0"/>
              </a:endParaRPr>
            </a:p>
          </p:txBody>
        </p:sp>
        <p:sp>
          <p:nvSpPr>
            <p:cNvPr id="26" name="Text Box 26"/>
            <p:cNvSpPr txBox="1">
              <a:spLocks noChangeArrowheads="1"/>
            </p:cNvSpPr>
            <p:nvPr/>
          </p:nvSpPr>
          <p:spPr bwMode="auto">
            <a:xfrm>
              <a:off x="-565150" y="922312"/>
              <a:ext cx="504825" cy="1604963"/>
            </a:xfrm>
            <a:prstGeom prst="rect">
              <a:avLst/>
            </a:prstGeom>
            <a:solidFill>
              <a:srgbClr val="D8D8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b="1">
                <a:latin typeface="Cordia New" panose="020B0304020202020204" pitchFamily="34" charset="-34"/>
                <a:ea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00" b="1">
                  <a:latin typeface="Cordia New" panose="020B0304020202020204" pitchFamily="34" charset="-34"/>
                  <a:ea typeface="Cordia New" panose="020B0304020202020204" pitchFamily="34" charset="-34"/>
                  <a:cs typeface="Cordia New" panose="020B0304020202020204" pitchFamily="34" charset="-34"/>
                </a:rPr>
                <a:t>1</a:t>
              </a:r>
              <a:endParaRPr lang="en-US" sz="2100">
                <a:latin typeface="Arial" panose="020B0604020202020204" pitchFamily="34" charset="0"/>
              </a:endParaRPr>
            </a:p>
          </p:txBody>
        </p:sp>
        <p:sp>
          <p:nvSpPr>
            <p:cNvPr id="27" name="Text Box 25"/>
            <p:cNvSpPr txBox="1">
              <a:spLocks noChangeArrowheads="1"/>
            </p:cNvSpPr>
            <p:nvPr/>
          </p:nvSpPr>
          <p:spPr bwMode="auto">
            <a:xfrm>
              <a:off x="-565150" y="2486025"/>
              <a:ext cx="504825" cy="1603375"/>
            </a:xfrm>
            <a:prstGeom prst="rect">
              <a:avLst/>
            </a:prstGeom>
            <a:solidFill>
              <a:srgbClr val="A5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b="1" dirty="0">
                <a:latin typeface="Cordia New" panose="020B0304020202020204" pitchFamily="34" charset="-34"/>
                <a:ea typeface="Cordia New" panose="020B0304020202020204" pitchFamily="34" charset="-34"/>
                <a:cs typeface="Cordia New" panose="020B0304020202020204" pitchFamily="34" charset="-34"/>
              </a:endParaRPr>
            </a:p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00" b="1" dirty="0">
                  <a:latin typeface="Cordia New" panose="020B0304020202020204" pitchFamily="34" charset="-34"/>
                  <a:ea typeface="Cordia New" panose="020B0304020202020204" pitchFamily="34" charset="-34"/>
                  <a:cs typeface="Cordia New" panose="020B0304020202020204" pitchFamily="34" charset="-34"/>
                </a:rPr>
                <a:t>2</a:t>
              </a:r>
              <a:endParaRPr lang="en-US" sz="2100" dirty="0">
                <a:latin typeface="Arial" panose="020B0604020202020204" pitchFamily="34" charset="0"/>
              </a:endParaRPr>
            </a:p>
          </p:txBody>
        </p:sp>
        <p:sp>
          <p:nvSpPr>
            <p:cNvPr id="28" name="Line 29"/>
            <p:cNvSpPr>
              <a:spLocks noChangeShapeType="1"/>
            </p:cNvSpPr>
            <p:nvPr/>
          </p:nvSpPr>
          <p:spPr bwMode="auto">
            <a:xfrm flipV="1">
              <a:off x="3622674" y="4819651"/>
              <a:ext cx="112236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th-TH" sz="1350"/>
            </a:p>
          </p:txBody>
        </p:sp>
        <p:sp>
          <p:nvSpPr>
            <p:cNvPr id="29" name="Line 27"/>
            <p:cNvSpPr>
              <a:spLocks noChangeShapeType="1"/>
            </p:cNvSpPr>
            <p:nvPr/>
          </p:nvSpPr>
          <p:spPr bwMode="auto">
            <a:xfrm flipV="1">
              <a:off x="3562350" y="1825625"/>
              <a:ext cx="112236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th-TH" sz="1350"/>
            </a:p>
          </p:txBody>
        </p:sp>
        <p:sp>
          <p:nvSpPr>
            <p:cNvPr id="30" name="Line 28"/>
            <p:cNvSpPr>
              <a:spLocks noChangeShapeType="1"/>
            </p:cNvSpPr>
            <p:nvPr/>
          </p:nvSpPr>
          <p:spPr bwMode="auto">
            <a:xfrm flipV="1">
              <a:off x="3622675" y="2808288"/>
              <a:ext cx="112236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th-TH" sz="1350"/>
            </a:p>
          </p:txBody>
        </p:sp>
        <p:sp>
          <p:nvSpPr>
            <p:cNvPr id="31" name="Text Box 33"/>
            <p:cNvSpPr txBox="1">
              <a:spLocks noChangeArrowheads="1"/>
            </p:cNvSpPr>
            <p:nvPr/>
          </p:nvSpPr>
          <p:spPr bwMode="auto">
            <a:xfrm>
              <a:off x="4670789" y="1507963"/>
              <a:ext cx="1028700" cy="532450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 dirty="0"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endParaRPr>
            </a:p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latin typeface="TH SarabunPSK" panose="020B0500040200020003" pitchFamily="34" charset="-34"/>
                  <a:ea typeface="Cordia New" panose="020B0304020202020204" pitchFamily="34" charset="-34"/>
                  <a:cs typeface="TH SarabunPSK" panose="020B0500040200020003" pitchFamily="34" charset="-34"/>
                </a:rPr>
                <a:t>Attract Attention</a:t>
              </a:r>
              <a:endParaRPr lang="en-US" sz="3000" dirty="0">
                <a:latin typeface="Arial" panose="020B0604020202020204" pitchFamily="34" charset="0"/>
              </a:endParaRPr>
            </a:p>
          </p:txBody>
        </p:sp>
        <p:sp>
          <p:nvSpPr>
            <p:cNvPr id="32" name="Text Box 32"/>
            <p:cNvSpPr txBox="1">
              <a:spLocks noChangeArrowheads="1"/>
            </p:cNvSpPr>
            <p:nvPr/>
          </p:nvSpPr>
          <p:spPr bwMode="auto">
            <a:xfrm>
              <a:off x="4684713" y="2551302"/>
              <a:ext cx="1028700" cy="741364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825" b="1" dirty="0"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endParaRPr>
            </a:p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latin typeface="TH SarabunPSK" panose="020B0500040200020003" pitchFamily="34" charset="-34"/>
                  <a:ea typeface="Cordia New" panose="020B0304020202020204" pitchFamily="34" charset="-34"/>
                  <a:cs typeface="TH SarabunPSK" panose="020B0500040200020003" pitchFamily="34" charset="-34"/>
                </a:rPr>
                <a:t>Arouse Interest</a:t>
              </a:r>
              <a:endParaRPr lang="en-US" sz="3000" dirty="0">
                <a:latin typeface="Arial" panose="020B0604020202020204" pitchFamily="34" charset="0"/>
              </a:endParaRPr>
            </a:p>
          </p:txBody>
        </p:sp>
        <p:sp>
          <p:nvSpPr>
            <p:cNvPr id="33" name="Text Box 34"/>
            <p:cNvSpPr txBox="1">
              <a:spLocks noChangeArrowheads="1"/>
            </p:cNvSpPr>
            <p:nvPr/>
          </p:nvSpPr>
          <p:spPr bwMode="auto">
            <a:xfrm>
              <a:off x="4644661" y="4480027"/>
              <a:ext cx="1328737" cy="974724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 dirty="0"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endParaRPr>
            </a:p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latin typeface="TH SarabunPSK" panose="020B0500040200020003" pitchFamily="34" charset="-34"/>
                  <a:ea typeface="Cordia New" panose="020B0304020202020204" pitchFamily="34" charset="-34"/>
                  <a:cs typeface="TH SarabunPSK" panose="020B0500040200020003" pitchFamily="34" charset="-34"/>
                </a:rPr>
                <a:t>Inspire Confidence</a:t>
              </a:r>
              <a:endParaRPr lang="en-US" sz="2100" dirty="0">
                <a:latin typeface="Arial" panose="020B0604020202020204" pitchFamily="34" charset="0"/>
              </a:endParaRPr>
            </a:p>
          </p:txBody>
        </p:sp>
        <p:sp>
          <p:nvSpPr>
            <p:cNvPr id="34" name="Text Box 31"/>
            <p:cNvSpPr txBox="1">
              <a:spLocks noChangeArrowheads="1"/>
            </p:cNvSpPr>
            <p:nvPr/>
          </p:nvSpPr>
          <p:spPr bwMode="auto">
            <a:xfrm>
              <a:off x="4584336" y="5119765"/>
              <a:ext cx="1028700" cy="45719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 dirty="0"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endParaRPr>
            </a:p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latin typeface="TH SarabunPSK" panose="020B0500040200020003" pitchFamily="34" charset="-34"/>
                  <a:ea typeface="Cordia New" panose="020B0304020202020204" pitchFamily="34" charset="-34"/>
                  <a:cs typeface="TH SarabunPSK" panose="020B0500040200020003" pitchFamily="34" charset="-34"/>
                </a:rPr>
                <a:t>Create Desire</a:t>
              </a:r>
              <a:endParaRPr lang="en-US" sz="2100" dirty="0">
                <a:latin typeface="Arial" panose="020B0604020202020204" pitchFamily="34" charset="0"/>
              </a:endParaRPr>
            </a:p>
          </p:txBody>
        </p:sp>
        <p:sp>
          <p:nvSpPr>
            <p:cNvPr id="35" name="Text Box 22"/>
            <p:cNvSpPr txBox="1">
              <a:spLocks noChangeArrowheads="1"/>
            </p:cNvSpPr>
            <p:nvPr/>
          </p:nvSpPr>
          <p:spPr bwMode="auto">
            <a:xfrm>
              <a:off x="1009650" y="5961460"/>
              <a:ext cx="1028700" cy="414338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th-TH" sz="1200" b="1" dirty="0">
                  <a:latin typeface="TH SarabunPSK" panose="020B0500040200020003" pitchFamily="34" charset="-34"/>
                  <a:ea typeface="Cordia New" panose="020B0304020202020204" pitchFamily="34" charset="-34"/>
                  <a:cs typeface="TH SarabunPSK" panose="020B0500040200020003" pitchFamily="34" charset="-34"/>
                </a:rPr>
                <a:t>Induce Action</a:t>
              </a:r>
              <a:endParaRPr lang="th-TH" sz="2100" dirty="0">
                <a:latin typeface="Arial" panose="020B0604020202020204" pitchFamily="34" charset="0"/>
              </a:endParaRPr>
            </a:p>
          </p:txBody>
        </p:sp>
        <p:sp>
          <p:nvSpPr>
            <p:cNvPr id="36" name="Line 21"/>
            <p:cNvSpPr>
              <a:spLocks noChangeShapeType="1"/>
            </p:cNvSpPr>
            <p:nvPr/>
          </p:nvSpPr>
          <p:spPr bwMode="auto">
            <a:xfrm>
              <a:off x="1524000" y="5745956"/>
              <a:ext cx="0" cy="3190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th-TH" sz="1350"/>
            </a:p>
          </p:txBody>
        </p:sp>
      </p:grp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1" y="89020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 sz="1350"/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1" y="123310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 sz="1350"/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1" y="5147876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 sz="1350"/>
          </a:p>
        </p:txBody>
      </p:sp>
      <p:sp>
        <p:nvSpPr>
          <p:cNvPr id="40" name="Rectangle 40"/>
          <p:cNvSpPr>
            <a:spLocks noChangeArrowheads="1"/>
          </p:cNvSpPr>
          <p:nvPr/>
        </p:nvSpPr>
        <p:spPr bwMode="auto">
          <a:xfrm>
            <a:off x="1" y="5319326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 sz="1350"/>
          </a:p>
        </p:txBody>
      </p:sp>
    </p:spTree>
    <p:extLst>
      <p:ext uri="{BB962C8B-B14F-4D97-AF65-F5344CB8AC3E}">
        <p14:creationId xmlns:p14="http://schemas.microsoft.com/office/powerpoint/2010/main" val="216846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การใช้ภาษาในการโฆษณาสินค้าและ</a:t>
            </a:r>
            <a:r>
              <a:rPr lang="th-TH" b="1" dirty="0" smtClean="0"/>
              <a:t>บริการ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3600" dirty="0" smtClean="0"/>
              <a:t>การ</a:t>
            </a:r>
            <a:r>
              <a:rPr lang="th-TH" sz="3600" dirty="0"/>
              <a:t>โฆษณานอกจากต้องมีโครงสร้างหลักอย่างครบถ้วนแล้ว ก็จะต้องมีการใช้ภาษาที่สามารถดึงดูดความสนใจของผู้ฟังหรือผู้อ่านได้ดีด้วย ดังนั้นจึงต้องมีการคิดค้นสำนวนแปลกๆ ใหม่ๆ เพื่อนำมาใช้ในการโฆษณาอยู่เสมอ และนอกจากนี้ภาษาที่เหมาะกับการโฆษณา ก็จะมีความความชัดเจน กะทัดรัดและกระตุ้นความสนใจได้ดี รวมถึงต้องเป็นภาษาที่จดจำง่ายและมีความทันสมัยอยู่เสมอ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280435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Agreement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>
                <a:latin typeface="Baskerville Old Face" pitchFamily="18" charset="0"/>
              </a:rPr>
              <a:t>เช็คชื่อ ห้ามเซ็นต์ชื่อแทนกันนะคะ</a:t>
            </a:r>
          </a:p>
          <a:p>
            <a:r>
              <a:rPr lang="th-TH" dirty="0" smtClean="0">
                <a:latin typeface="Baskerville Old Face" pitchFamily="18" charset="0"/>
              </a:rPr>
              <a:t>ห้ามเข้าห้องเรียนสายเกิน </a:t>
            </a:r>
            <a:r>
              <a:rPr lang="en-US" dirty="0" smtClean="0">
                <a:latin typeface="Baskerville Old Face" pitchFamily="18" charset="0"/>
              </a:rPr>
              <a:t>15 </a:t>
            </a:r>
            <a:r>
              <a:rPr lang="th-TH" dirty="0" smtClean="0">
                <a:latin typeface="Baskerville Old Face" pitchFamily="18" charset="0"/>
              </a:rPr>
              <a:t>นาที </a:t>
            </a:r>
          </a:p>
          <a:p>
            <a:r>
              <a:rPr lang="th-TH" dirty="0" smtClean="0">
                <a:latin typeface="Baskerville Old Face" pitchFamily="18" charset="0"/>
              </a:rPr>
              <a:t>หลัง </a:t>
            </a:r>
            <a:r>
              <a:rPr lang="en-US" dirty="0" smtClean="0">
                <a:latin typeface="Baskerville Old Face" pitchFamily="18" charset="0"/>
              </a:rPr>
              <a:t>15 </a:t>
            </a:r>
            <a:r>
              <a:rPr lang="th-TH" dirty="0" smtClean="0">
                <a:latin typeface="Baskerville Old Face" pitchFamily="18" charset="0"/>
              </a:rPr>
              <a:t>นาทีแต่ภายใน </a:t>
            </a:r>
            <a:r>
              <a:rPr lang="en-US" dirty="0" smtClean="0">
                <a:latin typeface="Baskerville Old Face" pitchFamily="18" charset="0"/>
              </a:rPr>
              <a:t>30 </a:t>
            </a:r>
            <a:r>
              <a:rPr lang="th-TH" dirty="0" smtClean="0">
                <a:latin typeface="Baskerville Old Face" pitchFamily="18" charset="0"/>
              </a:rPr>
              <a:t>นาทีของการเริ่มเรียน อาจารย์ขอเหตุผล แต่ถือเป็นขาด ครึ่งของครึ่งครั้ง (สายกรณีนี้ </a:t>
            </a:r>
            <a:r>
              <a:rPr lang="en-US" dirty="0" smtClean="0">
                <a:latin typeface="Baskerville Old Face" pitchFamily="18" charset="0"/>
              </a:rPr>
              <a:t>4 </a:t>
            </a:r>
            <a:r>
              <a:rPr lang="th-TH" dirty="0" smtClean="0">
                <a:latin typeface="Baskerville Old Face" pitchFamily="18" charset="0"/>
              </a:rPr>
              <a:t>ครั้ง ถือเป็นขาด </a:t>
            </a:r>
            <a:r>
              <a:rPr lang="en-US" dirty="0" smtClean="0">
                <a:latin typeface="Baskerville Old Face" pitchFamily="18" charset="0"/>
              </a:rPr>
              <a:t>1 </a:t>
            </a:r>
            <a:r>
              <a:rPr lang="th-TH" dirty="0" smtClean="0">
                <a:latin typeface="Baskerville Old Face" pitchFamily="18" charset="0"/>
              </a:rPr>
              <a:t>ครั้ง) โดยการขอเข้าห้องเรียนและ</a:t>
            </a:r>
            <a:r>
              <a:rPr lang="th-TH" dirty="0" err="1" smtClean="0">
                <a:latin typeface="Baskerville Old Face" pitchFamily="18" charset="0"/>
              </a:rPr>
              <a:t>เซ็นต์ชื่อ</a:t>
            </a:r>
            <a:r>
              <a:rPr lang="th-TH" dirty="0" smtClean="0">
                <a:latin typeface="Baskerville Old Face" pitchFamily="18" charset="0"/>
              </a:rPr>
              <a:t> พร้อมมีเครื่องหมายกำกับว่าเข้าสาย</a:t>
            </a:r>
          </a:p>
          <a:p>
            <a:r>
              <a:rPr lang="th-TH" dirty="0" smtClean="0">
                <a:latin typeface="Baskerville Old Face" pitchFamily="18" charset="0"/>
              </a:rPr>
              <a:t>เกิน </a:t>
            </a:r>
            <a:r>
              <a:rPr lang="en-US" dirty="0" smtClean="0">
                <a:latin typeface="Baskerville Old Face" pitchFamily="18" charset="0"/>
              </a:rPr>
              <a:t>30 </a:t>
            </a:r>
            <a:r>
              <a:rPr lang="th-TH" dirty="0" smtClean="0">
                <a:latin typeface="Baskerville Old Face" pitchFamily="18" charset="0"/>
              </a:rPr>
              <a:t>อาจารย์อนุญาตให้เข้าเรียนแต่ถือเป็นขาดครึ่งครั้ง (สายกรณีนี้ </a:t>
            </a:r>
            <a:r>
              <a:rPr lang="en-US" dirty="0" smtClean="0">
                <a:latin typeface="Baskerville Old Face" pitchFamily="18" charset="0"/>
              </a:rPr>
              <a:t>2 </a:t>
            </a:r>
            <a:r>
              <a:rPr lang="th-TH" dirty="0" smtClean="0">
                <a:latin typeface="Baskerville Old Face" pitchFamily="18" charset="0"/>
              </a:rPr>
              <a:t>ครั้ง ถือเป็นขาด </a:t>
            </a:r>
            <a:r>
              <a:rPr lang="en-US" dirty="0" smtClean="0">
                <a:latin typeface="Baskerville Old Face" pitchFamily="18" charset="0"/>
              </a:rPr>
              <a:t>1 </a:t>
            </a:r>
            <a:r>
              <a:rPr lang="th-TH" dirty="0" smtClean="0">
                <a:latin typeface="Baskerville Old Face" pitchFamily="18" charset="0"/>
              </a:rPr>
              <a:t>ครั้ง) โดยการขอเข้าห้องเรียนและเซ็นต์ชื่อ พร้อมมีเครื่องหมายกำกับว่าเข้าสาย</a:t>
            </a:r>
          </a:p>
          <a:p>
            <a:r>
              <a:rPr lang="th-TH" dirty="0" smtClean="0">
                <a:latin typeface="Baskerville Old Face" pitchFamily="18" charset="0"/>
              </a:rPr>
              <a:t>การลา </a:t>
            </a:r>
          </a:p>
          <a:p>
            <a:pPr>
              <a:buNone/>
            </a:pPr>
            <a:r>
              <a:rPr lang="th-TH" dirty="0" smtClean="0">
                <a:latin typeface="Baskerville Old Face" pitchFamily="18" charset="0"/>
              </a:rPr>
              <a:t>		ลาป่วย โทรแจ้งอาจารย์ก่อนคาบเรียน และถ้ากรณีหยุดเรียน </a:t>
            </a:r>
            <a:r>
              <a:rPr lang="en-US" dirty="0" smtClean="0">
                <a:latin typeface="Baskerville Old Face" pitchFamily="18" charset="0"/>
              </a:rPr>
              <a:t>2 </a:t>
            </a:r>
            <a:r>
              <a:rPr lang="th-TH" dirty="0" smtClean="0">
                <a:latin typeface="Baskerville Old Face" pitchFamily="18" charset="0"/>
              </a:rPr>
              <a:t>สัปดาห์ติดต่อกัน ส่งเอกสารใบรับรอง</a:t>
            </a:r>
            <a:r>
              <a:rPr lang="th-TH" dirty="0" err="1" smtClean="0">
                <a:latin typeface="Baskerville Old Face" pitchFamily="18" charset="0"/>
              </a:rPr>
              <a:t>เเพทย์</a:t>
            </a:r>
            <a:endParaRPr lang="th-TH" dirty="0" smtClean="0">
              <a:latin typeface="Baskerville Old Face" pitchFamily="18" charset="0"/>
            </a:endParaRPr>
          </a:p>
          <a:p>
            <a:pPr>
              <a:buNone/>
            </a:pPr>
            <a:r>
              <a:rPr lang="th-TH" dirty="0" smtClean="0">
                <a:latin typeface="Baskerville Old Face" pitchFamily="18" charset="0"/>
              </a:rPr>
              <a:t>		ลากิจ ทำเอกสารแจ้งอาจารย์ล่วงหน้า </a:t>
            </a:r>
            <a:r>
              <a:rPr lang="en-US" dirty="0" smtClean="0">
                <a:latin typeface="Baskerville Old Face" pitchFamily="18" charset="0"/>
              </a:rPr>
              <a:t>1 </a:t>
            </a:r>
            <a:r>
              <a:rPr lang="th-TH" dirty="0" smtClean="0">
                <a:latin typeface="Baskerville Old Face" pitchFamily="18" charset="0"/>
              </a:rPr>
              <a:t>สัปดาห์</a:t>
            </a:r>
          </a:p>
          <a:p>
            <a:r>
              <a:rPr lang="th-TH" dirty="0" smtClean="0">
                <a:latin typeface="Baskerville Old Face" pitchFamily="18" charset="0"/>
              </a:rPr>
              <a:t>ขาดเกิน </a:t>
            </a:r>
            <a:r>
              <a:rPr lang="en-US" dirty="0" smtClean="0">
                <a:latin typeface="Baskerville Old Face" pitchFamily="18" charset="0"/>
              </a:rPr>
              <a:t>3 </a:t>
            </a:r>
            <a:r>
              <a:rPr lang="th-TH" dirty="0" smtClean="0">
                <a:latin typeface="Baskerville Old Face" pitchFamily="18" charset="0"/>
              </a:rPr>
              <a:t>ครั้ง ขาดครั้งที่ </a:t>
            </a:r>
            <a:r>
              <a:rPr lang="en-US" dirty="0" smtClean="0">
                <a:latin typeface="Baskerville Old Face" pitchFamily="18" charset="0"/>
              </a:rPr>
              <a:t>4 </a:t>
            </a:r>
            <a:r>
              <a:rPr lang="th-TH" dirty="0" smtClean="0">
                <a:latin typeface="Baskerville Old Face" pitchFamily="18" charset="0"/>
              </a:rPr>
              <a:t>อาจารย์ขอเชิญผู้ปกครองเข้าพบเพื่อหาแนวทางการเรียนของนักศึกษาคนนั้นๆ</a:t>
            </a:r>
          </a:p>
          <a:p>
            <a:endParaRPr lang="th-TH" dirty="0" smtClean="0">
              <a:latin typeface="Baskerville Old Face" pitchFamily="18" charset="0"/>
            </a:endParaRPr>
          </a:p>
          <a:p>
            <a:pPr>
              <a:buNone/>
            </a:pPr>
            <a:endParaRPr lang="th-TH" dirty="0" smtClean="0">
              <a:latin typeface="Baskerville Old Face" pitchFamily="18" charset="0"/>
            </a:endParaRPr>
          </a:p>
          <a:p>
            <a:endParaRPr lang="th-TH" dirty="0">
              <a:latin typeface="Baskerville Old Face" pitchFamily="18" charset="0"/>
            </a:endParaRPr>
          </a:p>
        </p:txBody>
      </p:sp>
      <p:pic>
        <p:nvPicPr>
          <p:cNvPr id="4" name="Picture 2" descr="http://images.wikia.com/false-awakening/th/images/e/eb/Nuvola_apps_important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04800"/>
            <a:ext cx="1371600" cy="1143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059945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/>
              <a:t>เรียกร้องความสนใจได้ดี</a:t>
            </a:r>
            <a:r>
              <a:rPr lang="th-TH" dirty="0"/>
              <a:t> คือจะต้องเป็นภาษาที่กระตุ้นความรู้สึกของลูกค้าให้เกิดความสนใจ และเป็นภาษาที่มีความสุภาพ เข้าใจง่าย</a:t>
            </a:r>
          </a:p>
          <a:p>
            <a:r>
              <a:rPr lang="th-TH" b="1" dirty="0"/>
              <a:t>ให้ความกระจ่างแก่ลูกค้า</a:t>
            </a:r>
            <a:r>
              <a:rPr lang="th-TH" dirty="0"/>
              <a:t> เป็นการใช้ภาษาที่สามารถบอกถึงคุณภาพของสินค้าได้อย่างชัดเจน</a:t>
            </a:r>
          </a:p>
          <a:p>
            <a:r>
              <a:rPr lang="th-TH" b="1" dirty="0"/>
              <a:t>มีการอ้างอิงข้อมูลต่างๆ</a:t>
            </a:r>
            <a:r>
              <a:rPr lang="th-TH" dirty="0"/>
              <a:t> ที่จะช่วยสร้างความมั่นใจและทำให้ลูกค้าเกิดความเชื่อมมั่นมากขึ้น</a:t>
            </a:r>
          </a:p>
          <a:p>
            <a:r>
              <a:rPr lang="th-TH" b="1" dirty="0"/>
              <a:t>ใช้ถ้อยคำที่จะช่วยยั่วยุให้เกิดการตัดสินใจง่ายขึ้น</a:t>
            </a:r>
            <a:r>
              <a:rPr lang="th-TH" dirty="0"/>
              <a:t> ซึ่งจะทำให้ผู้บริโภคตัดสินใจซื้อสินค้าอย่างรวดเร็ว</a:t>
            </a:r>
          </a:p>
          <a:p>
            <a:r>
              <a:rPr lang="th-TH" b="1" dirty="0" smtClean="0"/>
              <a:t>ภาษาที่</a:t>
            </a:r>
            <a:r>
              <a:rPr lang="th-TH" b="1" dirty="0"/>
              <a:t>ใช้ต้องมีความสั้นและกระชับ</a:t>
            </a:r>
            <a:r>
              <a:rPr lang="th-TH" dirty="0"/>
              <a:t> ไม่ใช่คำฟุ่มเฟือย สามารถสื่อความหมายได้ดีเพียงแค่ข้อความสั้นๆ เท่านั้น</a:t>
            </a:r>
          </a:p>
          <a:p>
            <a:r>
              <a:rPr lang="th-TH" b="1" dirty="0"/>
              <a:t>มีความชัดเจน</a:t>
            </a:r>
            <a:r>
              <a:rPr lang="th-TH" dirty="0"/>
              <a:t> ไม่ใช้คำกำกวมที่จะทำให้ผู้รับสารตีความหมายได้หลายทาง เป็นถ้อยคำที่อ่านปุ๊บก็เข้าใจถึงความหมายที่เจ้าของโฆษณาต้องการสื่อทันที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72491107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ข้อควรคำนึง ในการใช้ภาษาเพื่อ</a:t>
            </a:r>
            <a:r>
              <a:rPr lang="th-TH" b="1" dirty="0" smtClean="0"/>
              <a:t>โฆษณา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257800"/>
          </a:xfrm>
        </p:spPr>
        <p:txBody>
          <a:bodyPr>
            <a:normAutofit fontScale="92500" lnSpcReduction="20000"/>
          </a:bodyPr>
          <a:lstStyle/>
          <a:p>
            <a:r>
              <a:rPr lang="th-TH" sz="2600" dirty="0" smtClean="0"/>
              <a:t>อย่างไร</a:t>
            </a:r>
            <a:r>
              <a:rPr lang="th-TH" sz="2600" dirty="0"/>
              <a:t>ก็ตาม การใช้ภาษาเพื่อการโฆษณา ก็มีข้อควรคำนึงดังต่อไปนี้</a:t>
            </a:r>
          </a:p>
          <a:p>
            <a:r>
              <a:rPr lang="th-TH" sz="2600" dirty="0"/>
              <a:t>ควรใช้ภาษาที่มีความเป็นสามัญ เข้าใจง่ายและมีความสุภาพ นุ่มนวล สละสลวย</a:t>
            </a:r>
          </a:p>
          <a:p>
            <a:r>
              <a:rPr lang="th-TH" sz="2600" dirty="0"/>
              <a:t>ควรใช้ถ้อยคำภาษาที่สามารถสื่อความหมายได้ตรงกับความต้องการ และต้องมีการสอดคล้องกับวัฒนธรรมในการใช้ภาษามากที่สุด</a:t>
            </a:r>
          </a:p>
          <a:p>
            <a:r>
              <a:rPr lang="th-TH" sz="2600" dirty="0"/>
              <a:t>ควรใช้ถ้อยคำภาษาให้มีความเหมาะสมและถูกต้องตามหลักภาษาไทย โดยหลีกเลี่ยงการใช้ภาษาแสลงหรือคำที่ต่ำกว่ามาตรฐานเด็ดขาด</a:t>
            </a:r>
          </a:p>
          <a:p>
            <a:r>
              <a:rPr lang="th-TH" sz="2600" dirty="0"/>
              <a:t>ต้องใช้ภาษาที่มีความถูกต้องตามแบบแผน หรือภาษาแบบทางการ ไม่ใช่ถ้อยคำที่ตัดหรือมีการย่อให้รู้กันเฉพาะกลุ่มหรือบุคคลเท่านั้น</a:t>
            </a:r>
          </a:p>
          <a:p>
            <a:r>
              <a:rPr lang="th-TH" sz="2600" dirty="0"/>
              <a:t>พยายามหลีกเลี่ยงถ้อยคำที่มีความหมายกำกวม เพราะจะทำให้ผู้รับข่าวสาวเข้าใจไปในทางที่ผิดได้ โดยเฉพาะถ้อยคำแบบสองแง่สองมุมและคำผวนต่างๆ</a:t>
            </a:r>
          </a:p>
          <a:p>
            <a:r>
              <a:rPr lang="th-TH" sz="2600" dirty="0"/>
              <a:t>ควรเลือกใช้คำที่มีความเหมาะสม ไม่ส่อไปในทางส่อเสียดหรือทับถมผู้อื่น</a:t>
            </a:r>
          </a:p>
          <a:p>
            <a:r>
              <a:rPr lang="th-TH" sz="2600" dirty="0"/>
              <a:t>ควรหลีกเลี่ยงการใช้ถ้อยคำที่เป็นวิชาการหรือมีศัพท์เทคนิคเกิน</a:t>
            </a:r>
            <a:r>
              <a:rPr lang="th-TH" sz="2600" dirty="0" smtClean="0"/>
              <a:t>ความ</a:t>
            </a:r>
            <a:r>
              <a:rPr lang="th-TH" sz="2600" dirty="0"/>
              <a:t>จำเป็น เพราะผู้คนทั่วไปมักจะไม่ชินกับคำเหล่านี้และอาจเบื่อหน่ายได้</a:t>
            </a:r>
          </a:p>
          <a:p>
            <a:r>
              <a:rPr lang="th-TH" sz="2600" dirty="0"/>
              <a:t>ภาษาที่ใช้ในการโฆษณาจะต้องไม่มีความโลดโผนและไม่เป็นการโฆษณาเกินจริงเด็ดขาด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77720842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ต่อ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5673822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cap="all" dirty="0"/>
              <a:t>กลยุทธ์การนำเสนองานโฆษณาอย่างไรให้โดนใจลูกค้า</a:t>
            </a:r>
          </a:p>
          <a:p>
            <a:r>
              <a:rPr lang="th-TH" dirty="0"/>
              <a:t>กลยุทธ์ในการนำเสนองานโฆษณา เป็นการตัดสินใจเพื่อเลือกวิธีการนำเสนอไปยังกลุ่มเป้าหมาย โดยใช้วิธีที่ดึงดูดความสนใจและมีความหมายต่อผู้บริโภค เป็นส่วนหนึ่งของเครื่องมือในการสื่อสารทางการตลาดเพื่อการเข้าถึงผู้บริโภคได้อย่างมีประสิทธิภาพ</a:t>
            </a:r>
          </a:p>
          <a:p>
            <a:r>
              <a:rPr lang="th-TH" dirty="0"/>
              <a:t>ถึงแม้ว่าโฆษณาจะเป็นเพียงองค์ประกอบเล็ก ๆ ในการดำเนินกิจกรรมด้านการตลาด แต่ก็มีบทบาทที่สำคัญ เพราะมีจุดแข็งที่สำคัญคือสามารถเข้าถึงกลุ่มเป้าหมายได้อย่างรวดเร็วและเป็นจำนวนมาก สามารถให้ข้อมูลและรายละเอียดของสินค้าแก่ผู้บริโภคได้ดี และยังใช้แจ้งหรือบอกการเปลี่ยนแปลงต่าง ๆ ที่เกิดขึ้นกับผลิตภัณฑ์ ไม่ว่าจะเป็นสัญลักษณ์ใหม่ บรรจุภัณฑ์ใหม่ หรือสูตรใหม่ เหล่านี้ เป็นต้น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0567887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อีกทั้งยังช่วยตอกย้ำความจำที่มีเกี่ยวกับผลิตภัณฑ์นั้น ๆ เพื่อกระตุ้นความต้องการให้เกิดความอยากซื้อ หรือใช้โน้มน้าวจิตใจให้ผู้บริโภคเกิดความรู้สึกที่ดีเกี่ยวกับผลิตภัณฑ์ได้อย่างมีประสิทธิภาพ</a:t>
            </a:r>
            <a:br>
              <a:rPr lang="th-TH" dirty="0"/>
            </a:br>
            <a:r>
              <a:rPr lang="th-TH" dirty="0"/>
              <a:t>หากการโฆษณานั้นยิ่งมีประสิทธิภาพมากเท่าไหร่ จะส่งผลให้นั้น ๆ มีจุดขายที่แข็งแกร่งมากขึ้นเท่านั้น ในทางตรงกันข้าม หากโฆษณาไม่ดี ก็จะเป็นการทำลายซ้ำเติมแผนการตลาดและผลิตภัณฑ์นั้น ๆ ลงไป</a:t>
            </a:r>
          </a:p>
          <a:p>
            <a:r>
              <a:rPr lang="th-TH" dirty="0"/>
              <a:t>การนำเสนอโฆษณา มีแนวทางในการนำเสนอดังต่อไปนี้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56709143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</a:t>
            </a:r>
            <a:r>
              <a:rPr lang="th-TH" dirty="0" smtClean="0"/>
              <a:t>. </a:t>
            </a:r>
            <a:r>
              <a:rPr lang="th-TH" dirty="0"/>
              <a:t>ใช้เหตุการณ์ที่เกิดขึ้นในอดีต (</a:t>
            </a:r>
            <a:r>
              <a:rPr lang="en-US" dirty="0"/>
              <a:t>Case History) </a:t>
            </a:r>
            <a:r>
              <a:rPr lang="th-TH" dirty="0"/>
              <a:t>เป็นการใช้เหตุการณ์ที่เคยเกิดขึ้นจริงในอดีตหรือใช้ข้อมูลทางสถิติมานำเสนอ</a:t>
            </a:r>
          </a:p>
          <a:p>
            <a:r>
              <a:rPr lang="en-US" dirty="0"/>
              <a:t>2</a:t>
            </a:r>
            <a:r>
              <a:rPr lang="th-TH" dirty="0" smtClean="0"/>
              <a:t>. </a:t>
            </a:r>
            <a:r>
              <a:rPr lang="th-TH" dirty="0"/>
              <a:t>คำให้การจากผู้บริโภค (</a:t>
            </a:r>
            <a:r>
              <a:rPr lang="en-US" dirty="0"/>
              <a:t>Testimonial) </a:t>
            </a:r>
            <a:r>
              <a:rPr lang="th-TH" dirty="0"/>
              <a:t>เป็นการนำผู้ที่ใช้ผลิตภัณฑ์จริงมานำเสนอ โดยที่บุคคลเหล่านี้จะเป็นบุคคลที่น่าเชื่อถือ เนื่องจากได้มีการพิสูจน์คุณสมบัติของผลิตภัณฑ์มาแล้วนั่นเอง</a:t>
            </a:r>
          </a:p>
          <a:p>
            <a:r>
              <a:rPr lang="en-US" dirty="0"/>
              <a:t>3</a:t>
            </a:r>
            <a:r>
              <a:rPr lang="th-TH" dirty="0" smtClean="0"/>
              <a:t>. </a:t>
            </a:r>
            <a:r>
              <a:rPr lang="th-TH" dirty="0"/>
              <a:t>การให้แรงเสริมจากบุคคลที่มีชื่อเสียง (</a:t>
            </a:r>
            <a:r>
              <a:rPr lang="en-US" dirty="0"/>
              <a:t>Endorsement) </a:t>
            </a:r>
            <a:r>
              <a:rPr lang="th-TH" dirty="0"/>
              <a:t>วิธีการจะคล้ายกับคำให้การ แต่จะใช้บุคคลที่มีชื่อเสียงมาแทนผู้บริโภค</a:t>
            </a:r>
          </a:p>
          <a:p>
            <a:r>
              <a:rPr lang="en-US" dirty="0"/>
              <a:t>4</a:t>
            </a:r>
            <a:r>
              <a:rPr lang="th-TH" dirty="0" smtClean="0"/>
              <a:t>. </a:t>
            </a:r>
            <a:r>
              <a:rPr lang="th-TH" dirty="0"/>
              <a:t>การใช้โฆษก (</a:t>
            </a:r>
            <a:r>
              <a:rPr lang="en-US" dirty="0"/>
              <a:t>Spokesman) </a:t>
            </a:r>
            <a:r>
              <a:rPr lang="th-TH" dirty="0"/>
              <a:t>เห็นการนำบุคคลที่อยู่ในโฆษณานั้น ๆ มาเป็นผู้แนะนำสินค้า ว่ามีคุณสมบัติดีอย่างไร</a:t>
            </a:r>
          </a:p>
          <a:p>
            <a:r>
              <a:rPr lang="en-US" dirty="0"/>
              <a:t>5</a:t>
            </a:r>
            <a:r>
              <a:rPr lang="th-TH" dirty="0" smtClean="0"/>
              <a:t>. </a:t>
            </a:r>
            <a:r>
              <a:rPr lang="th-TH" dirty="0"/>
              <a:t>ใช้ผู้นำเสนอเป็นสัญลักษณ์ตัวการ์ตูน (</a:t>
            </a:r>
            <a:r>
              <a:rPr lang="en-US" dirty="0"/>
              <a:t>Mascot) </a:t>
            </a:r>
            <a:r>
              <a:rPr lang="th-TH" dirty="0"/>
              <a:t>ทำการสร้างตัวการ์ตูนที่เป็นตัวแทนของผลิตภัณฑ์นั้น ๆ ขึ้นมา แล้วใช้เป็นตัวนำเสนองานโฆษณา</a:t>
            </a:r>
          </a:p>
          <a:p>
            <a:r>
              <a:rPr lang="en-US" dirty="0"/>
              <a:t>6</a:t>
            </a:r>
            <a:r>
              <a:rPr lang="th-TH" dirty="0" smtClean="0"/>
              <a:t>. </a:t>
            </a:r>
            <a:r>
              <a:rPr lang="th-TH" dirty="0"/>
              <a:t>การใช้ผู้ทรงคุณวุฒิที่มีความรู้เกี่ยวข้องกับผลิตภัณฑ์ (</a:t>
            </a:r>
            <a:r>
              <a:rPr lang="en-US" dirty="0"/>
              <a:t>Authority) </a:t>
            </a:r>
            <a:r>
              <a:rPr lang="th-TH" dirty="0"/>
              <a:t>โดยการใช้บุคคลที่เป็นผู้เชี่ยวชาญในด้านต่าง ๆ ที่เกี่ยวข้องกับสินค้า เช่น นักโภชนาการ กุ๊ก แพทย์ อาจารย์ มาทำการนำเสนอสินค้า จะทำให้สินค้าหรือผลิตภัณฑ์ดูมีความน่าเชื่อถือมากยิ่งขึ้น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9543553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7</a:t>
            </a:r>
            <a:r>
              <a:rPr lang="th-TH" dirty="0" smtClean="0"/>
              <a:t>. </a:t>
            </a:r>
            <a:r>
              <a:rPr lang="th-TH" dirty="0"/>
              <a:t>ให้ผลิตภัณฑ์เป็นวีรบุรุษ (</a:t>
            </a:r>
            <a:r>
              <a:rPr lang="en-US" dirty="0"/>
              <a:t>Product as Hero) </a:t>
            </a:r>
            <a:r>
              <a:rPr lang="th-TH" dirty="0"/>
              <a:t>โดยทำการนำเสนอปัญหาของผู้บริโภคออกมาก่อน จากนั้นจึงค่อยนำเสนอตัวผลิตภัณฑ์ที่สามารถใช้แก้ปัญหานั้น ๆ ออกมา หรืออาจจะนำเสนอโดยให้ตัวผลิตภัณฑ์นั้นดูยิ่งใหญ่กว่าองค์ประกอบอื่นในโฆษณา</a:t>
            </a:r>
          </a:p>
          <a:p>
            <a:r>
              <a:rPr lang="en-US" dirty="0"/>
              <a:t>8</a:t>
            </a:r>
            <a:r>
              <a:rPr lang="th-TH" dirty="0" smtClean="0"/>
              <a:t>. </a:t>
            </a:r>
            <a:r>
              <a:rPr lang="th-TH" dirty="0"/>
              <a:t>ทำการสาธิตสินค้า (</a:t>
            </a:r>
            <a:r>
              <a:rPr lang="en-US" dirty="0"/>
              <a:t>Demonstration) </a:t>
            </a:r>
            <a:r>
              <a:rPr lang="th-TH" dirty="0"/>
              <a:t>วิธีนี้จะมีประสิทธิภาพมาก เพราะเป็นการแสดงให้เห็นถึงวิธีการใช้งานและผลลัพธ์ที่ได้จากการใช้งานผลิตภัณฑ์ แบ่งออกเป็นการสาธิตโดยนำไปเปรียบเทียบกับคู่แข่ง เพื่อแสดงให้เห็นถึงประสิทธิภาพที่แตกต่างกันการสาธิตเชิงปฏิบัติการ คือ ทำการสาธิตให้เห็นถึงประสิทธิภาพของสินค้าโดยตรง การสาธิตเกินจริง เป็นการนำจุดเด่นของสินค้าออกมานำเสนอให้มีคุณสมบัติที่เกินจริง เพื่อส่งเสริมคุณสมบัติเด่นของสินค้า</a:t>
            </a:r>
          </a:p>
          <a:p>
            <a:r>
              <a:rPr lang="en-US" dirty="0"/>
              <a:t>9</a:t>
            </a:r>
            <a:r>
              <a:rPr lang="th-TH" dirty="0" smtClean="0"/>
              <a:t>. </a:t>
            </a:r>
            <a:r>
              <a:rPr lang="th-TH" dirty="0"/>
              <a:t>ทดสอบให้เห็นถึงข้อผิดพลาด (</a:t>
            </a:r>
            <a:r>
              <a:rPr lang="en-US" dirty="0"/>
              <a:t>Torture Testing</a:t>
            </a:r>
            <a:r>
              <a:rPr lang="en-US" dirty="0" smtClean="0"/>
              <a:t>)</a:t>
            </a:r>
            <a:r>
              <a:rPr lang="th-TH" dirty="0" smtClean="0"/>
              <a:t> เป็น</a:t>
            </a:r>
            <a:r>
              <a:rPr lang="th-TH" dirty="0"/>
              <a:t>อีกวิธีของการสาธิต ที่จะแสดงให้เห็นว่าจะเกิดอะไรขึ้น หากผู้บริโภคไม่ได้ใช้สินค้าชนิดนั้น ๆ การใช้กราฟฟิกมาช่วยนำเสนอการสาธิต จะใช้ในกรณีที่ประสิทธิภาพของสินค้านั้น ๆ ไม่สามารถแสดงให้เห็นได้ด้วยตาเปล่า เช่น การไหลเวียนความเย็นของเครื่องปรับอากาศ เป็นต้น และข้อสุดท้ายคือการนำสินค้าไปทดสอบ แล้วนำข้อูลมาแสดงให้ลูกค้าได้เห็น</a:t>
            </a:r>
          </a:p>
          <a:p>
            <a:r>
              <a:rPr lang="en-US" dirty="0" smtClean="0"/>
              <a:t>10</a:t>
            </a:r>
            <a:r>
              <a:rPr lang="th-TH" dirty="0" smtClean="0"/>
              <a:t>. </a:t>
            </a:r>
            <a:r>
              <a:rPr lang="th-TH" dirty="0"/>
              <a:t>การแสดงให้เห็นถึงประโยชน์ของสินค้าหรือผลิตภัณฑ์ในลักษณะเกินจริง (</a:t>
            </a:r>
            <a:r>
              <a:rPr lang="en-US" dirty="0"/>
              <a:t>Dramatization) </a:t>
            </a:r>
            <a:r>
              <a:rPr lang="th-TH" dirty="0"/>
              <a:t>โดยทำการนำเสนอประโยชน์ของสินค้าที่มีอยู่ในลักษณะที่เกินจริง เพื่อให้เกิดความโดดเด่นและสร้างการจดจำในตัวสินค้านั้น ๆ ได้ดีกว่างานโฆษณาชิ้นอื่น ๆ</a:t>
            </a:r>
          </a:p>
          <a:p>
            <a:r>
              <a:rPr lang="en-US" dirty="0" smtClean="0"/>
              <a:t>11</a:t>
            </a:r>
            <a:r>
              <a:rPr lang="th-TH" dirty="0" smtClean="0"/>
              <a:t>. </a:t>
            </a:r>
            <a:r>
              <a:rPr lang="th-TH" dirty="0"/>
              <a:t>การใช้โฆษณาเปรียบเทียบ (</a:t>
            </a:r>
            <a:r>
              <a:rPr lang="en-US" dirty="0"/>
              <a:t>Comparison) </a:t>
            </a:r>
            <a:r>
              <a:rPr lang="th-TH" dirty="0"/>
              <a:t>คือการนำเอาผลิตภัณฑ์ของเราไปเปรียบเทียบกับผลิตภัณฑ์อื่น ๆ ที่เหมือนกัน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95919137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12</a:t>
            </a:r>
            <a:r>
              <a:rPr lang="th-TH" dirty="0" smtClean="0"/>
              <a:t>. </a:t>
            </a:r>
            <a:r>
              <a:rPr lang="th-TH" dirty="0"/>
              <a:t>ใช้เสี้ยวเวลาของชีวิต (</a:t>
            </a:r>
            <a:r>
              <a:rPr lang="en-US" dirty="0"/>
              <a:t>Slice of Life) </a:t>
            </a:r>
            <a:r>
              <a:rPr lang="th-TH" dirty="0"/>
              <a:t>วิธีนี้จะเป็นการนำเสนอโดยเสนอให้ผู้บริโภคได้เห็นว่าผลิตภัณฑ์ของเรา เหมาะกับการใช้งานในช่วงเวลาใดของชีวิต เช่น การกินโจ๊กในตอนเช้า การกินกาแฟเวลาง่วง เป็นต้น</a:t>
            </a:r>
          </a:p>
          <a:p>
            <a:r>
              <a:rPr lang="en-US" dirty="0" smtClean="0"/>
              <a:t>13</a:t>
            </a:r>
            <a:r>
              <a:rPr lang="th-TH" dirty="0" smtClean="0"/>
              <a:t>. </a:t>
            </a:r>
            <a:r>
              <a:rPr lang="th-TH" dirty="0"/>
              <a:t>การนำสารคดีมาใช้ (</a:t>
            </a:r>
            <a:r>
              <a:rPr lang="en-US" dirty="0"/>
              <a:t>Documentary) </a:t>
            </a:r>
            <a:r>
              <a:rPr lang="th-TH" dirty="0"/>
              <a:t>จะเป็นการนำเสนอประวัติ ตำนานของบริษัท การได้มาของวัตถุดิบในสินค้า ขั้นตอนการผลิตสินค้า มาใช้เป็นรูปแบบภาพยนตร์โฆษณา</a:t>
            </a:r>
          </a:p>
          <a:p>
            <a:r>
              <a:rPr lang="en-US" dirty="0" smtClean="0"/>
              <a:t>14</a:t>
            </a:r>
            <a:r>
              <a:rPr lang="th-TH" dirty="0" smtClean="0"/>
              <a:t>. </a:t>
            </a:r>
            <a:r>
              <a:rPr lang="th-TH" dirty="0"/>
              <a:t>การใช้ความแฟนตาซี (</a:t>
            </a:r>
            <a:r>
              <a:rPr lang="en-US" dirty="0"/>
              <a:t>Fantasy) </a:t>
            </a:r>
            <a:r>
              <a:rPr lang="th-TH" dirty="0"/>
              <a:t>โดยนำเสนอในรูปแบบที่เป็นความเพ้อฝัน เทพนิยาย นิทาน เหมาะกับสินค้าประเภทที่เกี่ยวข้องกับความสวยงาม</a:t>
            </a:r>
          </a:p>
          <a:p>
            <a:r>
              <a:rPr lang="en-US" dirty="0" smtClean="0"/>
              <a:t>15</a:t>
            </a:r>
            <a:r>
              <a:rPr lang="th-TH" dirty="0" smtClean="0"/>
              <a:t>. </a:t>
            </a:r>
            <a:r>
              <a:rPr lang="th-TH" dirty="0"/>
              <a:t>ใช้การเปรียบเทียบอุปมาอุปไมย (</a:t>
            </a:r>
            <a:r>
              <a:rPr lang="en-US" dirty="0"/>
              <a:t>Analogy) </a:t>
            </a:r>
            <a:r>
              <a:rPr lang="th-TH" dirty="0"/>
              <a:t>โดยการนำสินค้าไปเปรียบเทียบกับสิ่งต่าง ๆ ว่าดี หรือมีคุณสมบัติเหมือนกับอะไร</a:t>
            </a:r>
          </a:p>
          <a:p>
            <a:r>
              <a:rPr lang="en-US" dirty="0" smtClean="0"/>
              <a:t>16</a:t>
            </a:r>
            <a:r>
              <a:rPr lang="th-TH" dirty="0" smtClean="0"/>
              <a:t>. </a:t>
            </a:r>
            <a:r>
              <a:rPr lang="th-TH" dirty="0"/>
              <a:t>ใช้การร้องเล่นเต้นรำ (</a:t>
            </a:r>
            <a:r>
              <a:rPr lang="en-US" dirty="0"/>
              <a:t>Production number) </a:t>
            </a:r>
            <a:r>
              <a:rPr lang="th-TH" dirty="0"/>
              <a:t>เป็นการนำเสนอโดยใช้การร้องเล่นเต้นรำ โดยจะใช้เสียงเพลง เสียงดนตรีต่าง ๆ เข้ามาประกอบการเต้น ช่วยสร้างความสนุกสนาน สร้างการจดจำและสร้างความน่าสนใจให้กับสินค้าได้เป็นอย่างดี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22623985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/>
              <a:t>จะเห็นได้ว่าการนำเสนอเพื่อการโฆษณาสินค้านั้นมีมากมายหลายรูปแบบ เราจึงต้องทำการศึกษาหาข้อมูลเกี่ยวกับพฤติกรรมของผู้บริโภคหรือกลุ่มเป้าหมายให้ดี  </a:t>
            </a:r>
            <a:endParaRPr lang="th-TH" dirty="0"/>
          </a:p>
          <a:p>
            <a:r>
              <a:rPr lang="th-TH" dirty="0"/>
              <a:t>เช่น อะไรคือแรงจูงใจในการตัดสินใจซื้อสินค้า มีปัจจัยอะไรบ้างที่ทำให้เกิดการตัดสินใจซื้อสินค้าแต่ละประเภท รวมไปถึงสิ่งเร้าต่าง ๆ ที่มีผลต่อการตัดสินใจซื้อ</a:t>
            </a:r>
          </a:p>
          <a:p>
            <a:r>
              <a:rPr lang="th-TH" dirty="0"/>
              <a:t>การนำแนวทางในการนำเสนอสินค้าต่าง ๆ เหล่านี้ มาใช้จึงต้องตีความให้ดี เพราะเมื่อได้ทำการนำเสนอโฆษณาออกไปสู่ผู้บริโภคแล้ว จะส่งผลต่อความรู้สึกนึกคิด ความเชื่อ ทัศนคติที่มีต่อสินค้า ทำอย่างไรจึงจะให้ผู้บริโภคสามารถจดจำสินค้าของเราได้เป็นอันดับต้น ๆ ในสินค้าประเภทเดียวกัน</a:t>
            </a:r>
          </a:p>
          <a:p>
            <a:r>
              <a:rPr lang="th-TH" dirty="0"/>
              <a:t>หากนึกถึงผลิตภัณฑ์ที่ต้องการจะซื้อหรือใช้งาน แล้วผู้บริโภคนึกถึงสินค้าของเราเป็นอันดับแรก ก็ถือได้ว่า การนำเสนอของเราประสบความสำเร็จได้เป็นอย่างดีนั่นเอง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02034138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04800"/>
            <a:ext cx="8534400" cy="12954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http://www.coolbkk.com/pic/original/2009-01-23-673-159880177900000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07629" y="425002"/>
            <a:ext cx="1146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2146610"/>
            <a:ext cx="5508702" cy="4846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 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2918321"/>
            <a:ext cx="55446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dirty="0" smtClean="0"/>
              <a:t>งาน </a:t>
            </a:r>
            <a:r>
              <a:rPr lang="en-US" sz="2800" dirty="0" smtClean="0"/>
              <a:t>Present </a:t>
            </a:r>
            <a:r>
              <a:rPr lang="th-TH" sz="2800" dirty="0" smtClean="0"/>
              <a:t>ครั้งที่ </a:t>
            </a:r>
            <a:r>
              <a:rPr lang="en-US" sz="2800" dirty="0" smtClean="0"/>
              <a:t>1</a:t>
            </a:r>
          </a:p>
          <a:p>
            <a:r>
              <a:rPr lang="th-TH" sz="2800" dirty="0" smtClean="0"/>
              <a:t>นำเสนอขายตัวเอง คนละ </a:t>
            </a:r>
            <a:r>
              <a:rPr lang="en-US" sz="2800" dirty="0"/>
              <a:t>3</a:t>
            </a:r>
            <a:r>
              <a:rPr lang="en-US" sz="2800" dirty="0" smtClean="0"/>
              <a:t> </a:t>
            </a:r>
            <a:r>
              <a:rPr lang="th-TH" sz="2800" dirty="0" smtClean="0"/>
              <a:t>นาที ทำ </a:t>
            </a:r>
            <a:r>
              <a:rPr lang="en-US" sz="2800" dirty="0" smtClean="0"/>
              <a:t>PPT </a:t>
            </a:r>
            <a:r>
              <a:rPr lang="th-TH" sz="2800" dirty="0" smtClean="0"/>
              <a:t>ประกอบการนำเสนอด้วย</a:t>
            </a:r>
            <a:endParaRPr lang="th-TH" sz="2800" dirty="0"/>
          </a:p>
        </p:txBody>
      </p:sp>
    </p:spTree>
    <p:extLst>
      <p:ext uri="{BB962C8B-B14F-4D97-AF65-F5344CB8AC3E}">
        <p14:creationId xmlns:p14="http://schemas.microsoft.com/office/powerpoint/2010/main" val="305656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>
                <a:latin typeface="Baskerville Old Face" pitchFamily="18" charset="0"/>
              </a:rPr>
              <a:t>ภายในห้องเรียน</a:t>
            </a:r>
          </a:p>
          <a:p>
            <a:r>
              <a:rPr lang="th-TH" dirty="0" smtClean="0">
                <a:latin typeface="Baskerville Old Face" pitchFamily="18" charset="0"/>
              </a:rPr>
              <a:t>ปิดโทรศัพท์ และเครื่องมือสื่อสารทุกชนิด หรือเปิดเป็นระบบสั่น ถ้านักศึกษาต้องการคุยโทรศัพท์ แจ้งขออนุญาตอาจารย์ และออกไปคุยนอกห้องเรียน อาจารย์ให้เวลาในการคุย </a:t>
            </a:r>
            <a:r>
              <a:rPr lang="en-US" dirty="0" smtClean="0">
                <a:latin typeface="Baskerville Old Face" pitchFamily="18" charset="0"/>
              </a:rPr>
              <a:t>15 </a:t>
            </a:r>
            <a:r>
              <a:rPr lang="th-TH" dirty="0" smtClean="0">
                <a:latin typeface="Baskerville Old Face" pitchFamily="18" charset="0"/>
              </a:rPr>
              <a:t>นาที เกินกว่านั้นไม่อนุญาตให้เข้าเรียนต่อ ถือเป็นการขาดเรียน</a:t>
            </a:r>
          </a:p>
          <a:p>
            <a:r>
              <a:rPr lang="th-TH" dirty="0" smtClean="0">
                <a:latin typeface="Baskerville Old Face" pitchFamily="18" charset="0"/>
              </a:rPr>
              <a:t>กรุณาอย่างเล่น </a:t>
            </a:r>
            <a:r>
              <a:rPr lang="en-US" dirty="0" smtClean="0">
                <a:latin typeface="Baskerville Old Face" pitchFamily="18" charset="0"/>
              </a:rPr>
              <a:t>Community </a:t>
            </a:r>
            <a:r>
              <a:rPr lang="th-TH" dirty="0" smtClean="0">
                <a:latin typeface="Baskerville Old Face" pitchFamily="18" charset="0"/>
              </a:rPr>
              <a:t>และ </a:t>
            </a:r>
            <a:r>
              <a:rPr lang="en-US" dirty="0" smtClean="0">
                <a:latin typeface="Baskerville Old Face" pitchFamily="18" charset="0"/>
              </a:rPr>
              <a:t>Chat</a:t>
            </a:r>
            <a:r>
              <a:rPr lang="th-TH" dirty="0" smtClean="0">
                <a:latin typeface="Baskerville Old Face" pitchFamily="18" charset="0"/>
              </a:rPr>
              <a:t> ทุกชนิด เช่น </a:t>
            </a:r>
            <a:r>
              <a:rPr lang="en-US" dirty="0" err="1" smtClean="0">
                <a:latin typeface="Baskerville Old Face" pitchFamily="18" charset="0"/>
              </a:rPr>
              <a:t>Facebook</a:t>
            </a:r>
            <a:r>
              <a:rPr lang="en-US" dirty="0" smtClean="0">
                <a:latin typeface="Baskerville Old Face" pitchFamily="18" charset="0"/>
              </a:rPr>
              <a:t>, </a:t>
            </a:r>
            <a:r>
              <a:rPr lang="en-US" dirty="0" err="1" smtClean="0">
                <a:latin typeface="Baskerville Old Face" pitchFamily="18" charset="0"/>
              </a:rPr>
              <a:t>WhatApps</a:t>
            </a:r>
            <a:r>
              <a:rPr lang="en-US" dirty="0" smtClean="0">
                <a:latin typeface="Baskerville Old Face" pitchFamily="18" charset="0"/>
              </a:rPr>
              <a:t>, Lines, MSN, </a:t>
            </a:r>
            <a:r>
              <a:rPr lang="en-US" dirty="0" err="1" smtClean="0">
                <a:latin typeface="Baskerville Old Face" pitchFamily="18" charset="0"/>
              </a:rPr>
              <a:t>Instagram</a:t>
            </a:r>
            <a:r>
              <a:rPr lang="en-US" dirty="0" smtClean="0">
                <a:latin typeface="Baskerville Old Face" pitchFamily="18" charset="0"/>
              </a:rPr>
              <a:t> </a:t>
            </a:r>
            <a:r>
              <a:rPr lang="th-TH" dirty="0" smtClean="0">
                <a:latin typeface="Baskerville Old Face" pitchFamily="18" charset="0"/>
              </a:rPr>
              <a:t>ฯลฯ ในห้องเรียน เว้นแต่อาจารย์ให้ทำกิจกรรมผ่าน </a:t>
            </a:r>
            <a:r>
              <a:rPr lang="en-US" dirty="0" smtClean="0">
                <a:latin typeface="Baskerville Old Face" pitchFamily="18" charset="0"/>
              </a:rPr>
              <a:t>Community </a:t>
            </a:r>
            <a:r>
              <a:rPr lang="th-TH" dirty="0" smtClean="0">
                <a:latin typeface="Baskerville Old Face" pitchFamily="18" charset="0"/>
              </a:rPr>
              <a:t>เท่านั้น</a:t>
            </a:r>
          </a:p>
          <a:p>
            <a:r>
              <a:rPr lang="th-TH" dirty="0" smtClean="0">
                <a:latin typeface="Baskerville Old Face" pitchFamily="18" charset="0"/>
              </a:rPr>
              <a:t>การขออนุญาตทำกิจธุระส่วนตัว ยกมือและขออนุญาต อาจารย์ให้เวลาในการทำกิจธุระส่วนตัว </a:t>
            </a:r>
            <a:r>
              <a:rPr lang="en-US" dirty="0" smtClean="0">
                <a:latin typeface="Baskerville Old Face" pitchFamily="18" charset="0"/>
              </a:rPr>
              <a:t>15 </a:t>
            </a:r>
            <a:r>
              <a:rPr lang="th-TH" dirty="0" smtClean="0">
                <a:latin typeface="Baskerville Old Face" pitchFamily="18" charset="0"/>
              </a:rPr>
              <a:t>นาที เกินกว่านั้นไม่อนุญาตให้เข้าเรียนต่อ ถือเป็นการขาดเรียน</a:t>
            </a:r>
            <a:endParaRPr lang="en-US" dirty="0">
              <a:latin typeface="Baskerville Old Face" pitchFamily="18" charset="0"/>
            </a:endParaRPr>
          </a:p>
        </p:txBody>
      </p:sp>
      <p:pic>
        <p:nvPicPr>
          <p:cNvPr id="4" name="Picture 2" descr="http://images.wikia.com/false-awakening/th/images/e/eb/Nuvola_apps_important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04800"/>
            <a:ext cx="1371600" cy="1143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0438075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04800"/>
            <a:ext cx="8534400" cy="12954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http://www.coolbkk.com/pic/original/2009-01-23-673-159880177900000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07629" y="425002"/>
            <a:ext cx="1146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2146610"/>
            <a:ext cx="5508702" cy="4846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 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2918321"/>
            <a:ext cx="55446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dirty="0" smtClean="0"/>
              <a:t>งาน </a:t>
            </a:r>
            <a:r>
              <a:rPr lang="en-US" sz="2800" dirty="0" smtClean="0"/>
              <a:t>Present </a:t>
            </a:r>
            <a:r>
              <a:rPr lang="th-TH" sz="2800" dirty="0" smtClean="0"/>
              <a:t>ครั้งที่ </a:t>
            </a:r>
            <a:r>
              <a:rPr lang="en-US" sz="2800" dirty="0" smtClean="0"/>
              <a:t>2</a:t>
            </a:r>
          </a:p>
          <a:p>
            <a:r>
              <a:rPr lang="th-TH" sz="2800" dirty="0" smtClean="0"/>
              <a:t>นำเสนอรายการโทรทัศน์ คนละ </a:t>
            </a:r>
            <a:r>
              <a:rPr lang="en-US" sz="2800" dirty="0"/>
              <a:t>3</a:t>
            </a:r>
            <a:r>
              <a:rPr lang="en-US" sz="2800" dirty="0" smtClean="0"/>
              <a:t> </a:t>
            </a:r>
            <a:r>
              <a:rPr lang="th-TH" sz="2800" dirty="0" smtClean="0"/>
              <a:t>นาที ทำ </a:t>
            </a:r>
            <a:r>
              <a:rPr lang="en-US" sz="2800" dirty="0" smtClean="0"/>
              <a:t>PPT </a:t>
            </a:r>
            <a:r>
              <a:rPr lang="th-TH" sz="2800" dirty="0" smtClean="0"/>
              <a:t>ประกอบการนำเสนอด้วย</a:t>
            </a:r>
            <a:endParaRPr lang="th-TH" sz="2800" dirty="0"/>
          </a:p>
        </p:txBody>
      </p:sp>
    </p:spTree>
    <p:extLst>
      <p:ext uri="{BB962C8B-B14F-4D97-AF65-F5344CB8AC3E}">
        <p14:creationId xmlns:p14="http://schemas.microsoft.com/office/powerpoint/2010/main" val="247493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4450" y="1943100"/>
            <a:ext cx="6172200" cy="1028700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th-TH" sz="3000" b="1" dirty="0"/>
              <a:t>“ผู้ใฝ่รู้ ย่อมมีความรู้ ผู้ใฝ่ดี ย่อมมีแต่สิ่งดี </a:t>
            </a:r>
            <a:endParaRPr lang="en-US" sz="3000" b="1" dirty="0"/>
          </a:p>
          <a:p>
            <a:pPr algn="ctr">
              <a:buNone/>
            </a:pPr>
            <a:r>
              <a:rPr lang="th-TH" sz="3000" b="1" dirty="0"/>
              <a:t>สติ ปัญญา เป็นสมบัติอันทรงค่าที่ติดตัวของผู้เป็นบัณฑิต”</a:t>
            </a:r>
            <a:endParaRPr lang="en-US" sz="3000" b="1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343400" y="5143501"/>
            <a:ext cx="29666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b="1" dirty="0"/>
              <a:t>อ. อิสรี ไพเราะ(อ.ต๊ะ)</a:t>
            </a:r>
          </a:p>
        </p:txBody>
      </p:sp>
      <p:pic>
        <p:nvPicPr>
          <p:cNvPr id="5" name="Picture 2" descr="http://img.kapook.com/image/health/01_4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5766" y="3320988"/>
            <a:ext cx="1257300" cy="1528632"/>
          </a:xfrm>
          <a:prstGeom prst="rect">
            <a:avLst/>
          </a:prstGeom>
          <a:noFill/>
        </p:spPr>
      </p:pic>
      <p:pic>
        <p:nvPicPr>
          <p:cNvPr id="1026" name="Picture 2" descr="H:\iPhone เครื่องสีขาว ปี 2012\101APPLE\IMG_147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34018" y="3320988"/>
            <a:ext cx="1998222" cy="1620180"/>
          </a:xfrm>
          <a:prstGeom prst="rect">
            <a:avLst/>
          </a:prstGeom>
          <a:noFill/>
        </p:spPr>
      </p:pic>
      <p:pic>
        <p:nvPicPr>
          <p:cNvPr id="6" name="Picture 9" descr="http://www.dmc.tv/images/OtherBB/crystalball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00804" y="857251"/>
            <a:ext cx="1500197" cy="11251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45709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รายละเอียดในการเรียน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sz="4000" b="1" dirty="0"/>
              <a:t>จุดมุ่งหมายของรายวิชา </a:t>
            </a:r>
            <a:r>
              <a:rPr lang="en-US" sz="4000" b="1" dirty="0" smtClean="0"/>
              <a:t>(Objective)</a:t>
            </a:r>
            <a:endParaRPr lang="en-US" sz="4000" b="1" dirty="0" smtClean="0">
              <a:cs typeface="Browallia New" pitchFamily="34" charset="-34"/>
            </a:endParaRPr>
          </a:p>
          <a:p>
            <a:pPr>
              <a:buNone/>
            </a:pPr>
            <a:r>
              <a:rPr lang="th-TH" sz="4000" dirty="0" smtClean="0"/>
              <a:t> </a:t>
            </a:r>
            <a:endParaRPr lang="en-US" sz="4000" dirty="0" smtClean="0">
              <a:cs typeface="Browallia New" pitchFamily="34" charset="-34"/>
            </a:endParaRPr>
          </a:p>
          <a:p>
            <a:r>
              <a:rPr lang="th-TH" sz="3200" dirty="0"/>
              <a:t>เพื่อให้เข้าใจความหมาย  ความสำคัญของการพูดประเภทต่าง ๆ</a:t>
            </a:r>
            <a:endParaRPr lang="en-US" sz="3200" dirty="0"/>
          </a:p>
          <a:p>
            <a:r>
              <a:rPr lang="th-TH" sz="3200" dirty="0" smtClean="0"/>
              <a:t>เพื่อ</a:t>
            </a:r>
            <a:r>
              <a:rPr lang="th-TH" sz="3200" dirty="0"/>
              <a:t>พัฒนาทักษะการพูด บุคลิกภาพ การใช้เสียงและลีลาในการพูด</a:t>
            </a:r>
            <a:endParaRPr lang="en-US" sz="3200" dirty="0"/>
          </a:p>
          <a:p>
            <a:r>
              <a:rPr lang="th-TH" sz="3200" dirty="0" smtClean="0"/>
              <a:t>เพื่อให้</a:t>
            </a:r>
            <a:r>
              <a:rPr lang="th-TH" sz="3200" dirty="0"/>
              <a:t>สามารถนำเอาเทคนิคต่าง ๆ มาประยุกต์ใช้ในงานโฆษณา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59801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คำอธิบายรายวิชา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sz="3200" dirty="0" smtClean="0"/>
              <a:t>       </a:t>
            </a:r>
            <a:r>
              <a:rPr lang="th-TH" sz="3200" dirty="0"/>
              <a:t>ความหมาย ความสำคัญและจุดประสงค์ของการพูดประเภทต่างๆ การพัฒนาบุคลิกภาพ การใช้เสียงและลีลาในการพูด  การเตรียมการนำเสนอ เทคนิคการพูดเพื่อการโฆษณา การฝึกปฏิบัติการนำเสนอเพื่อการโฆษณาอย่างสร้างสรรค์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670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597352"/>
          </a:xfrm>
        </p:spPr>
        <p:txBody>
          <a:bodyPr>
            <a:normAutofit/>
          </a:bodyPr>
          <a:lstStyle/>
          <a:p>
            <a:r>
              <a:rPr lang="th-TH" b="1" dirty="0" smtClean="0"/>
              <a:t>การประเมินผล</a:t>
            </a:r>
          </a:p>
          <a:p>
            <a:endParaRPr lang="en-US" dirty="0" smtClean="0"/>
          </a:p>
          <a:p>
            <a:pPr>
              <a:buNone/>
            </a:pPr>
            <a:r>
              <a:rPr lang="th-TH" b="1" dirty="0" smtClean="0"/>
              <a:t>    </a:t>
            </a:r>
            <a:endParaRPr lang="en-US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b="1" u="sng" dirty="0" smtClean="0"/>
          </a:p>
          <a:p>
            <a:endParaRPr lang="th-TH" b="1" u="sng" dirty="0"/>
          </a:p>
          <a:p>
            <a:endParaRPr lang="th-TH" b="1" u="sng" dirty="0" smtClean="0"/>
          </a:p>
          <a:p>
            <a:endParaRPr lang="th-TH" b="1" u="sng" dirty="0" smtClean="0"/>
          </a:p>
          <a:p>
            <a:endParaRPr lang="th-TH" b="1" u="sng" dirty="0" smtClean="0"/>
          </a:p>
          <a:p>
            <a:endParaRPr lang="th-TH" b="1" u="sng" dirty="0"/>
          </a:p>
          <a:p>
            <a:r>
              <a:rPr lang="th-TH" b="1" u="sng" dirty="0" smtClean="0"/>
              <a:t>ส่วนเนื้อหารายวิชาดูจากแนวการสอน</a:t>
            </a:r>
            <a:endParaRPr lang="th-TH" dirty="0" smtClean="0"/>
          </a:p>
        </p:txBody>
      </p:sp>
      <p:pic>
        <p:nvPicPr>
          <p:cNvPr id="2050" name="Picture 2" descr="http://statics.atcloud.com/files/entries/4/45130/images/1_origi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152400"/>
            <a:ext cx="1770183" cy="1299424"/>
          </a:xfrm>
          <a:prstGeom prst="rect">
            <a:avLst/>
          </a:prstGeom>
          <a:noFill/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093750"/>
              </p:ext>
            </p:extLst>
          </p:nvPr>
        </p:nvGraphicFramePr>
        <p:xfrm>
          <a:off x="159594" y="1052736"/>
          <a:ext cx="7920880" cy="51593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51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354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855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3471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35295">
                <a:tc gridSpan="4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๒.แผนการประเมินผลการเรียนรู้</a:t>
                      </a:r>
                      <a:endParaRPr lang="en-US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Angsana New" panose="02020603050405020304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4833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 err="1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ผลการเรียนรู้</a:t>
                      </a:r>
                      <a:endParaRPr lang="en-US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Angsana New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วิธีการประเมิน</a:t>
                      </a:r>
                      <a:endParaRPr lang="en-US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Angsana New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สัปดาห์ที่ประเมิน</a:t>
                      </a:r>
                      <a:endParaRPr lang="en-US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Angsana New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สัดส่วนของการประเมิน</a:t>
                      </a:r>
                      <a:endParaRPr lang="en-US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Angsana New" panose="0202060305040502030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9851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th-TH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๑</a:t>
                      </a:r>
                      <a:r>
                        <a:rPr lang="en-US" sz="140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.</a:t>
                      </a:r>
                      <a:r>
                        <a:rPr lang="th-TH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๑</a:t>
                      </a:r>
                      <a:r>
                        <a:rPr lang="en-US" sz="140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,</a:t>
                      </a:r>
                      <a:r>
                        <a:rPr lang="th-TH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๑</a:t>
                      </a:r>
                      <a:r>
                        <a:rPr lang="en-US" sz="140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.</a:t>
                      </a:r>
                      <a:r>
                        <a:rPr lang="th-TH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๒</a:t>
                      </a:r>
                      <a:r>
                        <a:rPr lang="en-US" sz="140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,</a:t>
                      </a:r>
                      <a:r>
                        <a:rPr lang="th-TH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๑.๓,๑</a:t>
                      </a:r>
                      <a:r>
                        <a:rPr lang="en-US" sz="140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.</a:t>
                      </a:r>
                      <a:r>
                        <a:rPr lang="th-TH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๔,๑.๕</a:t>
                      </a:r>
                      <a:endParaRPr lang="en-US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Angsana New" panose="02020603050405020304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 </a:t>
                      </a:r>
                      <a:endParaRPr lang="en-US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Angsana New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th-TH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๑</a:t>
                      </a:r>
                      <a:r>
                        <a:rPr lang="en-US" sz="140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. </a:t>
                      </a:r>
                      <a:r>
                        <a:rPr lang="th-TH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คะแนนจิตพิสัย</a:t>
                      </a:r>
                      <a:r>
                        <a:rPr lang="en-US" sz="140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 (</a:t>
                      </a:r>
                      <a:r>
                        <a:rPr lang="th-TH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การเข้าชั้นเรียนตรงต่อเวลา</a:t>
                      </a:r>
                      <a:r>
                        <a:rPr lang="en-US" sz="140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/</a:t>
                      </a:r>
                      <a:r>
                        <a:rPr lang="th-TH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การมีส่วนร่วมในห้องเรียน</a:t>
                      </a:r>
                      <a:r>
                        <a:rPr lang="en-US" sz="140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) 	</a:t>
                      </a:r>
                      <a:endParaRPr lang="en-US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Angsana New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th-TH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ตลอดภาคการศึกษา</a:t>
                      </a:r>
                      <a:endParaRPr lang="en-US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Angsana New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2400"/>
                        </a:spcAft>
                      </a:pPr>
                      <a:r>
                        <a:rPr lang="th-TH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๑๐</a:t>
                      </a:r>
                      <a:endParaRPr lang="en-US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Angsana New" panose="0202060305040502030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7210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๑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.</a:t>
                      </a:r>
                      <a:r>
                        <a:rPr lang="th-TH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๑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,</a:t>
                      </a:r>
                      <a:r>
                        <a:rPr lang="th-TH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๒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.</a:t>
                      </a:r>
                      <a:r>
                        <a:rPr lang="th-TH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๑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,</a:t>
                      </a:r>
                      <a:r>
                        <a:rPr lang="th-TH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๒.๒,๒,๒.๓,๒.๔,๒.๕,๓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.</a:t>
                      </a:r>
                      <a:r>
                        <a:rPr lang="th-TH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๑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,</a:t>
                      </a:r>
                      <a:r>
                        <a:rPr lang="th-TH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๓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.</a:t>
                      </a:r>
                      <a:r>
                        <a:rPr lang="th-TH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๒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,</a:t>
                      </a:r>
                      <a:r>
                        <a:rPr lang="th-TH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๓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.</a:t>
                      </a:r>
                      <a:r>
                        <a:rPr lang="th-TH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๓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,</a:t>
                      </a:r>
                      <a:r>
                        <a:rPr lang="th-TH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๓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.</a:t>
                      </a:r>
                      <a:r>
                        <a:rPr lang="th-TH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๔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,</a:t>
                      </a:r>
                      <a:r>
                        <a:rPr lang="th-TH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๓.๕,๔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.</a:t>
                      </a:r>
                      <a:r>
                        <a:rPr lang="th-TH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๑</a:t>
                      </a:r>
                      <a:endParaRPr lang="en-US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Angsana New" panose="02020603050405020304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๔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.</a:t>
                      </a:r>
                      <a:r>
                        <a:rPr lang="th-TH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๒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,</a:t>
                      </a:r>
                      <a:r>
                        <a:rPr lang="th-TH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๔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.</a:t>
                      </a:r>
                      <a:r>
                        <a:rPr lang="th-TH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๓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,</a:t>
                      </a:r>
                      <a:r>
                        <a:rPr lang="th-TH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๔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.</a:t>
                      </a:r>
                      <a:r>
                        <a:rPr lang="th-TH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๔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,</a:t>
                      </a:r>
                      <a:r>
                        <a:rPr lang="th-TH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๔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.</a:t>
                      </a:r>
                      <a:r>
                        <a:rPr lang="th-TH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๕,๔.๖,๕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.</a:t>
                      </a:r>
                      <a:r>
                        <a:rPr lang="th-TH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๑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,</a:t>
                      </a:r>
                      <a:r>
                        <a:rPr lang="th-TH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๕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.</a:t>
                      </a:r>
                      <a:r>
                        <a:rPr lang="th-TH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๒,๕.๓,๖.๑</a:t>
                      </a:r>
                      <a:endParaRPr lang="en-US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Angsana New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๒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. </a:t>
                      </a:r>
                      <a:r>
                        <a:rPr lang="th-TH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คะแนนแบบฝึกหัดตามบทเรียน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 (</a:t>
                      </a:r>
                      <a:r>
                        <a:rPr lang="th-TH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เนื้อหา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 /</a:t>
                      </a:r>
                      <a:r>
                        <a:rPr lang="th-TH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การ</a:t>
                      </a:r>
                      <a:r>
                        <a:rPr lang="th-TH" sz="1400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นำเสนอ</a:t>
                      </a:r>
                      <a:endParaRPr lang="en-US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Angsana New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๕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  </a:t>
                      </a:r>
                      <a:r>
                        <a:rPr lang="th-TH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๖  ๑๒ ๑๓</a:t>
                      </a:r>
                      <a:endParaRPr lang="en-US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Angsana New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๒๐</a:t>
                      </a:r>
                      <a:endParaRPr lang="en-US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Angsana New" panose="0202060305040502030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2350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th-TH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๓</a:t>
                      </a:r>
                      <a:r>
                        <a:rPr lang="en-US" sz="140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.</a:t>
                      </a:r>
                      <a:r>
                        <a:rPr lang="th-TH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๓</a:t>
                      </a:r>
                      <a:r>
                        <a:rPr lang="en-US" sz="140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,</a:t>
                      </a:r>
                      <a:r>
                        <a:rPr lang="th-TH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๓</a:t>
                      </a:r>
                      <a:r>
                        <a:rPr lang="en-US" sz="140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.</a:t>
                      </a:r>
                      <a:r>
                        <a:rPr lang="th-TH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๔</a:t>
                      </a:r>
                      <a:r>
                        <a:rPr lang="en-US" sz="140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,</a:t>
                      </a:r>
                      <a:r>
                        <a:rPr lang="th-TH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๓.๕,๔</a:t>
                      </a:r>
                      <a:r>
                        <a:rPr lang="en-US" sz="140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.</a:t>
                      </a:r>
                      <a:r>
                        <a:rPr lang="th-TH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๕,๕.๑,๕.๒,๕.๓</a:t>
                      </a:r>
                      <a:endParaRPr lang="en-US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Angsana New" panose="02020603050405020304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๓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. </a:t>
                      </a:r>
                      <a:r>
                        <a:rPr lang="th-TH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คะแนนสอบกลาง</a:t>
                      </a:r>
                      <a:r>
                        <a:rPr lang="th-TH" sz="1400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ภาค(</a:t>
                      </a:r>
                      <a:r>
                        <a:rPr lang="th-TH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ปฏิบัติ)</a:t>
                      </a:r>
                      <a:endParaRPr lang="en-US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Angsana New" panose="02020603050405020304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		</a:t>
                      </a:r>
                      <a:endParaRPr lang="en-US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Angsana New" panose="02020603050405020304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๑๕ ๑๖</a:t>
                      </a:r>
                      <a:endParaRPr lang="en-US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Angsana New" panose="02020603050405020304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๔๐</a:t>
                      </a:r>
                      <a:endParaRPr lang="en-US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Angsana New" panose="02020603050405020304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2350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th-TH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๑</a:t>
                      </a:r>
                      <a:r>
                        <a:rPr lang="en-US" sz="140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.</a:t>
                      </a:r>
                      <a:r>
                        <a:rPr lang="th-TH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๒</a:t>
                      </a:r>
                      <a:r>
                        <a:rPr lang="en-US" sz="140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,</a:t>
                      </a:r>
                      <a:r>
                        <a:rPr lang="th-TH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๒</a:t>
                      </a:r>
                      <a:r>
                        <a:rPr lang="en-US" sz="140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.</a:t>
                      </a:r>
                      <a:r>
                        <a:rPr lang="th-TH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๑</a:t>
                      </a:r>
                      <a:r>
                        <a:rPr lang="en-US" sz="140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,</a:t>
                      </a:r>
                      <a:r>
                        <a:rPr lang="th-TH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๒.๓,๒.๔,๓</a:t>
                      </a:r>
                      <a:r>
                        <a:rPr lang="en-US" sz="140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.</a:t>
                      </a:r>
                      <a:r>
                        <a:rPr lang="th-TH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๕</a:t>
                      </a:r>
                      <a:r>
                        <a:rPr lang="en-US" sz="140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,</a:t>
                      </a:r>
                      <a:r>
                        <a:rPr lang="th-TH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๖.๑</a:t>
                      </a:r>
                      <a:endParaRPr lang="en-US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Angsana New" panose="02020603050405020304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๔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. </a:t>
                      </a:r>
                      <a:r>
                        <a:rPr lang="th-TH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คะแนน</a:t>
                      </a:r>
                      <a:r>
                        <a:rPr lang="th-TH" sz="1400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สอบปลายภาค(</a:t>
                      </a:r>
                      <a:r>
                        <a:rPr lang="th-TH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ข้อเขียน</a:t>
                      </a:r>
                      <a:r>
                        <a:rPr lang="th-TH" sz="1400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)</a:t>
                      </a:r>
                      <a:r>
                        <a:rPr lang="en-US" sz="1400" dirty="0">
                          <a:effectLst/>
                          <a:latin typeface="TH Niramit AS" panose="02000506000000020004" pitchFamily="2" charset="-34"/>
                          <a:ea typeface="Times New Roman" panose="02020603050405020304" pitchFamily="18" charset="0"/>
                          <a:cs typeface="Angsana New" panose="02020603050405020304"/>
                        </a:rPr>
                        <a:t>	</a:t>
                      </a:r>
                      <a:endParaRPr lang="en-US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Angsana New" panose="02020603050405020304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th-TH" sz="14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๑๗</a:t>
                      </a:r>
                      <a:endParaRPr lang="en-US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Angsana New" panose="02020603050405020304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th-TH" sz="1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๓๐</a:t>
                      </a:r>
                      <a:endParaRPr lang="en-US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Angsana New" panose="02020603050405020304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3728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Assignment </a:t>
            </a:r>
            <a:r>
              <a:rPr lang="th-TH" dirty="0" smtClean="0"/>
              <a:t>1 </a:t>
            </a:r>
            <a:r>
              <a:rPr lang="en-US" dirty="0" smtClean="0"/>
              <a:t>Time 45 </a:t>
            </a:r>
            <a:r>
              <a:rPr lang="en-US" dirty="0" err="1" smtClean="0"/>
              <a:t>Mins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(Present </a:t>
            </a:r>
            <a:r>
              <a:rPr lang="th-TH" dirty="0" smtClean="0"/>
              <a:t>ในการเรียนสัปดาห์ที่ 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9416"/>
            <a:ext cx="8077200" cy="4181784"/>
          </a:xfrm>
        </p:spPr>
        <p:txBody>
          <a:bodyPr>
            <a:normAutofit/>
          </a:bodyPr>
          <a:lstStyle/>
          <a:p>
            <a:r>
              <a:rPr lang="th-TH" dirty="0" smtClean="0"/>
              <a:t>คิดว่าตัวนักศึกษาเป็นคนอย่างไร จุดเด่น จุดด้อยของตัวเองคืออะไร</a:t>
            </a:r>
          </a:p>
          <a:p>
            <a:r>
              <a:rPr lang="th-TH" dirty="0" smtClean="0"/>
              <a:t>จินตนาการตัวเองโดยวาดรูปการ์ตูนแทนตัวเองเป็นสัตว์ 1 ตัว พร้อมคำอธิบาย</a:t>
            </a:r>
          </a:p>
          <a:p>
            <a:r>
              <a:rPr lang="th-TH" dirty="0" smtClean="0"/>
              <a:t>ทำไมถึงเลือกเรียนนิเทศศาสตร์</a:t>
            </a:r>
          </a:p>
          <a:p>
            <a:r>
              <a:rPr lang="th-TH" dirty="0" smtClean="0"/>
              <a:t>ทำไมถึงเลือกเรียนสาขา</a:t>
            </a:r>
          </a:p>
          <a:p>
            <a:pPr>
              <a:buNone/>
            </a:pPr>
            <a:r>
              <a:rPr lang="th-TH" dirty="0" smtClean="0"/>
              <a:t>		เอกสาขา</a:t>
            </a:r>
          </a:p>
          <a:p>
            <a:pPr>
              <a:buNone/>
            </a:pPr>
            <a:r>
              <a:rPr lang="th-TH" dirty="0" smtClean="0"/>
              <a:t>		โทสาขา</a:t>
            </a:r>
          </a:p>
          <a:p>
            <a:r>
              <a:rPr lang="th-TH" dirty="0" smtClean="0"/>
              <a:t>มีแผนอย่างไรหลังจากจบการศึกษา</a:t>
            </a:r>
          </a:p>
          <a:p>
            <a:r>
              <a:rPr lang="th-TH" dirty="0" smtClean="0"/>
              <a:t>มองเห็นตัวเองในอีก 5 ปี</a:t>
            </a:r>
            <a:r>
              <a:rPr lang="en-US" dirty="0" smtClean="0"/>
              <a:t> </a:t>
            </a:r>
            <a:r>
              <a:rPr lang="th-TH" dirty="0" smtClean="0"/>
              <a:t>หลังจากจบการศึกษาเป็นอย่างไร</a:t>
            </a:r>
          </a:p>
          <a:p>
            <a:r>
              <a:rPr lang="th-TH" dirty="0" smtClean="0"/>
              <a:t>คำ 3 คำที่คิดว่าเป็นตัวเอง</a:t>
            </a:r>
          </a:p>
          <a:p>
            <a:r>
              <a:rPr lang="th-TH" dirty="0" smtClean="0"/>
              <a:t>ชื่อ นามสกุล ชื่อเล่น เบอร์โทรศัพท์และ </a:t>
            </a:r>
            <a:r>
              <a:rPr lang="en-US" dirty="0" smtClean="0"/>
              <a:t>Email </a:t>
            </a:r>
            <a:r>
              <a:rPr lang="th-TH" dirty="0" smtClean="0"/>
              <a:t>วิชาเอก จบมัธยมปลายที่ไหน</a:t>
            </a:r>
            <a:r>
              <a:rPr lang="en-US" dirty="0" smtClean="0"/>
              <a:t>?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0" y="5903893"/>
            <a:ext cx="9144000" cy="954107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*</a:t>
            </a:r>
            <a:r>
              <a:rPr lang="th-TH" sz="2800" b="1" dirty="0" smtClean="0">
                <a:solidFill>
                  <a:schemeClr val="bg1"/>
                </a:solidFill>
              </a:rPr>
              <a:t>อาจารย์ให้นักศึกษาที่ไม่ได้มา ทำ </a:t>
            </a:r>
            <a:r>
              <a:rPr lang="en-US" sz="2800" b="1" dirty="0" smtClean="0">
                <a:solidFill>
                  <a:schemeClr val="bg1"/>
                </a:solidFill>
              </a:rPr>
              <a:t>Paper </a:t>
            </a:r>
            <a:r>
              <a:rPr lang="th-TH" sz="2800" b="1" dirty="0" smtClean="0">
                <a:solidFill>
                  <a:schemeClr val="bg1"/>
                </a:solidFill>
              </a:rPr>
              <a:t>นี้ส่งไม่เกินสัปดาห์ที่ </a:t>
            </a:r>
            <a:r>
              <a:rPr lang="en-US" sz="2800" b="1" dirty="0" smtClean="0">
                <a:solidFill>
                  <a:schemeClr val="bg1"/>
                </a:solidFill>
              </a:rPr>
              <a:t>2 </a:t>
            </a:r>
            <a:endParaRPr lang="th-TH" sz="2800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sz="2800" b="1" dirty="0">
              <a:solidFill>
                <a:schemeClr val="bg1"/>
              </a:solidFill>
            </a:endParaRPr>
          </a:p>
        </p:txBody>
      </p:sp>
      <p:pic>
        <p:nvPicPr>
          <p:cNvPr id="5" name="Picture 2" descr="http://www.thaieditorial.com/wp-content/uploads/2011/01/%E0%B8%9B%E0%B8%A3%E0%B8%B0%E0%B9%82%E0%B8%A2%E0%B8%8A%E0%B8%99%E0%B9%8C%E0%B8%81%E0%B8%B2%E0%B8%A3%E0%B8%AA%E0%B8%B1%E0%B8%A1%E0%B8%A1%E0%B8%99%E0%B8%B2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152400"/>
            <a:ext cx="2203373" cy="1828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320094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556</TotalTime>
  <Words>3276</Words>
  <Application>Microsoft Office PowerPoint</Application>
  <PresentationFormat>On-screen Show (4:3)</PresentationFormat>
  <Paragraphs>249</Paragraphs>
  <Slides>51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Adjacency</vt:lpstr>
      <vt:lpstr>รหัสวิชา AIM2302  รายวิชา  การนำเสนองานโฆษณา  </vt:lpstr>
      <vt:lpstr>ตั้งกลุ่ม Face Book</vt:lpstr>
      <vt:lpstr>Agreement</vt:lpstr>
      <vt:lpstr>Agreement</vt:lpstr>
      <vt:lpstr>Agreement</vt:lpstr>
      <vt:lpstr>รายละเอียดในการเรียน</vt:lpstr>
      <vt:lpstr>คำอธิบายรายวิชา </vt:lpstr>
      <vt:lpstr>PowerPoint Presentation</vt:lpstr>
      <vt:lpstr>Assignment 1 Time 45 Mins  (Present ในการเรียนสัปดาห์ที่ 1)</vt:lpstr>
      <vt:lpstr>Agreement</vt:lpstr>
      <vt:lpstr>Present คะแนนพิเศษ</vt:lpstr>
      <vt:lpstr>PowerPoint Presentation</vt:lpstr>
      <vt:lpstr>การโฆษณา หมายถึง</vt:lpstr>
      <vt:lpstr>การประชาสัมพันธ์ หมายถึง</vt:lpstr>
      <vt:lpstr>การโฆษณาสินค้า หมายถึง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หลักในการโฆษณาสินค้า</vt:lpstr>
      <vt:lpstr>ประโยชน์ของการโฆษณาสินค้า</vt:lpstr>
      <vt:lpstr>วัตถุประสงค์ของการโฆษณา </vt:lpstr>
      <vt:lpstr>องค์ประกอบของการโฆษณา</vt:lpstr>
      <vt:lpstr>PowerPoint Presentation</vt:lpstr>
      <vt:lpstr>PowerPoint Presentation</vt:lpstr>
      <vt:lpstr>PowerPoint Presentation</vt:lpstr>
      <vt:lpstr>PowerPoint Presentation</vt:lpstr>
      <vt:lpstr>โครงสร้างที่ต้องมีในข้อความโฆษณา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ลักษณะของการเขียนเพื่องานโฆษณาและสื่อสารการตลาด</vt:lpstr>
      <vt:lpstr>PowerPoint Presentation</vt:lpstr>
      <vt:lpstr>การใช้ภาษาในการโฆษณาสินค้าและบริการ</vt:lpstr>
      <vt:lpstr>PowerPoint Presentation</vt:lpstr>
      <vt:lpstr>ข้อควรคำนึง ในการใช้ภาษาเพื่อโฆษณา</vt:lpstr>
      <vt:lpstr>ต่อ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HOMEWORK     </vt:lpstr>
      <vt:lpstr>     HOMEWORK    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FMS00</dc:creator>
  <cp:lastModifiedBy>TAO</cp:lastModifiedBy>
  <cp:revision>62</cp:revision>
  <dcterms:created xsi:type="dcterms:W3CDTF">2017-08-10T06:45:42Z</dcterms:created>
  <dcterms:modified xsi:type="dcterms:W3CDTF">2021-07-27T06:49:08Z</dcterms:modified>
</cp:coreProperties>
</file>