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79" r:id="rId2"/>
    <p:sldId id="318" r:id="rId3"/>
    <p:sldId id="293" r:id="rId4"/>
    <p:sldId id="317" r:id="rId5"/>
    <p:sldId id="294" r:id="rId6"/>
    <p:sldId id="295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9" r:id="rId16"/>
    <p:sldId id="313" r:id="rId17"/>
    <p:sldId id="314" r:id="rId18"/>
    <p:sldId id="315" r:id="rId19"/>
    <p:sldId id="316" r:id="rId20"/>
    <p:sldId id="353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0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90C3-E476-49BD-B429-DFB0BD51804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CCB5-2DB8-4C28-A47D-5476DB6A5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2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2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6BB077-7BEB-49B6-8BEB-DF64EC74FD57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39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6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2CACCCB-9699-4302-A32C-F460435FB6AB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thaiwinner.com/digital-transformation/" TargetMode="External"/><Relationship Id="rId2" Type="http://schemas.openxmlformats.org/officeDocument/2006/relationships/hyperlink" Target="https://thaiwinner.com/ecommerce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domain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</a:t>
            </a:r>
            <a:r>
              <a:rPr lang="th-TH" sz="2500" b="1" dirty="0" smtClean="0">
                <a:solidFill>
                  <a:schemeClr val="bg1"/>
                </a:solidFill>
              </a:rPr>
              <a:t>086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358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14290"/>
            <a:ext cx="20098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Week  </a:t>
            </a:r>
            <a:r>
              <a:rPr lang="en-US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26971" y="2074310"/>
            <a:ext cx="5334000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h-TH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การสื่อสารการตลาดผ่านสื่อดิจิทัล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4400" dirty="0">
                <a:solidFill>
                  <a:schemeClr val="accent6"/>
                </a:solidFill>
              </a:rPr>
              <a:t>ADM4301</a:t>
            </a:r>
            <a:endParaRPr lang="th-TH" sz="4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ustomer Journey à¸«à¸¥à¸±à¸à¸à¸µà¹à¸à¹à¸­à¸à¸£à¸¹à¹à¸à¹à¸­à¸à¸§à¸²à¸à¸à¸¥à¸¢à¸¸à¸à¸à¹à¹à¸«à¹à¸à¸¸à¸£à¸à¸´à¸à¸ªà¸³à¹à¸£à¹à¸à¸à¸à¹à¸¥à¸à¸à¸´à¸à¸´à¸à¸­à¸¥!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6" y="2226469"/>
            <a:ext cx="7823288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6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3600" dirty="0" smtClean="0"/>
              <a:t>1. </a:t>
            </a:r>
            <a:r>
              <a:rPr lang="th-TH" sz="3600" dirty="0"/>
              <a:t>การรับรู้ </a:t>
            </a:r>
            <a:r>
              <a:rPr lang="en-US" sz="3600" dirty="0" smtClean="0"/>
              <a:t>(Awareness </a:t>
            </a:r>
            <a:r>
              <a:rPr lang="en-US" sz="3600" dirty="0"/>
              <a:t>) </a:t>
            </a:r>
            <a:r>
              <a:rPr lang="th-TH" sz="3600" dirty="0"/>
              <a:t>คือ การที่กลุ่มเป้าหมายของเราพบเห็นสินค้าของเราหรือโฆษณาสินค้าหรือบริการของเรา ช่องทางในการรับรู้สามารถเกิดได้ทั้งในออฟไลน์และออนไลน์ ตัวอย่างเช่น การเห็นสินค้าแสดงบน </a:t>
            </a:r>
            <a:r>
              <a:rPr lang="en-US" sz="3600" dirty="0" err="1"/>
              <a:t>Newfeed</a:t>
            </a:r>
            <a:r>
              <a:rPr lang="en-US" sz="3600" dirty="0"/>
              <a:t> Facebook, </a:t>
            </a:r>
            <a:r>
              <a:rPr lang="th-TH" sz="3600" dirty="0"/>
              <a:t>วิดิโอโฆษณาบน </a:t>
            </a:r>
            <a:r>
              <a:rPr lang="en-US" sz="3600" dirty="0" err="1"/>
              <a:t>Youtube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985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3600" dirty="0" smtClean="0"/>
              <a:t>2. </a:t>
            </a:r>
            <a:r>
              <a:rPr lang="th-TH" sz="3600" dirty="0"/>
              <a:t>การค้นหาข้อมูล </a:t>
            </a:r>
            <a:r>
              <a:rPr lang="en-US" sz="3600" dirty="0" smtClean="0"/>
              <a:t>(Evaluation </a:t>
            </a:r>
            <a:r>
              <a:rPr lang="en-US" sz="3600" dirty="0"/>
              <a:t>) </a:t>
            </a:r>
            <a:r>
              <a:rPr lang="th-TH" sz="3600" dirty="0"/>
              <a:t>คือ การที่กลุ่มเป้าหมายเริ่มสนใจสินค้าหรือบริการของเรา แล้วค้นหาสินค้าหรือบริการนั้นจาก </a:t>
            </a:r>
            <a:r>
              <a:rPr lang="en-US" sz="3600" dirty="0"/>
              <a:t>Website, </a:t>
            </a:r>
            <a:r>
              <a:rPr lang="en-US" sz="3600" dirty="0" err="1"/>
              <a:t>Fanpage</a:t>
            </a:r>
            <a:r>
              <a:rPr lang="en-US" sz="3600" dirty="0"/>
              <a:t> </a:t>
            </a:r>
            <a:r>
              <a:rPr lang="th-TH" sz="3600" dirty="0"/>
              <a:t>ของแบรนด์ หรือค้นหาจาก </a:t>
            </a:r>
            <a:r>
              <a:rPr lang="en-US" sz="3600" dirty="0"/>
              <a:t>Search Engine </a:t>
            </a:r>
            <a:r>
              <a:rPr lang="th-TH" sz="3600" dirty="0"/>
              <a:t>เพื่อศึกษาเรียนรู้รายละเอียดเพิ่มเติม รวมไปถึงการค้นหารีวิวเพื่อเปรียบเทียบ และนำไปสู่การตัดสินใจซื้อ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292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600" dirty="0"/>
              <a:t>3 ตัดสินใจซื้อ </a:t>
            </a:r>
            <a:r>
              <a:rPr lang="en-US" sz="3600" dirty="0" smtClean="0"/>
              <a:t>(</a:t>
            </a:r>
            <a:r>
              <a:rPr lang="th-TH" sz="3600" dirty="0" smtClean="0"/>
              <a:t> </a:t>
            </a:r>
            <a:r>
              <a:rPr lang="en-US" sz="3600" dirty="0"/>
              <a:t>Purchase ) </a:t>
            </a:r>
            <a:r>
              <a:rPr lang="th-TH" sz="3600" dirty="0"/>
              <a:t>คือ การที่กลุ่มเป้าหมายอยากที่จะซื้อสินค้าหรือบริการของเราแล้ว โดยอาจจะซื้อจากทางหน้าร้าน หรือทางออนไลน์ในยุคดิจิทัล มีความสะดวกสบายมากขึ้น หากผู้บริโภคต้องการสินค้า เพียงแค่สั่งซื้อผ่านทางแอปพลิเคชั่น และเว็บไซต์ร้านค้าออนไลน์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798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4600" dirty="0"/>
              <a:t>4 ซื้อซ้ำ </a:t>
            </a:r>
            <a:r>
              <a:rPr lang="en-US" sz="4600" dirty="0" smtClean="0"/>
              <a:t>( Repurchase </a:t>
            </a:r>
            <a:r>
              <a:rPr lang="en-US" sz="4600" dirty="0"/>
              <a:t>) </a:t>
            </a:r>
            <a:r>
              <a:rPr lang="th-TH" sz="4600" dirty="0"/>
              <a:t>คือการที่ที่ลูกค้ากลุ่มเป้าหมาย ประทับใจในสินค้าหรือบริการของเรา แล้วยินดีที่จะซื้อสินค้าหรือบริการของเราอีก และเกิดการบอกต่อแบบปากต่อปาก โดยเฉพาะบนช่องทางออนไลน์ เช่น การรีวิวสินค้าบนบล็อก การแชร์ผ่านโซเชียลมีเดีย </a:t>
            </a:r>
            <a:endParaRPr lang="th-TH" sz="4600" dirty="0" smtClean="0"/>
          </a:p>
          <a:p>
            <a:pPr marL="0" indent="0">
              <a:buNone/>
            </a:pP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5732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เมื่อคุณสามารถมองเห็นภาพรวมการเดินทางของลูกค้า ก็จะเห็นได้ว่าลูกค้าจะมีโอกาสมาสู่ช่องทางการขายอย่างไร การเดินทางบนช่องทางดิจิทัล ครอบคลุมตั้งแต่อุปกรณ์ที่ลูกค้าใช้ ช่องทางโซเชี่ยลมีเดียต่างๆ รวมไปถึงเว็บไซต์</a:t>
            </a:r>
          </a:p>
        </p:txBody>
      </p:sp>
    </p:spTree>
    <p:extLst>
      <p:ext uri="{BB962C8B-B14F-4D97-AF65-F5344CB8AC3E}">
        <p14:creationId xmlns:p14="http://schemas.microsoft.com/office/powerpoint/2010/main" val="30535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4000" dirty="0"/>
              <a:t>วิเคราะห์ขั้นตอน </a:t>
            </a:r>
            <a:r>
              <a:rPr lang="en-US" sz="4000" dirty="0"/>
              <a:t>CUSTOMER JOURNEY </a:t>
            </a:r>
            <a:r>
              <a:rPr lang="th-TH" sz="4000" dirty="0"/>
              <a:t>ขั้นตอนที่ส่งผลให้ลูกค้าตัดสินใจซื้อ ต้องคำนึงว่าลูกค้าได้ผ่านกระบวนการอะไรมาบ้าง การเดินทางของลูกค้าที่มีความมุ่งหวังในสินค้าแต่ละประเภทจะมีรูปแบบที่ต่างกันไป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643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40" y="2286000"/>
            <a:ext cx="6345260" cy="4419600"/>
          </a:xfrm>
        </p:spPr>
        <p:txBody>
          <a:bodyPr>
            <a:normAutofit fontScale="85000" lnSpcReduction="20000"/>
          </a:bodyPr>
          <a:lstStyle/>
          <a:p>
            <a:r>
              <a:rPr lang="th-TH" sz="2800" dirty="0"/>
              <a:t>ตัวอย่าง 1 : การซื้อสินค้า </a:t>
            </a:r>
            <a:endParaRPr lang="th-TH" sz="2800" dirty="0" smtClean="0"/>
          </a:p>
          <a:p>
            <a:r>
              <a:rPr lang="th-TH" sz="2800" dirty="0" smtClean="0"/>
              <a:t>ลูกค้า</a:t>
            </a:r>
            <a:r>
              <a:rPr lang="th-TH" sz="2800" dirty="0"/>
              <a:t>เล่น </a:t>
            </a:r>
            <a:r>
              <a:rPr lang="en-US" sz="2800" dirty="0"/>
              <a:t>Facebook </a:t>
            </a:r>
            <a:endParaRPr lang="th-TH" sz="2800" dirty="0" smtClean="0"/>
          </a:p>
          <a:p>
            <a:r>
              <a:rPr lang="th-TH" sz="2800" dirty="0" smtClean="0"/>
              <a:t>เห็น</a:t>
            </a:r>
            <a:r>
              <a:rPr lang="th-TH" sz="2800" dirty="0"/>
              <a:t>รูปสินค้าขึ้นแสดงบน </a:t>
            </a:r>
            <a:r>
              <a:rPr lang="en-US" sz="2800" dirty="0"/>
              <a:t>Newsfeed </a:t>
            </a:r>
            <a:r>
              <a:rPr lang="th-TH" sz="2800" dirty="0"/>
              <a:t>เกิดความสนใจ </a:t>
            </a:r>
            <a:endParaRPr lang="th-TH" sz="2800" dirty="0" smtClean="0"/>
          </a:p>
          <a:p>
            <a:r>
              <a:rPr lang="th-TH" sz="2800" dirty="0" smtClean="0"/>
              <a:t>คลิ๊</a:t>
            </a:r>
            <a:r>
              <a:rPr lang="th-TH" sz="2800" dirty="0"/>
              <a:t>กรูปภาพเพื่อดูข้อมูลสินค้า </a:t>
            </a:r>
            <a:endParaRPr lang="th-TH" sz="2800" dirty="0" smtClean="0"/>
          </a:p>
          <a:p>
            <a:r>
              <a:rPr lang="th-TH" sz="2800" dirty="0" smtClean="0"/>
              <a:t>ดู</a:t>
            </a:r>
            <a:r>
              <a:rPr lang="th-TH" sz="2800" dirty="0"/>
              <a:t>รีวิวสินค้าใน </a:t>
            </a:r>
            <a:r>
              <a:rPr lang="en-US" sz="2800" dirty="0" err="1"/>
              <a:t>Fanpage</a:t>
            </a:r>
            <a:r>
              <a:rPr lang="en-US" sz="2800" dirty="0"/>
              <a:t> </a:t>
            </a:r>
            <a:endParaRPr lang="th-TH" sz="2800" dirty="0" smtClean="0"/>
          </a:p>
          <a:p>
            <a:r>
              <a:rPr lang="th-TH" sz="2800" dirty="0" smtClean="0"/>
              <a:t>ค้นหา</a:t>
            </a:r>
            <a:r>
              <a:rPr lang="th-TH" sz="2800" dirty="0"/>
              <a:t>รีวิวสินค้าผ่านทาง </a:t>
            </a:r>
            <a:r>
              <a:rPr lang="en-US" sz="2800" dirty="0"/>
              <a:t>Google Inbox </a:t>
            </a:r>
            <a:endParaRPr lang="th-TH" sz="2800" dirty="0" smtClean="0"/>
          </a:p>
          <a:p>
            <a:r>
              <a:rPr lang="th-TH" sz="2800" dirty="0" smtClean="0"/>
              <a:t>เพื่อ</a:t>
            </a:r>
            <a:r>
              <a:rPr lang="th-TH" sz="2800" dirty="0"/>
              <a:t>สอบถามข้อมูลการสั่งซื้อ </a:t>
            </a:r>
            <a:endParaRPr lang="th-TH" sz="2800" dirty="0" smtClean="0"/>
          </a:p>
          <a:p>
            <a:r>
              <a:rPr lang="th-TH" sz="2800" dirty="0" smtClean="0"/>
              <a:t>สั่งซื้อ </a:t>
            </a:r>
            <a:r>
              <a:rPr lang="th-TH" sz="2800" dirty="0"/>
              <a:t>โอนเงิน แจ้งการโอนเงิน </a:t>
            </a:r>
            <a:endParaRPr lang="th-TH" sz="2800" dirty="0" smtClean="0"/>
          </a:p>
          <a:p>
            <a:r>
              <a:rPr lang="th-TH" sz="2800" dirty="0" smtClean="0"/>
              <a:t>ได้รับ</a:t>
            </a:r>
            <a:r>
              <a:rPr lang="th-TH" sz="2800" dirty="0"/>
              <a:t>สินค้า </a:t>
            </a:r>
            <a:endParaRPr lang="th-TH" sz="2800" dirty="0" smtClean="0"/>
          </a:p>
          <a:p>
            <a:r>
              <a:rPr lang="th-TH" sz="2800" dirty="0" smtClean="0"/>
              <a:t>พอใจ</a:t>
            </a:r>
            <a:r>
              <a:rPr lang="th-TH" sz="2800" dirty="0"/>
              <a:t>ในสินค้าและบอก</a:t>
            </a:r>
            <a:r>
              <a:rPr lang="th-TH" sz="2800" dirty="0" smtClean="0"/>
              <a:t>ต่อ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3083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2400" dirty="0"/>
              <a:t>ตัวอย่าง 2 : การซื้อบริการ </a:t>
            </a:r>
            <a:endParaRPr lang="th-TH" sz="2400" dirty="0" smtClean="0"/>
          </a:p>
          <a:p>
            <a:r>
              <a:rPr lang="th-TH" sz="2400" dirty="0" smtClean="0"/>
              <a:t>มี</a:t>
            </a:r>
            <a:r>
              <a:rPr lang="th-TH" sz="2400" dirty="0"/>
              <a:t>ความต้องการซื้อบริการ </a:t>
            </a:r>
            <a:endParaRPr lang="en-US" sz="2400" dirty="0" smtClean="0"/>
          </a:p>
          <a:p>
            <a:r>
              <a:rPr lang="en-US" sz="2400" dirty="0" smtClean="0"/>
              <a:t>Search </a:t>
            </a:r>
            <a:r>
              <a:rPr lang="th-TH" sz="2400" dirty="0"/>
              <a:t>ข้อมูลเกี่ยวกับบริการผ่าน </a:t>
            </a:r>
            <a:r>
              <a:rPr lang="en-US" sz="2400" dirty="0" err="1"/>
              <a:t>google</a:t>
            </a:r>
            <a:r>
              <a:rPr lang="en-US" sz="2400" dirty="0"/>
              <a:t> </a:t>
            </a:r>
            <a:endParaRPr lang="th-TH" sz="2400" dirty="0" smtClean="0"/>
          </a:p>
          <a:p>
            <a:r>
              <a:rPr lang="th-TH" sz="2400" dirty="0" smtClean="0"/>
              <a:t>หา</a:t>
            </a:r>
            <a:r>
              <a:rPr lang="th-TH" sz="2400" dirty="0"/>
              <a:t>ข้อมูลใน </a:t>
            </a:r>
            <a:r>
              <a:rPr lang="en-US" sz="2400" dirty="0"/>
              <a:t>Website Community </a:t>
            </a:r>
            <a:r>
              <a:rPr lang="th-TH" sz="2400" dirty="0"/>
              <a:t>ต่างๆ </a:t>
            </a:r>
            <a:endParaRPr lang="th-TH" sz="2400" dirty="0" smtClean="0"/>
          </a:p>
          <a:p>
            <a:r>
              <a:rPr lang="th-TH" sz="2400" dirty="0" smtClean="0"/>
              <a:t>เลือก</a:t>
            </a:r>
            <a:r>
              <a:rPr lang="th-TH" sz="2400" dirty="0"/>
              <a:t>แบรนด์ที่สนใจ และเปรียบเทียบความคุ้มค่า </a:t>
            </a:r>
            <a:endParaRPr lang="th-TH" sz="2400" dirty="0" smtClean="0"/>
          </a:p>
          <a:p>
            <a:r>
              <a:rPr lang="th-TH" sz="2400" dirty="0" smtClean="0"/>
              <a:t>ตัดสิน</a:t>
            </a:r>
            <a:r>
              <a:rPr lang="th-TH" sz="2400" dirty="0"/>
              <a:t>ใช้บริการแบรนด์ที่เลือก </a:t>
            </a:r>
            <a:endParaRPr lang="th-TH" sz="2400" dirty="0" smtClean="0"/>
          </a:p>
          <a:p>
            <a:r>
              <a:rPr lang="th-TH" sz="2400" dirty="0" smtClean="0"/>
              <a:t>พอใจ</a:t>
            </a:r>
            <a:r>
              <a:rPr lang="th-TH" sz="2400" dirty="0"/>
              <a:t>ในบริการและเลือกที่จะบอกต่อ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27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sz="3600" dirty="0"/>
              <a:t>สรุป เพื่อให้ลูกค้าเกิดความสนใจอยากซื้อสินค้าบนช่องทาง </a:t>
            </a:r>
            <a:r>
              <a:rPr lang="en-US" sz="3600" dirty="0" smtClean="0"/>
              <a:t>Social </a:t>
            </a:r>
            <a:r>
              <a:rPr lang="en-US" sz="3600" dirty="0"/>
              <a:t>Media </a:t>
            </a:r>
            <a:r>
              <a:rPr lang="th-TH" sz="3600" dirty="0"/>
              <a:t>ไม่ว่าจะเป็น </a:t>
            </a:r>
            <a:r>
              <a:rPr lang="en-US" sz="3600" dirty="0"/>
              <a:t>Facebook, </a:t>
            </a:r>
            <a:r>
              <a:rPr lang="en-US" sz="3600" dirty="0" err="1"/>
              <a:t>Instagram</a:t>
            </a:r>
            <a:r>
              <a:rPr lang="en-US" sz="3600" dirty="0"/>
              <a:t> </a:t>
            </a:r>
            <a:r>
              <a:rPr lang="th-TH" sz="3600" dirty="0"/>
              <a:t>จะต้องใช้การโปรโมทด้วยรูปภาพที่ลูกค้าสนใจ ให้คุณภาพที่สามารถตอบสนองความต้องการของลูกค้า ประกอบกับการให้บริการในขั้นตอนต่างๆ เช่น การรับออเดอร์ การจัดส่งในระยะเวลาที่รวดเร็ว หรือสำหรับธุรกิจที่ขายบนช่องทาง </a:t>
            </a:r>
            <a:r>
              <a:rPr lang="en-US" sz="3600" dirty="0"/>
              <a:t>Website </a:t>
            </a:r>
            <a:r>
              <a:rPr lang="th-TH" sz="3600" dirty="0"/>
              <a:t>ลูกค้าจะมาจากการใช้ </a:t>
            </a:r>
            <a:r>
              <a:rPr lang="en-US" sz="3600" dirty="0"/>
              <a:t>Search </a:t>
            </a:r>
            <a:r>
              <a:rPr lang="th-TH" sz="3600" dirty="0"/>
              <a:t>หาข้อมูลใน </a:t>
            </a:r>
            <a:r>
              <a:rPr lang="en-US" sz="3600" dirty="0" err="1"/>
              <a:t>google</a:t>
            </a:r>
            <a:r>
              <a:rPr lang="en-US" sz="3600" dirty="0"/>
              <a:t> </a:t>
            </a:r>
            <a:r>
              <a:rPr lang="th-TH" sz="3600" dirty="0"/>
              <a:t>ลูกค้าจะเข้าไปหาข้อมูลในเว็ป การออกแบบเว็บไซต์จะต้องมีการให้ข้อมูลที่ครบถ้วน ใช้งานได้ง่าย มีความ</a:t>
            </a:r>
            <a:r>
              <a:rPr lang="th-TH" sz="3600" dirty="0" smtClean="0"/>
              <a:t>สวยงาม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506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th-TH" sz="28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ประเภทของผลิตภัณฑ์</a:t>
            </a:r>
          </a:p>
          <a:p>
            <a:pPr lvl="2"/>
            <a:r>
              <a:rPr lang="th-TH" sz="2800" u="sng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ผลิตภัณฑ์ที่สัมผัสได้</a:t>
            </a:r>
            <a:r>
              <a:rPr lang="th-TH" sz="28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 (</a:t>
            </a:r>
            <a:r>
              <a:rPr lang="en-US" sz="28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Tangible Products) </a:t>
            </a:r>
            <a:r>
              <a:rPr lang="th-TH" sz="28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เช่น นาฬิกา ตู้เย็น เสื้อผ้า เครื่องประดับตกแต่ง </a:t>
            </a:r>
          </a:p>
          <a:p>
            <a:pPr lvl="2"/>
            <a:r>
              <a:rPr lang="th-TH" sz="2800" u="sng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ผลิตภัณฑ์ที่สัมผัสไม่ได้</a:t>
            </a:r>
            <a:r>
              <a:rPr lang="th-TH" sz="28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 (</a:t>
            </a:r>
            <a:r>
              <a:rPr lang="en-US" sz="28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Intangible Products) </a:t>
            </a:r>
            <a:r>
              <a:rPr lang="th-TH" sz="28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เช่น การบริการ การประกันภัย และ </a:t>
            </a:r>
            <a:r>
              <a:rPr lang="th-TH" sz="2800" dirty="0">
                <a:solidFill>
                  <a:schemeClr val="accent2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โปรแกรมคอมพิวเตอร์</a:t>
            </a:r>
            <a:r>
              <a:rPr lang="th-TH" sz="28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020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6276622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448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289018" cy="39878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th-TH" sz="2200" dirty="0"/>
              <a:t>การตลาดดิจิตอล – ประเภทกับช่องทาง </a:t>
            </a:r>
            <a:r>
              <a:rPr lang="en-US" sz="2200" dirty="0"/>
              <a:t>Digital Marketing</a:t>
            </a:r>
          </a:p>
          <a:p>
            <a:pPr fontAlgn="base"/>
            <a:r>
              <a:rPr lang="th-TH" sz="2200" dirty="0" smtClean="0"/>
              <a:t>ตั้งแต่ </a:t>
            </a:r>
            <a:r>
              <a:rPr lang="th-TH" sz="2200" dirty="0"/>
              <a:t>มาร์ค ซัคเคอร์เบิร์ก ก่อตั้งบริษัท </a:t>
            </a:r>
            <a:r>
              <a:rPr lang="en-US" sz="2200" dirty="0"/>
              <a:t>Facebook </a:t>
            </a:r>
            <a:r>
              <a:rPr lang="th-TH" sz="2200" dirty="0"/>
              <a:t>พฤติกรรมผู้บริโภคก็เปลี่ยนไปทันที…</a:t>
            </a:r>
            <a:r>
              <a:rPr lang="th-TH" sz="2200" dirty="0" smtClean="0"/>
              <a:t>ทำ</a:t>
            </a:r>
          </a:p>
          <a:p>
            <a:pPr fontAlgn="base"/>
            <a:r>
              <a:rPr lang="th-TH" sz="2200" dirty="0" smtClean="0"/>
              <a:t>ให้</a:t>
            </a:r>
            <a:r>
              <a:rPr lang="th-TH" sz="2200" dirty="0"/>
              <a:t>โอกาสของการตลาดดิจิตอล หรือ </a:t>
            </a:r>
            <a:r>
              <a:rPr lang="en-US" sz="2200" dirty="0"/>
              <a:t>Digital Marketing </a:t>
            </a:r>
            <a:r>
              <a:rPr lang="th-TH" sz="2200" dirty="0"/>
              <a:t>ระเบิดออกมา</a:t>
            </a:r>
          </a:p>
          <a:p>
            <a:pPr fontAlgn="base"/>
            <a:r>
              <a:rPr lang="th-TH" sz="2200" dirty="0"/>
              <a:t>ทุกวันนี้เวลาพูดถึงการทำการตลาดออนไลน์ คนไทยส่วนมากก็มักจะนึกถึงการตลาดผ่าน </a:t>
            </a:r>
            <a:r>
              <a:rPr lang="en-US" sz="2200" dirty="0"/>
              <a:t>Facebook </a:t>
            </a:r>
            <a:r>
              <a:rPr lang="th-TH" sz="2200" dirty="0"/>
              <a:t>และ </a:t>
            </a:r>
            <a:r>
              <a:rPr lang="en-US" sz="2200" dirty="0" err="1"/>
              <a:t>Instagram</a:t>
            </a:r>
            <a:r>
              <a:rPr lang="en-US" sz="2200" dirty="0"/>
              <a:t> </a:t>
            </a:r>
            <a:r>
              <a:rPr lang="th-TH" sz="2200" dirty="0"/>
              <a:t>ซึ่งก็เป็นช่องทางที่มีผู้ใช้งานเยอะ เป็นตลาดที่ใหญ่มาก อย่างไรก็ตามช่องทางที่ใหญ่ก็จะตามมาด้วยการแข่งขันที่เยอะมาก นักการตลาดและเจ้าของธุรกิจมองเห็นโอกาสของการตลาดดิจิตอลในช่องทางอื่นๆด้วยก็จะทำให้ธุรกิจเหนือกว่าคู่แข่งคนอื่นได้ง่าย </a:t>
            </a:r>
          </a:p>
          <a:p>
            <a:pPr fontAlgn="base"/>
            <a:r>
              <a:rPr lang="th-TH" sz="2200" dirty="0"/>
              <a:t>ในบทความนี้เรามาดูกันว่าการตลาดดิจิตอล หรือ </a:t>
            </a:r>
            <a:r>
              <a:rPr lang="en-US" sz="2200" dirty="0"/>
              <a:t>digital marketing </a:t>
            </a:r>
            <a:r>
              <a:rPr lang="th-TH" sz="2200" dirty="0"/>
              <a:t>มีอะไรบ้าง มีประเภทต่างๆอะไรบ้าง และ หน้าที่ของนักการตลาดดิจิตอลนั้นคืออะไรกันแน่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109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974818" cy="3987800"/>
          </a:xfrm>
        </p:spPr>
        <p:txBody>
          <a:bodyPr/>
          <a:lstStyle/>
          <a:p>
            <a:pPr fontAlgn="base"/>
            <a:r>
              <a:rPr lang="th-TH" sz="2400" b="1" dirty="0"/>
              <a:t>การตลาดดิจิตอล คืออะไร (</a:t>
            </a:r>
            <a:r>
              <a:rPr lang="en-US" sz="2400" b="1" dirty="0"/>
              <a:t>Digital Marketing)</a:t>
            </a:r>
          </a:p>
          <a:p>
            <a:pPr fontAlgn="base"/>
            <a:r>
              <a:rPr lang="en-US" sz="2400" b="1" dirty="0"/>
              <a:t>Digital Marketing </a:t>
            </a:r>
            <a:r>
              <a:rPr lang="th-TH" sz="2400" b="1" dirty="0"/>
              <a:t>หรือ การตลาดดิจิตัล หมายถึงการตลาดผ่านอินเทอร์เน็ตและอุปกรณ์ดิจิตอล เช่นคอมพิวเตอร์ และ โทรศัพท์มือถือ เป็นสื่อกลางในการโปรโมทสินค้าหรือบริการ ธุรกิจสามารถใช้ช่องทางการตลาดดิจิตอล เช่น เสิร์ชเอนจิน (</a:t>
            </a:r>
            <a:r>
              <a:rPr lang="en-US" sz="2400" b="1" dirty="0"/>
              <a:t>search engine) </a:t>
            </a:r>
            <a:r>
              <a:rPr lang="th-TH" sz="2400" b="1" dirty="0"/>
              <a:t>โซเชียว มิเดียร์ (</a:t>
            </a:r>
            <a:r>
              <a:rPr lang="en-US" sz="2400" b="1" dirty="0"/>
              <a:t>social media) </a:t>
            </a:r>
            <a:r>
              <a:rPr lang="th-TH" sz="2400" b="1" dirty="0"/>
              <a:t>อีเมล และ เว็บไซต์เพื่อเข้าหาลูกค้า </a:t>
            </a:r>
            <a:endParaRPr lang="th-TH" sz="2400" dirty="0"/>
          </a:p>
          <a:p>
            <a:pPr fontAlgn="base"/>
            <a:r>
              <a:rPr lang="th-TH" sz="2400" dirty="0"/>
              <a:t>คำว่า การตลาดดิจิตอล (</a:t>
            </a:r>
            <a:r>
              <a:rPr lang="en-US" sz="2400" dirty="0"/>
              <a:t>digital marketing) </a:t>
            </a:r>
            <a:r>
              <a:rPr lang="th-TH" sz="2400" dirty="0"/>
              <a:t>นั้นเป็นคำที่ถูกใช้ควบคู่ไปกับ ‘การตลาดออนไลน์’ (</a:t>
            </a:r>
            <a:r>
              <a:rPr lang="en-US" sz="2400" dirty="0"/>
              <a:t>online marketing) </a:t>
            </a:r>
            <a:r>
              <a:rPr lang="th-TH" sz="2400" dirty="0"/>
              <a:t>ซึ่งก็ไม่แปลกอะไร เพราะการที่ผู้บริโภคอยู่ในโลกออนไลน์เยอะ ก็แปลว่าโอกาสในการเสพสื่อดิจิตอลก็เยอะขึ้น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658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289018" cy="3530600"/>
          </a:xfrm>
        </p:spPr>
        <p:txBody>
          <a:bodyPr>
            <a:normAutofit/>
          </a:bodyPr>
          <a:lstStyle/>
          <a:p>
            <a:r>
              <a:rPr lang="th-TH" sz="2800" dirty="0"/>
              <a:t>หากเทียบกับการตลาดดั้งเดิม เช่นการซื้อโฆษณาทีวี การซื้อพื้นที่ป้ายตามถนน การแจกใบปลิว การตลาดแบบดิจิตอลก็ถือว่าเป็นเทคนิคแบบใหม่ที่เพิ่งมีมาไม่กี่สิบปีในประเทศไทย (จริงๆ </a:t>
            </a:r>
            <a:r>
              <a:rPr lang="en-US" sz="2800" dirty="0"/>
              <a:t>digital marketing </a:t>
            </a:r>
            <a:r>
              <a:rPr lang="th-TH" sz="2800" dirty="0"/>
              <a:t>มีมานานมากกว่านั้น แต่เนื่องจากสมัยก่อนอินเตอร์เน็ตค่อนข้างช้า แถมไม่ใช่ทุกคนที่มีมือถือ </a:t>
            </a:r>
            <a:r>
              <a:rPr lang="en-US" sz="2800" dirty="0"/>
              <a:t>smart phone </a:t>
            </a:r>
            <a:r>
              <a:rPr lang="th-TH" sz="2800" dirty="0"/>
              <a:t>ก็เลยทำให้ยังไม่เป็นที่นิยมมาก)</a:t>
            </a:r>
          </a:p>
        </p:txBody>
      </p:sp>
    </p:spTree>
    <p:extLst>
      <p:ext uri="{BB962C8B-B14F-4D97-AF65-F5344CB8AC3E}">
        <p14:creationId xmlns:p14="http://schemas.microsoft.com/office/powerpoint/2010/main" val="369671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h-TH" sz="2800" b="1" dirty="0"/>
              <a:t>วัตถุประสงค์ของ </a:t>
            </a:r>
            <a:r>
              <a:rPr lang="en-US" sz="2800" b="1" dirty="0"/>
              <a:t>Digital Marketing</a:t>
            </a:r>
          </a:p>
          <a:p>
            <a:pPr fontAlgn="base"/>
            <a:r>
              <a:rPr lang="th-TH" sz="2800" b="1" dirty="0"/>
              <a:t>วัตถุประสงค์หลักของ </a:t>
            </a:r>
            <a:r>
              <a:rPr lang="en-US" sz="2800" b="1" dirty="0"/>
              <a:t>Digital Marketing </a:t>
            </a:r>
            <a:r>
              <a:rPr lang="th-TH" sz="2800" b="1" dirty="0"/>
              <a:t>ก็คือการเข้าถึงกลุ่มลูกค้าที่ต้องการขายเครื่องมือดิจิตอลและออนไลน์ การตลาดแบบนี้มีตัวเลือกที่หลากหลาย สามารถให้ข้อมูลที่เจาะลึก ธุรกิจสามารถเริ่มทำการตลาดด้วยงบที่น้อยในตอนแรก แล้วค่อยปรับปรุงเปลี่ยนแปลงตามผลประกอบการในเวลาจริง </a:t>
            </a:r>
            <a:endParaRPr lang="th-TH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464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289018" cy="3530600"/>
          </a:xfrm>
        </p:spPr>
        <p:txBody>
          <a:bodyPr/>
          <a:lstStyle/>
          <a:p>
            <a:pPr fontAlgn="base"/>
            <a:r>
              <a:rPr lang="th-TH" sz="2400" dirty="0"/>
              <a:t>เราจะเห็นแล้วว่าธุรกิจสมัยนี้ หากไม่ใช่ธุรกิจขายของออนไลน์ไปเลย ก็จะเป็นธุรกิจที่มีเพจ </a:t>
            </a:r>
            <a:r>
              <a:rPr lang="en-US" sz="2400" dirty="0"/>
              <a:t>Facebook </a:t>
            </a:r>
            <a:r>
              <a:rPr lang="th-TH" sz="2400" dirty="0"/>
              <a:t>หรือเว็บไซต์เป็นของตัวเอง แม้แต่ร้านขายข้าวแกงบางทีก็ยังมีตัวตนอยู่ในโลกออนไลน์ นั้นก็เพราะว่าการตลาดดิจิตอลเป็น ‘การสื่อสารหลักที่ผู้บริโภคนิยม’ หมายความว่าหากลูกค้าของเราอยากจะหาข้อมูลหรือหาร้านค้าอะไร ลูกค้าส่วนมากก็คาดหวังและต้องการถ้าสามารถหาข้อมูลส่วนนี้ได้ในโลกออนไลน์</a:t>
            </a:r>
          </a:p>
          <a:p>
            <a:pPr fontAlgn="base"/>
            <a:r>
              <a:rPr lang="th-TH" sz="2400" dirty="0"/>
              <a:t>สรุปง่ายๆก็คือ</a:t>
            </a:r>
            <a:r>
              <a:rPr lang="th-TH" sz="2400" b="1" dirty="0"/>
              <a:t> การตลาดดิจิตอลเป็นวิธีที่บริษัทจะสามารถแข่งขันกับเจ้าอื่นได้ </a:t>
            </a:r>
            <a:endParaRPr lang="th-TH" sz="2400" dirty="0"/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3464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14600"/>
            <a:ext cx="7031060" cy="3530600"/>
          </a:xfrm>
        </p:spPr>
        <p:txBody>
          <a:bodyPr>
            <a:normAutofit/>
          </a:bodyPr>
          <a:lstStyle/>
          <a:p>
            <a:r>
              <a:rPr lang="th-TH" sz="2800" dirty="0"/>
              <a:t>แน่นอนว่าการตลาดดิจิตอลนั้นประกอบไปด้วยช่องทางการตลาดออนไลน์หลากหลายชนิด แต่ละช่องทางก็จะมีกลุ่มลูกค้าไม่เหมือนกัน ลูกค้าแต่ละกลุ่ม แต่ละช่องทางก็จะมีพฤติกรรมที่แตกต่าง นั่นก็แปลว่าการตลาดดิจิตอลสามารถตอบโจทย์ของธุรกิจได้หลากหลายขนาด หลากหลายชนิด ขึ้นอยู่กับว่าเราจะเลือกช่องทางการตลาดให้เหมาะกับงบการตลาดและกลุ่มลูกค้าของเราได้หรือเปล่า</a:t>
            </a:r>
          </a:p>
        </p:txBody>
      </p:sp>
    </p:spTree>
    <p:extLst>
      <p:ext uri="{BB962C8B-B14F-4D97-AF65-F5344CB8AC3E}">
        <p14:creationId xmlns:p14="http://schemas.microsoft.com/office/powerpoint/2010/main" val="2115693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การสื่อสารการตลาดดิจิตอล </a:t>
            </a:r>
            <a:r>
              <a:rPr lang="en-US" b="1" dirty="0"/>
              <a:t>Digital Marketing Communication</a:t>
            </a:r>
            <a:br>
              <a:rPr lang="en-US" b="1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289018" cy="3530600"/>
          </a:xfrm>
        </p:spPr>
        <p:txBody>
          <a:bodyPr/>
          <a:lstStyle/>
          <a:p>
            <a:pPr fontAlgn="base"/>
            <a:r>
              <a:rPr lang="th-TH" sz="3200" b="1" dirty="0" smtClean="0"/>
              <a:t>การ</a:t>
            </a:r>
            <a:r>
              <a:rPr lang="th-TH" sz="3200" b="1" dirty="0"/>
              <a:t>สื่อสารการตลาดดิจิทัล คือรูปแบบการสื่อสารระหว่างบริษัท หรือเจ้าของแบรนด์ กับผู้บริโภค ผ่านทางสื่อดิจิตอลต่างๆ ตัวอย่างของเครื่องมือการสื่อสารการตลาดดิจิตอลได้แก่ การซื้อโฆษณาออนไลน์ การทำ </a:t>
            </a:r>
            <a:r>
              <a:rPr lang="en-US" sz="3200" b="1" dirty="0"/>
              <a:t>SEO </a:t>
            </a:r>
            <a:r>
              <a:rPr lang="th-TH" sz="3200" b="1" dirty="0"/>
              <a:t>การใช้อีเมล และ การสื่อสารกับลูกค้าผ่าน </a:t>
            </a:r>
            <a:r>
              <a:rPr lang="en-US" sz="3200" b="1" dirty="0"/>
              <a:t>Social Media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0450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289018" cy="3530600"/>
          </a:xfrm>
        </p:spPr>
        <p:txBody>
          <a:bodyPr>
            <a:noAutofit/>
          </a:bodyPr>
          <a:lstStyle/>
          <a:p>
            <a:r>
              <a:rPr lang="th-TH" sz="3600" dirty="0"/>
              <a:t>หากคุณเข้าใจคำว่าการสื่อสารการตลาด (</a:t>
            </a:r>
            <a:r>
              <a:rPr lang="en-US" sz="3600" dirty="0"/>
              <a:t>Marketing Communication) </a:t>
            </a:r>
            <a:r>
              <a:rPr lang="th-TH" sz="3600" dirty="0"/>
              <a:t>ที่เป็นการใช้เครื่องมือการตลาดต่างๆในการติดต่อลูกค้า คุณก็จะเห็นได้ว่า ‘การสื่อสารการตลาดดิจิตอล’ ก็คือการสื่อสารการตลาดแขนงใหม่ที่ใช้เครื่องมือดิจิตอลเป็นหลัก </a:t>
            </a:r>
          </a:p>
        </p:txBody>
      </p:sp>
    </p:spTree>
    <p:extLst>
      <p:ext uri="{BB962C8B-B14F-4D97-AF65-F5344CB8AC3E}">
        <p14:creationId xmlns:p14="http://schemas.microsoft.com/office/powerpoint/2010/main" val="1864619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831818" cy="3530600"/>
          </a:xfrm>
        </p:spPr>
        <p:txBody>
          <a:bodyPr>
            <a:normAutofit/>
          </a:bodyPr>
          <a:lstStyle/>
          <a:p>
            <a:r>
              <a:rPr lang="th-TH" sz="3200" dirty="0"/>
              <a:t>ขึ้นชื่อว่าเครื่องมือดิจิตอล เครื่องมือเทคโนโลยีต่างๆ เราก็ต้องเข้าใจว่าเครื่องมือพวกนี้สามารถเปลี่ยนแปลง หรือหายไปจากตลาดเลยได้ง่าย เพราะเทคโนโลยีใหม่สามารถเข้ามาแทรกแซงเทคโนโลยีเก่าได้เสมอ โดยเฉพาะในอุตสาหกรรมที่ผู้บริโภคพร้อมที่จะทดลองทดสอบอะไรใหม่ๆได้ง่าย</a:t>
            </a:r>
          </a:p>
        </p:txBody>
      </p:sp>
    </p:spTree>
    <p:extLst>
      <p:ext uri="{BB962C8B-B14F-4D97-AF65-F5344CB8AC3E}">
        <p14:creationId xmlns:p14="http://schemas.microsoft.com/office/powerpoint/2010/main" val="413951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5150"/>
          </a:xfrm>
        </p:spPr>
        <p:txBody>
          <a:bodyPr>
            <a:normAutofit fontScale="90000"/>
          </a:bodyPr>
          <a:lstStyle/>
          <a:p>
            <a:r>
              <a:rPr lang="th-TH" dirty="0">
                <a:ea typeface="Arial Unicode MS" pitchFamily="34" charset="-128"/>
                <a:cs typeface="Arial Unicode MS" pitchFamily="34" charset="-128"/>
              </a:rPr>
              <a:t>ตราสินค้า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(Brand)</a:t>
            </a:r>
            <a:endParaRPr lang="th-TH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6096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th-TH" sz="2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บริษัทซอฟท์แวร์ทั้งหลาย</a:t>
            </a:r>
            <a:r>
              <a:rPr lang="en-US" sz="20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ควรสร้างภาพพจน์ในตราสินค้า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(Brand Image) </a:t>
            </a:r>
            <a:r>
              <a:rPr lang="en-US" sz="20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ให้เป็นสมบัติของกิจการ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ตราสินค้า</a:t>
            </a:r>
            <a:r>
              <a:rPr lang="en-US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ประกอบด้วย</a:t>
            </a:r>
            <a:endParaRPr lang="en-US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None/>
            </a:pPr>
            <a:endParaRPr lang="en-US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None/>
            </a:pP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32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ชื่อตราสินค้า</a:t>
            </a:r>
            <a:r>
              <a:rPr lang="en-US" sz="3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(Brand Name) : </a:t>
            </a:r>
            <a:r>
              <a:rPr lang="th-TH" sz="3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อ่านออกเสียงได้ </a:t>
            </a:r>
            <a:endParaRPr lang="en-US" sz="3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32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สัญลักษณ์หรือเครื่องหมาย</a:t>
            </a:r>
            <a:r>
              <a:rPr lang="th-TH" sz="3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การค้า</a:t>
            </a:r>
            <a:r>
              <a:rPr lang="en-US" sz="3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(Brand Mark or Trade Mark)</a:t>
            </a:r>
          </a:p>
          <a:p>
            <a:pPr lvl="2"/>
            <a:r>
              <a:rPr lang="th-TH" sz="3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มองเห็นได้ แต่อ่านออกเสียงไม่ได้ </a:t>
            </a:r>
            <a:endParaRPr lang="en-US" sz="3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buFontTx/>
              <a:buNone/>
            </a:pPr>
            <a:endParaRPr lang="th-TH" sz="20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3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136618" cy="3530600"/>
          </a:xfrm>
        </p:spPr>
        <p:txBody>
          <a:bodyPr>
            <a:noAutofit/>
          </a:bodyPr>
          <a:lstStyle/>
          <a:p>
            <a:r>
              <a:rPr lang="th-TH" sz="3200" dirty="0"/>
              <a:t>นอกจากนั้นแล้ว นักการตลาดดิจิตอลยังต้องคำนึงถึงทั้งช่องทางการสื่อสารและวิธีการสื่อสารด้วย ไม่ว่าจะเป็นการทำโฆษณาภาพ (</a:t>
            </a:r>
            <a:r>
              <a:rPr lang="en-US" sz="3200" dirty="0"/>
              <a:t>display advertising) </a:t>
            </a:r>
            <a:r>
              <a:rPr lang="th-TH" sz="3200" dirty="0"/>
              <a:t>โฆษณาวีดีโอ (</a:t>
            </a:r>
            <a:r>
              <a:rPr lang="en-US" sz="3200" dirty="0"/>
              <a:t>video advertising) </a:t>
            </a:r>
            <a:r>
              <a:rPr lang="th-TH" sz="3200" dirty="0"/>
              <a:t>หรือจะเป็นการโฆษณาผ่านช่องทางแบบฟอร์มต่างๆอย่าง </a:t>
            </a:r>
            <a:r>
              <a:rPr lang="en-US" sz="3200" dirty="0"/>
              <a:t>Google </a:t>
            </a:r>
            <a:r>
              <a:rPr lang="th-TH" sz="3200" dirty="0"/>
              <a:t>และ </a:t>
            </a:r>
            <a:r>
              <a:rPr lang="en-US" sz="3200" dirty="0"/>
              <a:t>Facebook </a:t>
            </a:r>
            <a:r>
              <a:rPr lang="th-TH" sz="3200" dirty="0"/>
              <a:t>ในส่วนนี้ผมได้ลงรายละเอียดเพิ่มเติมไหมในส่วนถัดไปของบทความ</a:t>
            </a:r>
          </a:p>
        </p:txBody>
      </p:sp>
    </p:spTree>
    <p:extLst>
      <p:ext uri="{BB962C8B-B14F-4D97-AF65-F5344CB8AC3E}">
        <p14:creationId xmlns:p14="http://schemas.microsoft.com/office/powerpoint/2010/main" val="4119749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‘การตลาดดิจิตอล’ นั้นประกอบไปด้วยทั้งศาสตร์และศิลป์ มีทั้งการเรียนรู้เครื่องมือต่างๆ การอ่านและวิเคราะห์ </a:t>
            </a:r>
            <a:r>
              <a:rPr lang="en-US" sz="2800" dirty="0"/>
              <a:t>data </a:t>
            </a:r>
            <a:r>
              <a:rPr lang="th-TH" sz="2800" dirty="0"/>
              <a:t>รวมถึงการใช้ความคิดสร้างสรรค์ในการสร้างโฆษณา สร้าง </a:t>
            </a:r>
            <a:r>
              <a:rPr lang="en-US" sz="2800" dirty="0"/>
              <a:t>Content </a:t>
            </a:r>
            <a:r>
              <a:rPr lang="th-TH" sz="2800" dirty="0"/>
              <a:t>ให้ลูกค้าดูด้วย ซึ่งทั้งศาสตร์และศิลป์นี้ก็ต้องถูกออกแบบมาให้เหมาะกับช่องทางการตลาดที่เหมาะสม ในส่วนถัดไปเรามาลองดูกันว่าประเภทของการตลาดดิจิตอลและช่องทางการตลาดดิจิตอลแบบต่างๆมีอะไรบ้าง</a:t>
            </a:r>
          </a:p>
        </p:txBody>
      </p:sp>
    </p:spTree>
    <p:extLst>
      <p:ext uri="{BB962C8B-B14F-4D97-AF65-F5344CB8AC3E}">
        <p14:creationId xmlns:p14="http://schemas.microsoft.com/office/powerpoint/2010/main" val="320654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6982630" cy="709865"/>
          </a:xfrm>
        </p:spPr>
        <p:txBody>
          <a:bodyPr/>
          <a:lstStyle/>
          <a:p>
            <a:r>
              <a:rPr lang="th-TH" b="1" dirty="0"/>
              <a:t>ประเภทของการตลาดดิจิตอล – ช่องทางการตลาดดิจิตอลแบบต่างๆ</a:t>
            </a:r>
            <a:br>
              <a:rPr lang="th-TH" b="1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th-TH" sz="4000" dirty="0" smtClean="0"/>
              <a:t>ใน</a:t>
            </a:r>
            <a:r>
              <a:rPr lang="th-TH" sz="4000" dirty="0"/>
              <a:t>ส่วนนี้จะเป็นการรวบรวมประเทศและช่องทางการตลาดดิจิตอลทั้งหมดไว้นะครับ ช่องทางการตลาดที่จะต้องมีอยู่หลากหลาย แถมแต่ละช่องทางผมก็ลงข้อมูลอย่างละเอียด ค่อนข้างยาวเลยทีเดียว หากใครสนใจจะอ่านทั้งหมดเลยก็ได้ หรือจะข้ามไปอ่านแค่หัวข้อที่ตัวเองสนใจก็ได้ครับ ผมจัดเรียงหน้าให้เปิดผ่านได้ง่ายพอสมควร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0889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Content Marketing </a:t>
            </a:r>
            <a:r>
              <a:rPr lang="th-TH" sz="2800" dirty="0"/>
              <a:t>หมายถึงการสร้างคอนเทนต์เพื่อที่จะใช้สร้างแบรนด์ หาคนเข้าเว็บไซต์ หรือหาลูกค้า โดยที่ช่องทางการและรูปแบบการทำ </a:t>
            </a:r>
            <a:r>
              <a:rPr lang="en-US" sz="2800" dirty="0"/>
              <a:t>content marketing </a:t>
            </a:r>
            <a:r>
              <a:rPr lang="th-TH" sz="2800" dirty="0" smtClean="0"/>
              <a:t>ได้แก่</a:t>
            </a:r>
          </a:p>
          <a:p>
            <a:r>
              <a:rPr lang="th-TH" sz="2800" b="1" dirty="0"/>
              <a:t>บล็อก – </a:t>
            </a:r>
            <a:r>
              <a:rPr lang="th-TH" sz="2800" dirty="0"/>
              <a:t>ส่วนมากจะมาในรูปแบบการเขียนบทความลงเว็บไซต์ หรือลงเพจ </a:t>
            </a:r>
            <a:r>
              <a:rPr lang="en-US" sz="2800" dirty="0" err="1"/>
              <a:t>facebook</a:t>
            </a:r>
            <a:r>
              <a:rPr lang="en-US" sz="2800" dirty="0"/>
              <a:t> </a:t>
            </a:r>
            <a:r>
              <a:rPr lang="th-TH" sz="2800" dirty="0"/>
              <a:t>เพื่อให้ความรู้ลูกค้าและแสดงให้ลูกค้าเห็นว่าคุณเป็นผู้เชี่ยวชาญ โดยท้ายที่สุดแล้วเป้าหมายของการเขียนก็คือการหาลูกค้า</a:t>
            </a:r>
          </a:p>
        </p:txBody>
      </p:sp>
    </p:spTree>
    <p:extLst>
      <p:ext uri="{BB962C8B-B14F-4D97-AF65-F5344CB8AC3E}">
        <p14:creationId xmlns:p14="http://schemas.microsoft.com/office/powerpoint/2010/main" val="1193198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174060" cy="35306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Infographics</a:t>
            </a:r>
            <a:r>
              <a:rPr lang="en-US" sz="3600" b="1" dirty="0"/>
              <a:t> </a:t>
            </a:r>
            <a:r>
              <a:rPr lang="th-TH" sz="3600" b="1" dirty="0"/>
              <a:t>อินโฟกราฟฟิค </a:t>
            </a:r>
            <a:r>
              <a:rPr lang="th-TH" sz="3600" dirty="0"/>
              <a:t>– บางครั้งลูกค้าก็ชอบที่จะดูแทนที่อ่าน ทำให้ </a:t>
            </a:r>
            <a:r>
              <a:rPr lang="en-US" sz="3600" dirty="0"/>
              <a:t>content </a:t>
            </a:r>
            <a:r>
              <a:rPr lang="th-TH" sz="3600" dirty="0"/>
              <a:t>ให้ข้อมูลในรูปแบบภาพอย่างอินโฟกราฟฟิค </a:t>
            </a:r>
            <a:r>
              <a:rPr lang="en-US" sz="3600" dirty="0"/>
              <a:t>l</a:t>
            </a:r>
            <a:r>
              <a:rPr lang="th-TH" sz="3600" dirty="0"/>
              <a:t>สามารถเข้าถึงลูกค้าได้กว้างขึ้น หากเราลองดูใน </a:t>
            </a:r>
            <a:r>
              <a:rPr lang="en-US" sz="3600" dirty="0"/>
              <a:t>Social Media </a:t>
            </a:r>
            <a:r>
              <a:rPr lang="th-TH" sz="3600" dirty="0"/>
              <a:t>แล้ว ส่วนมากคอนเทนต์ ที่จะถูกแชร์ก็คือคอนเทนต์แนวนี้</a:t>
            </a:r>
          </a:p>
        </p:txBody>
      </p:sp>
    </p:spTree>
    <p:extLst>
      <p:ext uri="{BB962C8B-B14F-4D97-AF65-F5344CB8AC3E}">
        <p14:creationId xmlns:p14="http://schemas.microsoft.com/office/powerpoint/2010/main" val="739726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365218" cy="3530600"/>
          </a:xfrm>
        </p:spPr>
        <p:txBody>
          <a:bodyPr>
            <a:normAutofit/>
          </a:bodyPr>
          <a:lstStyle/>
          <a:p>
            <a:r>
              <a:rPr lang="th-TH" sz="3600" b="1" dirty="0"/>
              <a:t>วิดิโอ –</a:t>
            </a:r>
            <a:r>
              <a:rPr lang="th-TH" sz="3600" dirty="0"/>
              <a:t> เป็นรูปแบบการทำคอนเทนต์เหมือนบทความ แต่จะเป็นรูปแบบวิดิโอแทน วิดิโอเป็นการทำคอนเทนต์รูปแบบใหม่ที่ </a:t>
            </a:r>
            <a:r>
              <a:rPr lang="en-US" sz="3600" dirty="0"/>
              <a:t>social network </a:t>
            </a:r>
            <a:r>
              <a:rPr lang="th-TH" sz="3600" dirty="0"/>
              <a:t>ต่างๆเริ่มผลักดันมากขึ้นเรื่อยๆ เหมาะสำหรับการสร้างตัวตน สร้างความน่าเชื่อถือในสายตาลูกค้า</a:t>
            </a:r>
          </a:p>
        </p:txBody>
      </p:sp>
    </p:spTree>
    <p:extLst>
      <p:ext uri="{BB962C8B-B14F-4D97-AF65-F5344CB8AC3E}">
        <p14:creationId xmlns:p14="http://schemas.microsoft.com/office/powerpoint/2010/main" val="4263209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E-book </a:t>
            </a:r>
            <a:r>
              <a:rPr lang="th-TH" sz="3600" b="1" dirty="0"/>
              <a:t>และการดาวน์โหลดต่างๆ </a:t>
            </a:r>
            <a:r>
              <a:rPr lang="th-TH" sz="3600" dirty="0"/>
              <a:t>– เว็บไซต์อาจจะทำการแจกข้อมูลในรูปแบบของ </a:t>
            </a:r>
            <a:r>
              <a:rPr lang="en-US" sz="3600" dirty="0"/>
              <a:t>e-book </a:t>
            </a:r>
            <a:r>
              <a:rPr lang="th-TH" sz="3600" dirty="0"/>
              <a:t>หรือไฟล์ชนิดต่างๆให้สามารถดาวน์โหลดได้ ส่วนมากแล้วจะเป็นการแรกไฟล์กับข้อมูลลูกค้า เช่น อีเมล ชื่อ เพื่อให้บริษัทสามารถติดต่อคนกลุ่มนี้ได้ผ่านวิธีการอื่นๆ </a:t>
            </a:r>
          </a:p>
        </p:txBody>
      </p:sp>
    </p:spTree>
    <p:extLst>
      <p:ext uri="{BB962C8B-B14F-4D97-AF65-F5344CB8AC3E}">
        <p14:creationId xmlns:p14="http://schemas.microsoft.com/office/powerpoint/2010/main" val="2130120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35306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3600" b="1" dirty="0"/>
              <a:t>Search Engine Optimization (SEO)</a:t>
            </a:r>
          </a:p>
          <a:p>
            <a:pPr fontAlgn="base"/>
            <a:r>
              <a:rPr lang="th-TH" sz="3600" dirty="0"/>
              <a:t>เป็นการปรับแต่งเว็บไซต์ให้จัดอันดับได้ดีขึ้นใน </a:t>
            </a:r>
            <a:r>
              <a:rPr lang="en-US" sz="3600" dirty="0" err="1"/>
              <a:t>seach</a:t>
            </a:r>
            <a:r>
              <a:rPr lang="en-US" sz="3600" dirty="0"/>
              <a:t> engine </a:t>
            </a:r>
            <a:r>
              <a:rPr lang="th-TH" sz="3600" dirty="0"/>
              <a:t>ต่างๆ (ซึ่งส่วนมากก็คือบน </a:t>
            </a:r>
            <a:r>
              <a:rPr lang="en-US" sz="3600" dirty="0"/>
              <a:t>Google) </a:t>
            </a:r>
            <a:r>
              <a:rPr lang="th-TH" sz="3600" dirty="0"/>
              <a:t>การที่ได้อันดับใน </a:t>
            </a:r>
            <a:r>
              <a:rPr lang="en-US" sz="3600" dirty="0"/>
              <a:t>Google </a:t>
            </a:r>
            <a:r>
              <a:rPr lang="th-TH" sz="3600" dirty="0"/>
              <a:t>หมายถึงว่าเราจะมีผู้เข้าเว็บไซต์มากขึ้น ที่สำคัญก็คือการเพิ่มคนเข้าเว็บไซต์ผ่าน </a:t>
            </a:r>
            <a:r>
              <a:rPr lang="en-US" sz="3600" dirty="0"/>
              <a:t>SEO </a:t>
            </a:r>
            <a:r>
              <a:rPr lang="th-TH" sz="3600" dirty="0"/>
              <a:t>นั้นไม่มีค่าใช้จ่ายอะไรเลย การทำ </a:t>
            </a:r>
            <a:r>
              <a:rPr lang="en-US" sz="3600" dirty="0"/>
              <a:t>SEO </a:t>
            </a:r>
            <a:r>
              <a:rPr lang="th-TH" sz="3600" dirty="0"/>
              <a:t>เหมาะสำหรับธุรกิจที่มีเว็บไซต์ หรือ บล็อก และพร้อมที่จะลงทุนระยะยาวเพื่อสร้างคอนเทนต์ต่างๆ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9496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การตลาดดิจิตอลด้วย </a:t>
            </a:r>
            <a:r>
              <a:rPr lang="en-US" dirty="0"/>
              <a:t>SEO </a:t>
            </a:r>
            <a:r>
              <a:rPr lang="th-TH" dirty="0"/>
              <a:t>ควรจะดูส่วนพวกนี้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3530600"/>
          </a:xfrm>
        </p:spPr>
        <p:txBody>
          <a:bodyPr>
            <a:noAutofit/>
          </a:bodyPr>
          <a:lstStyle/>
          <a:p>
            <a:r>
              <a:rPr lang="en-US" sz="4000" b="1" dirty="0"/>
              <a:t>On Page SEO </a:t>
            </a:r>
            <a:r>
              <a:rPr lang="en-US" sz="4000" dirty="0"/>
              <a:t>– </a:t>
            </a:r>
            <a:r>
              <a:rPr lang="th-TH" sz="4000" dirty="0"/>
              <a:t>เป็นการทำ </a:t>
            </a:r>
            <a:r>
              <a:rPr lang="en-US" sz="4000" dirty="0"/>
              <a:t>SEO </a:t>
            </a:r>
            <a:r>
              <a:rPr lang="th-TH" sz="4000" dirty="0"/>
              <a:t>ที่เราสามารถควบคุมได้มากที่สุด หมายถึงการสร้างคอนเทนต์ หรือจัดหน้าเว็บไซต์ เช่นการตั้งชื่อหน้า จัดหัวข้อหลัก หัวข้อย่อย และทำลิงค์ระหว่างหน้าในเว็บไซต์ของเราให้เข้าถึงกัน</a:t>
            </a:r>
          </a:p>
        </p:txBody>
      </p:sp>
    </p:spTree>
    <p:extLst>
      <p:ext uri="{BB962C8B-B14F-4D97-AF65-F5344CB8AC3E}">
        <p14:creationId xmlns:p14="http://schemas.microsoft.com/office/powerpoint/2010/main" val="1431768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Off Page SEO </a:t>
            </a:r>
            <a:r>
              <a:rPr lang="en-US" sz="2800" dirty="0"/>
              <a:t>– </a:t>
            </a:r>
            <a:r>
              <a:rPr lang="th-TH" sz="2800" dirty="0"/>
              <a:t>หมายถึงกิจกรรมที่ควรทำนอกเหนือจากการปรับแต่งเว็บไซต์ของคุณเอง </a:t>
            </a:r>
            <a:r>
              <a:rPr lang="en-US" sz="2800" dirty="0"/>
              <a:t>Google </a:t>
            </a:r>
            <a:r>
              <a:rPr lang="th-TH" sz="2800" dirty="0"/>
              <a:t>จะดูจำนวนลิงค์ที่เว็บไซต์อื่นโยงเข้ามาถึงบทความในเว็บไซต์เราด้วย ว่าเว็บของเรา ‘ดีและน่าพูดถึง’ มากแค่ไหน ยิ่งมีคนลิงค์เข้ามาเยอะ เว็บเรายิ่งได้ตำแหน่งดี การทำ </a:t>
            </a:r>
            <a:r>
              <a:rPr lang="en-US" sz="2800" dirty="0"/>
              <a:t>Off Page SEO </a:t>
            </a:r>
            <a:r>
              <a:rPr lang="th-TH" sz="2800" dirty="0"/>
              <a:t>ที่ดีคือการเข้าหาเว็บไซต์อื่นในอุตสาหกรรมเพื่อทำการประชาสัมพันธ์เว็บไซต์ของเรา </a:t>
            </a:r>
          </a:p>
        </p:txBody>
      </p:sp>
    </p:spTree>
    <p:extLst>
      <p:ext uri="{BB962C8B-B14F-4D97-AF65-F5344CB8AC3E}">
        <p14:creationId xmlns:p14="http://schemas.microsoft.com/office/powerpoint/2010/main" val="50294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365218" cy="3530600"/>
          </a:xfrm>
        </p:spPr>
        <p:txBody>
          <a:bodyPr>
            <a:normAutofit lnSpcReduction="10000"/>
          </a:bodyPr>
          <a:lstStyle/>
          <a:p>
            <a:pPr lvl="1" algn="ctr">
              <a:buFontTx/>
              <a:buNone/>
            </a:pP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รวมกันเรียกว่า </a:t>
            </a:r>
            <a:r>
              <a:rPr lang="en-US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ตราสินค้าหรือยี่ห้อสินค้า (</a:t>
            </a:r>
            <a:r>
              <a:rPr lang="en-US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Brand)</a:t>
            </a:r>
          </a:p>
          <a:p>
            <a:pPr>
              <a:buFontTx/>
              <a:buNone/>
            </a:pP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คุณค่าของตราสินค้า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(Brand Equity) </a:t>
            </a: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คือการที่ตราสินค้าของกิจการมีความหมายเชิงบวกในสายตาลูกค้า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ลูกค้ารู้จักตราสินค้า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th-TH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ทำให้ลูกค้าเรียก อ้างสินค้าได้ง่ายขึ้น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ลูกค้ามีความรู้เกี่ยวกับตราสินค้านั้น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th-TH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ลูกค้ามั่นใจในการใช้และบอกต่อได้</a:t>
            </a: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ลูกค้ารู้สึกคุ้นเคย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มีความรู้สึกที่ดี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ต่อตราสินค้าอย่างมั่นคง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ลูกค้า</a:t>
            </a:r>
            <a:r>
              <a:rPr lang="th-TH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จะ</a:t>
            </a: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จดจำตราสินค้านั้นได้ด้วยคุณลักษณะที่ไม่ซ้ำแบบใคร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ลูกค้า</a:t>
            </a:r>
            <a:r>
              <a:rPr lang="th-TH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จะ</a:t>
            </a: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เข้าใจในหลักประกันสำหรับสินค้า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เช่นการรับประกันหรือการรับรองมาตรฐาน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2482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Technical SEO </a:t>
            </a:r>
            <a:r>
              <a:rPr lang="en-US" sz="2800" dirty="0"/>
              <a:t>– </a:t>
            </a:r>
            <a:r>
              <a:rPr lang="th-TH" sz="2800" dirty="0"/>
              <a:t>เป็นการทำ </a:t>
            </a:r>
            <a:r>
              <a:rPr lang="en-US" sz="2800" dirty="0"/>
              <a:t>SEO </a:t>
            </a:r>
            <a:r>
              <a:rPr lang="th-TH" sz="2800" dirty="0"/>
              <a:t>ที่ค่อนข้างยาก เพราะต้องใช้ทักษะเฉพาะตัวเยอะ การออกแบบโครงสร้างเว็บไซต์ การจัดการ </a:t>
            </a:r>
            <a:r>
              <a:rPr lang="en-US" sz="2800" dirty="0"/>
              <a:t>code </a:t>
            </a:r>
            <a:r>
              <a:rPr lang="th-TH" sz="2800" dirty="0"/>
              <a:t>หลังบ้าน หรือแม้แต่การปรับขนาดของรูปภาพและวีดีโอในเว็บไซต์ เป้าหมายหลักก็คือการทำให้เว็บไซต์เร็วขึ้นและทำให้ </a:t>
            </a:r>
            <a:r>
              <a:rPr lang="en-US" sz="2800" dirty="0"/>
              <a:t>Google </a:t>
            </a:r>
            <a:r>
              <a:rPr lang="th-TH" sz="2800" dirty="0"/>
              <a:t>อ่านข้อมูลเว็บไซต์เราได้ง่ายขึ้น</a:t>
            </a:r>
          </a:p>
        </p:txBody>
      </p:sp>
    </p:spTree>
    <p:extLst>
      <p:ext uri="{BB962C8B-B14F-4D97-AF65-F5344CB8AC3E}">
        <p14:creationId xmlns:p14="http://schemas.microsoft.com/office/powerpoint/2010/main" val="2076026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Media Marketing</a:t>
            </a:r>
            <a:br>
              <a:rPr lang="en-US" b="1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51018" cy="3530600"/>
          </a:xfrm>
        </p:spPr>
        <p:txBody>
          <a:bodyPr>
            <a:noAutofit/>
          </a:bodyPr>
          <a:lstStyle/>
          <a:p>
            <a:pPr fontAlgn="base"/>
            <a:r>
              <a:rPr lang="th-TH" sz="2400" dirty="0"/>
              <a:t>หมายถึงการสื่อสารกับลูกค้าผ่านทางแพลตฟอร์มที่เรียกว่า </a:t>
            </a:r>
            <a:r>
              <a:rPr lang="en-US" sz="2400" dirty="0"/>
              <a:t>Social Media </a:t>
            </a:r>
            <a:r>
              <a:rPr lang="th-TH" sz="2400" dirty="0"/>
              <a:t>ต่างๆ โดยที่ช่องทางที่คนมักนิยมใช้กันก็คือ </a:t>
            </a:r>
            <a:r>
              <a:rPr lang="en-US" sz="2400" dirty="0"/>
              <a:t>Facebook Twitter </a:t>
            </a:r>
            <a:r>
              <a:rPr lang="en-US" sz="2400" dirty="0" err="1"/>
              <a:t>Instagram</a:t>
            </a:r>
            <a:r>
              <a:rPr lang="en-US" sz="2400" dirty="0"/>
              <a:t> </a:t>
            </a:r>
            <a:r>
              <a:rPr lang="th-TH" sz="2400" dirty="0"/>
              <a:t>และ </a:t>
            </a:r>
            <a:r>
              <a:rPr lang="en-US" sz="2400" dirty="0"/>
              <a:t>Line</a:t>
            </a:r>
          </a:p>
          <a:p>
            <a:pPr fontAlgn="base"/>
            <a:r>
              <a:rPr lang="th-TH" sz="2400" dirty="0"/>
              <a:t>ผมคิดว่าทุกคนก็น่าจะรู้จัก </a:t>
            </a:r>
            <a:r>
              <a:rPr lang="en-US" sz="2400" dirty="0"/>
              <a:t>Social Media </a:t>
            </a:r>
            <a:r>
              <a:rPr lang="th-TH" sz="2400" dirty="0"/>
              <a:t>อยู่แล้ว ธุรกิจอาจจะเขียนบทความลงไปในบล็อกลงเว็บไซต์ แล้วก็ใช้แพลตฟอร์ม </a:t>
            </a:r>
            <a:r>
              <a:rPr lang="en-US" sz="2400" dirty="0"/>
              <a:t>Social Media </a:t>
            </a:r>
            <a:r>
              <a:rPr lang="th-TH" sz="2400" dirty="0"/>
              <a:t>ต่างๆเพื่อเผยแพร่ข้อมูลพวกนี้ </a:t>
            </a:r>
          </a:p>
          <a:p>
            <a:pPr fontAlgn="base"/>
            <a:r>
              <a:rPr lang="th-TH" sz="2400" dirty="0"/>
              <a:t>อย่างไรก็ตามในยุคสมัยนี้ </a:t>
            </a:r>
            <a:r>
              <a:rPr lang="en-US" sz="2400" dirty="0"/>
              <a:t>Social Media </a:t>
            </a:r>
            <a:r>
              <a:rPr lang="th-TH" sz="2400" dirty="0"/>
              <a:t>ต่างๆไม่ว่าจะเป็น </a:t>
            </a:r>
            <a:r>
              <a:rPr lang="en-US" sz="2400" dirty="0"/>
              <a:t>Facebook </a:t>
            </a:r>
            <a:r>
              <a:rPr lang="en-US" sz="2400" dirty="0" err="1"/>
              <a:t>Instagram</a:t>
            </a:r>
            <a:r>
              <a:rPr lang="en-US" sz="2400" dirty="0"/>
              <a:t> </a:t>
            </a:r>
            <a:r>
              <a:rPr lang="th-TH" sz="2400" dirty="0"/>
              <a:t>ก็เริ่มหวงไม่ให้คนออกจากเว็บไซต์ตัวเอง การโพสต์บทความหรือข้อความลงไปในเพจหรือหน้าร้านก็เริ่มมีคนเห็นน้อยลงเรื่อยๆ ทำให้ธุรกิจต้องเปลี่ยนไปเป็นการซื้อโฆษณา</a:t>
            </a:r>
          </a:p>
          <a:p>
            <a:r>
              <a:rPr lang="th-TH" sz="2400" dirty="0"/>
              <a:t>ยิงโฆษณาแทน (ทำฟรีไม่ได้สวัสดี ต้องเสียเงิน)</a:t>
            </a:r>
          </a:p>
        </p:txBody>
      </p:sp>
    </p:spTree>
    <p:extLst>
      <p:ext uri="{BB962C8B-B14F-4D97-AF65-F5344CB8AC3E}">
        <p14:creationId xmlns:p14="http://schemas.microsoft.com/office/powerpoint/2010/main" val="1423741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441418" cy="353060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sz="3600" b="1" dirty="0"/>
              <a:t>Pay Per Click (PPC)</a:t>
            </a:r>
          </a:p>
          <a:p>
            <a:pPr fontAlgn="base"/>
            <a:r>
              <a:rPr lang="th-TH" sz="3600" dirty="0"/>
              <a:t>การตลาดแบบยิงแอด ยิงโฆษณา เพื่อให้ลูกค้าทัก เข้ามาดูเว็บไซต์ จะถูกเรียกว่า </a:t>
            </a:r>
            <a:r>
              <a:rPr lang="en-US" sz="3600" dirty="0"/>
              <a:t>PPC </a:t>
            </a:r>
            <a:r>
              <a:rPr lang="th-TH" sz="3600" dirty="0"/>
              <a:t>หรือ </a:t>
            </a:r>
            <a:r>
              <a:rPr lang="en-US" sz="3600" dirty="0"/>
              <a:t>Pay Per Click (</a:t>
            </a:r>
            <a:r>
              <a:rPr lang="th-TH" sz="3600" dirty="0"/>
              <a:t>จ่ายตามจำนวนคลิก) เพราะส่วนมากการตลาดแบบนี้จะคิดเงินตามจำนวนลูกค้าที่คลิกเข้ามาดูจริง ในประเทศไทย </a:t>
            </a:r>
            <a:r>
              <a:rPr lang="en-US" sz="3600" dirty="0"/>
              <a:t>PPC </a:t>
            </a:r>
            <a:r>
              <a:rPr lang="th-TH" sz="3600" dirty="0"/>
              <a:t>ที่คนใช้กันเยอะก็จะมี </a:t>
            </a:r>
            <a:r>
              <a:rPr lang="en-US" sz="3600" dirty="0"/>
              <a:t>Google </a:t>
            </a:r>
            <a:r>
              <a:rPr lang="th-TH" sz="3600" dirty="0"/>
              <a:t>และ </a:t>
            </a:r>
            <a:r>
              <a:rPr lang="en-US" sz="3600" dirty="0"/>
              <a:t>Facebook </a:t>
            </a:r>
          </a:p>
          <a:p>
            <a:pPr fontAlgn="base"/>
            <a:r>
              <a:rPr lang="en-US" sz="3600" dirty="0"/>
              <a:t>PPC </a:t>
            </a:r>
            <a:r>
              <a:rPr lang="th-TH" sz="3600" dirty="0"/>
              <a:t>สำหรับ </a:t>
            </a:r>
            <a:r>
              <a:rPr lang="en-US" sz="3600" dirty="0"/>
              <a:t>Google </a:t>
            </a:r>
            <a:r>
              <a:rPr lang="th-TH" sz="3600" dirty="0"/>
              <a:t>ก็คือการจ่ายเพื่อให้จัดอันดับโฆษณาให้สูงกว่าการจัดอันดับทั่วไปแบบ </a:t>
            </a:r>
            <a:r>
              <a:rPr lang="en-US" sz="3600" dirty="0"/>
              <a:t>SEO </a:t>
            </a:r>
            <a:r>
              <a:rPr lang="th-TH" sz="3600" dirty="0"/>
              <a:t>ส่วนการทำ </a:t>
            </a:r>
            <a:r>
              <a:rPr lang="en-US" sz="3600" dirty="0"/>
              <a:t>PPC </a:t>
            </a:r>
            <a:r>
              <a:rPr lang="th-TH" sz="3600" dirty="0"/>
              <a:t>แบบ </a:t>
            </a:r>
            <a:r>
              <a:rPr lang="en-US" sz="3600" dirty="0"/>
              <a:t>Facebook </a:t>
            </a:r>
            <a:r>
              <a:rPr lang="th-TH" sz="3600" dirty="0"/>
              <a:t>ก็คือการที่โฆษณาของเราไปโผล่ระหว่างที่ผู้ใช้งาน </a:t>
            </a:r>
            <a:r>
              <a:rPr lang="en-US" sz="3600" dirty="0"/>
              <a:t>Facebook-</a:t>
            </a:r>
            <a:r>
              <a:rPr lang="en-US" sz="3600" dirty="0" err="1"/>
              <a:t>Instagram</a:t>
            </a:r>
            <a:r>
              <a:rPr lang="en-US" sz="3600" dirty="0"/>
              <a:t> </a:t>
            </a:r>
            <a:r>
              <a:rPr lang="th-TH" sz="3600" dirty="0"/>
              <a:t>กำลังเล่นอยู่ (เรียกว่า </a:t>
            </a:r>
            <a:r>
              <a:rPr lang="en-US" sz="3600" dirty="0"/>
              <a:t>newsfeed) </a:t>
            </a:r>
            <a:r>
              <a:rPr lang="th-TH" sz="3600" dirty="0"/>
              <a:t>สามารถเป็นในรูปแบบ ภาพ หรือ วิดิโอ ก็ได้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6568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593818" cy="38354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3200" b="1" dirty="0"/>
              <a:t>Sponsored Content (Influencer)</a:t>
            </a:r>
          </a:p>
          <a:p>
            <a:pPr fontAlgn="base"/>
            <a:r>
              <a:rPr lang="th-TH" sz="3200" dirty="0"/>
              <a:t>หมายถึงการไปสปอนเซอร์บริษัทหรือบุคคลที่มีคนรู้จัก เพื่อให้ตัวตนเหล่านั้นช่วยโปรโมทสินค้าให้กับเรา ในสมัยก่อนว่าจะเป็นการจ้างดาราการจ้างนักร้อง แต่สมัยนี้คนดังมีตัวตนอยู่ในอินเตอร์เน็ตเยอะมาก ทำให้ตัวเลือกของการหาคนโปรโมทเยอะขึ้น ที่สำคัญก็คือค่าใช้จ่ายลดลง</a:t>
            </a:r>
          </a:p>
          <a:p>
            <a:pPr fontAlgn="base"/>
            <a:r>
              <a:rPr lang="th-TH" sz="3200" dirty="0"/>
              <a:t>เราจะเห็นได้บ่อยในอุตสาหกรรมความสวยความงาม ไม่ว่าจะเป็นให้คนมาช่วยขายครีม ให้คนมารีวิวบริการหรือสินค้า หรือแม้แต่การช่วยโพสโปรโมทร้านให้ ในขณะเดียวกันสปอนเซอร์แบบนี้ก็สามารถช่วยโปรโมทแบรนด์ทางอ้อม แทนที่จะเป็นการขายหรือการโฆษณาโดยตรงก็สามารถเปลี่ยนเป็นการให้ความรู้ผู้บริโภคแทนก็ได้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8372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593818" cy="4140200"/>
          </a:xfrm>
        </p:spPr>
        <p:txBody>
          <a:bodyPr>
            <a:normAutofit/>
          </a:bodyPr>
          <a:lstStyle/>
          <a:p>
            <a:pPr fontAlgn="base"/>
            <a:r>
              <a:rPr lang="en-US" sz="2000" b="1" dirty="0"/>
              <a:t>Online PR </a:t>
            </a:r>
            <a:r>
              <a:rPr lang="th-TH" sz="2000" b="1" dirty="0"/>
              <a:t>การประชาสัมพันธ์ออนไลน์</a:t>
            </a:r>
          </a:p>
          <a:p>
            <a:pPr fontAlgn="base"/>
            <a:r>
              <a:rPr lang="th-TH" sz="2000" dirty="0"/>
              <a:t>การตลาดประชาสัมพันธ์ออนไลน์ หมายถึงการนำความรู้ ข่าว หรือบทความที่เกี่ยวกับธุรกิจของเราไปฝากลงในเว็บไซต์อื่น ก็คือเป็นการประชาสัมพันธ์ธรรมดาที่เราเห็นได้ทั่วไป แต่ทำกับสื่อออนไลน์ หากเป็นการประชาสัมพันธ์ผ่าน </a:t>
            </a:r>
            <a:r>
              <a:rPr lang="en-US" sz="2000" dirty="0"/>
              <a:t>Social Media </a:t>
            </a:r>
            <a:r>
              <a:rPr lang="th-TH" sz="2000" dirty="0"/>
              <a:t>ก็คงอยู่ได้ไม่นาน แต่ถ้าเป็นการประชาสัมพันธ์ลงเว็บไซต์ ข้อมูลพวกนี้ก็จะเป็นสิ่งที่ลูกค้าเข้าถึงได้ตลอดไป</a:t>
            </a:r>
          </a:p>
          <a:p>
            <a:pPr fontAlgn="base"/>
            <a:r>
              <a:rPr lang="th-TH" sz="2000" dirty="0"/>
              <a:t>ประชาสัมพันธ์สามารถมาได้ในหลายรูปแบบ จะเป็นการคุยกับนักข่าวโดยตรง การติดต่อนักรีวิวออนไลน์ การนำบทความข่าวของเราไปฝากโพสต์กับเว็บไซต์ที่เกี่ยวข้อง</a:t>
            </a:r>
          </a:p>
          <a:p>
            <a:pPr fontAlgn="base"/>
            <a:r>
              <a:rPr lang="th-TH" sz="2000" dirty="0"/>
              <a:t>อย่างไรก็ตามพฤติกรรมของผู้บริโภคและผู้อ่านในโลกออนไลน์ก็จะแตกต่าง เมื่อก่อนบริษัทอาจจะสามารถทำการประชาสัมพันธ์ทีเดียว ตอบคำถามลูกค้าทีเดียว แล้วก็เตรียมปิดงานเลยได้ แต่ในสมัยนี้หลังจากที่ประชาสัมพันธ์เสร็จแล้ว ผู้บริโภคและผู้ฟังก็จะมีคำถามและสามารถโพสต์ถามได้ทุกที่ ในกรณีนี้เราก็ต้องมีทรัพยากรมากพอที่จะช่วยให้เราพูดคุยกับลูกค้า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72110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593818" cy="35306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sz="3600" b="1" dirty="0"/>
              <a:t>Email Marketing</a:t>
            </a:r>
          </a:p>
          <a:p>
            <a:pPr fontAlgn="base"/>
            <a:r>
              <a:rPr lang="th-TH" sz="3600" dirty="0"/>
              <a:t>เป็นเรื่องที่น่าแปลกที่ผู้บริโภคทุกคนมีอีเมลอยู่แล้ว แต่บริษัทส่วนมากกลับไม่ใช้อีเมลเป็นเครื่องมือสื่อสารเลย อีเมลเป็นสื่อที่ใช้โฆษณาสินค้า ให้โปรโมชั่นส่วนลดต่างๆ หรือแม้แต่ใช้นำเสนอข่าวต่างๆที่เกี่ยวกับองค์กร เรียกว่าแทบจะไม่ต่างจากเบอร์โทรศัพท์เลย แต่เราสามารถส่งอีเมลได้ในจำนวนเยอะกว่า ถูกกว่า หากเทียบกับการให้พนักงานโทรหาลูกค้า ส่ง</a:t>
            </a:r>
            <a:r>
              <a:rPr lang="en-US" sz="3600" dirty="0"/>
              <a:t>SMS </a:t>
            </a:r>
            <a:r>
              <a:rPr lang="th-TH" sz="3600" dirty="0"/>
              <a:t>หรือแม้แต่ส่งไลน์แบบ </a:t>
            </a:r>
            <a:r>
              <a:rPr lang="en-US" sz="3600" dirty="0"/>
              <a:t>broadcast</a:t>
            </a:r>
          </a:p>
          <a:p>
            <a:pPr fontAlgn="base"/>
            <a:r>
              <a:rPr lang="th-TH" sz="3600" dirty="0"/>
              <a:t>เราจะเห็นได้ว่ามีแต่บริษัทใหญ่ๆใช้อีเมลได้อย่างมีประสิทธิภาพจริงๆ โดยอีเมลส่วนมากที่เราเห็นก็จะมี อีเมลต้อนรับลูกค้าใหม่ อีเมลนำเสนอข่าวสารต่างๆ อีเมลหลังจากที่ลูกค้าได้โหลดของจากเว็บไซต์ไป  อีเมลโฆษณาและส่วนลดสำหรับลูกค้า และการนำเสนอข้อมูลข้อแนะนำการใช้สินค้า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9949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9878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800" b="1" dirty="0"/>
              <a:t>Affiliate Marketing</a:t>
            </a:r>
          </a:p>
          <a:p>
            <a:pPr fontAlgn="base"/>
            <a:r>
              <a:rPr lang="en-US" sz="2800" dirty="0"/>
              <a:t>Affiliate Marketing </a:t>
            </a:r>
            <a:r>
              <a:rPr lang="th-TH" sz="2800" dirty="0"/>
              <a:t>เป็นการตลาดผ่านการให้คนช่วยแนะนำ โดยส่วนมากบริษัทมักจะให้ค่าคอมมิชชั่น บุคคลหรือองค์กรช่วยโปรโมทสินค้าอาจจะเป็นการผ่านช่องทางเว็บไซต์ส่วนตัวหรือทางเพจ </a:t>
            </a:r>
            <a:r>
              <a:rPr lang="en-US" sz="2800" dirty="0"/>
              <a:t>Social Media </a:t>
            </a:r>
            <a:r>
              <a:rPr lang="th-TH" sz="2800" dirty="0"/>
              <a:t>ต่างๆ </a:t>
            </a:r>
          </a:p>
          <a:p>
            <a:pPr fontAlgn="base"/>
            <a:r>
              <a:rPr lang="th-TH" sz="2800" dirty="0"/>
              <a:t>องค์กรที่จะทำ </a:t>
            </a:r>
            <a:r>
              <a:rPr lang="en-US" sz="2800" dirty="0"/>
              <a:t>Affiliate Marketing </a:t>
            </a:r>
            <a:r>
              <a:rPr lang="th-TH" sz="2800" dirty="0"/>
              <a:t>ได้ต้องมีระบบหลังบ้านที่ดี เพื่อที่จะสามารถตรวจสอบข้อมูลการแนะนำลูกค้าได้อย่างชัดเจน เพราะฉะนั้นเราจะเห็นได้ว่ามีแต่ธุรกิจออนไลน์ขนาดใหญ่ที่จะใช้ระบบ </a:t>
            </a:r>
            <a:r>
              <a:rPr lang="en-US" sz="2800" dirty="0"/>
              <a:t>Affiliate Marketing </a:t>
            </a:r>
            <a:r>
              <a:rPr lang="th-TH" sz="2800" dirty="0"/>
              <a:t>ได้ดี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6112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974818" cy="40640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th-TH" sz="2800" dirty="0"/>
              <a:t>สุดท้ายนี้เรามาลองดูเป็นการตลาดดิจิตอล ที่นักการตลาดออนไลน์ทุกคนต้องหันมาจับตามอง ไม่อย่างนั้นตามคู่แข่งไม่ทันแน่ๆ</a:t>
            </a:r>
          </a:p>
          <a:p>
            <a:pPr fontAlgn="base"/>
            <a:r>
              <a:rPr lang="th-TH" sz="2800" b="1" dirty="0"/>
              <a:t>#1 ค่าโฆษณาจะสูงขึ้นเรื่อยๆ </a:t>
            </a:r>
          </a:p>
          <a:p>
            <a:pPr fontAlgn="base"/>
            <a:r>
              <a:rPr lang="th-TH" sz="2800" dirty="0"/>
              <a:t>สุดท้ายแล้วค่าโฆษณาก็จะราคาสูงขึ้นเรื่อยๆ ซึ่งเป็นสิ่งที่เห็นได้มาหลายปีแล้ว แต่ยิ่งชัดเจนมากขึ้นใน 2-3 ปีนี้ พอยิ่งมีคนโฆษณาบน </a:t>
            </a:r>
            <a:r>
              <a:rPr lang="en-US" sz="2800" dirty="0"/>
              <a:t>Facebook Google </a:t>
            </a:r>
            <a:r>
              <a:rPr lang="th-TH" sz="2800" dirty="0"/>
              <a:t>เยอะ การประมูลแย่งพื้นที่โฆษณา แย่งสมาธิของลูกค้าก็ยิ่งมีการแข่งขันสูง</a:t>
            </a:r>
          </a:p>
          <a:p>
            <a:pPr fontAlgn="base"/>
            <a:r>
              <a:rPr lang="th-TH" sz="2800" dirty="0"/>
              <a:t>หมายความว่าแพลตฟอร์มโฆษณาออนไลน์เก่าๆ อย่าง </a:t>
            </a:r>
            <a:r>
              <a:rPr lang="en-US" sz="2800" dirty="0"/>
              <a:t>Facebook </a:t>
            </a:r>
            <a:r>
              <a:rPr lang="th-TH" sz="2800" dirty="0"/>
              <a:t>กับ </a:t>
            </a:r>
            <a:r>
              <a:rPr lang="en-US" sz="2800" dirty="0"/>
              <a:t>Google </a:t>
            </a:r>
            <a:r>
              <a:rPr lang="th-TH" sz="2800" dirty="0"/>
              <a:t>อาจจะไม่เหมาะสำหรับธุรกิจขนาดเล็กที่ไม่สามารถสร้างความแตกต่างได้อีกต่อไป </a:t>
            </a:r>
          </a:p>
          <a:p>
            <a:pPr fontAlgn="base"/>
            <a:r>
              <a:rPr lang="th-TH" sz="2800" dirty="0"/>
              <a:t>แต่ก็ไม่ได้หมายความว่าธุรกิจขนาดเล็กจะไปไม่รอดนะครับ ธุรกิจขนาดเล็กต้องหันไปจับช่องทางการตลาดอื่น หรือหาวิธีสร้างสรรค์เรียกลูกค้าที่ดีกว่านี้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1306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98618" cy="4216400"/>
          </a:xfrm>
        </p:spPr>
        <p:txBody>
          <a:bodyPr>
            <a:normAutofit/>
          </a:bodyPr>
          <a:lstStyle/>
          <a:p>
            <a:pPr fontAlgn="base"/>
            <a:r>
              <a:rPr lang="th-TH" sz="2400" b="1" dirty="0"/>
              <a:t>#2 วีดีโอและการ </a:t>
            </a:r>
            <a:r>
              <a:rPr lang="en-US" sz="2400" b="1" dirty="0"/>
              <a:t>Live </a:t>
            </a:r>
            <a:r>
              <a:rPr lang="th-TH" sz="2400" b="1" dirty="0"/>
              <a:t>สด </a:t>
            </a:r>
          </a:p>
          <a:p>
            <a:pPr fontAlgn="base"/>
            <a:r>
              <a:rPr lang="th-TH" sz="2400" dirty="0"/>
              <a:t>จากที่เมื่อก่อนเราสามารถทำโฆษณาง่ายๆ โพสภาพ โพสตัวอักษร ก็เข้าถึงลูกค้าได้แล้ว แต่ในวันนี้โฆษณาแบบเก่าทั้งมีราคาแพง และไม่ได้ดึงดูดใจลูกค้าอีกต่อไป ทุกวันนี้การทำโฆษณาแบบวิดิโอนั้นทำให้ผู้ขายสามารถแสดงความจริงใจ ความน่าเชื่อถือให้กับลูกค้าได้อย่างไม่เคยมีมาก่อน </a:t>
            </a:r>
          </a:p>
          <a:p>
            <a:pPr fontAlgn="base"/>
            <a:r>
              <a:rPr lang="th-TH" sz="2400" dirty="0"/>
              <a:t>มากไปกว่านั้นก็คือการ </a:t>
            </a:r>
            <a:r>
              <a:rPr lang="en-US" sz="2400" dirty="0"/>
              <a:t>Live </a:t>
            </a:r>
            <a:r>
              <a:rPr lang="th-TH" sz="2400" dirty="0"/>
              <a:t>สด ที่ผู้ขายสามารถสื่อสารพูดคุยกับลูกค้าได้อย่างทันที แถมยังเป็นช่องทางให้ความรู้และความสนุกกับผู้ชมได้ด้วย เราจะเห็นได้ว่าการ </a:t>
            </a:r>
            <a:r>
              <a:rPr lang="en-US" sz="2400" dirty="0"/>
              <a:t>Live </a:t>
            </a:r>
            <a:r>
              <a:rPr lang="th-TH" sz="2400" dirty="0"/>
              <a:t>เป็นเทรนด์การตลาดดิจิทอลสำหรับทวีปเอเซียที่ฝั่งอเมริกายังไม่นิยมมากนะ ดูได้จาก ‘นัก </a:t>
            </a:r>
            <a:r>
              <a:rPr lang="en-US" sz="2400" dirty="0"/>
              <a:t>Live </a:t>
            </a:r>
            <a:r>
              <a:rPr lang="th-TH" sz="2400" dirty="0"/>
              <a:t>สด’ ในประเทศจีนที่สามารถปิดการขายได้วันละหลายร้อยล้านบาทก็มี ทำเอาเซียนนักการตลาดดังๆอายกันเลยทีเดียว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8663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8051018" cy="4064000"/>
          </a:xfrm>
        </p:spPr>
        <p:txBody>
          <a:bodyPr/>
          <a:lstStyle/>
          <a:p>
            <a:pPr fontAlgn="base"/>
            <a:r>
              <a:rPr lang="th-TH" sz="2400" b="1" dirty="0"/>
              <a:t>#3 เปลี่ยนจากยุคขายตรงไปเป็นยุคทำคอนเทนต์</a:t>
            </a:r>
          </a:p>
          <a:p>
            <a:pPr fontAlgn="base"/>
            <a:r>
              <a:rPr lang="th-TH" sz="2400" dirty="0"/>
              <a:t>จริงๆเราก็จะเห็นได้มาหลายปีแล้วว่าลูกค้าเริ่มไม่เชื่อการตลาดที่เน้นการขายอย่างเดียว หมายความว่ามุมมองของการตลาดดิจิตอลได้เปลี่ยนไปเป็นการให้ความรู้ ให้ความบันเทิงกับลูกค้าด้วย ตามคำพูดที่มีมานานแล้วว่า </a:t>
            </a:r>
            <a:r>
              <a:rPr lang="en-US" sz="2400" dirty="0"/>
              <a:t>Content is King</a:t>
            </a:r>
          </a:p>
          <a:p>
            <a:pPr fontAlgn="base"/>
            <a:r>
              <a:rPr lang="th-TH" sz="2400" dirty="0"/>
              <a:t>แต่ในสมัยนี้การสร้างคอนเทนต์นั้นก็มีได้หลายอย่าง หลายช่องทาง นักการตลาดดิจิตอลจำเป็นที่จะต้องสามารถออกแบบคอนเทนต์ให้เหมาะกับกลุ่มลูกค้าหลักให้ได้ ทุกวันนี้ทั้ง </a:t>
            </a:r>
            <a:r>
              <a:rPr lang="en-US" sz="2400" dirty="0"/>
              <a:t>Google </a:t>
            </a:r>
            <a:r>
              <a:rPr lang="th-TH" sz="2400" dirty="0"/>
              <a:t>และ ทั้งผู้บริโภคก็ฉลาดขึ้นเรื่อยๆ ทำให้การแอบเนียนแอบขายผ่านคอนเทนต์ทำได้ยาก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874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0" name="Picture 38" descr="youtube-logo-stream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2708275"/>
            <a:ext cx="1727200" cy="1727200"/>
          </a:xfrm>
          <a:prstGeom prst="rect">
            <a:avLst/>
          </a:prstGeom>
          <a:noFill/>
        </p:spPr>
      </p:pic>
      <p:pic>
        <p:nvPicPr>
          <p:cNvPr id="13344" name="Picture 32" descr="barnes_and_nobl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76250"/>
            <a:ext cx="1755775" cy="1755775"/>
          </a:xfrm>
          <a:prstGeom prst="rect">
            <a:avLst/>
          </a:prstGeom>
          <a:noFill/>
        </p:spPr>
      </p:pic>
      <p:pic>
        <p:nvPicPr>
          <p:cNvPr id="13346" name="Picture 34" descr="amaz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20713"/>
            <a:ext cx="2089150" cy="2089150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337344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Brand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/ Domain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Logo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68313" y="4941888"/>
            <a:ext cx="4319587" cy="13731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กลุ่มของตราสินค้า</a:t>
            </a:r>
            <a:br>
              <a:rPr lang="th-TH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ประกอบด้วย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Brand Name</a:t>
            </a:r>
            <a:b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และ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Brand Mark</a:t>
            </a:r>
            <a:endParaRPr lang="th-TH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105400" y="5157788"/>
            <a:ext cx="4038600" cy="13731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กลุ่มของตราสินค้าที่มีแต่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Brand Mark </a:t>
            </a:r>
            <a:r>
              <a:rPr lang="th-TH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เรียกอีกอย่างว่า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LOGO</a:t>
            </a:r>
            <a:endParaRPr lang="th-TH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30" name="Picture 18" descr="google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060575"/>
            <a:ext cx="2084387" cy="957263"/>
          </a:xfrm>
          <a:prstGeom prst="rect">
            <a:avLst/>
          </a:prstGeom>
          <a:noFill/>
        </p:spPr>
      </p:pic>
      <p:pic>
        <p:nvPicPr>
          <p:cNvPr id="13332" name="Picture 20" descr="goog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1844675"/>
            <a:ext cx="2506663" cy="3095625"/>
          </a:xfrm>
          <a:prstGeom prst="rect">
            <a:avLst/>
          </a:prstGeom>
          <a:noFill/>
        </p:spPr>
      </p:pic>
      <p:pic>
        <p:nvPicPr>
          <p:cNvPr id="13334" name="Picture 22" descr="yahoo_logo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07213" y="2997200"/>
            <a:ext cx="2236787" cy="1987550"/>
          </a:xfrm>
          <a:prstGeom prst="rect">
            <a:avLst/>
          </a:prstGeom>
          <a:noFill/>
        </p:spPr>
      </p:pic>
      <p:pic>
        <p:nvPicPr>
          <p:cNvPr id="13336" name="Picture 24" descr="sanoo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3357563"/>
            <a:ext cx="1595437" cy="1595437"/>
          </a:xfrm>
          <a:prstGeom prst="rect">
            <a:avLst/>
          </a:prstGeom>
          <a:noFill/>
        </p:spPr>
      </p:pic>
      <p:pic>
        <p:nvPicPr>
          <p:cNvPr id="13338" name="Picture 26" descr="faceboo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4076700"/>
            <a:ext cx="1943100" cy="919163"/>
          </a:xfrm>
          <a:prstGeom prst="rect">
            <a:avLst/>
          </a:prstGeom>
          <a:noFill/>
        </p:spPr>
      </p:pic>
      <p:pic>
        <p:nvPicPr>
          <p:cNvPr id="13340" name="Picture 28" descr="MsnValentinePi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2588" y="981075"/>
            <a:ext cx="2179637" cy="1936750"/>
          </a:xfrm>
          <a:prstGeom prst="rect">
            <a:avLst/>
          </a:prstGeom>
          <a:noFill/>
        </p:spPr>
      </p:pic>
      <p:pic>
        <p:nvPicPr>
          <p:cNvPr id="13348" name="Picture 36" descr="icq-llc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64163" y="1341438"/>
            <a:ext cx="1246187" cy="1658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0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9878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th-TH" sz="2400" b="1" dirty="0"/>
              <a:t>#4 แพลตฟอร์มใหม่คือโอกาสของธุรกิจขนาดเล็ก</a:t>
            </a:r>
          </a:p>
          <a:p>
            <a:pPr fontAlgn="base"/>
            <a:r>
              <a:rPr lang="th-TH" sz="2400" dirty="0"/>
              <a:t>ในสมัยก่อนเราจะเห็นว่าบริษัทใหญ่ๆไม่ค่อยลงมาเล่นในแพลตฟอร์มออนไลน์เยอะ เพราะถือว่าเป็นตลาดเล็กทำแล้วไม่คุ้ม แต่ในสมัยนี้บริษัทยักษ์ใหญ่ทั้งในและนอกประเทศก็ทุ่มเงินสุดตัวกับการทำการตลาดดิจิตอล โดยเฉพาะในแพลตฟอร์มขนาดใหญ่อย่าง </a:t>
            </a:r>
            <a:r>
              <a:rPr lang="en-US" sz="2400" dirty="0"/>
              <a:t>Google </a:t>
            </a:r>
            <a:r>
              <a:rPr lang="th-TH" sz="2400" dirty="0"/>
              <a:t>และ </a:t>
            </a:r>
            <a:r>
              <a:rPr lang="en-US" sz="2400" dirty="0"/>
              <a:t>Facebook</a:t>
            </a:r>
          </a:p>
          <a:p>
            <a:pPr fontAlgn="base"/>
            <a:r>
              <a:rPr lang="th-TH" sz="2400" dirty="0"/>
              <a:t>ในกรณีนี้ธุรกิจขนาดเล็กก็เริ่มที่จะแข่งขันกับองค์กรขนาดใหญ่ได้ยาก ธุรกิจขนาดเล็กเสียเปรียบทั้งในงบการตลาด งบการสร้างคอนเทนต์ </a:t>
            </a:r>
          </a:p>
          <a:p>
            <a:pPr fontAlgn="base"/>
            <a:r>
              <a:rPr lang="th-TH" sz="2400" dirty="0"/>
              <a:t>แต่ก็ไม่ได้หมายความว่าจะไม่มีทางออกเลย สิ่งที่ธุรกิจขนาดเล็กต้องทำก็คือการหาแพลตฟอร์มใหม่ๆ เพื่อสร้างตลาดที่คู่แข่งใหญ่ๆยังไม่กล้าที่จะลงไปเล่น เหมือนที่สมัยก่อน </a:t>
            </a:r>
            <a:r>
              <a:rPr lang="en-US" sz="2400" dirty="0"/>
              <a:t>Facebook </a:t>
            </a:r>
            <a:r>
              <a:rPr lang="th-TH" sz="2400" dirty="0"/>
              <a:t>ยังเป็นตลาดเล็กตลาดบริษัทใหญ่ ในสมัยนี้เราก็ต้องหาแบบฟอร์มใหม่เพื่อเข้าไปสร้างฐานลูกค้าก่อนใคร ยกตัวอย่างเช่น </a:t>
            </a:r>
            <a:r>
              <a:rPr lang="en-US" sz="2400" dirty="0" err="1"/>
              <a:t>TikTok</a:t>
            </a:r>
            <a:r>
              <a:rPr lang="en-US" sz="2400" dirty="0"/>
              <a:t> </a:t>
            </a:r>
            <a:r>
              <a:rPr lang="th-TH" sz="2400" dirty="0"/>
              <a:t>เป็นต้น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2957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4216400"/>
          </a:xfrm>
        </p:spPr>
        <p:txBody>
          <a:bodyPr>
            <a:normAutofit/>
          </a:bodyPr>
          <a:lstStyle/>
          <a:p>
            <a:pPr fontAlgn="base"/>
            <a:r>
              <a:rPr lang="th-TH" sz="2000" b="1" dirty="0"/>
              <a:t>#5 ประสบการณ์ของลูกค้า และการทำ </a:t>
            </a:r>
            <a:r>
              <a:rPr lang="en-US" sz="2000" b="1" dirty="0"/>
              <a:t>Omni-Channel</a:t>
            </a:r>
          </a:p>
          <a:p>
            <a:pPr fontAlgn="base"/>
            <a:r>
              <a:rPr lang="th-TH" sz="2000" dirty="0"/>
              <a:t>แม้ว่าเครื่องมือการตลาดจะพัฒนามามากแค่ไหน สุดท้ายแล้วประสบการณ์ของลูกค้าก็เป็นตัวกำหนดอยู่ดีว่าลูกค้าจะซื้อหรือไม่ซื้อ ในสมัยก่อนนั้นที่ลูกค้าอาจจะมีทางเลือกไม่เยอะ การตลาดดิจิตอลก็เลยไม่จำเป็นที่จะต้องให้ประสบการณ์กับลูกค้าให้ที่ดีมาก ในสมัยนี้ความต้องการของลูกค้าก็ได้เปลี่ยนไปแล้ว</a:t>
            </a:r>
          </a:p>
          <a:p>
            <a:pPr fontAlgn="base"/>
            <a:r>
              <a:rPr lang="en-US" sz="2000" dirty="0"/>
              <a:t>Omni-Channel </a:t>
            </a:r>
            <a:r>
              <a:rPr lang="th-TH" sz="2000" dirty="0"/>
              <a:t>หมายถึงการที่บริษัทมีหลายช่องทางการตลาด การติดต่อลูกค้า และทุกช่องทางเชื่อมโยงกันอย่างแท้จริง ลูกค้าสมัยนี้ทั้งทักเข้ามาในไลน์ โทรเข้ามา บางคนก็ติดต่อผ่าน </a:t>
            </a:r>
            <a:r>
              <a:rPr lang="en-US" sz="2000" dirty="0" err="1"/>
              <a:t>Instagram</a:t>
            </a:r>
            <a:r>
              <a:rPr lang="en-US" sz="2000" dirty="0"/>
              <a:t> </a:t>
            </a:r>
            <a:r>
              <a:rPr lang="th-TH" sz="2000" dirty="0"/>
              <a:t>ด้วย และสิ่งที่ลูกค้าคาดหวังก็คือบริษัทจำเป็นที่จะต้องรู้ข้อมูลของลูกค้าทุกช่องทาง ยิ่งเราบริการตัวนี้ได้ดีมากแค่ไหน ลูกค้าก็จะซื้อเยอะขึ้น ซื้อบ่อยขึ้น </a:t>
            </a:r>
          </a:p>
          <a:p>
            <a:pPr fontAlgn="base"/>
            <a:r>
              <a:rPr lang="th-TH" sz="2000" dirty="0"/>
              <a:t>ในส่วนนี้ก็ต้องหวังพึ่งเทคโนโลยีใหม่ๆอย่างเดียวเลย ที่จะทำให้ข้อมูลลูกค้าแต่ละแพลตฟอร์มสามารถเชื่อมโยงกันง่ายๆ แต่ระหว่างที่รอรอก็จำเป็นที่จะต้องฝึกพนักงานให้สามารถใช้เครื่องมือต่างๆอย่างดีเยี่ยม เช่นพนักงานตอบไลน์ต้องสามารถเข้าไปอ่านข้อความใน </a:t>
            </a:r>
            <a:r>
              <a:rPr lang="en-US" sz="2000" dirty="0"/>
              <a:t>Facebook </a:t>
            </a:r>
            <a:r>
              <a:rPr lang="th-TH" sz="2000" dirty="0"/>
              <a:t>ได้ แต่ต้องสื่อสารเชื่อมโยงกับพนักงานรับโทรศัพท์ได้ด้วย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4947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h-TH" sz="2800" b="1" dirty="0"/>
              <a:t>หัวใจของการตลาดดิจิตอลก็คือการเรียนรู้อย่างต่อเนื่อง</a:t>
            </a:r>
          </a:p>
          <a:p>
            <a:pPr fontAlgn="base"/>
            <a:r>
              <a:rPr lang="th-TH" sz="2800" dirty="0"/>
              <a:t>คนที่ติดตามข่าวสารการตลาดดิจิตอล การตลาดออนไลน์มาสักพัก ก็คงเห็นเราว่าการตลาดดิจิตอลนั้นมีการเปลี่ยนแปลงเร็วมาก ซึ่งหัวใจหลักของนักการตลาดดิจิตอลก็คือความสามารถในการตามเทรนด์ต่างๆและเครื่องมือใหม่ๆให้ทัน ในภาษาคนทำธุรกิจเรียกว่า ‘การปรับตัว’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42882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98618" cy="41402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th-TH" sz="3400" dirty="0"/>
              <a:t>ยุคนี้ไม่ใช่ยุคของธุรกิจที่สามารถนิ่งอยู่เฉยๆได้ ลูกค้าใหม่ๆ ผู้บริโภคใหม่ๆ พร้อมที่จะเปิดรับเทคโนโลยีใหม่ๆและโอกาสใหม่ๆจากธุรกิจเสมอ หากธุรกิจของเราไม่ทำตามสิ่งที่ลูกค้าต้องการ ธุรกิจอื่นก็พร้อมที่จะแทรกแซง </a:t>
            </a:r>
          </a:p>
          <a:p>
            <a:pPr fontAlgn="base"/>
            <a:r>
              <a:rPr lang="th-TH" sz="3400" dirty="0"/>
              <a:t>หากคุณชอบบทความเกี่ยวกับการตลาดดิจิตอล ผมแนะนำให้อ่าน 2 บทความด้านล่างนี้นะครับคิดว่าน่าจะเป็นบทความที่ให้ความรู้ ให้ความบันเทิงกับคุณได้พอควรเลย</a:t>
            </a:r>
          </a:p>
          <a:p>
            <a:pPr fontAlgn="base"/>
            <a:r>
              <a:rPr lang="en-US" sz="3400" b="1" dirty="0">
                <a:solidFill>
                  <a:srgbClr val="FF0000"/>
                </a:solidFill>
                <a:hlinkClick r:id="rId2"/>
              </a:rPr>
              <a:t>Ecommerce </a:t>
            </a:r>
            <a:r>
              <a:rPr lang="th-TH" sz="3400" b="1" dirty="0">
                <a:solidFill>
                  <a:srgbClr val="FF0000"/>
                </a:solidFill>
                <a:hlinkClick r:id="rId2"/>
              </a:rPr>
              <a:t>คืออะไร? เหมือนกับการตลาดออนไลน์หรือเปล่านะ?</a:t>
            </a:r>
            <a:r>
              <a:rPr lang="th-TH" sz="3400" dirty="0">
                <a:solidFill>
                  <a:srgbClr val="FF0000"/>
                </a:solidFill>
                <a:hlinkClick r:id="rId2"/>
              </a:rPr>
              <a:t/>
            </a:r>
            <a:br>
              <a:rPr lang="th-TH" sz="3400" dirty="0">
                <a:solidFill>
                  <a:srgbClr val="FF0000"/>
                </a:solidFill>
                <a:hlinkClick r:id="rId2"/>
              </a:rPr>
            </a:br>
            <a:r>
              <a:rPr lang="en-US" sz="3400" b="1" dirty="0">
                <a:solidFill>
                  <a:srgbClr val="FF0000"/>
                </a:solidFill>
                <a:hlinkClick r:id="rId3"/>
              </a:rPr>
              <a:t>Digital Transformation </a:t>
            </a:r>
            <a:r>
              <a:rPr lang="th-TH" sz="3400" b="1" dirty="0">
                <a:solidFill>
                  <a:srgbClr val="FF0000"/>
                </a:solidFill>
                <a:hlinkClick r:id="rId3"/>
              </a:rPr>
              <a:t>คืออะไร? มีข้อดีข้อเสียอะไร</a:t>
            </a:r>
            <a:endParaRPr lang="th-TH" sz="34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th-TH" dirty="0" smtClean="0"/>
              <a:t>ที่มา</a:t>
            </a:r>
            <a:r>
              <a:rPr lang="en-US" dirty="0" smtClean="0"/>
              <a:t>: https://thaiwinner.com/digital-marketing/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0277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09600" y="2500313"/>
            <a:ext cx="8229600" cy="4572000"/>
          </a:xfrm>
        </p:spPr>
        <p:txBody>
          <a:bodyPr/>
          <a:lstStyle/>
          <a:p>
            <a:r>
              <a:rPr lang="th-TH" b="1" dirty="0" smtClean="0"/>
              <a:t>ถ้าหวังที่จะได้ความรู้ต้อง </a:t>
            </a:r>
            <a:r>
              <a:rPr lang="en-US" b="1" dirty="0" smtClean="0">
                <a:cs typeface="DilleniaUPC" pitchFamily="18" charset="-34"/>
              </a:rPr>
              <a:t>“</a:t>
            </a:r>
            <a:r>
              <a:rPr lang="th-TH" b="1" dirty="0" smtClean="0"/>
              <a:t>เรียนรู้</a:t>
            </a:r>
            <a:r>
              <a:rPr lang="en-US" b="1" dirty="0" smtClean="0">
                <a:cs typeface="DilleniaUPC" pitchFamily="18" charset="-34"/>
              </a:rPr>
              <a:t>”</a:t>
            </a:r>
            <a:endParaRPr lang="th-TH" b="1" dirty="0" smtClean="0"/>
          </a:p>
          <a:p>
            <a:r>
              <a:rPr lang="th-TH" b="1" dirty="0" smtClean="0"/>
              <a:t>ถ้าหวังที่จะได้ทรัพย์สินต้อง </a:t>
            </a:r>
            <a:r>
              <a:rPr lang="en-US" b="1" dirty="0" smtClean="0">
                <a:cs typeface="DilleniaUPC" pitchFamily="18" charset="-34"/>
              </a:rPr>
              <a:t>“</a:t>
            </a:r>
            <a:r>
              <a:rPr lang="th-TH" b="1" dirty="0" smtClean="0"/>
              <a:t>ขยัน</a:t>
            </a:r>
            <a:r>
              <a:rPr lang="en-US" b="1" dirty="0" smtClean="0">
                <a:cs typeface="DilleniaUPC" pitchFamily="18" charset="-34"/>
              </a:rPr>
              <a:t>”</a:t>
            </a:r>
            <a:endParaRPr lang="th-TH" b="1" dirty="0" smtClean="0"/>
          </a:p>
          <a:p>
            <a:r>
              <a:rPr lang="th-TH" b="1" dirty="0" smtClean="0"/>
              <a:t>ถ้าหวังที่จะมีอนาคตต้องใฝ่ </a:t>
            </a:r>
            <a:r>
              <a:rPr lang="en-US" b="1" dirty="0" smtClean="0">
                <a:cs typeface="DilleniaUPC" pitchFamily="18" charset="-34"/>
              </a:rPr>
              <a:t>“</a:t>
            </a:r>
            <a:r>
              <a:rPr lang="th-TH" b="1" dirty="0" smtClean="0"/>
              <a:t>เรียนรู้</a:t>
            </a:r>
            <a:r>
              <a:rPr lang="en-US" b="1" dirty="0" smtClean="0">
                <a:cs typeface="DilleniaUPC" pitchFamily="18" charset="-34"/>
              </a:rPr>
              <a:t>”</a:t>
            </a:r>
            <a:r>
              <a:rPr lang="th-TH" b="1" dirty="0" smtClean="0"/>
              <a:t> และ </a:t>
            </a:r>
            <a:r>
              <a:rPr lang="en-US" b="1" dirty="0" smtClean="0">
                <a:cs typeface="DilleniaUPC" pitchFamily="18" charset="-34"/>
              </a:rPr>
              <a:t>“</a:t>
            </a:r>
            <a:r>
              <a:rPr lang="th-TH" b="1" dirty="0" smtClean="0"/>
              <a:t>ขยัน</a:t>
            </a:r>
            <a:r>
              <a:rPr lang="en-US" b="1" dirty="0" smtClean="0">
                <a:cs typeface="DilleniaUPC" pitchFamily="18" charset="-34"/>
              </a:rPr>
              <a:t>”</a:t>
            </a:r>
            <a:endParaRPr lang="th-TH" b="1" dirty="0" smtClean="0"/>
          </a:p>
          <a:p>
            <a:r>
              <a:rPr lang="th-TH" b="1" dirty="0" smtClean="0"/>
              <a:t>ถ้าหวังที่เห็นความสำเร็จ ความสำเร็จจะมาหา </a:t>
            </a:r>
          </a:p>
          <a:p>
            <a:r>
              <a:rPr lang="th-TH" b="1" dirty="0" smtClean="0"/>
              <a:t>ถ้าลงมือทำ  ความสำเร็จจะมาหา</a:t>
            </a:r>
          </a:p>
          <a:p>
            <a:pPr>
              <a:buFont typeface="Wingdings 2" pitchFamily="18" charset="2"/>
              <a:buNone/>
            </a:pPr>
            <a:endParaRPr lang="en-US" b="1" dirty="0" smtClean="0">
              <a:cs typeface="DilleniaUPC" pitchFamily="18" charset="-34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429125" y="4786313"/>
            <a:ext cx="3956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/>
          </a:p>
          <a:p>
            <a:r>
              <a:rPr lang="th-TH" sz="3200" b="1" dirty="0"/>
              <a:t>ด้วยความรัก </a:t>
            </a:r>
          </a:p>
          <a:p>
            <a:r>
              <a:rPr lang="th-TH" sz="3200" b="1" dirty="0"/>
              <a:t>อ. อิสรี </a:t>
            </a:r>
            <a:r>
              <a:rPr lang="th-TH" sz="3200" b="1" dirty="0" smtClean="0"/>
              <a:t>ไพเราะ (</a:t>
            </a:r>
            <a:r>
              <a:rPr lang="th-TH" sz="3200" b="1" dirty="0"/>
              <a:t>อ.ต๊ะ)</a:t>
            </a:r>
          </a:p>
        </p:txBody>
      </p:sp>
      <p:pic>
        <p:nvPicPr>
          <p:cNvPr id="28676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28575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http://www.bookneo.com/images/images_user/succ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9" y="4575106"/>
            <a:ext cx="2424112" cy="160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ttp://t3.gstatic.com/images?q=tbn:ANd9GcQ0nQYzT8z3sJ-W0Yl1JoT0oFUmleyxU9WpFfKbQqWN7AwqqAqOOESZaqzR4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124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3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838200"/>
            <a:ext cx="7740650" cy="981075"/>
          </a:xfrm>
        </p:spPr>
        <p:txBody>
          <a:bodyPr/>
          <a:lstStyle/>
          <a:p>
            <a:r>
              <a:rPr lang="en-US" sz="4000"/>
              <a:t>Domain name is e-Brand </a:t>
            </a:r>
            <a:endParaRPr lang="th-TH" sz="40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1"/>
            <a:ext cx="8728075" cy="5595142"/>
          </a:xfrm>
        </p:spPr>
        <p:txBody>
          <a:bodyPr/>
          <a:lstStyle/>
          <a:p>
            <a:pPr algn="ctr">
              <a:buFontTx/>
              <a:buNone/>
            </a:pP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“ชื่อนั้นสำคัญไฉน”  “ชื่อดีมีชัยไปกว่าครึ่ง”</a:t>
            </a:r>
          </a:p>
          <a:p>
            <a:pPr algn="r">
              <a:buFontTx/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www.domain.com</a:t>
            </a: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Sub domain          </a:t>
            </a:r>
            <a:r>
              <a:rPr lang="en-US" sz="2400" dirty="0" err="1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</a:t>
            </a:r>
            <a:r>
              <a:rPr lang="en-US" sz="2400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400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รอง </a:t>
            </a:r>
            <a:r>
              <a:rPr lang="en-US" sz="2400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Domain </a:t>
            </a:r>
            <a:r>
              <a:rPr lang="th-TH" sz="2400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บนสุด</a:t>
            </a:r>
          </a:p>
          <a:p>
            <a:pPr algn="thaiDist">
              <a:buFontTx/>
              <a:buNone/>
            </a:pP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0660" name="Picture 4" descr="e_commerce_robert_ru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995363"/>
          </a:xfrm>
          <a:prstGeom prst="rect">
            <a:avLst/>
          </a:prstGeom>
          <a:noFill/>
        </p:spPr>
      </p:pic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51524" y="3657600"/>
            <a:ext cx="8064500" cy="22367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หลักการตั้งชื่อ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Brand (Domain)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ชื่อต้องสั้น  จำง่าย  พูดง่าย  สะกดง่าย  เติม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th-TH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ไม่เติม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th-TH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อย่าใช้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Hyphen </a:t>
            </a:r>
            <a:r>
              <a:rPr lang="th-TH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ควรใช้ชื่อบริษัท/สินค้าหรือบริการเป็นส่วนหนึ่งของการตั้งชื่อ  ถ้าชื่อไม่มีความหมายแต่หากจำง่ายก็ดี เช่น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Youtube , google , Yahoo </a:t>
            </a:r>
            <a:endParaRPr lang="th-TH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0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Journey 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การเดินทางของลูกค้า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415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365218" cy="40640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Customer Journey = </a:t>
            </a:r>
            <a:r>
              <a:rPr lang="th-TH" sz="3200" dirty="0"/>
              <a:t>การเดินทางของลูกค้า เมื่อคุณต้องการให้เกิดการซื้อขายในธุรกิจของคุณ ปัจจัยสำคัญคือการสำรวจข้อมูลเกี่ยวกับกลุ่มลูกค้าเป้าหมาย ตั้งแต่การกำหนด </a:t>
            </a:r>
            <a:r>
              <a:rPr lang="en-US" sz="3200" dirty="0"/>
              <a:t>Customer Personas </a:t>
            </a:r>
            <a:r>
              <a:rPr lang="th-TH" sz="3200" dirty="0"/>
              <a:t>เพื่อที่จะสื่อสารไปยังลูกค้าที่มีความมุ่งหวังในสินค้าหรือบริการที่สามารถแก้ปัญหาให้กับพวกเขาได้ รวมไปถึงการให้ประสบการณ์ที่ดีกับลูกค้า ด้วยการวิเคราะห์ </a:t>
            </a:r>
            <a:r>
              <a:rPr lang="en-US" sz="3200" dirty="0"/>
              <a:t>Customer Journey </a:t>
            </a:r>
            <a:r>
              <a:rPr lang="th-TH" sz="3200" dirty="0"/>
              <a:t>หรือ การเดินทางของลูกค้า การเดินทางจะบอกเล่าถึงประสบการณ์ของลูกค้าตั้งแต่การรับรู้ถึงตัวตนของแบรนด์ครั้งแรก สู่กระบวนการซื้อขาย ไปจนกระทั่งเกิดความภักดีต่อแบรนด์ในระยะยาว ทั้งหมดนี้คือเรื่องของปฏิสัมพันธ์ที่ลูกค้ามีต่อแบรนด์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949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Customer Journey </a:t>
            </a:r>
            <a:r>
              <a:rPr lang="th-TH" sz="3600" dirty="0"/>
              <a:t>เป็นเครื่องมือที่มีประสิทธิภาพ ช่วยให้คุณเข้าใจบริบทของผู้ใช้ ได้เห็นภาพที่ชัดเจนว่าลูกค้าของเรามาจากไหน และมีความต้องการอะไร แบรนด์จะเกิดความเข้าใจมากขึ้นเกี่ยวกับลูกค้าของพวกเขา รายละเอียดนั้น สามารถดูได้ที่ภาพประกอบและคำอธิบายใต้ภาพ  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42773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349</TotalTime>
  <Words>2849</Words>
  <Application>Microsoft Office PowerPoint</Application>
  <PresentationFormat>On-screen Show (4:3)</PresentationFormat>
  <Paragraphs>145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Ion Boardroom</vt:lpstr>
      <vt:lpstr>PowerPoint Presentation</vt:lpstr>
      <vt:lpstr>PowerPoint Presentation</vt:lpstr>
      <vt:lpstr>ตราสินค้า (Brand)</vt:lpstr>
      <vt:lpstr>PowerPoint Presentation</vt:lpstr>
      <vt:lpstr>Brand / Domain / Logo </vt:lpstr>
      <vt:lpstr>Domain name is e-Brand </vt:lpstr>
      <vt:lpstr>Customer Journey  =  การเดินทางของลูกค้า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การสื่อสารการตลาดดิจิตอล Digital Marketing Communication </vt:lpstr>
      <vt:lpstr>PowerPoint Presentation</vt:lpstr>
      <vt:lpstr>PowerPoint Presentation</vt:lpstr>
      <vt:lpstr>PowerPoint Presentation</vt:lpstr>
      <vt:lpstr>PowerPoint Presentation</vt:lpstr>
      <vt:lpstr>ประเภทของการตลาดดิจิตอล – ช่องทางการตลาดดิจิตอลแบบต่างๆ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การตลาดดิจิตอลด้วย SEO ควรจะดูส่วนพวกนี้</vt:lpstr>
      <vt:lpstr>PowerPoint Presentation</vt:lpstr>
      <vt:lpstr>PowerPoint Presentation</vt:lpstr>
      <vt:lpstr>Social Media Marketing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SSRU</dc:creator>
  <cp:lastModifiedBy>TAO</cp:lastModifiedBy>
  <cp:revision>41</cp:revision>
  <dcterms:created xsi:type="dcterms:W3CDTF">2013-08-21T10:49:00Z</dcterms:created>
  <dcterms:modified xsi:type="dcterms:W3CDTF">2021-09-02T07:48:23Z</dcterms:modified>
</cp:coreProperties>
</file>