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5"/>
  </p:notesMasterIdLst>
  <p:sldIdLst>
    <p:sldId id="279" r:id="rId2"/>
    <p:sldId id="357" r:id="rId3"/>
    <p:sldId id="352" r:id="rId4"/>
    <p:sldId id="353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8" r:id="rId15"/>
    <p:sldId id="369" r:id="rId16"/>
    <p:sldId id="370" r:id="rId17"/>
    <p:sldId id="371" r:id="rId18"/>
    <p:sldId id="373" r:id="rId19"/>
    <p:sldId id="374" r:id="rId20"/>
    <p:sldId id="372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95" r:id="rId42"/>
    <p:sldId id="396" r:id="rId43"/>
    <p:sldId id="397" r:id="rId44"/>
    <p:sldId id="398" r:id="rId45"/>
    <p:sldId id="399" r:id="rId46"/>
    <p:sldId id="401" r:id="rId47"/>
    <p:sldId id="402" r:id="rId48"/>
    <p:sldId id="403" r:id="rId49"/>
    <p:sldId id="404" r:id="rId50"/>
    <p:sldId id="354" r:id="rId51"/>
    <p:sldId id="355" r:id="rId52"/>
    <p:sldId id="356" r:id="rId53"/>
    <p:sldId id="35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290C3-E476-49BD-B429-DFB0BD518042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BCCB5-2DB8-4C28-A47D-5476DB6A5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0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BCCB5-2DB8-4C28-A47D-5476DB6A5FC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1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0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11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3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2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8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6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0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9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3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2CACCCB-9699-4302-A32C-F460435FB6AB}" type="datetimeFigureOut">
              <a:rPr lang="en-US" smtClean="0"/>
              <a:pPr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267EAC6-3563-4867-871E-A729BED17E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1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stepstraining.co/strategy/4-factor-need-know-campaign-marketing-onlin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 smtClean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 smtClean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MB. </a:t>
            </a:r>
            <a:r>
              <a:rPr lang="th-TH" sz="2500" b="1" dirty="0" smtClean="0">
                <a:solidFill>
                  <a:schemeClr val="bg1"/>
                </a:solidFill>
              </a:rPr>
              <a:t>086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358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3508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95600" cy="2362200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2819400" cy="2362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981200"/>
            <a:ext cx="586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14290"/>
            <a:ext cx="239080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smtClean="0">
                <a:solidFill>
                  <a:schemeClr val="bg1"/>
                </a:solidFill>
              </a:rPr>
              <a:t>Week  </a:t>
            </a:r>
            <a:r>
              <a:rPr lang="en-US" sz="3200" b="1" smtClean="0">
                <a:solidFill>
                  <a:schemeClr val="bg1"/>
                </a:solidFill>
              </a:rPr>
              <a:t>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26971" y="2074310"/>
            <a:ext cx="5334000" cy="284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การสื่อสารการตลาดผ่านสื่อดิจิทัล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AIDM4301</a:t>
            </a:r>
            <a:endParaRPr kumimoji="0" lang="th-TH" sz="4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590800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Awareness </a:t>
            </a:r>
            <a:r>
              <a:rPr lang="en-US" sz="2400" dirty="0"/>
              <a:t>: </a:t>
            </a:r>
            <a:r>
              <a:rPr lang="th-TH" sz="2400" dirty="0"/>
              <a:t>รับรู้การมีตัวตนของแบรนด์ ผู้มีโอกาสจะเป็นลูกค้าเริ่มรับรู้การมีตัวตนของแบรนด์จากช่องทางต่างๆ เช่น </a:t>
            </a:r>
            <a:r>
              <a:rPr lang="en-US" sz="2400" dirty="0"/>
              <a:t>Facebook Google </a:t>
            </a:r>
            <a:r>
              <a:rPr lang="en-US" sz="2400" dirty="0" err="1"/>
              <a:t>Instagram</a:t>
            </a:r>
            <a:r>
              <a:rPr lang="en-US" sz="2400" dirty="0"/>
              <a:t> </a:t>
            </a:r>
            <a:r>
              <a:rPr lang="th-TH" sz="2400" dirty="0"/>
              <a:t>เป็นต้น </a:t>
            </a:r>
            <a:endParaRPr lang="th-TH" sz="2400" dirty="0" smtClean="0"/>
          </a:p>
          <a:p>
            <a:endParaRPr lang="th-TH" sz="2400" dirty="0" smtClean="0"/>
          </a:p>
          <a:p>
            <a:r>
              <a:rPr lang="th-TH" sz="2400" dirty="0" smtClean="0"/>
              <a:t>ตัวอย่าง </a:t>
            </a:r>
            <a:r>
              <a:rPr lang="th-TH" sz="2400" dirty="0"/>
              <a:t>ลูกค้าในขั้นตอน </a:t>
            </a:r>
            <a:r>
              <a:rPr lang="en-US" sz="2400" dirty="0"/>
              <a:t>Awareness </a:t>
            </a:r>
            <a:r>
              <a:rPr lang="th-TH" sz="2400" dirty="0"/>
              <a:t>คุณพ่อลูก 2 เห็น โฆษณาเกี่ยวกับแคมป์ฤดูร้อนสำหรับเด็กบน </a:t>
            </a:r>
            <a:r>
              <a:rPr lang="en-US" sz="2400" dirty="0" err="1"/>
              <a:t>facebook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861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091" y="2819400"/>
            <a:ext cx="6934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Engagement : </a:t>
            </a:r>
            <a:r>
              <a:rPr lang="th-TH" sz="2400" dirty="0"/>
              <a:t>เริ่มคุ้นเคย และมีส่วนร่วมกับแบรนด์ เป็นขั้นตอนหลังจากที่พวกเขารับรู้การมีอยู่ของแบรนด์แล้ว เริ่มคุ้นเคย และมีส่วนร่วมกับแบรนด์มากขึ้น </a:t>
            </a:r>
            <a:endParaRPr lang="th-TH" sz="2400" dirty="0" smtClean="0"/>
          </a:p>
          <a:p>
            <a:endParaRPr lang="th-TH" sz="2400" dirty="0"/>
          </a:p>
          <a:p>
            <a:r>
              <a:rPr lang="th-TH" sz="2400" dirty="0" smtClean="0"/>
              <a:t>ตัวอย่าง </a:t>
            </a:r>
            <a:r>
              <a:rPr lang="th-TH" sz="2400" dirty="0"/>
              <a:t>ลูกค้าในขั้นตอน </a:t>
            </a:r>
            <a:r>
              <a:rPr lang="en-US" sz="2400" dirty="0"/>
              <a:t>Engagement </a:t>
            </a:r>
            <a:r>
              <a:rPr lang="th-TH" sz="2400" dirty="0"/>
              <a:t>เจ้าของร้านขายไวน์เปิดใช้งาน </a:t>
            </a:r>
            <a:r>
              <a:rPr lang="en-US" sz="2400" dirty="0"/>
              <a:t>Facebook </a:t>
            </a:r>
            <a:r>
              <a:rPr lang="th-TH" sz="2400" dirty="0"/>
              <a:t>แบบกลุ่ม สำหรับผู้ผลิต ผู้ค้าปลีก และผู้ที่ชื่นชอบไวน์โดยเฉพาะ (สร้างความคุ้นเคย และการมีส่วนร่วม ในกลุ่มคนที่ชื่นชอบหมวดหมู่เดียวกัน)</a:t>
            </a:r>
            <a:br>
              <a:rPr lang="th-TH" sz="2400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48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362200"/>
            <a:ext cx="5867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3. Subscribe : </a:t>
            </a:r>
            <a:r>
              <a:rPr lang="th-TH" sz="2800" dirty="0"/>
              <a:t>ยอมให้ข้อมูลส่วนตัวกับแบรนด์ ในขั้นตอนนี้พวกเขาจะให้ข้อมูลการติดต่อของแก่คุณ ซึ่งการกระทำนี้ถือเป็นการอนุญาตให้คุณติดต่อพวกเขาอีกครั้งได้ในอนาคต </a:t>
            </a:r>
            <a:endParaRPr lang="th-TH" sz="2800" dirty="0" smtClean="0"/>
          </a:p>
          <a:p>
            <a:endParaRPr lang="th-TH" sz="2800" dirty="0"/>
          </a:p>
          <a:p>
            <a:r>
              <a:rPr lang="th-TH" sz="2800" dirty="0" smtClean="0"/>
              <a:t>ตัวอย่าง </a:t>
            </a:r>
            <a:r>
              <a:rPr lang="th-TH" sz="2800" dirty="0"/>
              <a:t>ลูกค้าในขั้นตอน </a:t>
            </a:r>
            <a:r>
              <a:rPr lang="en-US" sz="2800" dirty="0"/>
              <a:t>Subscribe </a:t>
            </a:r>
            <a:r>
              <a:rPr lang="th-TH" sz="2800" dirty="0"/>
              <a:t>นักวิชาการหนุ่ม ลงทะเบียนในเว็บไซต์ เพื่อเข้าฟังสัมมนาแนวทางปฏิบัติที่ดีที่สุดสำหรับการซื้อบ้านหลังแรก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567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2590800"/>
            <a:ext cx="5943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4. Convert : </a:t>
            </a:r>
            <a:r>
              <a:rPr lang="th-TH" sz="2400" dirty="0"/>
              <a:t>ตัดสินใจซื้อ เป็นขั้นตอนที่ลูกค้าตัดสินใจซื้อสินค้าชิ้นแรก อาจจะเพื่อทดลองสินค้าและบริการก่อน เป้าหมายหลักจริงๆของขั้นตอนนี้จึงเป็นการได้รับลูกค้าใหม่ๆ มากกว่ามุ่งเน้นไปที่เรื่องของกำไร </a:t>
            </a:r>
            <a:endParaRPr lang="th-TH" sz="2400" dirty="0" smtClean="0"/>
          </a:p>
          <a:p>
            <a:endParaRPr lang="th-TH" sz="2400" dirty="0"/>
          </a:p>
          <a:p>
            <a:r>
              <a:rPr lang="th-TH" sz="2400" dirty="0" smtClean="0"/>
              <a:t>ตัวอย่าง </a:t>
            </a:r>
            <a:r>
              <a:rPr lang="th-TH" sz="2400" dirty="0"/>
              <a:t>ลูกค้าในขั้นตอน </a:t>
            </a:r>
            <a:r>
              <a:rPr lang="en-US" sz="2400" dirty="0"/>
              <a:t>Convert </a:t>
            </a:r>
            <a:r>
              <a:rPr lang="th-TH" sz="2400" dirty="0"/>
              <a:t>ชายหนุ่มคนหนึ่งรับสิทธิ์ ทดลองฟอกฟันขาวครั้งแรกในราคา 500 บาท จากคลินิกทันตกรรม (ให้ลูกค้าทดลองในราคาถูกก่อน เพื่อการพิจารณารับการรักษาในครั้งต่อไป)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67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438400"/>
            <a:ext cx="6781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5. Excite : </a:t>
            </a:r>
            <a:r>
              <a:rPr lang="th-TH" sz="2800" dirty="0"/>
              <a:t>ประทับใจหลังการซื้อสินค้า เป็นขั้นตอนที่ลูกค้ารู้สึกประทับใจ หรือรู้สึกพิเศษหลังจากซื้อสินค้า เพื่อเพิ่มโอกาสในการซื้อสินค้าซ้ำ ซื้อสินค้าจำนวนมากขึ้น หรือมีราคาแพงขึ้น </a:t>
            </a:r>
            <a:endParaRPr lang="th-TH" sz="2800" dirty="0" smtClean="0"/>
          </a:p>
          <a:p>
            <a:endParaRPr lang="th-TH" sz="2800" dirty="0"/>
          </a:p>
          <a:p>
            <a:r>
              <a:rPr lang="th-TH" sz="2800" dirty="0" smtClean="0"/>
              <a:t>ตัวอย่าง </a:t>
            </a:r>
            <a:r>
              <a:rPr lang="th-TH" sz="2800" dirty="0"/>
              <a:t>ลูกค้าในขั้นตอน </a:t>
            </a:r>
            <a:r>
              <a:rPr lang="en-US" sz="2800" dirty="0"/>
              <a:t>Excite </a:t>
            </a:r>
            <a:r>
              <a:rPr lang="th-TH" sz="2800" dirty="0"/>
              <a:t>คู่รักคู่หนึ่ง ซื้อเครื่องทำกาแฟใหม่ หลังจากเปิดกล่องสินค้าแล้ว ทางร้านใส่ใจแถมเมล็ดกาแฟฟรี พร้อมคู่มือแนะนำสูตรการชงกาแฟแบบง่ายๆ ใช้เวลาไม่เกิน 1 นาทีหลังจากเปิดกล่องสินค้า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12556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362200"/>
            <a:ext cx="6553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6. Ascend : </a:t>
            </a:r>
            <a:r>
              <a:rPr lang="th-TH" sz="2800" dirty="0"/>
              <a:t>ซื้อซ้ำ หรือซื้อเพิ่ม เป็นตอนที่ลูกค้าพร้อมจะซื้อสินค้าจำนวนมากขึ้น ราคาสูงขึ้น หรือซื้อบ่อยขึ้น </a:t>
            </a:r>
            <a:endParaRPr lang="th-TH" sz="2800" dirty="0" smtClean="0"/>
          </a:p>
          <a:p>
            <a:endParaRPr lang="th-TH" sz="2800" dirty="0"/>
          </a:p>
          <a:p>
            <a:r>
              <a:rPr lang="th-TH" sz="2800" dirty="0" smtClean="0"/>
              <a:t>ตัวอย่าง </a:t>
            </a:r>
            <a:r>
              <a:rPr lang="th-TH" sz="2800" dirty="0"/>
              <a:t>ลูกค้าในขั้นตอน </a:t>
            </a:r>
            <a:r>
              <a:rPr lang="en-US" sz="2800" dirty="0"/>
              <a:t>Ascend </a:t>
            </a:r>
            <a:r>
              <a:rPr lang="th-TH" sz="2800" dirty="0"/>
              <a:t>คุณพ่อมือใหม่ซื้อกล้องดิจิตอลราคา 60,000 บาท และยอมจ่ายเพิ่มอีก 15,000 บาท เพื่อซื้อชุดเลนส์, กระเป๋ากล้อง และขาตั้งกล้องเพิ่มทั้งหมดในราคาเดียว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9707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362200"/>
            <a:ext cx="7239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7. Advocate : </a:t>
            </a:r>
            <a:r>
              <a:rPr lang="th-TH" sz="2800" dirty="0"/>
              <a:t>บอกต่อ เป็นขั้นตอนที่ลูกค้าสนับสนุนและบอกต่อธุรกิจไปยังคนอื่นๆ เรียกอีกอย่างว่า “</a:t>
            </a:r>
            <a:r>
              <a:rPr lang="en-US" sz="2800" dirty="0"/>
              <a:t>passive promoter” </a:t>
            </a:r>
            <a:r>
              <a:rPr lang="th-TH" sz="2800" dirty="0"/>
              <a:t>หรือผู้โปรโมทแบรนด์โดยธรรมชาติ </a:t>
            </a:r>
            <a:endParaRPr lang="th-TH" sz="2800" dirty="0" smtClean="0"/>
          </a:p>
          <a:p>
            <a:endParaRPr lang="th-TH" sz="2800" dirty="0"/>
          </a:p>
          <a:p>
            <a:r>
              <a:rPr lang="th-TH" sz="2800" dirty="0" smtClean="0"/>
              <a:t>ตัวอย่าง </a:t>
            </a:r>
            <a:r>
              <a:rPr lang="th-TH" sz="2800" dirty="0"/>
              <a:t>ลูกค้าในขั้นตอน </a:t>
            </a:r>
            <a:r>
              <a:rPr lang="en-US" sz="2800" dirty="0"/>
              <a:t>Advocate </a:t>
            </a:r>
            <a:r>
              <a:rPr lang="th-TH" sz="2800" dirty="0"/>
              <a:t>หญิงสาวรายหนึ่งถ่ายคลิปวิดีโอรีวิวลิปสติกที่ชื่นชอบที่สุดของแบรนด์เครื่องสำอางค์แห่งหนึ่งลงโซเชียลมีเดีย เพื่อชิงรางวัลลิปกลอสรุ่นใหม่จากแบรนด์เครื่องสำอางค์เดียวกันนี้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8175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438400"/>
            <a:ext cx="7239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8. Promote : </a:t>
            </a:r>
            <a:r>
              <a:rPr lang="th-TH" sz="2800" dirty="0"/>
              <a:t>โปรโมท “</a:t>
            </a:r>
            <a:r>
              <a:rPr lang="en-US" sz="2800" dirty="0"/>
              <a:t>Promoters” </a:t>
            </a:r>
            <a:r>
              <a:rPr lang="th-TH" sz="2800" dirty="0"/>
              <a:t>ต่างจาก “</a:t>
            </a:r>
            <a:r>
              <a:rPr lang="en-US" sz="2800" dirty="0"/>
              <a:t>advocates” </a:t>
            </a:r>
            <a:r>
              <a:rPr lang="th-TH" sz="2800" dirty="0"/>
              <a:t>ตรงที่ </a:t>
            </a:r>
            <a:r>
              <a:rPr lang="en-US" sz="2800" dirty="0"/>
              <a:t>Promoters </a:t>
            </a:r>
            <a:r>
              <a:rPr lang="th-TH" sz="2800" dirty="0"/>
              <a:t>จะเลือกเผยแพร่คำต่างๆที่เกี่ยวกับแบรนด์ สินค้า และบริการโดยตรง ซึ่งพวกเขามักจะโปรโมทเพราะแรงจูงใจบางอย่างที่บริษัทจัดทำขึ้น ตัวอย่าง ลูกค้าในขั้นตอน </a:t>
            </a:r>
            <a:r>
              <a:rPr lang="en-US" sz="2800" dirty="0"/>
              <a:t>Promote </a:t>
            </a:r>
            <a:r>
              <a:rPr lang="th-TH" sz="2800" dirty="0"/>
              <a:t>ชายหนุ่มนักรีวิว รีวิวอุปกรณ์ตกปลาในรูปแบบพอดแคสต์ ซึ่งเขาจะได้รับค่าคอมมิชชั่น 20% ในทุกๆครั้ง ที่ผู้ฟังซื้ออุปกรณ์การตกปลาผ่านลิงก์ของ</a:t>
            </a:r>
            <a:r>
              <a:rPr lang="th-TH" sz="2800" dirty="0" smtClean="0"/>
              <a:t>เขา</a:t>
            </a:r>
          </a:p>
          <a:p>
            <a:endParaRPr lang="th-TH" sz="2800" dirty="0" smtClean="0"/>
          </a:p>
          <a:p>
            <a:r>
              <a:rPr lang="th-TH" sz="2800" dirty="0"/>
              <a:t>“อย่าลืมค้นหาให้เจอ ว่าเป้าหมายแท้จริงของแคมเปญอยู่ในขั้นตอนไหน”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 smtClean="0"/>
          </a:p>
          <a:p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31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514600"/>
            <a:ext cx="6629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 Content Needed </a:t>
            </a:r>
            <a:r>
              <a:rPr lang="en-US" sz="3200" dirty="0"/>
              <a:t>: </a:t>
            </a:r>
            <a:r>
              <a:rPr lang="th-TH" sz="3200" dirty="0">
                <a:solidFill>
                  <a:srgbClr val="FF0000"/>
                </a:solidFill>
              </a:rPr>
              <a:t>รูปแบบคอนเทนต์ที่เหมาะสม</a:t>
            </a:r>
            <a:r>
              <a:rPr lang="th-TH" sz="3200" dirty="0"/>
              <a:t> เนื่องจาก </a:t>
            </a:r>
            <a:r>
              <a:rPr lang="en-US" sz="3200" dirty="0"/>
              <a:t>Content </a:t>
            </a:r>
            <a:r>
              <a:rPr lang="th-TH" sz="3200" dirty="0"/>
              <a:t>ในปัจจุบัน มีหลากหลายรูปแบบให้เลือกสรร เพื่อให้ง่ายต่อการนำไปใช้ เราจึงจัดประเภทของ </a:t>
            </a:r>
            <a:r>
              <a:rPr lang="en-US" sz="3200" dirty="0"/>
              <a:t>Content </a:t>
            </a:r>
            <a:r>
              <a:rPr lang="th-TH" sz="3200" dirty="0"/>
              <a:t>ให้เหมาะสมกับแต่ละขั้นตอน ซึ่งจัดกลุ่มใหญ่ออกเป็น 3 ขั้นตอน ดังต่อไปนี้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26609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tent-Life-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Campaign Activities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400" dirty="0" smtClean="0"/>
              <a:t>ซื้อครบ </a:t>
            </a:r>
            <a:r>
              <a:rPr lang="en-US" sz="2400" dirty="0" smtClean="0"/>
              <a:t>50 </a:t>
            </a:r>
            <a:r>
              <a:rPr lang="th-TH" sz="2400" dirty="0" smtClean="0"/>
              <a:t>บาท ได้สแตม์ </a:t>
            </a:r>
            <a:r>
              <a:rPr lang="en-US" sz="2400" dirty="0" smtClean="0"/>
              <a:t>1 </a:t>
            </a:r>
            <a:r>
              <a:rPr lang="th-TH" sz="2400" dirty="0" smtClean="0"/>
              <a:t>ดวง</a:t>
            </a:r>
          </a:p>
          <a:p>
            <a:pPr marL="342900" indent="-342900">
              <a:buAutoNum type="arabicPeriod"/>
            </a:pPr>
            <a:r>
              <a:rPr lang="th-TH" sz="2400" dirty="0" smtClean="0"/>
              <a:t>ซื้อสินค้าที่ร่วมรายการได้สแตมป์จัดหนัก ดวงละ </a:t>
            </a:r>
            <a:r>
              <a:rPr lang="en-US" sz="2400" dirty="0" smtClean="0"/>
              <a:t>3 </a:t>
            </a:r>
            <a:r>
              <a:rPr lang="th-TH" sz="2400" dirty="0" smtClean="0"/>
              <a:t>บาท</a:t>
            </a:r>
          </a:p>
          <a:p>
            <a:pPr marL="342900" indent="-342900">
              <a:buAutoNum type="arabicPeriod"/>
            </a:pPr>
            <a:r>
              <a:rPr lang="th-TH" sz="2400" dirty="0" smtClean="0"/>
              <a:t>มี </a:t>
            </a:r>
            <a:r>
              <a:rPr lang="en-US" sz="2400" dirty="0" smtClean="0"/>
              <a:t>All member </a:t>
            </a:r>
            <a:r>
              <a:rPr lang="th-TH" sz="2400" dirty="0" smtClean="0"/>
              <a:t>ได้แสตมป์เพิ่ม</a:t>
            </a:r>
          </a:p>
          <a:p>
            <a:pPr marL="342900" indent="-342900">
              <a:buAutoNum type="arabicPeriod"/>
            </a:pPr>
            <a:r>
              <a:rPr lang="th-TH" sz="2400" dirty="0" smtClean="0"/>
              <a:t>นำแสตมป์ไปแทนเงินสด หรือแลกซื้อสินค้าพรี่เมี่ยมพิเศษ</a:t>
            </a:r>
          </a:p>
          <a:p>
            <a:pPr marL="342900" indent="-342900">
              <a:buAutoNum type="arabicPeriod"/>
            </a:pPr>
            <a:r>
              <a:rPr lang="th-TH" sz="2400" dirty="0" smtClean="0"/>
              <a:t>สามารถบริจาคสแตมป์ได้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714519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743200"/>
            <a:ext cx="5867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TOFU (Top of Funnel) : Aware and Engage </a:t>
            </a:r>
            <a:r>
              <a:rPr lang="th-TH" sz="2800" dirty="0"/>
              <a:t>เป็นขั้นตอนแรกๆ ที่มีเป้าหมายเพื่อทำให้คนรับรู้ และมีส่วนร่วมกับแบรนด์ก่อนเข้าสู่ขั้นตอนถัดไป ประเภทคอนเทนต์ที่เหมาะสมคือ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270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9812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 smtClean="0"/>
          </a:p>
          <a:p>
            <a:r>
              <a:rPr lang="en-US" sz="2400" dirty="0" smtClean="0"/>
              <a:t>Blog </a:t>
            </a:r>
            <a:r>
              <a:rPr lang="en-US" sz="2400" dirty="0"/>
              <a:t>: </a:t>
            </a:r>
            <a:r>
              <a:rPr lang="th-TH" sz="2400" dirty="0"/>
              <a:t>รูปแบบเว็บไซต์ประเภทหนึ่ง โดยปกติจะประกอบด้วย ข้อความ ภาพ ลิงก์ ซึ่งบางครั้งจะรวมสื่อต่างๆ ไม่ว่า เพลง หรือวิดีโอ บล็อกจะเปิดให้ผู้เข้ามาอ่านข้อมูล สามารถแสดงความคิดเห็นต่อท้ายข้อความที่เจ้าของบล็อกเป็นคนเขียนได้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err="1" smtClean="0"/>
              <a:t>Infographic</a:t>
            </a:r>
            <a:r>
              <a:rPr lang="en-US" sz="2400" dirty="0" smtClean="0"/>
              <a:t> </a:t>
            </a:r>
            <a:r>
              <a:rPr lang="en-US" sz="2400" dirty="0"/>
              <a:t>: </a:t>
            </a:r>
            <a:r>
              <a:rPr lang="th-TH" sz="2400" dirty="0"/>
              <a:t>อินโฟกราฟฟิก มาจากคำว่า </a:t>
            </a:r>
            <a:r>
              <a:rPr lang="en-US" sz="2400" dirty="0"/>
              <a:t>Information (</a:t>
            </a:r>
            <a:r>
              <a:rPr lang="th-TH" sz="2400" dirty="0"/>
              <a:t>ข้อมูล) + </a:t>
            </a:r>
            <a:r>
              <a:rPr lang="en-US" sz="2400" dirty="0"/>
              <a:t>Graphic (</a:t>
            </a:r>
            <a:r>
              <a:rPr lang="th-TH" sz="2400" dirty="0"/>
              <a:t>รูป) อธิบายแบบเข้าใจง่ายๆเลย คือ “การนำข้อมูลต่างๆ มาทำเป็นรูป”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Photographs </a:t>
            </a:r>
            <a:r>
              <a:rPr lang="en-US" sz="2400" dirty="0"/>
              <a:t>: </a:t>
            </a:r>
            <a:r>
              <a:rPr lang="th-TH" sz="2400" dirty="0"/>
              <a:t>ภาพถ่าย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Audio </a:t>
            </a:r>
            <a:r>
              <a:rPr lang="en-US" sz="2400" dirty="0"/>
              <a:t>Podcast : </a:t>
            </a:r>
            <a:r>
              <a:rPr lang="th-TH" sz="2400" dirty="0"/>
              <a:t>การเผยแพร่เสียง รวมไปถึงการพูดคุย เล่าเรื่อง สนทนาเรื่องต่างๆ ผ่านทางระบบอินเทอร์เน็ต สามารถโหลดเก็บไว้ฟังขณะออฟไลน์ได้ </a:t>
            </a:r>
            <a:endParaRPr lang="en-US" sz="2400" dirty="0" smtClean="0"/>
          </a:p>
          <a:p>
            <a:endParaRPr lang="en-US" dirty="0" smtClean="0"/>
          </a:p>
          <a:p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526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09800"/>
            <a:ext cx="708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Digital </a:t>
            </a:r>
            <a:r>
              <a:rPr lang="en-US" sz="2000" dirty="0" smtClean="0"/>
              <a:t>magazines </a:t>
            </a:r>
            <a:r>
              <a:rPr lang="en-US" sz="2000" dirty="0"/>
              <a:t>/ books : </a:t>
            </a:r>
            <a:r>
              <a:rPr lang="th-TH" sz="2000" dirty="0"/>
              <a:t>นิตยสาร/หนังสือออนไลน์ ที่อ่านผ่านระบบอินเทอร์เน็ต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Video </a:t>
            </a:r>
            <a:r>
              <a:rPr lang="en-US" sz="2000" dirty="0"/>
              <a:t>/ Video podcast : </a:t>
            </a:r>
            <a:r>
              <a:rPr lang="th-TH" sz="2000" dirty="0"/>
              <a:t>วิดีโอ หรือวิดีโอเสียง วิดีโอเสียงเป็นการเผยแพร่เสียง การพูดคุยเช่นเดียวกับ </a:t>
            </a:r>
            <a:r>
              <a:rPr lang="en-US" sz="2000" dirty="0"/>
              <a:t>audio podcast </a:t>
            </a:r>
            <a:r>
              <a:rPr lang="th-TH" sz="2000" dirty="0"/>
              <a:t>แต่นำเสนอในรูปแบบของวิดีโอแทน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Microsites </a:t>
            </a:r>
            <a:r>
              <a:rPr lang="en-US" sz="2000" dirty="0"/>
              <a:t>: </a:t>
            </a:r>
            <a:r>
              <a:rPr lang="th-TH" sz="2000" dirty="0"/>
              <a:t>เว็บไซต์ขนาดเล็กที่สร้างขึ้นมาเพื่อจุดประสงค์เฉพาะทางการตลาด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Print </a:t>
            </a:r>
            <a:r>
              <a:rPr lang="en-US" sz="2000" dirty="0"/>
              <a:t>magazines /newsletters : </a:t>
            </a:r>
            <a:r>
              <a:rPr lang="th-TH" sz="2000" dirty="0"/>
              <a:t>ปกนิตยสาร จดหมายแจ้งข่าว เพื่อประชาสัมพันธ์ โฆษณาสินค้า เว็บไซต์ ธุรกิจต่างๆ รวมถึงการส่งข่าวสารให้ลูกค้า หรือทีมงานให้รับทราบ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Primary </a:t>
            </a:r>
            <a:r>
              <a:rPr lang="en-US" sz="2000" dirty="0"/>
              <a:t>research : </a:t>
            </a:r>
            <a:r>
              <a:rPr lang="th-TH" sz="2000" dirty="0"/>
              <a:t>ข้อมูลผลสำรวจ จากการสัมภาษณ์ สอบถาม หรือสังเกตุการณ์ด้วยตนเอง</a:t>
            </a:r>
          </a:p>
        </p:txBody>
      </p:sp>
    </p:spTree>
    <p:extLst>
      <p:ext uri="{BB962C8B-B14F-4D97-AF65-F5344CB8AC3E}">
        <p14:creationId xmlns:p14="http://schemas.microsoft.com/office/powerpoint/2010/main" val="4252341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xample-content-type-TO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685800"/>
            <a:ext cx="73914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021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819400"/>
            <a:ext cx="661554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MOFU (Middle of Funnel) : Subscribe </a:t>
            </a:r>
            <a:r>
              <a:rPr lang="th-TH" sz="2800" dirty="0"/>
              <a:t>เป็นขั้นตอนระหว่างกลาง ที่มีเป้าหมายเพื่อให้ได้มาซึ่งข้อมูลการติดต่อของลูกค้า เพื่อนำไปทำการตลาดให้เกิดการซื้อในขั้นตอนถัดไปได้ ประเภทคอนเทนต์ที่เหมาะสมคือ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3905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563" y="2286000"/>
            <a:ext cx="7315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ประเภทคอนเทนต์ที่เหมาะสมคือ </a:t>
            </a:r>
            <a:endParaRPr lang="en-US" sz="2800" dirty="0" smtClean="0"/>
          </a:p>
          <a:p>
            <a:r>
              <a:rPr lang="en-US" sz="2800" dirty="0" smtClean="0"/>
              <a:t>Education </a:t>
            </a:r>
            <a:r>
              <a:rPr lang="en-US" sz="2800" dirty="0"/>
              <a:t>Resources : </a:t>
            </a:r>
            <a:r>
              <a:rPr lang="th-TH" sz="2800" dirty="0"/>
              <a:t>แหล่งข้อมูลการศึกษา การเรียนรู้ </a:t>
            </a:r>
            <a:endParaRPr lang="en-US" sz="2800" dirty="0" smtClean="0"/>
          </a:p>
          <a:p>
            <a:r>
              <a:rPr lang="en-US" sz="2800" dirty="0" smtClean="0"/>
              <a:t>Useful </a:t>
            </a:r>
            <a:r>
              <a:rPr lang="en-US" sz="2800" dirty="0"/>
              <a:t>Resources : </a:t>
            </a:r>
            <a:r>
              <a:rPr lang="th-TH" sz="2800" dirty="0"/>
              <a:t>ข้อมูล และแหล่งข้อมูลที่เป็นประโยชน์ </a:t>
            </a:r>
            <a:endParaRPr lang="en-US" sz="2800" dirty="0" smtClean="0"/>
          </a:p>
          <a:p>
            <a:r>
              <a:rPr lang="en-US" sz="2800" dirty="0" smtClean="0"/>
              <a:t>Software </a:t>
            </a:r>
            <a:r>
              <a:rPr lang="en-US" sz="2800" dirty="0"/>
              <a:t>Download : </a:t>
            </a:r>
            <a:r>
              <a:rPr lang="th-TH" sz="2800" dirty="0"/>
              <a:t>รูปแบบของโปรแกรมที่เป็นประโยชน์ต่อผู้สนใจ </a:t>
            </a:r>
            <a:r>
              <a:rPr lang="en-US" sz="2800" dirty="0"/>
              <a:t>Discount/Coupon Club : </a:t>
            </a:r>
            <a:r>
              <a:rPr lang="th-TH" sz="2800" dirty="0"/>
              <a:t>คูปองส่วนลด </a:t>
            </a:r>
            <a:endParaRPr lang="en-US" sz="2800" dirty="0" smtClean="0"/>
          </a:p>
          <a:p>
            <a:r>
              <a:rPr lang="en-US" sz="2800" dirty="0" smtClean="0"/>
              <a:t>Quiz/Survey </a:t>
            </a:r>
            <a:r>
              <a:rPr lang="en-US" sz="2800" dirty="0"/>
              <a:t>: </a:t>
            </a:r>
            <a:r>
              <a:rPr lang="th-TH" sz="2800" dirty="0"/>
              <a:t>เกมส์ หรือแบบทดสอบในหัวข้อที่เป้าหมายสนใจ </a:t>
            </a:r>
            <a:endParaRPr lang="en-US" sz="2800" dirty="0" smtClean="0"/>
          </a:p>
          <a:p>
            <a:r>
              <a:rPr lang="en-US" sz="2800" dirty="0" smtClean="0"/>
              <a:t>Webinar/Events </a:t>
            </a:r>
            <a:r>
              <a:rPr lang="en-US" sz="2800" dirty="0"/>
              <a:t>: </a:t>
            </a:r>
            <a:r>
              <a:rPr lang="th-TH" sz="2800" dirty="0"/>
              <a:t>สัมมนาในรูปแบบออนไลน์ หรือออฟไลน์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7227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xample-content-type-MO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545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73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74838"/>
            <a:ext cx="8686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BOFU (Bottom of Funnel) : Convert </a:t>
            </a:r>
            <a:r>
              <a:rPr lang="th-TH" sz="2800" dirty="0"/>
              <a:t>เป็นขั้นตอนลำดับท้าย ที่มีเป้าหมายเพื่อให้ได้มาซึ่งลูกค้า หรือทำให้เกิดการตัดสินใจซื้อ ประเภทคอนเทนต์ที่เหมาะสมคือ</a:t>
            </a:r>
            <a:br>
              <a:rPr lang="th-TH" sz="2800" dirty="0"/>
            </a:br>
            <a:r>
              <a:rPr lang="th-TH" sz="2000" dirty="0"/>
              <a:t/>
            </a:r>
            <a:br>
              <a:rPr lang="th-TH" sz="2000" dirty="0"/>
            </a:br>
            <a:r>
              <a:rPr lang="en-US" sz="2000" dirty="0"/>
              <a:t>Demo/Free Trial : </a:t>
            </a:r>
            <a:r>
              <a:rPr lang="th-TH" sz="2000" dirty="0"/>
              <a:t>สินค้าตัวอย่างหรือสินค้าทดลองฟรี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Customer </a:t>
            </a:r>
            <a:r>
              <a:rPr lang="en-US" sz="2000" dirty="0"/>
              <a:t>Story : </a:t>
            </a:r>
            <a:r>
              <a:rPr lang="th-TH" sz="2000" dirty="0"/>
              <a:t>ความคิดเห็นหรือรีวิว จากเรื่องราวความรู้สึกของลูกค้าต่อสินค้าและบริการ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Comparison/Spec </a:t>
            </a:r>
            <a:r>
              <a:rPr lang="en-US" sz="2000" dirty="0"/>
              <a:t>Sheet : </a:t>
            </a:r>
            <a:r>
              <a:rPr lang="th-TH" sz="2000" dirty="0"/>
              <a:t>ข้อมูลเปรียบเทียบสินค้าและบริการให้เห็นภาพความแตกต่าง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Webinar/Event </a:t>
            </a:r>
            <a:r>
              <a:rPr lang="en-US" sz="2000" dirty="0"/>
              <a:t>: </a:t>
            </a:r>
            <a:r>
              <a:rPr lang="th-TH" sz="2000" dirty="0"/>
              <a:t>สัมมนาในรูปแบบออนไลน์ หรือออฟไลน์ </a:t>
            </a:r>
            <a:endParaRPr lang="th-TH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Mini-Class </a:t>
            </a:r>
            <a:r>
              <a:rPr lang="en-US" sz="2000" dirty="0"/>
              <a:t>: </a:t>
            </a:r>
            <a:r>
              <a:rPr lang="th-TH" sz="2000" dirty="0"/>
              <a:t>คลาสเรียนย่อยๆให้ลูกค้าได้ทดลองก่อนการ</a:t>
            </a:r>
            <a:r>
              <a:rPr lang="th-TH" sz="2000" dirty="0" smtClean="0"/>
              <a:t>ซื้อ</a:t>
            </a:r>
          </a:p>
          <a:p>
            <a:r>
              <a:rPr lang="th-TH" sz="2000" dirty="0"/>
              <a:t/>
            </a:r>
            <a:br>
              <a:rPr lang="th-TH" sz="2000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5452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xample-content-type-BOF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5701146"/>
            <a:ext cx="7772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ประเภทวิดีโอที่กล่าวมาเป็นเพียงแนวทางให้สามารถเลือกใช้งานได้ง่ายมากขึ้น ทั้งนี้ทั้งนั้นขึ้นอยู่กับธุรกิจของคุณ ว่าต้องการเลือกใช้รูปแบบใดที่คิดว่าเหมาะสมกับเป้าหมาย และสไตล์ของธุรกิจคุณมากที่สุด</a:t>
            </a:r>
            <a:br>
              <a:rPr lang="th-TH" sz="2400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45168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209800"/>
            <a:ext cx="8001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3. Traffic Source : </a:t>
            </a:r>
            <a:r>
              <a:rPr lang="th-TH" sz="3200" dirty="0">
                <a:solidFill>
                  <a:srgbClr val="FF0000"/>
                </a:solidFill>
              </a:rPr>
              <a:t>แหล่งผู้คนที่ต้องการเข้าถึง 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Traffic </a:t>
            </a:r>
            <a:r>
              <a:rPr lang="en-US" sz="3200" dirty="0"/>
              <a:t>source </a:t>
            </a:r>
            <a:r>
              <a:rPr lang="th-TH" sz="3200" dirty="0"/>
              <a:t>คือแหล่งที่มาของการเข้าชม อาจจะเป็นการคลิกจากโฆษณาอีเมล, โซเชียลมีเดีย หรือเครื่องมือค้นหาเช่น </a:t>
            </a:r>
            <a:r>
              <a:rPr lang="en-US" sz="3200" dirty="0"/>
              <a:t>Google </a:t>
            </a:r>
            <a:r>
              <a:rPr lang="th-TH" sz="3200" dirty="0"/>
              <a:t>สำหรับการตลาดแบบออฟไลน์ อาจจะอยู่ในรูปของจดหมาย ทีวี โฆษณาทางวิทยุ ป้ายโฆษณา หรือช่องทางไหนก็ตามที่จะทำให้ผู้คนเห็น </a:t>
            </a:r>
            <a:r>
              <a:rPr lang="en-US" sz="3200" dirty="0"/>
              <a:t>Call to action </a:t>
            </a:r>
            <a:r>
              <a:rPr lang="th-TH" sz="3200" dirty="0"/>
              <a:t>ของคุณ แหล่งที่มาของกลุ่มคนที่เราต้องการเข้าถึงในการทำแคมเปญ สามารถแบ่งออกเป็น 2 ที่มาหลักๆคือ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473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Oval 2"/>
          <p:cNvSpPr>
            <a:spLocks noChangeArrowheads="1"/>
          </p:cNvSpPr>
          <p:nvPr/>
        </p:nvSpPr>
        <p:spPr bwMode="auto">
          <a:xfrm>
            <a:off x="3492500" y="2205038"/>
            <a:ext cx="3167063" cy="158432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>
                <a:latin typeface="Angsana New" pitchFamily="18" charset="-34"/>
              </a:rPr>
              <a:t>Marketing Communication Mix</a:t>
            </a:r>
            <a:endParaRPr lang="th-TH" sz="2800" b="1">
              <a:latin typeface="Angsana New" pitchFamily="18" charset="-34"/>
            </a:endParaRPr>
          </a:p>
          <a:p>
            <a:pPr algn="ctr"/>
            <a:r>
              <a:rPr lang="en-US" sz="2200" b="1">
                <a:solidFill>
                  <a:schemeClr val="bg1"/>
                </a:solidFill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sp>
        <p:nvSpPr>
          <p:cNvPr id="82947" name="Line 3"/>
          <p:cNvSpPr>
            <a:spLocks noChangeShapeType="1"/>
          </p:cNvSpPr>
          <p:nvPr/>
        </p:nvSpPr>
        <p:spPr bwMode="auto">
          <a:xfrm flipH="1" flipV="1">
            <a:off x="3563938" y="1916113"/>
            <a:ext cx="549275" cy="3413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3203575" y="3500438"/>
            <a:ext cx="457200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flipV="1">
            <a:off x="5651500" y="1844675"/>
            <a:ext cx="547688" cy="3667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6156325" y="3573463"/>
            <a:ext cx="481013" cy="3968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827088" y="765175"/>
            <a:ext cx="2736850" cy="792163"/>
          </a:xfrm>
          <a:prstGeom prst="rec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altLang="zh-CN" sz="2400" b="1" dirty="0">
                <a:latin typeface="Angsana New" pitchFamily="18" charset="-34"/>
                <a:ea typeface="SimHei" pitchFamily="49" charset="-122"/>
              </a:rPr>
              <a:t>การส่งเสริมการขาย</a:t>
            </a:r>
            <a:endParaRPr lang="en-US" altLang="zh-CN" sz="2400" b="1" dirty="0">
              <a:latin typeface="Angsana New" pitchFamily="18" charset="-34"/>
              <a:ea typeface="SimSun" pitchFamily="2" charset="-122"/>
            </a:endParaRPr>
          </a:p>
          <a:p>
            <a:pPr algn="ctr"/>
            <a:r>
              <a:rPr lang="en-US" sz="2400" b="1" dirty="0">
                <a:latin typeface="Angsana New" pitchFamily="18" charset="-34"/>
              </a:rPr>
              <a:t>(Sales Promotion)</a:t>
            </a:r>
            <a:endParaRPr lang="th-TH" sz="2400" b="1" dirty="0">
              <a:latin typeface="Angsana New" pitchFamily="18" charset="-34"/>
            </a:endParaRP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539750" y="3716338"/>
            <a:ext cx="2663825" cy="1081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altLang="zh-CN" sz="2400" b="1" dirty="0">
                <a:solidFill>
                  <a:srgbClr val="CC0000"/>
                </a:solidFill>
                <a:latin typeface="Angsana New" pitchFamily="18" charset="-34"/>
                <a:ea typeface="SimHei" pitchFamily="49" charset="-122"/>
              </a:rPr>
              <a:t>การขายโดยใช้พนักงานขาย</a:t>
            </a:r>
            <a:endParaRPr lang="en-US" altLang="zh-CN" sz="2400" b="1" dirty="0">
              <a:solidFill>
                <a:srgbClr val="CC0000"/>
              </a:solidFill>
              <a:latin typeface="Angsana New" pitchFamily="18" charset="-34"/>
              <a:ea typeface="SimSun" pitchFamily="2" charset="-122"/>
            </a:endParaRPr>
          </a:p>
          <a:p>
            <a:pPr algn="ctr"/>
            <a:r>
              <a:rPr lang="en-US" sz="2400" b="1" dirty="0">
                <a:solidFill>
                  <a:srgbClr val="CC0000"/>
                </a:solidFill>
                <a:latin typeface="Angsana New" pitchFamily="18" charset="-34"/>
              </a:rPr>
              <a:t>(Personal Selling)</a:t>
            </a:r>
            <a:endParaRPr lang="th-TH" sz="2400" b="1" dirty="0">
              <a:solidFill>
                <a:srgbClr val="CC0000"/>
              </a:solidFill>
              <a:latin typeface="Angsana New" pitchFamily="18" charset="-34"/>
            </a:endParaRPr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6372225" y="765175"/>
            <a:ext cx="2520950" cy="792163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 b="1" dirty="0">
                <a:latin typeface="Angsana New" pitchFamily="18" charset="-34"/>
              </a:rPr>
              <a:t>การตลาดทางตรง</a:t>
            </a:r>
            <a:r>
              <a:rPr lang="en-US" sz="2400" b="1" dirty="0">
                <a:latin typeface="Angsana New" pitchFamily="18" charset="-34"/>
              </a:rPr>
              <a:t> </a:t>
            </a:r>
          </a:p>
          <a:p>
            <a:pPr algn="ctr"/>
            <a:r>
              <a:rPr lang="en-US" sz="2400" b="1" dirty="0">
                <a:latin typeface="Angsana New" pitchFamily="18" charset="-34"/>
              </a:rPr>
              <a:t>(Direct  Marketing)</a:t>
            </a:r>
            <a:endParaRPr lang="th-TH" sz="2400" b="1" dirty="0">
              <a:latin typeface="Angsana New" pitchFamily="18" charset="-34"/>
            </a:endParaRP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6804025" y="3213100"/>
            <a:ext cx="2339975" cy="15843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</a:rPr>
              <a:t>การให้ข่าวและการประชาสัมพันธ์</a:t>
            </a:r>
            <a:r>
              <a:rPr lang="en-US" sz="2400" b="1" dirty="0">
                <a:solidFill>
                  <a:schemeClr val="bg1"/>
                </a:solidFill>
                <a:latin typeface="Angsana New" pitchFamily="18" charset="-34"/>
              </a:rPr>
              <a:t> (Publicity &amp; Public Relations)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3851275" y="4868863"/>
            <a:ext cx="2449513" cy="10810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2800" b="1" dirty="0">
                <a:solidFill>
                  <a:srgbClr val="CC0000"/>
                </a:solidFill>
                <a:latin typeface="Angsana New" pitchFamily="18" charset="-34"/>
              </a:rPr>
              <a:t>การโฆษณา</a:t>
            </a:r>
            <a:r>
              <a:rPr lang="en-US" sz="2800" b="1" dirty="0">
                <a:solidFill>
                  <a:srgbClr val="CC0000"/>
                </a:solidFill>
                <a:latin typeface="Angsana New" pitchFamily="18" charset="-34"/>
              </a:rPr>
              <a:t> (Advertising)</a:t>
            </a:r>
            <a:endParaRPr lang="th-TH" sz="2800" b="1" dirty="0">
              <a:solidFill>
                <a:srgbClr val="CC0000"/>
              </a:solidFill>
              <a:latin typeface="Angsana New" pitchFamily="18" charset="-34"/>
            </a:endParaRP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>
            <a:off x="4932363" y="3933825"/>
            <a:ext cx="0" cy="647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2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  <p:bldP spid="63496" grpId="0" animBg="1"/>
      <p:bldP spid="63497" grpId="0" animBg="1"/>
      <p:bldP spid="63498" grpId="0" animBg="1"/>
      <p:bldP spid="634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0"/>
            <a:ext cx="7467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Organic Source </a:t>
            </a:r>
            <a:r>
              <a:rPr lang="th-TH" sz="2800" dirty="0"/>
              <a:t>แหล่งผู้รับชมแคมเปญจากช่องทางต่างๆที่สามารถเข้าถึงแบบไม่เสียค่าใช้จ่าย เหมาะกับแบรนด์ที่มีผู้ติดตามเยอะในช่องทางนั้นๆ </a:t>
            </a:r>
            <a:endParaRPr lang="en-US" sz="2800" dirty="0" smtClean="0"/>
          </a:p>
          <a:p>
            <a:r>
              <a:rPr lang="en-US" sz="2800" dirty="0" smtClean="0"/>
              <a:t>Social </a:t>
            </a:r>
            <a:r>
              <a:rPr lang="en-US" sz="2800" dirty="0"/>
              <a:t>media : Facebook page, </a:t>
            </a:r>
            <a:r>
              <a:rPr lang="en-US" sz="2800" dirty="0" err="1"/>
              <a:t>Instagram</a:t>
            </a:r>
            <a:r>
              <a:rPr lang="en-US" sz="2800" dirty="0"/>
              <a:t> page, twitter page </a:t>
            </a:r>
            <a:r>
              <a:rPr lang="th-TH" sz="2800" dirty="0"/>
              <a:t>ฯลฯ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Search </a:t>
            </a:r>
            <a:r>
              <a:rPr lang="en-US" sz="2800" dirty="0"/>
              <a:t>engine : Google (SEO)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42596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590800"/>
            <a:ext cx="6858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Paid Source </a:t>
            </a:r>
            <a:r>
              <a:rPr lang="th-TH" sz="2800" dirty="0"/>
              <a:t>แหล่งที่มาจากการซื้อโฆษณา เป็นรูปแบบที่หลีกเลี่ยงไม่ได้ โดยเฉพาะกรณีที่ต้องการเข้าถึงผู้คนเป็นจำนวนมากๆ แหล่งที่มาจากการซื้อโฆษณาช่วยตอบโจทย์การเข้าถึงที่คุณต้องการได้ดีที่สุด </a:t>
            </a:r>
            <a:endParaRPr lang="en-US" sz="2800" dirty="0" smtClean="0"/>
          </a:p>
          <a:p>
            <a:r>
              <a:rPr lang="en-US" sz="2800" dirty="0" smtClean="0"/>
              <a:t>Social </a:t>
            </a:r>
            <a:r>
              <a:rPr lang="en-US" sz="2800" dirty="0"/>
              <a:t>media : Facebook Ads, </a:t>
            </a:r>
            <a:r>
              <a:rPr lang="en-US" sz="2800" dirty="0" err="1"/>
              <a:t>Instagram</a:t>
            </a:r>
            <a:r>
              <a:rPr lang="en-US" sz="2800" dirty="0"/>
              <a:t> Ads, Twitter Ads </a:t>
            </a:r>
            <a:r>
              <a:rPr lang="th-TH" sz="2800" dirty="0"/>
              <a:t>ฯลฯ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Search </a:t>
            </a:r>
            <a:r>
              <a:rPr lang="en-US" sz="2800" dirty="0"/>
              <a:t>engine : Google Ads (SEM)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3199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ffic-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3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36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286000"/>
            <a:ext cx="6934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4. Call to action : </a:t>
            </a:r>
            <a:r>
              <a:rPr lang="th-TH" sz="2400" dirty="0">
                <a:solidFill>
                  <a:srgbClr val="FF0000"/>
                </a:solidFill>
              </a:rPr>
              <a:t>สัญลักษณ์สร้างแรงกระตุ้น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Call </a:t>
            </a:r>
            <a:r>
              <a:rPr lang="en-US" sz="2400" dirty="0"/>
              <a:t>to action </a:t>
            </a:r>
            <a:r>
              <a:rPr lang="th-TH" sz="2400" dirty="0"/>
              <a:t>คือถ้อยคำ สัญลักษณ์ หรืออะไรก็ตาม ที่คุณใช้กระตุ้นให้ผู้รับชมทำ ตัวอย่างเช่น ถ้าการตลาดของคุณอยู่ในขั้นตอน </a:t>
            </a:r>
            <a:r>
              <a:rPr lang="en-US" sz="2400" dirty="0"/>
              <a:t>Subscribe </a:t>
            </a:r>
            <a:r>
              <a:rPr lang="th-TH" sz="2400" dirty="0"/>
              <a:t>ให้ได้ข้อมูลลูกค้า </a:t>
            </a:r>
            <a:r>
              <a:rPr lang="en-US" sz="2400" dirty="0"/>
              <a:t>Call to action </a:t>
            </a:r>
            <a:r>
              <a:rPr lang="th-TH" sz="2400" dirty="0"/>
              <a:t>อาจจะทำขึ้นเพื่อกระตุ้นให้ดาวน์โหลดเอกสาร เช็คลิสต์ หรือวิดีโอ ถ้าการตลาดของคุณอยู่ในขั้นตอนการตัดสินใจซื้อ (</a:t>
            </a:r>
            <a:r>
              <a:rPr lang="en-US" sz="2400" dirty="0"/>
              <a:t>Convert) </a:t>
            </a:r>
            <a:r>
              <a:rPr lang="th-TH" sz="2400" dirty="0"/>
              <a:t>หรือขั้นตอนการซื้อซ้ำซื้อเพิ่ม (</a:t>
            </a:r>
            <a:r>
              <a:rPr lang="en-US" sz="2400" dirty="0"/>
              <a:t>Ascend) Call to action </a:t>
            </a:r>
            <a:r>
              <a:rPr lang="th-TH" sz="2400" dirty="0"/>
              <a:t>ของคุณอาจจะอยู่ในรูปของสัญลักษณ์กระตุ้นให้เกิดการซื้อสินค้าและบริการ แต่ถ้าแคมเปญของคุณมีจุดประสงค์เพื่อสร้างการรับรู้ (</a:t>
            </a:r>
            <a:r>
              <a:rPr lang="en-US" sz="2400" dirty="0"/>
              <a:t>Awareness) Call to action </a:t>
            </a:r>
            <a:r>
              <a:rPr lang="th-TH" sz="2400" dirty="0"/>
              <a:t>อาจจะเป็นการกระตุ้นให้คนฟังพอดแคสต์ หรืออ่านบล็อค เป็นต้น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2847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xample-wording-Call-to-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162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79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xample-use-C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633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971800"/>
            <a:ext cx="5943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ตัวอย่างการสร้างแคมเปญจาก 4 องค์ประกอบเหล่านี้ หลังจากเรียนรู้ทั้ง 4 องค์ประกอบนี้ไปแล้ว เรามาดูตัวอย่างการนำไปใช้ เพื่อให้ผู้อ่านเข้าใจ และเห็นภาพการใช้งานมากขึ้น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37185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2667000"/>
            <a:ext cx="6934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กรณีศึกษา </a:t>
            </a:r>
            <a:r>
              <a:rPr lang="en-US" dirty="0"/>
              <a:t>Value Journey Campaign </a:t>
            </a:r>
            <a:r>
              <a:rPr lang="th-TH" dirty="0"/>
              <a:t>จาก </a:t>
            </a:r>
            <a:r>
              <a:rPr lang="en-US" dirty="0"/>
              <a:t>DigitalMarketer.com </a:t>
            </a:r>
            <a:r>
              <a:rPr lang="th-TH" dirty="0"/>
              <a:t>เป้าหมายของแคมเปญ (</a:t>
            </a:r>
            <a:r>
              <a:rPr lang="en-US" dirty="0"/>
              <a:t>Campaign goal) : </a:t>
            </a:r>
            <a:r>
              <a:rPr lang="en-US" dirty="0" smtClean="0"/>
              <a:t>Aware </a:t>
            </a:r>
            <a:r>
              <a:rPr lang="en-US" dirty="0"/>
              <a:t>to Engage </a:t>
            </a:r>
            <a:endParaRPr lang="th-TH" dirty="0" smtClean="0"/>
          </a:p>
          <a:p>
            <a:r>
              <a:rPr lang="th-TH" dirty="0" smtClean="0"/>
              <a:t>รูปแบบ</a:t>
            </a:r>
            <a:r>
              <a:rPr lang="th-TH" dirty="0"/>
              <a:t>คอนเทนต์ที่ใช้ (</a:t>
            </a:r>
            <a:r>
              <a:rPr lang="en-US" dirty="0"/>
              <a:t>Content needed) : Branding Video </a:t>
            </a:r>
            <a:endParaRPr lang="th-TH" dirty="0" smtClean="0"/>
          </a:p>
          <a:p>
            <a:r>
              <a:rPr lang="th-TH" dirty="0" smtClean="0"/>
              <a:t>แหล่ง</a:t>
            </a:r>
            <a:r>
              <a:rPr lang="th-TH" dirty="0"/>
              <a:t>ผู้รับชม (</a:t>
            </a:r>
            <a:r>
              <a:rPr lang="en-US" dirty="0"/>
              <a:t>Traffic Source) : Facebook Ads (Video Views campaign) </a:t>
            </a:r>
            <a:endParaRPr lang="th-TH" dirty="0" smtClean="0"/>
          </a:p>
          <a:p>
            <a:r>
              <a:rPr lang="th-TH" dirty="0" smtClean="0"/>
              <a:t>คำ</a:t>
            </a:r>
            <a:r>
              <a:rPr lang="th-TH" dirty="0"/>
              <a:t>สร้างแรงกระตุ้น (</a:t>
            </a:r>
            <a:r>
              <a:rPr lang="en-US" dirty="0"/>
              <a:t>Call to Action) : End the war between sales and marketing… watch this video!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94447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0"/>
            <a:ext cx="6400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จากตัวอย่างการออกแบบแคมเปญของ </a:t>
            </a:r>
            <a:r>
              <a:rPr lang="en-US" sz="2800" dirty="0" err="1"/>
              <a:t>DigitalMarketer</a:t>
            </a:r>
            <a:r>
              <a:rPr lang="en-US" sz="2800" dirty="0"/>
              <a:t> </a:t>
            </a:r>
            <a:r>
              <a:rPr lang="th-TH" sz="2800" dirty="0"/>
              <a:t>เมื่อไหร่ก็ตามที่จะสร้างแคมเปญใหม่ขึ้นมา พวกเขาจะเริ่มต้นจากการดูภาพรวมของ </a:t>
            </a:r>
            <a:r>
              <a:rPr lang="en-US" sz="2800" dirty="0"/>
              <a:t>Value Journey </a:t>
            </a:r>
            <a:r>
              <a:rPr lang="th-TH" sz="2800" dirty="0"/>
              <a:t>ก่อน และระบุขั้นตอนที่พวกเขาจำเป็นจะต้องแก้ไข ในกรณีนี้ พวกเขารับรู้ได้แล้วว่าขณะนั้นแบรนด์สร้างการรับรู้ผ่านโฆษณา </a:t>
            </a:r>
            <a:r>
              <a:rPr lang="en-US" sz="2800" dirty="0"/>
              <a:t>Facebook </a:t>
            </a:r>
            <a:r>
              <a:rPr lang="th-TH" sz="2800" dirty="0"/>
              <a:t>ได้ดี แต่ยังไม่มีแคมเปญดีๆ ที่สร้าง </a:t>
            </a:r>
            <a:r>
              <a:rPr lang="en-US" sz="2800" dirty="0"/>
              <a:t>engagement </a:t>
            </a:r>
            <a:r>
              <a:rPr lang="th-TH" sz="2800" dirty="0"/>
              <a:t>ได้ ทาง </a:t>
            </a:r>
            <a:r>
              <a:rPr lang="en-US" sz="2800" dirty="0" err="1"/>
              <a:t>DigitalMarketer</a:t>
            </a:r>
            <a:r>
              <a:rPr lang="en-US" sz="2800" dirty="0"/>
              <a:t> </a:t>
            </a:r>
            <a:r>
              <a:rPr lang="th-TH" sz="2800" dirty="0"/>
              <a:t>จึงตัดสินใจออกแบบคอนเทนต์ในรูปแบบ </a:t>
            </a:r>
            <a:r>
              <a:rPr lang="en-US" sz="2800" dirty="0"/>
              <a:t>branding video </a:t>
            </a:r>
            <a:r>
              <a:rPr lang="th-TH" sz="2800" dirty="0"/>
              <a:t>ที่มีเป้าหมายเพื่อให้ผู้รับชมมีการโต้ตอบ และรู้สึกร่วม (</a:t>
            </a:r>
            <a:r>
              <a:rPr lang="en-US" sz="2800" dirty="0"/>
              <a:t>engaged) </a:t>
            </a:r>
            <a:r>
              <a:rPr lang="th-TH" sz="2800" dirty="0"/>
              <a:t>กับแบรนด์ของเขา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0591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xample-Campaign-engage-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216" y="2514600"/>
            <a:ext cx="45148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5400" y="53340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ทาง </a:t>
            </a:r>
            <a:r>
              <a:rPr lang="en-US" sz="2800" dirty="0" err="1"/>
              <a:t>DigitalMarketer</a:t>
            </a:r>
            <a:r>
              <a:rPr lang="en-US" sz="2800" dirty="0"/>
              <a:t> </a:t>
            </a:r>
            <a:r>
              <a:rPr lang="th-TH" sz="2800" dirty="0"/>
              <a:t>ตั้งชื่อวิดีโอนี้ว่า “</a:t>
            </a:r>
            <a:r>
              <a:rPr lang="en-US" sz="2800" dirty="0"/>
              <a:t>Valentine’s Day War on Sales &amp; Marketing.”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72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057400"/>
            <a:ext cx="8610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h-TH" sz="2800" b="1" dirty="0" smtClean="0">
                <a:latin typeface="Angsana New" pitchFamily="18" charset="-34"/>
              </a:rPr>
              <a:t>การโฆษณา</a:t>
            </a:r>
            <a:r>
              <a:rPr lang="en-US" sz="2800" b="1" dirty="0" smtClean="0">
                <a:latin typeface="Angsana New" pitchFamily="18" charset="-34"/>
              </a:rPr>
              <a:t> (Advertising)</a:t>
            </a:r>
            <a:endParaRPr lang="th-TH" sz="2800" b="1" dirty="0" smtClean="0">
              <a:latin typeface="Angsana New" pitchFamily="18" charset="-34"/>
            </a:endParaRPr>
          </a:p>
          <a:p>
            <a:pPr marL="342900" indent="-342900">
              <a:buAutoNum type="arabicPeriod"/>
            </a:pPr>
            <a:r>
              <a:rPr lang="th-TH" sz="2800" b="1" dirty="0" smtClean="0">
                <a:latin typeface="Angsana New" pitchFamily="18" charset="-34"/>
              </a:rPr>
              <a:t>การประชาสัมพันธ์</a:t>
            </a:r>
            <a:r>
              <a:rPr lang="en-US" sz="2800" b="1" dirty="0" smtClean="0">
                <a:latin typeface="Angsana New" pitchFamily="18" charset="-34"/>
              </a:rPr>
              <a:t> (Publicity &amp; Public Relations)</a:t>
            </a:r>
            <a:endParaRPr lang="en-US" sz="2800" b="1" dirty="0">
              <a:latin typeface="Angsana New" pitchFamily="18" charset="-34"/>
            </a:endParaRPr>
          </a:p>
          <a:p>
            <a:r>
              <a:rPr lang="th-TH" altLang="zh-CN" sz="2800" b="1" dirty="0">
                <a:latin typeface="Angsana New" pitchFamily="18" charset="-34"/>
                <a:ea typeface="SimHei" pitchFamily="49" charset="-122"/>
              </a:rPr>
              <a:t>3</a:t>
            </a:r>
            <a:r>
              <a:rPr lang="th-TH" altLang="zh-CN" sz="2800" b="1" dirty="0" smtClean="0">
                <a:latin typeface="Angsana New" pitchFamily="18" charset="-34"/>
                <a:ea typeface="SimHei" pitchFamily="49" charset="-122"/>
              </a:rPr>
              <a:t>. การ</a:t>
            </a:r>
            <a:r>
              <a:rPr lang="th-TH" altLang="zh-CN" sz="2800" b="1" dirty="0">
                <a:latin typeface="Angsana New" pitchFamily="18" charset="-34"/>
                <a:ea typeface="SimHei" pitchFamily="49" charset="-122"/>
              </a:rPr>
              <a:t>ขายโดยใช้พนักงาน</a:t>
            </a:r>
            <a:r>
              <a:rPr lang="th-TH" altLang="zh-CN" sz="2800" b="1" dirty="0" smtClean="0">
                <a:latin typeface="Angsana New" pitchFamily="18" charset="-34"/>
                <a:ea typeface="SimHei" pitchFamily="49" charset="-122"/>
              </a:rPr>
              <a:t>ขาย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</a:rPr>
              <a:t> </a:t>
            </a:r>
            <a:r>
              <a:rPr lang="en-US" sz="2800" b="1" dirty="0" smtClean="0">
                <a:latin typeface="Angsana New" pitchFamily="18" charset="-34"/>
              </a:rPr>
              <a:t>(Personal </a:t>
            </a:r>
            <a:r>
              <a:rPr lang="en-US" sz="2800" b="1" dirty="0">
                <a:latin typeface="Angsana New" pitchFamily="18" charset="-34"/>
              </a:rPr>
              <a:t>Selling</a:t>
            </a:r>
            <a:r>
              <a:rPr lang="en-US" sz="2800" b="1" dirty="0" smtClean="0">
                <a:latin typeface="Angsana New" pitchFamily="18" charset="-34"/>
              </a:rPr>
              <a:t>)</a:t>
            </a:r>
          </a:p>
          <a:p>
            <a:r>
              <a:rPr lang="th-TH" altLang="zh-CN" sz="2800" b="1" dirty="0" smtClean="0">
                <a:latin typeface="Angsana New" pitchFamily="18" charset="-34"/>
                <a:ea typeface="SimHei" pitchFamily="49" charset="-122"/>
              </a:rPr>
              <a:t>4. การ</a:t>
            </a:r>
            <a:r>
              <a:rPr lang="th-TH" altLang="zh-CN" sz="2800" b="1" dirty="0">
                <a:latin typeface="Angsana New" pitchFamily="18" charset="-34"/>
                <a:ea typeface="SimHei" pitchFamily="49" charset="-122"/>
              </a:rPr>
              <a:t>ส่งเสริมการ</a:t>
            </a:r>
            <a:r>
              <a:rPr lang="th-TH" altLang="zh-CN" sz="2800" b="1" dirty="0" smtClean="0">
                <a:latin typeface="Angsana New" pitchFamily="18" charset="-34"/>
                <a:ea typeface="SimHei" pitchFamily="49" charset="-122"/>
              </a:rPr>
              <a:t>ขาย</a:t>
            </a:r>
            <a:r>
              <a:rPr lang="en-US" altLang="zh-CN" sz="2800" b="1" dirty="0" smtClean="0">
                <a:latin typeface="Angsana New" pitchFamily="18" charset="-34"/>
                <a:ea typeface="SimSun" pitchFamily="2" charset="-122"/>
              </a:rPr>
              <a:t> </a:t>
            </a:r>
            <a:r>
              <a:rPr lang="en-US" sz="2800" b="1" dirty="0" smtClean="0">
                <a:latin typeface="Angsana New" pitchFamily="18" charset="-34"/>
              </a:rPr>
              <a:t>(Sales </a:t>
            </a:r>
            <a:r>
              <a:rPr lang="en-US" sz="2800" b="1" dirty="0">
                <a:latin typeface="Angsana New" pitchFamily="18" charset="-34"/>
              </a:rPr>
              <a:t>Promotion</a:t>
            </a:r>
            <a:r>
              <a:rPr lang="en-US" sz="2800" b="1" dirty="0" smtClean="0">
                <a:latin typeface="Angsana New" pitchFamily="18" charset="-34"/>
              </a:rPr>
              <a:t>)</a:t>
            </a:r>
            <a:r>
              <a:rPr lang="th-TH" sz="2800" b="1" dirty="0">
                <a:latin typeface="Angsana New" pitchFamily="18" charset="-34"/>
              </a:rPr>
              <a:t> </a:t>
            </a:r>
            <a:endParaRPr lang="th-TH" sz="2800" b="1" dirty="0" smtClean="0">
              <a:latin typeface="Angsana New" pitchFamily="18" charset="-34"/>
            </a:endParaRPr>
          </a:p>
          <a:p>
            <a:r>
              <a:rPr lang="th-TH" sz="2800" b="1" dirty="0" smtClean="0">
                <a:latin typeface="Angsana New" pitchFamily="18" charset="-34"/>
              </a:rPr>
              <a:t>5. การตลาด</a:t>
            </a:r>
            <a:r>
              <a:rPr lang="th-TH" sz="2800" b="1" dirty="0">
                <a:latin typeface="Angsana New" pitchFamily="18" charset="-34"/>
              </a:rPr>
              <a:t>ทางตรง</a:t>
            </a:r>
            <a:r>
              <a:rPr lang="en-US" sz="2800" b="1" dirty="0">
                <a:latin typeface="Angsana New" pitchFamily="18" charset="-34"/>
              </a:rPr>
              <a:t> </a:t>
            </a:r>
            <a:r>
              <a:rPr lang="en-US" sz="2800" b="1" dirty="0" smtClean="0">
                <a:latin typeface="Angsana New" pitchFamily="18" charset="-34"/>
              </a:rPr>
              <a:t>(</a:t>
            </a:r>
            <a:r>
              <a:rPr lang="en-US" sz="2800" b="1" dirty="0">
                <a:latin typeface="Angsana New" pitchFamily="18" charset="-34"/>
              </a:rPr>
              <a:t>Direct  Marketing</a:t>
            </a:r>
            <a:r>
              <a:rPr lang="en-US" sz="2800" b="1" dirty="0" smtClean="0">
                <a:latin typeface="Angsana New" pitchFamily="18" charset="-34"/>
              </a:rPr>
              <a:t>)</a:t>
            </a:r>
          </a:p>
          <a:p>
            <a:r>
              <a:rPr lang="en-US" sz="2800" b="1" dirty="0" smtClean="0">
                <a:latin typeface="Angsana New" pitchFamily="18" charset="-34"/>
              </a:rPr>
              <a:t>6. </a:t>
            </a:r>
            <a:r>
              <a:rPr lang="th-TH" sz="2800" b="1" dirty="0" smtClean="0">
                <a:latin typeface="Angsana New" pitchFamily="18" charset="-34"/>
              </a:rPr>
              <a:t>การสื่อสารตลาดลูกค้าสัมพันธ์ </a:t>
            </a:r>
            <a:endParaRPr lang="en-US" sz="2800" b="1" dirty="0" smtClean="0">
              <a:latin typeface="Angsana New" pitchFamily="18" charset="-34"/>
            </a:endParaRPr>
          </a:p>
          <a:p>
            <a:r>
              <a:rPr lang="en-US" sz="2800" b="1" dirty="0" smtClean="0">
                <a:latin typeface="Angsana New" pitchFamily="18" charset="-34"/>
              </a:rPr>
              <a:t>(CRM - Consumer Relationship Management)</a:t>
            </a:r>
          </a:p>
          <a:p>
            <a:r>
              <a:rPr lang="en-US" sz="2800" b="1" dirty="0" smtClean="0">
                <a:latin typeface="Angsana New" pitchFamily="18" charset="-34"/>
              </a:rPr>
              <a:t>7. </a:t>
            </a:r>
            <a:r>
              <a:rPr lang="th-TH" sz="2800" b="1" dirty="0" smtClean="0">
                <a:latin typeface="Angsana New" pitchFamily="18" charset="-34"/>
              </a:rPr>
              <a:t>การสื่อสารการตลาดเพื่อสังคม </a:t>
            </a:r>
            <a:endParaRPr lang="en-US" sz="2800" b="1" dirty="0" smtClean="0">
              <a:latin typeface="Angsana New" pitchFamily="18" charset="-34"/>
            </a:endParaRPr>
          </a:p>
          <a:p>
            <a:r>
              <a:rPr lang="en-US" sz="2800" b="1" dirty="0" smtClean="0">
                <a:latin typeface="Angsana New" pitchFamily="18" charset="-34"/>
              </a:rPr>
              <a:t>(CSR – </a:t>
            </a:r>
            <a:r>
              <a:rPr lang="en-US" sz="2800" b="1" dirty="0" err="1" smtClean="0">
                <a:latin typeface="Angsana New" pitchFamily="18" charset="-34"/>
              </a:rPr>
              <a:t>Coperate</a:t>
            </a:r>
            <a:r>
              <a:rPr lang="en-US" sz="2800" b="1" dirty="0" smtClean="0">
                <a:latin typeface="Angsana New" pitchFamily="18" charset="-34"/>
              </a:rPr>
              <a:t> Social Responsibility)</a:t>
            </a:r>
          </a:p>
          <a:p>
            <a:r>
              <a:rPr lang="en-US" sz="2800" b="1" dirty="0" smtClean="0">
                <a:latin typeface="Angsana New" pitchFamily="18" charset="-34"/>
              </a:rPr>
              <a:t>8.</a:t>
            </a:r>
            <a:r>
              <a:rPr lang="th-TH" sz="2800" b="1" dirty="0" smtClean="0">
                <a:latin typeface="Angsana New" pitchFamily="18" charset="-34"/>
              </a:rPr>
              <a:t>การสื่อสารตลาดผ่านกิจกรรมและผู้สนับสนุน </a:t>
            </a:r>
            <a:endParaRPr lang="en-US" sz="2800" b="1" dirty="0" smtClean="0">
              <a:latin typeface="Angsana New" pitchFamily="18" charset="-34"/>
            </a:endParaRPr>
          </a:p>
          <a:p>
            <a:r>
              <a:rPr lang="en-US" sz="2800" b="1" dirty="0" smtClean="0">
                <a:latin typeface="Angsana New" pitchFamily="18" charset="-34"/>
              </a:rPr>
              <a:t>(Events Marketing and Sponsorship Management)</a:t>
            </a:r>
            <a:endParaRPr lang="th-TH" sz="2800" b="1" dirty="0">
              <a:latin typeface="Angsana New" pitchFamily="18" charset="-34"/>
            </a:endParaRPr>
          </a:p>
          <a:p>
            <a:pPr algn="ctr"/>
            <a:endParaRPr lang="th-TH" sz="3200" b="1" dirty="0">
              <a:latin typeface="Angsana New" pitchFamily="18" charset="-34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ngsana New" pitchFamily="18" charset="-34"/>
              </a:rPr>
              <a:t>)</a:t>
            </a:r>
            <a:endParaRPr lang="th-TH" sz="3200" b="1" dirty="0">
              <a:solidFill>
                <a:srgbClr val="CC0000"/>
              </a:solidFill>
              <a:latin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91440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Angsana New" pitchFamily="18" charset="-34"/>
              </a:rPr>
              <a:t>ช่องทางของการสื่อสารการตลาดแบบบูรณาการ </a:t>
            </a:r>
            <a:r>
              <a:rPr lang="en-US" sz="2800" b="1" dirty="0">
                <a:solidFill>
                  <a:schemeClr val="bg1"/>
                </a:solidFill>
                <a:latin typeface="Angsana New" pitchFamily="18" charset="-34"/>
              </a:rPr>
              <a:t>(IMC)</a:t>
            </a:r>
            <a:endParaRPr lang="th-TH" sz="28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9526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667000"/>
            <a:ext cx="6858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แต่อย่างที่ทราบกันดี แค่สร้างคอนเทนต์วิดีโอขึ้นมาอย่างเดียวคงไม่พอ พวกเขาต้องค้นหาวิธีเพื่อให้วิดีโอนี้ออกสู่สายตาผู้คนด้วย ดังนั้นทางบริษัทจึงจัดทำแคมเปญโฆษณาบน</a:t>
            </a:r>
            <a:r>
              <a:rPr lang="en-US" sz="2800" dirty="0"/>
              <a:t>Facebook  </a:t>
            </a:r>
            <a:r>
              <a:rPr lang="th-TH" sz="2800" dirty="0"/>
              <a:t>เพื่อดึงผู้คนให้เข้ามารับชมวิดีโอนี้ (เป้าหมายของแคมเปญเป็นยอดการรับชมวิดีโอ) และนี่คือหน้าตาแคมเปญโฆษณาของพวกเขา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406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xample campaign FB 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471675"/>
            <a:ext cx="39719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5374020"/>
            <a:ext cx="6324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การโฆษณา คือวิธีการที่ดีที่สุดที่จะทำให้คนเห็นคอนเทนต์ของคุณ สำหรับทุกๆขั้นตอนของ </a:t>
            </a:r>
            <a:r>
              <a:rPr lang="en-US" sz="2800" dirty="0"/>
              <a:t>Customer Journey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361421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4618" y="2514600"/>
            <a:ext cx="687878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เพราะเป้าหมายของแคมเปญนี้ คือการทำให้ผู้คนมีส่วนร่วมกับคอนเทนต์ของพวกเขา </a:t>
            </a:r>
            <a:r>
              <a:rPr lang="en-US" sz="2800" dirty="0"/>
              <a:t>Call to action </a:t>
            </a:r>
            <a:r>
              <a:rPr lang="th-TH" sz="2800" dirty="0"/>
              <a:t>ที่พวกเขาเลือกใช้จึงเป็นคำพูดที่ว่า “</a:t>
            </a:r>
            <a:r>
              <a:rPr lang="en-US" sz="2800" dirty="0"/>
              <a:t>Watch this video!” </a:t>
            </a:r>
            <a:r>
              <a:rPr lang="th-TH" sz="2800" dirty="0"/>
              <a:t>เป็นสิ่งที่ต้องย้ำเตือนตัวเองว่า แคมเปญนี้ไม่ได้จัดทำขึ้นเพื่อให้คนมาลงทะเบียน หรือเพื่อซื้อสินค้าในทันที แต่มีเป้าหมายเพื่อสร้างการมีส่วนร่วม (</a:t>
            </a:r>
            <a:r>
              <a:rPr lang="en-US" sz="2800" dirty="0"/>
              <a:t>engagement) </a:t>
            </a:r>
            <a:r>
              <a:rPr lang="th-TH" sz="2800" dirty="0"/>
              <a:t>ซึ่งผลลัพธ์ของแคมเปญประสบความสำเร็จในการสร้าง </a:t>
            </a:r>
            <a:r>
              <a:rPr lang="en-US" sz="2800" dirty="0"/>
              <a:t>engagement </a:t>
            </a:r>
            <a:r>
              <a:rPr lang="th-TH" sz="2800" dirty="0"/>
              <a:t>เป็นอย่างมาก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874977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764" y="2286000"/>
            <a:ext cx="750223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กรณีศึกษาถัดมาเป็นของ </a:t>
            </a:r>
            <a:r>
              <a:rPr lang="en-US" sz="2800" dirty="0"/>
              <a:t>Honest Company </a:t>
            </a:r>
            <a:endParaRPr lang="th-TH" sz="2800" dirty="0" smtClean="0"/>
          </a:p>
          <a:p>
            <a:r>
              <a:rPr lang="th-TH" sz="2800" dirty="0" smtClean="0"/>
              <a:t>เป้าหมาย</a:t>
            </a:r>
            <a:r>
              <a:rPr lang="th-TH" sz="2800" dirty="0"/>
              <a:t>ของแคมเปญ (</a:t>
            </a:r>
            <a:r>
              <a:rPr lang="en-US" sz="2800" dirty="0"/>
              <a:t>Campaign goal) : Engaged to Subscribe to Convert </a:t>
            </a:r>
            <a:endParaRPr lang="th-TH" sz="2800" dirty="0" smtClean="0"/>
          </a:p>
          <a:p>
            <a:r>
              <a:rPr lang="th-TH" sz="2800" dirty="0" smtClean="0"/>
              <a:t>รูปแบบ</a:t>
            </a:r>
            <a:r>
              <a:rPr lang="th-TH" sz="2800" dirty="0"/>
              <a:t>คอนเทนต์ที่ใช้ (</a:t>
            </a:r>
            <a:r>
              <a:rPr lang="en-US" sz="2800" dirty="0"/>
              <a:t>Content needed) : Email Copy and Creative </a:t>
            </a:r>
            <a:endParaRPr lang="th-TH" sz="2800" dirty="0" smtClean="0"/>
          </a:p>
          <a:p>
            <a:r>
              <a:rPr lang="th-TH" sz="2800" dirty="0" smtClean="0"/>
              <a:t>แหล่ง</a:t>
            </a:r>
            <a:r>
              <a:rPr lang="th-TH" sz="2800" dirty="0"/>
              <a:t>ผู้รับชม (</a:t>
            </a:r>
            <a:r>
              <a:rPr lang="en-US" sz="2800" dirty="0"/>
              <a:t>Traffic Source) : Google </a:t>
            </a:r>
            <a:r>
              <a:rPr lang="en-US" sz="2800" dirty="0" err="1"/>
              <a:t>Adwords</a:t>
            </a:r>
            <a:r>
              <a:rPr lang="en-US" sz="2800" dirty="0"/>
              <a:t> </a:t>
            </a:r>
            <a:endParaRPr lang="th-TH" sz="2800" dirty="0" smtClean="0"/>
          </a:p>
          <a:p>
            <a:r>
              <a:rPr lang="th-TH" sz="2800" dirty="0" smtClean="0"/>
              <a:t>คำ</a:t>
            </a:r>
            <a:r>
              <a:rPr lang="th-TH" sz="2800" dirty="0"/>
              <a:t>สร้างแรงกระตุ้น (</a:t>
            </a:r>
            <a:r>
              <a:rPr lang="en-US" sz="2800" dirty="0"/>
              <a:t>Call to Action) : Exclusive Offer! 25% off your first order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532212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819400"/>
            <a:ext cx="7467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และนี่คือตัวอย่างแคมเปญที่ขยับความสัมพันธ์เพิ่มขึ้นถึง 2 ขั้น จาก </a:t>
            </a:r>
            <a:r>
              <a:rPr lang="en-US" sz="2800" dirty="0"/>
              <a:t>Engage </a:t>
            </a:r>
            <a:r>
              <a:rPr lang="th-TH" sz="2800" dirty="0"/>
              <a:t>ไป </a:t>
            </a:r>
            <a:r>
              <a:rPr lang="en-US" sz="2800" dirty="0"/>
              <a:t>Subscribe </a:t>
            </a:r>
            <a:r>
              <a:rPr lang="th-TH" sz="2800" dirty="0"/>
              <a:t>ไปจนถึง </a:t>
            </a:r>
            <a:r>
              <a:rPr lang="en-US" sz="2800" dirty="0"/>
              <a:t>Convert </a:t>
            </a:r>
            <a:r>
              <a:rPr lang="th-TH" sz="2800" dirty="0"/>
              <a:t>เรามาเริ่มจากจุดเริ่มต้นกันเลย แคมเปญนี้ </a:t>
            </a:r>
            <a:r>
              <a:rPr lang="en-US" sz="2800" dirty="0"/>
              <a:t>traffic source </a:t>
            </a:r>
            <a:r>
              <a:rPr lang="th-TH" sz="2800" dirty="0"/>
              <a:t>คือ </a:t>
            </a:r>
            <a:r>
              <a:rPr lang="en-US" sz="2800" dirty="0"/>
              <a:t>Google </a:t>
            </a:r>
            <a:r>
              <a:rPr lang="en-US" sz="2800" dirty="0" err="1"/>
              <a:t>Adwords</a:t>
            </a:r>
            <a:r>
              <a:rPr lang="en-US" sz="2800" dirty="0"/>
              <a:t> </a:t>
            </a:r>
            <a:r>
              <a:rPr lang="th-TH" sz="2800" dirty="0"/>
              <a:t>หรือผู้คนที่ค้นหาบนช่องทาง</a:t>
            </a:r>
            <a:r>
              <a:rPr lang="en-US" sz="2800" dirty="0"/>
              <a:t>Google </a:t>
            </a:r>
            <a:r>
              <a:rPr lang="th-TH" sz="2800" dirty="0"/>
              <a:t>ซึ่งคีย์เวิร์ดเป้าหมายของพวกเขาคือ “</a:t>
            </a:r>
            <a:r>
              <a:rPr lang="en-US" sz="2800" dirty="0"/>
              <a:t>buy organic diapers.” </a:t>
            </a:r>
            <a:r>
              <a:rPr lang="th-TH" sz="2800" dirty="0"/>
              <a:t>และนี่คือคำโฆษณาที่แบรนด์ใช้บน </a:t>
            </a:r>
            <a:r>
              <a:rPr lang="en-US" sz="2800" dirty="0"/>
              <a:t>Google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3769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xample Campaign Google Ad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9342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5257800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ดึงดูดความสนใจ (</a:t>
            </a:r>
            <a:r>
              <a:rPr lang="en-US" sz="2800" dirty="0"/>
              <a:t>Attention) </a:t>
            </a:r>
            <a:r>
              <a:rPr lang="th-TH" sz="2800" dirty="0"/>
              <a:t>เมื่อคุณคลิกไปที่โฆษณาดังกล่าว คุณจะถูกดึงเข้ามายังหน้าหลักของเพจ ที่มีหน้าจอให้คุณกรอกข้อมูลเพื่อลงทะเบียน</a:t>
            </a:r>
          </a:p>
        </p:txBody>
      </p:sp>
    </p:spTree>
    <p:extLst>
      <p:ext uri="{BB962C8B-B14F-4D97-AF65-F5344CB8AC3E}">
        <p14:creationId xmlns:p14="http://schemas.microsoft.com/office/powerpoint/2010/main" val="3476546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xample-Campaign-subsc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209800"/>
            <a:ext cx="42100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105400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/>
              <a:t>ลงทะเบียน (</a:t>
            </a:r>
            <a:r>
              <a:rPr lang="en-US" sz="3200" dirty="0"/>
              <a:t>Subscribe) </a:t>
            </a:r>
            <a:r>
              <a:rPr lang="th-TH" sz="3200" dirty="0"/>
              <a:t>เมื่อคุณเข้ามาถึงกระบวนการนี้แล้ว ทางแบรนด์จะส่งคูปองไปให้คุณทางอีเมล (ภายใน 24 ชม.กรณีนี้เราตั้งสมมุติฐานว่าคุณยังไม่ได้ทำการสั่งซื้อสินค้า)</a:t>
            </a:r>
            <a:br>
              <a:rPr lang="th-TH" sz="3200" dirty="0"/>
            </a:br>
            <a:r>
              <a:rPr lang="th-TH" sz="3200" dirty="0"/>
              <a:t/>
            </a:r>
            <a:br>
              <a:rPr lang="th-TH" sz="3200" dirty="0"/>
            </a:b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29831331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xample-Campaign-con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0"/>
            <a:ext cx="39243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54102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/>
              <a:t>กระตุ้นให้เกิดการสั่งซื้อสินค้า (</a:t>
            </a:r>
            <a:r>
              <a:rPr lang="en-US" sz="3200" dirty="0"/>
              <a:t>Convert)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41907944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418" y="22098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ยากให้คุณพิจารณาไปที่ </a:t>
            </a:r>
            <a:r>
              <a:rPr lang="en-US" sz="2400" dirty="0"/>
              <a:t>call to action </a:t>
            </a:r>
            <a:r>
              <a:rPr lang="th-TH" sz="2400" dirty="0"/>
              <a:t>ที่มีใจความว่า “</a:t>
            </a:r>
            <a:r>
              <a:rPr lang="en-US" sz="2400" dirty="0"/>
              <a:t>Exclusive Offer! 25% Off Your First Order” </a:t>
            </a:r>
            <a:r>
              <a:rPr lang="th-TH" sz="2400" dirty="0"/>
              <a:t>หรือ “ข้อเสนอสุดพิเศษ! ลดทันที 25% เมื่อสั่งซื้อครั้งแรก ” ข้อสังเกตก็คือ ส่วนลดนี้มีไว้เฉพาะการสั่งซื้อครั้งแรกเท่านั้น นั่นเพราะว่าเป้าหมายของแคมเปญนี้ไม่ใช่การดึงดูดให้ลูกค้าเก่ามาซื้อซ้ำ แต่มีเป้าหมายให้เกิดการซื้อครั้งแรก เป็นเทคนิคที่มีประสิทธิภาพ เพื่อเปลี่ยนบุคคลธรรมดาทั่วไปให้กลายมาเป็นลูกค้าใหม่ของแบรนด์ และนี่คือ 4 องค์ประกอบสำคัญ! ที่คุณต้องรู้ ก่อนลงมือทำแคมเปญการตลาด เป็น 4 องค์ประกอบสำคัญที่จะทำให้แคมเปญที่คุณสร้างสรรออกมาสมบูรณ์ที่สุด ทางทีมงานหวังว่าบทความนี้จะเป็นประโยชน์กับผู้อ่าน สามารถนำไปใช้กับการสร้างแคมเปญถัดๆไปของธุรกิจ ให้ประสบความสำเร็จดังตั้งใจที่สุด</a:t>
            </a:r>
            <a:r>
              <a:rPr lang="th-TH" sz="2400" dirty="0" smtClean="0"/>
              <a:t>ค่ะ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124761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056685"/>
            <a:ext cx="76996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สุดท้ายนี้หากผู้อ่านท่านใดอยากที่จะพัฒนาองค์ความรู้และทักษะสำคัญด้าน </a:t>
            </a:r>
            <a:r>
              <a:rPr lang="en-US" sz="2400" dirty="0"/>
              <a:t>Digital Marketing </a:t>
            </a:r>
            <a:r>
              <a:rPr lang="th-TH" sz="2400" dirty="0"/>
              <a:t>ไม่ว่าจะเป็น กลยุทธ์ และแก่นสำคัญที่จำเป็นทั้งหมดสำหรับการทำการตลาดออนไลน์ </a:t>
            </a:r>
            <a:r>
              <a:rPr lang="en-US" sz="2400" dirty="0"/>
              <a:t>Digital Marketing </a:t>
            </a:r>
            <a:r>
              <a:rPr lang="th-TH" sz="2400" dirty="0"/>
              <a:t>สามารถเรียนได้ที่หลักสูตร </a:t>
            </a:r>
            <a:r>
              <a:rPr lang="en-US" sz="2400" dirty="0"/>
              <a:t>Digital Marketing Specialist Certification Course </a:t>
            </a:r>
            <a:r>
              <a:rPr lang="th-TH" sz="2400" dirty="0"/>
              <a:t>หรือถ้าอยากเจาะลึกลงไปถึงขั้นตอนการวางแผน กลยุทธ์ ในการทำแคมเปญ ให้เหมาะสมกับงบประมาณของบริษัทและตอบโจทย์ความต้องการของผู้บริโภคมากที่สุด สามารถเรียนรู้ได้ที่หลักสูตร </a:t>
            </a:r>
            <a:r>
              <a:rPr lang="en-US" sz="2400" dirty="0"/>
              <a:t>Digital Campaign Planning </a:t>
            </a:r>
            <a:r>
              <a:rPr lang="th-TH" sz="2400" dirty="0"/>
              <a:t>สุดท้ายถ้าหากใครอยากวิเคราะห์ วัดผลข้อมูลด้าน </a:t>
            </a:r>
            <a:r>
              <a:rPr lang="en-US" sz="2400" dirty="0"/>
              <a:t>Digital Marketing </a:t>
            </a:r>
            <a:r>
              <a:rPr lang="th-TH" sz="2400" dirty="0"/>
              <a:t>เป็น และสามารถต่อยอดข้อมูลนั้นให้เกิดประโยชน์ได้ ก็สามารถเรียนรู้ได้ที่หลักสูตร </a:t>
            </a:r>
            <a:r>
              <a:rPr lang="en-US" sz="2400" dirty="0"/>
              <a:t>Data Analytics for Digital Campaign </a:t>
            </a:r>
            <a:r>
              <a:rPr lang="th-TH" sz="2400" dirty="0"/>
              <a:t>ได้</a:t>
            </a:r>
            <a:r>
              <a:rPr lang="th-TH" sz="2400" dirty="0" smtClean="0"/>
              <a:t>เลย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3" name="Rectangle 2"/>
          <p:cNvSpPr/>
          <p:nvPr/>
        </p:nvSpPr>
        <p:spPr>
          <a:xfrm>
            <a:off x="2438401" y="5934670"/>
            <a:ext cx="6515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ที่มา </a:t>
            </a:r>
            <a:r>
              <a:rPr lang="en-US" dirty="0"/>
              <a:t>www.digitalmarketer.com www.thebalancesmb.com</a:t>
            </a:r>
            <a:br>
              <a:rPr lang="en-US" dirty="0"/>
            </a:br>
            <a:r>
              <a:rPr lang="th-TH" dirty="0" smtClean="0"/>
              <a:t>อ่าน</a:t>
            </a:r>
            <a:r>
              <a:rPr lang="th-TH" dirty="0"/>
              <a:t>เพิ่มเติมได้ที่: </a:t>
            </a:r>
            <a:r>
              <a:rPr lang="en-US" dirty="0">
                <a:hlinkClick r:id="rId2"/>
              </a:rPr>
              <a:t>https://stepstraining.co/strategy/4-factor-need-know-campaign-marketing-online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3888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327564"/>
            <a:ext cx="7010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/>
              <a:t>	แคมเปญ</a:t>
            </a:r>
            <a:r>
              <a:rPr lang="th-TH" sz="2400" dirty="0"/>
              <a:t>การตลาด (</a:t>
            </a:r>
            <a:r>
              <a:rPr lang="en-US" sz="2400" dirty="0"/>
              <a:t>Marketing Campaign) </a:t>
            </a:r>
            <a:r>
              <a:rPr lang="th-TH" sz="2400" dirty="0"/>
              <a:t>เป็นสิ่งจำเป็นที่</a:t>
            </a:r>
            <a:r>
              <a:rPr lang="th-TH" sz="2400" dirty="0" smtClean="0"/>
              <a:t>ทุกๆ ธุรกิจ</a:t>
            </a:r>
            <a:r>
              <a:rPr lang="th-TH" sz="2400" dirty="0"/>
              <a:t>จะต้องลงมือทำ เพราะเป็นวิธีการสำคัญที่ช่วยให้ธุรกิจไปถึงเป้าหมายที่ตั้งเอาไว้ได้ ไม่ว่าเป้าหมายนั้นจะเพื่อสร้าง </a:t>
            </a:r>
            <a:r>
              <a:rPr lang="en-US" sz="2400" dirty="0"/>
              <a:t>Awareness, </a:t>
            </a:r>
            <a:r>
              <a:rPr lang="th-TH" sz="2400" dirty="0"/>
              <a:t>สร้าง </a:t>
            </a:r>
            <a:r>
              <a:rPr lang="en-US" sz="2400" dirty="0"/>
              <a:t>Engagement, </a:t>
            </a:r>
            <a:r>
              <a:rPr lang="th-TH" sz="2400" dirty="0"/>
              <a:t>สร้างยอดขาย หรือเป้าหมายทางธุรกิจอื่นๆ แต่การจะสร้างแคมเปญ (</a:t>
            </a:r>
            <a:r>
              <a:rPr lang="en-US" sz="2400" dirty="0"/>
              <a:t>Campaign) </a:t>
            </a:r>
            <a:r>
              <a:rPr lang="th-TH" sz="2400" dirty="0"/>
              <a:t>สักหนึ่งชิ้นให้ประสบความสำเร็จได้นั้นไม่ใช่เรื่องง่าย แต่ก็ไม่ใช่เรื่องยากเกินทำได้ ถ้าหากคุณรู้และเข้าใจองค์ประกอบสำคัญที่แคมเปญที่ดีควรมีและรู้วิธีการนำไปใช้ให้เหมาะสม การสร้างแคมเปญให้เกิดผลสำเร็จก็ไม่ใช่เรื่องยากอีก</a:t>
            </a:r>
            <a:r>
              <a:rPr lang="th-TH" sz="2400" dirty="0" smtClean="0"/>
              <a:t>ต่อไป</a:t>
            </a:r>
          </a:p>
          <a:p>
            <a:pPr algn="thaiDist"/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93832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</a:rPr>
              <a:t>ศึกษาเอกสารประกอบ </a:t>
            </a:r>
            <a:r>
              <a:rPr lang="en-US" sz="2400" dirty="0" smtClean="0">
                <a:solidFill>
                  <a:schemeClr val="bg1"/>
                </a:solidFill>
              </a:rPr>
              <a:t>IMC </a:t>
            </a:r>
            <a:r>
              <a:rPr lang="th-TH" sz="2400" dirty="0" smtClean="0">
                <a:solidFill>
                  <a:schemeClr val="bg1"/>
                </a:solidFill>
              </a:rPr>
              <a:t>และ </a:t>
            </a:r>
            <a:r>
              <a:rPr lang="en-US" sz="2400" dirty="0" smtClean="0">
                <a:solidFill>
                  <a:schemeClr val="bg1"/>
                </a:solidFill>
              </a:rPr>
              <a:t>Campaign</a:t>
            </a:r>
            <a:endParaRPr lang="th-T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823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โอกาสครั้งสำคัญ ที่ไม่ควรพลาด !! เฟ้นหาสุดยอดไวรัลคลิปวิดีโอ </a:t>
            </a:r>
            <a:r>
              <a:rPr lang="en-US" dirty="0"/>
              <a:t>X Campus Ads Idea Contest </a:t>
            </a:r>
            <a:r>
              <a:rPr lang="th-TH" dirty="0"/>
              <a:t>ครั้งที่ 4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2258291"/>
            <a:ext cx="7467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accent4">
                    <a:lumMod val="50000"/>
                  </a:schemeClr>
                </a:solidFill>
              </a:rPr>
              <a:t>ขอเรียนเชิญมหาวิทยาลัยชั้นนําจากทั่วประเทศ นิสิต นักศึกษา  </a:t>
            </a:r>
          </a:p>
          <a:p>
            <a:r>
              <a:rPr lang="th-TH" sz="2400" b="1" dirty="0">
                <a:solidFill>
                  <a:schemeClr val="accent4">
                    <a:lumMod val="50000"/>
                  </a:schemeClr>
                </a:solidFill>
              </a:rPr>
              <a:t>ส่งผลงานเข้าร่วมการประกวดไวรัลคลิปวิดีโอ จาก 6 โจทย์ชั้นนำระดับประเทศ  </a:t>
            </a:r>
          </a:p>
          <a:p>
            <a:r>
              <a:rPr lang="th-TH" sz="2400" b="1" dirty="0">
                <a:solidFill>
                  <a:schemeClr val="accent4">
                    <a:lumMod val="50000"/>
                  </a:schemeClr>
                </a:solidFill>
              </a:rPr>
              <a:t>กับ  “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X Campus Ads Idea Contest </a:t>
            </a:r>
            <a:r>
              <a:rPr lang="th-TH" sz="2400" b="1" dirty="0">
                <a:solidFill>
                  <a:schemeClr val="accent4">
                    <a:lumMod val="50000"/>
                  </a:schemeClr>
                </a:solidFill>
              </a:rPr>
              <a:t>ครั้งที่ 4 ” </a:t>
            </a:r>
          </a:p>
          <a:p>
            <a:r>
              <a:rPr lang="th-TH" sz="2400" b="1" dirty="0">
                <a:solidFill>
                  <a:schemeClr val="accent4">
                    <a:lumMod val="50000"/>
                  </a:schemeClr>
                </a:solidFill>
              </a:rPr>
              <a:t>ชิงทุนการศึกษามูลค่ารวมกว่า 200,000 บาท !!</a:t>
            </a:r>
          </a:p>
          <a:p>
            <a:endParaRPr lang="th-TH" sz="24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th-TH" sz="2400" b="1" dirty="0">
                <a:solidFill>
                  <a:schemeClr val="accent4">
                    <a:lumMod val="50000"/>
                  </a:schemeClr>
                </a:solidFill>
              </a:rPr>
              <a:t> เปิดรับสมัครตั้งแต่วันนี้ 1 - 30 กันยายน 2564</a:t>
            </a:r>
          </a:p>
          <a:p>
            <a:r>
              <a:rPr lang="th-TH" sz="2400" b="1" dirty="0">
                <a:solidFill>
                  <a:schemeClr val="accent4">
                    <a:lumMod val="50000"/>
                  </a:schemeClr>
                </a:solidFill>
              </a:rPr>
              <a:t>ดูรายละเอียดเพิ่มเติมได้ที่เว็บไซต์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https://www.x-campuscontest.com</a:t>
            </a:r>
          </a:p>
          <a:p>
            <a:r>
              <a:rPr lang="th-TH" sz="2400" b="1" dirty="0">
                <a:solidFill>
                  <a:schemeClr val="accent4">
                    <a:lumMod val="50000"/>
                  </a:schemeClr>
                </a:solidFill>
              </a:rPr>
              <a:t>คลิกลงทะเบียน</a:t>
            </a:r>
          </a:p>
          <a:p>
            <a:r>
              <a:rPr lang="th-TH" sz="2400" b="1" dirty="0">
                <a:solidFill>
                  <a:schemeClr val="accent4">
                    <a:lumMod val="50000"/>
                  </a:schemeClr>
                </a:solidFill>
              </a:rPr>
              <a:t>สอบถามรายละเอียดเพิ่มเติมได้ที่ </a:t>
            </a:r>
          </a:p>
          <a:p>
            <a:r>
              <a:rPr lang="th-TH" sz="2400" b="1" dirty="0">
                <a:solidFill>
                  <a:schemeClr val="accent4">
                    <a:lumMod val="50000"/>
                  </a:schemeClr>
                </a:solidFill>
              </a:rPr>
              <a:t>นายรัฐพงศ์ ประสาทเงิน (เจเล่) 02-661-7750 # 217</a:t>
            </a:r>
          </a:p>
        </p:txBody>
      </p:sp>
    </p:spTree>
    <p:extLst>
      <p:ext uri="{BB962C8B-B14F-4D97-AF65-F5344CB8AC3E}">
        <p14:creationId xmlns:p14="http://schemas.microsoft.com/office/powerpoint/2010/main" val="27824243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2" y="1281112"/>
            <a:ext cx="4738688" cy="473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9470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งานกลุ่ม</a:t>
            </a:r>
            <a:r>
              <a:rPr lang="th-TH" b="1" dirty="0" smtClean="0"/>
              <a:t> </a:t>
            </a:r>
            <a:r>
              <a:rPr lang="th-TH" dirty="0" smtClean="0"/>
              <a:t/>
            </a:r>
            <a:br>
              <a:rPr lang="th-TH" dirty="0" smtClean="0"/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dirty="0"/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0600" y="2743200"/>
            <a:ext cx="76226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th-TH" dirty="0" smtClean="0">
                <a:solidFill>
                  <a:srgbClr val="FF0000"/>
                </a:solidFill>
              </a:rPr>
              <a:t>ทำ </a:t>
            </a:r>
            <a:r>
              <a:rPr lang="en-US" dirty="0" smtClean="0">
                <a:solidFill>
                  <a:srgbClr val="FF0000"/>
                </a:solidFill>
              </a:rPr>
              <a:t>Campaign 1 Campaign </a:t>
            </a:r>
            <a:r>
              <a:rPr lang="th-TH" dirty="0" smtClean="0">
                <a:solidFill>
                  <a:srgbClr val="FF0000"/>
                </a:solidFill>
              </a:rPr>
              <a:t>จากการประกวดชิ้นงาน </a:t>
            </a:r>
            <a:r>
              <a:rPr lang="en-US" dirty="0" smtClean="0">
                <a:solidFill>
                  <a:srgbClr val="FF0000"/>
                </a:solidFill>
              </a:rPr>
              <a:t>Brand </a:t>
            </a:r>
            <a:r>
              <a:rPr lang="th-TH" dirty="0" smtClean="0">
                <a:solidFill>
                  <a:srgbClr val="FF0000"/>
                </a:solidFill>
              </a:rPr>
              <a:t>ส่ง </a:t>
            </a:r>
            <a:r>
              <a:rPr lang="en-US" dirty="0" smtClean="0">
                <a:solidFill>
                  <a:srgbClr val="FF0000"/>
                </a:solidFill>
              </a:rPr>
              <a:t>8 </a:t>
            </a:r>
            <a:r>
              <a:rPr lang="th-TH" dirty="0" smtClean="0">
                <a:solidFill>
                  <a:srgbClr val="FF0000"/>
                </a:solidFill>
              </a:rPr>
              <a:t>กันยายน  พ.ศ. </a:t>
            </a:r>
            <a:r>
              <a:rPr lang="en-US" dirty="0" smtClean="0">
                <a:solidFill>
                  <a:srgbClr val="FF0000"/>
                </a:solidFill>
              </a:rPr>
              <a:t>2564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2.</a:t>
            </a:r>
            <a:r>
              <a:rPr lang="th-TH" dirty="0" smtClean="0">
                <a:solidFill>
                  <a:srgbClr val="FF0000"/>
                </a:solidFill>
              </a:rPr>
              <a:t>   ทำวิจัย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th-TH" dirty="0" smtClean="0">
                <a:solidFill>
                  <a:srgbClr val="FF0000"/>
                </a:solidFill>
              </a:rPr>
              <a:t>เรื่อง ทำเป็นบทความวิจัย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590800"/>
            <a:ext cx="5638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และนี่คือ 4 องค์ประกอบสำคัญ! ที่คุณต้องรู้ ก่อนลงมือทำแคมเปญ</a:t>
            </a:r>
            <a:r>
              <a:rPr lang="th-TH" sz="2400" dirty="0" smtClean="0"/>
              <a:t>การตลาด</a:t>
            </a:r>
          </a:p>
          <a:p>
            <a:endParaRPr lang="th-TH" sz="2000" dirty="0" smtClean="0"/>
          </a:p>
          <a:p>
            <a:r>
              <a:rPr lang="th-TH" sz="2000" dirty="0" smtClean="0"/>
              <a:t> </a:t>
            </a:r>
            <a:r>
              <a:rPr lang="en-US" sz="2000" dirty="0"/>
              <a:t>Campaign Goal      </a:t>
            </a:r>
            <a:r>
              <a:rPr lang="en-US" sz="2000" dirty="0" smtClean="0"/>
              <a:t>	:</a:t>
            </a:r>
            <a:r>
              <a:rPr lang="en-US" sz="2000" dirty="0"/>
              <a:t>   </a:t>
            </a:r>
            <a:r>
              <a:rPr lang="th-TH" sz="2000" dirty="0"/>
              <a:t>เป้าหมายแคมเปญที่ชัดเจน </a:t>
            </a:r>
            <a:r>
              <a:rPr lang="en-US" sz="2000" dirty="0"/>
              <a:t>Content Needed    </a:t>
            </a:r>
            <a:r>
              <a:rPr lang="en-US" sz="2000" dirty="0" smtClean="0"/>
              <a:t>	:</a:t>
            </a:r>
            <a:r>
              <a:rPr lang="en-US" sz="2000" dirty="0"/>
              <a:t>   </a:t>
            </a:r>
            <a:r>
              <a:rPr lang="th-TH" sz="2000" dirty="0"/>
              <a:t>รูปแบบคอนเทนต์ที่เหมาะสม </a:t>
            </a:r>
            <a:r>
              <a:rPr lang="en-US" sz="2000" dirty="0"/>
              <a:t>Traffic Source         </a:t>
            </a:r>
            <a:r>
              <a:rPr lang="en-US" sz="2000" dirty="0" smtClean="0"/>
              <a:t>	:</a:t>
            </a:r>
            <a:r>
              <a:rPr lang="en-US" sz="2000" dirty="0"/>
              <a:t>   </a:t>
            </a:r>
            <a:r>
              <a:rPr lang="th-TH" sz="2000" dirty="0"/>
              <a:t>แหล่งผู้คนที่ต้องการเข้าถึง </a:t>
            </a:r>
            <a:endParaRPr lang="en-US" sz="2000" dirty="0" smtClean="0"/>
          </a:p>
          <a:p>
            <a:r>
              <a:rPr lang="en-US" sz="2000" dirty="0" smtClean="0"/>
              <a:t>Call </a:t>
            </a:r>
            <a:r>
              <a:rPr lang="en-US" sz="2000" dirty="0"/>
              <a:t>to action          </a:t>
            </a:r>
            <a:r>
              <a:rPr lang="en-US" sz="2000" dirty="0" smtClean="0"/>
              <a:t>	:</a:t>
            </a:r>
            <a:r>
              <a:rPr lang="en-US" sz="2000" dirty="0"/>
              <a:t>   </a:t>
            </a:r>
            <a:r>
              <a:rPr lang="th-TH" sz="2000" dirty="0"/>
              <a:t>สัญลักษณ์สร้างแรงกระตุ้น</a:t>
            </a:r>
            <a:br>
              <a:rPr lang="th-TH" sz="2000" dirty="0"/>
            </a:br>
            <a:r>
              <a:rPr lang="th-TH" sz="2000" dirty="0"/>
              <a:t/>
            </a:r>
            <a:br>
              <a:rPr lang="th-TH" sz="2000" dirty="0"/>
            </a:b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77893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-factor-need-to-know-for-campaign-mark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5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4" y="2209800"/>
            <a:ext cx="6400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1. Campaign Goal : </a:t>
            </a:r>
            <a:r>
              <a:rPr lang="th-TH" sz="2400" dirty="0">
                <a:solidFill>
                  <a:srgbClr val="FF0000"/>
                </a:solidFill>
              </a:rPr>
              <a:t>เป้าหมายแคมเปญที่ชัดเจน </a:t>
            </a:r>
            <a:r>
              <a:rPr lang="th-TH" sz="2400" dirty="0"/>
              <a:t>เป้าหมายของแคมเปญในที่นี้ จะแบ่งตาม </a:t>
            </a:r>
            <a:r>
              <a:rPr lang="en-US" sz="2400" dirty="0"/>
              <a:t>Customer Value Journey </a:t>
            </a:r>
            <a:r>
              <a:rPr lang="th-TH" sz="2400" dirty="0"/>
              <a:t>หรือลำดับขั้นการเดินทางของลูกค้าอย่างละเอียด 8 ขั้นตอน เป็นการแบ่งขั้นความสัมพันธ์ของลูกค้ากับแบรนด์ จากคนแปลกหน้า ขยับความสัมพันธ์ขึ้นมาเรื่อยๆ จนกลายเป็นลูกค้า และกลายเป็นแฟนพันธุ์แท้ของแบรนด์ในที่สุด ในขั้นตอนนี้คุณจะต้องค้นหาให้ได้ว่า ขณะนี้เป้าหมายของคุณต้องการขยับขั้นความสัมพันธ์จากขั้นตอนไหนไปยังขั้นตอนไหน เพื่อในลำดับถัดไป คุณจะสามารถเลือกองค์ประกอบอื่นๆให้เหมาะสมที่สุดได้ </a:t>
            </a:r>
            <a:r>
              <a:rPr lang="en-US" sz="2400" dirty="0"/>
              <a:t>Customer Value Journey </a:t>
            </a:r>
            <a:r>
              <a:rPr lang="th-TH" sz="2400" dirty="0"/>
              <a:t>สามารถแบ่งอย่างละเอียดออกเป็น 8 ขั้นตอนได้ดังต่อไปนี้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4563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581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357</TotalTime>
  <Words>2698</Words>
  <Application>Microsoft Office PowerPoint</Application>
  <PresentationFormat>On-screen Show (4:3)</PresentationFormat>
  <Paragraphs>157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โอกาสครั้งสำคัญ ที่ไม่ควรพลาด !! เฟ้นหาสุดยอดไวรัลคลิปวิดีโอ X Campus Ads Idea Contest ครั้งที่ 4</vt:lpstr>
      <vt:lpstr>PowerPoint Presentation</vt:lpstr>
      <vt:lpstr> HOMEWORK งานกลุ่ม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SSRU</dc:creator>
  <cp:lastModifiedBy>TAO</cp:lastModifiedBy>
  <cp:revision>43</cp:revision>
  <dcterms:created xsi:type="dcterms:W3CDTF">2013-08-21T10:49:00Z</dcterms:created>
  <dcterms:modified xsi:type="dcterms:W3CDTF">2021-09-04T05:25:53Z</dcterms:modified>
</cp:coreProperties>
</file>