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12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06" r:id="rId18"/>
    <p:sldId id="307" r:id="rId19"/>
    <p:sldId id="314" r:id="rId20"/>
    <p:sldId id="308" r:id="rId21"/>
    <p:sldId id="309" r:id="rId22"/>
    <p:sldId id="313" r:id="rId23"/>
    <p:sldId id="311" r:id="rId24"/>
    <p:sldId id="292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03/08/64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6971" y="2074310"/>
            <a:ext cx="53340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6"/>
                </a:solidFill>
              </a:rPr>
              <a:t>ADM4301</a:t>
            </a:r>
            <a:endParaRPr lang="th-TH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</a:t>
            </a:r>
            <a:r>
              <a:rPr lang="th-TH" b="1" dirty="0" smtClean="0">
                <a:solidFill>
                  <a:srgbClr val="FF0000"/>
                </a:solidFill>
              </a:rPr>
              <a:t>มีจุดแข็ง คือ ความสามารถในการผลิตเหรียญ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>
                <a:solidFill>
                  <a:srgbClr val="FF0000"/>
                </a:solidFill>
              </a:rPr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มีโอกาส คือ สามารถหารายได้จากการผลิตเหรียญได้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</a:t>
            </a:r>
            <a:r>
              <a:rPr lang="th-TH" b="1" dirty="0" smtClean="0">
                <a:solidFill>
                  <a:srgbClr val="FF0000"/>
                </a:solidFill>
              </a:rPr>
              <a:t>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>
                <a:solidFill>
                  <a:srgbClr val="00B0F0"/>
                </a:solidFill>
              </a:rPr>
              <a:t>  </a:t>
            </a:r>
            <a:r>
              <a:rPr lang="en-US" b="1" dirty="0" smtClean="0"/>
              <a:t>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</a:t>
            </a:r>
            <a:r>
              <a:rPr lang="th-TH" b="1" dirty="0" smtClean="0">
                <a:solidFill>
                  <a:srgbClr val="00B0F0"/>
                </a:solidFill>
              </a:rPr>
              <a:t>จุดอ่อน คือ มีขั้นตอนการทำงานที่ยาว ใช้เวลามาก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ขณะเดียวกันก็มี</a:t>
            </a:r>
            <a:r>
              <a:rPr lang="th-TH" b="1" dirty="0" smtClean="0">
                <a:solidFill>
                  <a:srgbClr val="FF0000"/>
                </a:solidFill>
              </a:rPr>
              <a:t>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</a:t>
            </a:r>
            <a:r>
              <a:rPr lang="th-TH" b="1" dirty="0" smtClean="0">
                <a:solidFill>
                  <a:srgbClr val="FF0000"/>
                </a:solidFill>
              </a:rPr>
              <a:t>จุดอ่อน คือ ต้องนำเข้าน้ำมันดิบจากต่างประเทศ</a:t>
            </a:r>
            <a:r>
              <a:rPr lang="en-US" b="1" dirty="0" smtClean="0"/>
              <a:t> </a:t>
            </a:r>
            <a:r>
              <a:rPr lang="th-TH" b="1" dirty="0" smtClean="0"/>
              <a:t>ประกอบกับพบ</a:t>
            </a:r>
            <a:r>
              <a:rPr lang="th-TH" b="1" dirty="0" smtClean="0">
                <a:solidFill>
                  <a:srgbClr val="00B0F0"/>
                </a:solidFill>
              </a:rPr>
              <a:t>ข้อจำกัด คือ ราคาน้ำมันในตลาดโลกเพิ่มขึ้นอย่างมาก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4" name="Picture 2" descr="https://encrypted-tbn0.gstatic.com/images?q=tbn:ANd9GcR83dH30C2hA3P1MnhaAap-9yru7gBLGaGBekgUfUQLSOv3d9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876800" cy="41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74527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74302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รองเท้ากีฬา </a:t>
            </a:r>
            <a:r>
              <a:rPr lang="en-US" dirty="0" smtClean="0"/>
              <a:t>Nike </a:t>
            </a:r>
          </a:p>
          <a:p>
            <a:r>
              <a:rPr lang="en-US" dirty="0" smtClean="0"/>
              <a:t>1. </a:t>
            </a:r>
            <a:r>
              <a:rPr lang="th-TH" dirty="0" smtClean="0"/>
              <a:t>เบาสบาย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ดีไซน์สวย</a:t>
            </a:r>
          </a:p>
          <a:p>
            <a:r>
              <a:rPr lang="en-US" dirty="0" smtClean="0"/>
              <a:t>3. </a:t>
            </a:r>
            <a:r>
              <a:rPr lang="th-TH" dirty="0" smtClean="0"/>
              <a:t>ราคาคุ้มค่า</a:t>
            </a:r>
          </a:p>
          <a:p>
            <a:r>
              <a:rPr lang="en-US" dirty="0" smtClean="0"/>
              <a:t>4. </a:t>
            </a:r>
            <a:r>
              <a:rPr lang="th-TH" dirty="0" smtClean="0"/>
              <a:t>ใส่แล้วไม่อับชื้น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คุณสมบัติของสินค้า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84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0498"/>
              </p:ext>
            </p:extLst>
          </p:nvPr>
        </p:nvGraphicFramePr>
        <p:xfrm>
          <a:off x="1547664" y="1628800"/>
          <a:ext cx="6515100" cy="99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580"/>
                <a:gridCol w="4922520"/>
              </a:tblGrid>
              <a:tr h="40640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สัปดาห์ที่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หัวข้อ</a:t>
                      </a:r>
                      <a:r>
                        <a:rPr lang="en-US" sz="32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32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effectLst/>
                          <a:latin typeface="TH Niramit AS"/>
                          <a:ea typeface="Times New Roman"/>
                          <a:cs typeface="+mn-cs"/>
                        </a:rPr>
                        <a:t>2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ความรู้พื้นฐานทางการสื่อสารการตลาด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10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Character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เพศ</a:t>
            </a:r>
          </a:p>
          <a:p>
            <a:r>
              <a:rPr lang="th-TH" dirty="0" smtClean="0"/>
              <a:t>อายุ</a:t>
            </a:r>
          </a:p>
          <a:p>
            <a:r>
              <a:rPr lang="th-TH" dirty="0" smtClean="0"/>
              <a:t>อาชีพ</a:t>
            </a:r>
          </a:p>
          <a:p>
            <a:r>
              <a:rPr lang="th-TH" dirty="0" smtClean="0"/>
              <a:t>รายได้</a:t>
            </a:r>
          </a:p>
          <a:p>
            <a:r>
              <a:rPr lang="th-TH" dirty="0" smtClean="0"/>
              <a:t>ลักษณะการดำเนินชีวิต </a:t>
            </a:r>
            <a:r>
              <a:rPr lang="en-US" dirty="0" smtClean="0"/>
              <a:t>Lifestyle  </a:t>
            </a:r>
            <a:r>
              <a:rPr lang="th-TH" dirty="0" smtClean="0"/>
              <a:t>จันทร์-ศุกร์ เสาร์-อาทิตย์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564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แบ่งเป็นวัยทำงาน และวัหยุดเพราะดำเนินชีวิตต่างกัน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ศึกษากลุ่มเป้าหมายออกเป็นสินค้าที่เค้าใช้ในแต่ละกลุ่ม</a:t>
            </a:r>
          </a:p>
          <a:p>
            <a:r>
              <a:rPr lang="en-US" dirty="0" smtClean="0"/>
              <a:t>1</a:t>
            </a:r>
            <a:r>
              <a:rPr lang="th-TH" dirty="0" smtClean="0"/>
              <a:t>.</a:t>
            </a:r>
            <a:r>
              <a:rPr lang="en-US" dirty="0" smtClean="0"/>
              <a:t>Presenter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เสื้อ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th-TH" dirty="0" smtClean="0"/>
              <a:t>กางเกง หรือ กระโปรง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th-TH" dirty="0" smtClean="0"/>
              <a:t>กระเป๋า</a:t>
            </a:r>
            <a:endParaRPr lang="en-US" dirty="0" smtClean="0"/>
          </a:p>
          <a:p>
            <a:r>
              <a:rPr lang="en-US" dirty="0" smtClean="0"/>
              <a:t>5.</a:t>
            </a:r>
            <a:r>
              <a:rPr lang="th-TH" dirty="0" smtClean="0"/>
              <a:t> รองเท้า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th-TH" dirty="0" smtClean="0"/>
              <a:t>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4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</a:t>
            </a:r>
            <a:r>
              <a:rPr lang="th-TH" b="1" dirty="0" smtClean="0"/>
              <a:t>เดี่ยว ส่งใน </a:t>
            </a:r>
            <a:r>
              <a:rPr lang="en-US" b="1" dirty="0" smtClean="0"/>
              <a:t>Class</a:t>
            </a:r>
            <a:r>
              <a:rPr lang="th-TH" b="1" dirty="0" smtClean="0"/>
              <a:t> </a:t>
            </a:r>
            <a:r>
              <a:rPr lang="en-US" b="1" dirty="0" smtClean="0"/>
              <a:t>Room </a:t>
            </a:r>
            <a:r>
              <a:rPr lang="th-TH" b="1" dirty="0" smtClean="0"/>
              <a:t>วันที่ </a:t>
            </a:r>
            <a:r>
              <a:rPr lang="en-US" b="1" dirty="0" smtClean="0"/>
              <a:t>16 </a:t>
            </a:r>
            <a:r>
              <a:rPr lang="th-TH" b="1" dirty="0" smtClean="0"/>
              <a:t>สิงหาคม </a:t>
            </a:r>
            <a:r>
              <a:rPr lang="en-US" dirty="0" smtClean="0"/>
              <a:t>2564 </a:t>
            </a:r>
            <a:r>
              <a:rPr lang="th-TH" dirty="0" smtClean="0"/>
              <a:t>เวลา </a:t>
            </a:r>
            <a:r>
              <a:rPr lang="en-US" dirty="0" smtClean="0"/>
              <a:t>18.00 </a:t>
            </a:r>
            <a:r>
              <a:rPr lang="th-TH" smtClean="0"/>
              <a:t>น.</a:t>
            </a:r>
            <a:r>
              <a:rPr lang="th-TH" b="1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500" y="1685861"/>
            <a:ext cx="65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จงศึกษาธุรกิจที่ตนเอง</a:t>
            </a:r>
            <a:r>
              <a:rPr lang="th-TH" dirty="0" smtClean="0"/>
              <a:t>สนใจที่เป็นสินค้าที่มีความเกี่ยวข้องกับดิจิทัล </a:t>
            </a:r>
            <a:r>
              <a:rPr lang="th-TH" dirty="0"/>
              <a:t>และมีข้อมูลมากพอต่อการวิเคราะห์ทั้ง</a:t>
            </a:r>
            <a:r>
              <a:rPr lang="th-TH" dirty="0" smtClean="0"/>
              <a:t>เทอม และ</a:t>
            </a:r>
            <a:r>
              <a:rPr lang="th-TH" dirty="0"/>
              <a:t>วิเคราะห์</a:t>
            </a:r>
          </a:p>
          <a:p>
            <a:r>
              <a:rPr lang="th-TH" dirty="0">
                <a:solidFill>
                  <a:srgbClr val="FF0000"/>
                </a:solidFill>
              </a:rPr>
              <a:t>1.  </a:t>
            </a:r>
            <a:r>
              <a:rPr lang="en-US" dirty="0">
                <a:solidFill>
                  <a:srgbClr val="FF0000"/>
                </a:solidFill>
              </a:rPr>
              <a:t>Marketing Mix </a:t>
            </a:r>
            <a:r>
              <a:rPr lang="th-TH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4P, 4C</a:t>
            </a:r>
            <a:r>
              <a:rPr lang="th-TH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2.  การวิเคราะห์สถานการณ์ในตลาด </a:t>
            </a:r>
            <a:r>
              <a:rPr lang="en-US" dirty="0">
                <a:solidFill>
                  <a:srgbClr val="FF0000"/>
                </a:solidFill>
              </a:rPr>
              <a:t>(Situation Analysis) 5 C’s </a:t>
            </a:r>
          </a:p>
          <a:p>
            <a:r>
              <a:rPr lang="th-TH" dirty="0">
                <a:solidFill>
                  <a:srgbClr val="FF0000"/>
                </a:solidFill>
              </a:rPr>
              <a:t>3. </a:t>
            </a:r>
            <a:r>
              <a:rPr lang="en-US" dirty="0">
                <a:solidFill>
                  <a:srgbClr val="FF0000"/>
                </a:solidFill>
              </a:rPr>
              <a:t> SWOT Analysis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TOWS Matrix</a:t>
            </a:r>
          </a:p>
          <a:p>
            <a:r>
              <a:rPr lang="th-TH" dirty="0">
                <a:solidFill>
                  <a:srgbClr val="FF0000"/>
                </a:solidFill>
              </a:rPr>
              <a:t>4.  </a:t>
            </a:r>
            <a:r>
              <a:rPr lang="en-US" dirty="0">
                <a:solidFill>
                  <a:srgbClr val="FF0000"/>
                </a:solidFill>
              </a:rPr>
              <a:t>Product Life Cycle </a:t>
            </a:r>
            <a:r>
              <a:rPr lang="th-TH" dirty="0">
                <a:solidFill>
                  <a:srgbClr val="FF0000"/>
                </a:solidFill>
              </a:rPr>
              <a:t>วงจรชีวิตผลิตภัณฑ์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5.  </a:t>
            </a:r>
            <a:r>
              <a:rPr lang="en-US" dirty="0">
                <a:solidFill>
                  <a:srgbClr val="FF0000"/>
                </a:solidFill>
              </a:rPr>
              <a:t>Brand Positioning</a:t>
            </a:r>
          </a:p>
          <a:p>
            <a:r>
              <a:rPr lang="th-TH" dirty="0">
                <a:solidFill>
                  <a:srgbClr val="FF0000"/>
                </a:solidFill>
              </a:rPr>
              <a:t>6.  </a:t>
            </a:r>
            <a:r>
              <a:rPr lang="en-US" dirty="0">
                <a:solidFill>
                  <a:srgbClr val="FF0000"/>
                </a:solidFill>
              </a:rPr>
              <a:t>Brand Character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สรุปบทเรียนลงในสมุดจด</a:t>
            </a:r>
            <a:endParaRPr lang="th-TH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97462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smtClean="0"/>
              <a:t>งานเดี่ยว </a:t>
            </a:r>
            <a:br>
              <a:rPr lang="th-TH" smtClean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r>
              <a:rPr lang="en-US" dirty="0" smtClean="0"/>
              <a:t>Above the line – Below the line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8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838200"/>
            <a:ext cx="8763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/>
              <a:t>1. </a:t>
            </a:r>
            <a:r>
              <a:rPr lang="en-US" sz="2000" b="1" dirty="0" smtClean="0"/>
              <a:t>Products</a:t>
            </a:r>
            <a:r>
              <a:rPr lang="th-TH" sz="2000" dirty="0"/>
              <a:t> </a:t>
            </a:r>
            <a:r>
              <a:rPr lang="th-TH" sz="20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pPr marL="0" indent="0">
              <a:buNone/>
            </a:pPr>
            <a:r>
              <a:rPr lang="th-TH" sz="2000" b="1" dirty="0" smtClean="0"/>
              <a:t>2. </a:t>
            </a:r>
            <a:r>
              <a:rPr lang="en-US" sz="2000" b="1" dirty="0" smtClean="0"/>
              <a:t>Price</a:t>
            </a:r>
            <a:r>
              <a:rPr lang="th-TH" sz="2000" dirty="0"/>
              <a:t> </a:t>
            </a:r>
            <a:r>
              <a:rPr lang="th-TH" sz="2000" dirty="0" smtClean="0"/>
              <a:t>ความเหมาะสมของราคา (</a:t>
            </a:r>
            <a:r>
              <a:rPr lang="en-US" sz="2000" dirty="0" smtClean="0"/>
              <a:t>Price) </a:t>
            </a:r>
            <a:r>
              <a:rPr lang="th-TH" sz="2000" dirty="0" smtClean="0"/>
              <a:t>ในตัวสินค้าและบริการ กับ คุณค่า (</a:t>
            </a:r>
            <a:r>
              <a:rPr lang="en-US" sz="2000" dirty="0" smtClean="0"/>
              <a:t>Value) </a:t>
            </a:r>
            <a:r>
              <a:rPr lang="th-TH" sz="20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pPr marL="0" indent="0">
              <a:buNone/>
            </a:pPr>
            <a:r>
              <a:rPr lang="th-TH" sz="2000" b="1" dirty="0" smtClean="0"/>
              <a:t>3. </a:t>
            </a:r>
            <a:r>
              <a:rPr lang="en-US" sz="2000" b="1" dirty="0" smtClean="0"/>
              <a:t>Place</a:t>
            </a:r>
            <a:r>
              <a:rPr lang="th-TH" sz="2000" dirty="0"/>
              <a:t> </a:t>
            </a:r>
            <a:r>
              <a:rPr lang="th-TH" sz="20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pPr marL="0" indent="0">
              <a:buNone/>
            </a:pPr>
            <a:r>
              <a:rPr lang="th-TH" sz="2000" b="1" dirty="0" smtClean="0"/>
              <a:t>4. </a:t>
            </a:r>
            <a:r>
              <a:rPr lang="en-US" sz="2000" b="1" dirty="0" smtClean="0"/>
              <a:t>Promotion</a:t>
            </a:r>
            <a:r>
              <a:rPr lang="th-TH" sz="2000" dirty="0"/>
              <a:t> </a:t>
            </a:r>
            <a:r>
              <a:rPr lang="th-TH" sz="20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pPr marL="0" indent="0">
              <a:buNone/>
            </a:pPr>
            <a:r>
              <a:rPr lang="th-TH" sz="2000" b="1" dirty="0" smtClean="0"/>
              <a:t>5. </a:t>
            </a:r>
            <a:r>
              <a:rPr lang="en-US" sz="2000" b="1" dirty="0" smtClean="0"/>
              <a:t>People , Employee</a:t>
            </a:r>
            <a:r>
              <a:rPr lang="th-TH" sz="2000" dirty="0"/>
              <a:t> </a:t>
            </a:r>
            <a:r>
              <a:rPr lang="th-TH" sz="20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pPr marL="0" indent="0">
              <a:buNone/>
            </a:pPr>
            <a:r>
              <a:rPr lang="th-TH" sz="2000" b="1" dirty="0" smtClean="0"/>
              <a:t>6. </a:t>
            </a:r>
            <a:r>
              <a:rPr lang="en-US" sz="2000" b="1" dirty="0" smtClean="0"/>
              <a:t>Physical  Evidence / Presentation</a:t>
            </a:r>
            <a:r>
              <a:rPr lang="th-TH" sz="2000" b="1" dirty="0" smtClean="0"/>
              <a:t> </a:t>
            </a:r>
            <a:r>
              <a:rPr lang="th-TH" sz="20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pPr marL="0" indent="0">
              <a:buNone/>
            </a:pPr>
            <a:r>
              <a:rPr lang="th-TH" sz="2000" b="1" dirty="0" smtClean="0"/>
              <a:t>7. </a:t>
            </a:r>
            <a:r>
              <a:rPr lang="en-US" sz="2000" b="1" dirty="0" smtClean="0"/>
              <a:t>Process</a:t>
            </a:r>
            <a:r>
              <a:rPr lang="th-TH" sz="2000" b="1" dirty="0" smtClean="0"/>
              <a:t> </a:t>
            </a:r>
            <a:r>
              <a:rPr lang="th-TH" sz="20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pPr marL="0" indent="0">
              <a:buNone/>
            </a:pPr>
            <a:r>
              <a:rPr lang="th-TH" sz="20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2000" b="1" dirty="0" smtClean="0"/>
              <a:t>7</a:t>
            </a:r>
            <a:r>
              <a:rPr lang="en-US" sz="2000" b="1" dirty="0" smtClean="0"/>
              <a:t>P</a:t>
            </a:r>
            <a:r>
              <a:rPr lang="en-US" sz="2000" dirty="0" smtClean="0"/>
              <a:t> </a:t>
            </a:r>
            <a:r>
              <a:rPr lang="th-TH" sz="20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55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เศรษฐกิจ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สังคม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758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PowerPoint Presentation</vt:lpstr>
      <vt:lpstr> กลยุทธ์ส่วนประสมทางการตลาด Marketing Mix Strategy </vt:lpstr>
      <vt:lpstr>PowerPoint Presentation</vt:lpstr>
      <vt:lpstr>แนวคิด ส่วนประสมทางการตลาดแบบ 7P 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Brand Positioning </vt:lpstr>
      <vt:lpstr>Brand Positioning </vt:lpstr>
      <vt:lpstr>คุณสมบัติของสินค้า</vt:lpstr>
      <vt:lpstr>Brand Character</vt:lpstr>
      <vt:lpstr>แบ่งเป็นวัยทำงาน และวัหยุดเพราะดำเนินชีวิตต่างกัน</vt:lpstr>
      <vt:lpstr>PowerPoint Presentation</vt:lpstr>
      <vt:lpstr> HOMEWORK งานเดี่ยว ส่งใน Class Room วันที่ 16 สิงหาคม 2564 เวลา 18.00 น.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TAO</cp:lastModifiedBy>
  <cp:revision>15</cp:revision>
  <dcterms:created xsi:type="dcterms:W3CDTF">2020-06-09T06:44:17Z</dcterms:created>
  <dcterms:modified xsi:type="dcterms:W3CDTF">2021-08-03T06:49:57Z</dcterms:modified>
</cp:coreProperties>
</file>