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7AC9-85E0-48DC-99C9-0A49B04DE939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FEC9-E3C0-4D04-8559-65D44E6D6B7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1054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7AC9-85E0-48DC-99C9-0A49B04DE939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FEC9-E3C0-4D04-8559-65D44E6D6B7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7337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7AC9-85E0-48DC-99C9-0A49B04DE939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FEC9-E3C0-4D04-8559-65D44E6D6B7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36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7AC9-85E0-48DC-99C9-0A49B04DE939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FEC9-E3C0-4D04-8559-65D44E6D6B7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33935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7AC9-85E0-48DC-99C9-0A49B04DE939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FEC9-E3C0-4D04-8559-65D44E6D6B7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14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7AC9-85E0-48DC-99C9-0A49B04DE939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FEC9-E3C0-4D04-8559-65D44E6D6B7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9279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7AC9-85E0-48DC-99C9-0A49B04DE939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FEC9-E3C0-4D04-8559-65D44E6D6B7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7102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7AC9-85E0-48DC-99C9-0A49B04DE939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FEC9-E3C0-4D04-8559-65D44E6D6B7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20356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7AC9-85E0-48DC-99C9-0A49B04DE939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FEC9-E3C0-4D04-8559-65D44E6D6B7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2619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7AC9-85E0-48DC-99C9-0A49B04DE939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FEC9-E3C0-4D04-8559-65D44E6D6B7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4153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7AC9-85E0-48DC-99C9-0A49B04DE939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FEC9-E3C0-4D04-8559-65D44E6D6B7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20697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A7AC9-85E0-48DC-99C9-0A49B04DE939}" type="datetimeFigureOut">
              <a:rPr lang="th-TH" smtClean="0"/>
              <a:t>14/09/65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5FEC9-E3C0-4D04-8559-65D44E6D6B7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172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10200" y="5105400"/>
            <a:ext cx="3429000" cy="124649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r"/>
            <a:r>
              <a:rPr lang="th-TH" sz="2500" b="1" dirty="0">
                <a:solidFill>
                  <a:schemeClr val="bg1"/>
                </a:solidFill>
              </a:rPr>
              <a:t>อ. อิสรี ไพเราะ (อ.ต๊ะ)</a:t>
            </a:r>
          </a:p>
          <a:p>
            <a:pPr algn="r"/>
            <a:r>
              <a:rPr lang="en-US" sz="2500" b="1" dirty="0">
                <a:solidFill>
                  <a:schemeClr val="bg1"/>
                </a:solidFill>
                <a:hlinkClick r:id="rId2"/>
              </a:rPr>
              <a:t>isaritiaw@gmail.com</a:t>
            </a:r>
            <a:endParaRPr lang="th-TH" sz="2500" b="1" dirty="0">
              <a:solidFill>
                <a:schemeClr val="bg1"/>
              </a:solidFill>
            </a:endParaRPr>
          </a:p>
          <a:p>
            <a:pPr algn="r"/>
            <a:r>
              <a:rPr lang="en-US" sz="2500" b="1" dirty="0">
                <a:solidFill>
                  <a:schemeClr val="bg1"/>
                </a:solidFill>
              </a:rPr>
              <a:t>MB. </a:t>
            </a:r>
            <a:r>
              <a:rPr lang="th-TH" sz="2500" b="1" dirty="0">
                <a:solidFill>
                  <a:schemeClr val="bg1"/>
                </a:solidFill>
              </a:rPr>
              <a:t>086</a:t>
            </a:r>
            <a:r>
              <a:rPr lang="en-US" sz="2500" b="1" dirty="0">
                <a:solidFill>
                  <a:schemeClr val="bg1"/>
                </a:solidFill>
              </a:rPr>
              <a:t>-</a:t>
            </a:r>
            <a:r>
              <a:rPr lang="th-TH" sz="2500" b="1" dirty="0">
                <a:solidFill>
                  <a:schemeClr val="bg1"/>
                </a:solidFill>
              </a:rPr>
              <a:t>358</a:t>
            </a:r>
            <a:r>
              <a:rPr lang="en-US" sz="2500" b="1" dirty="0">
                <a:solidFill>
                  <a:schemeClr val="bg1"/>
                </a:solidFill>
              </a:rPr>
              <a:t>-</a:t>
            </a:r>
            <a:r>
              <a:rPr lang="th-TH" sz="2500" b="1" dirty="0">
                <a:solidFill>
                  <a:schemeClr val="bg1"/>
                </a:solidFill>
              </a:rPr>
              <a:t>3508</a:t>
            </a:r>
            <a:endParaRPr lang="en-US" sz="2500" dirty="0">
              <a:solidFill>
                <a:schemeClr val="bg1"/>
              </a:solidFill>
            </a:endParaRPr>
          </a:p>
        </p:txBody>
      </p:sp>
      <p:pic>
        <p:nvPicPr>
          <p:cNvPr id="31746" name="Picture 2" descr="http://www.theiiat.or.th/media/km/thumbnail/20/90210141120/nw-902101411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22824"/>
            <a:ext cx="2121105" cy="1730375"/>
          </a:xfrm>
          <a:prstGeom prst="rect">
            <a:avLst/>
          </a:prstGeom>
          <a:noFill/>
        </p:spPr>
      </p:pic>
      <p:pic>
        <p:nvPicPr>
          <p:cNvPr id="31748" name="Picture 4" descr="http://www.oknation.net/blog/home/blog_data/202/31202/images/teamwor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873" y="453736"/>
            <a:ext cx="2292927" cy="1921101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276600" y="1981200"/>
            <a:ext cx="5867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90600" y="1981200"/>
            <a:ext cx="7841673" cy="2841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th-TH" sz="4400" b="1" dirty="0">
                <a:solidFill>
                  <a:srgbClr val="FF0000"/>
                </a:solidFill>
              </a:rPr>
              <a:t>การสื่อสารการตลาดเชิงบูรณาการในยุคดิจิทัล </a:t>
            </a:r>
          </a:p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0070C0"/>
                </a:solidFill>
              </a:rPr>
              <a:t>Integrated Digital Marketing Communication</a:t>
            </a:r>
            <a:b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4400" b="1" dirty="0">
                <a:solidFill>
                  <a:srgbClr val="FFC000"/>
                </a:solidFill>
              </a:rPr>
              <a:t>CFD</a:t>
            </a:r>
            <a:r>
              <a:rPr lang="th-TH" sz="4400" b="1" dirty="0">
                <a:solidFill>
                  <a:srgbClr val="FFC000"/>
                </a:solidFill>
              </a:rPr>
              <a:t>4301</a:t>
            </a:r>
            <a:endParaRPr kumimoji="0" lang="th-TH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48064" y="548680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/>
              <a:t>งานกลุ่ม</a:t>
            </a:r>
          </a:p>
        </p:txBody>
      </p:sp>
    </p:spTree>
    <p:extLst>
      <p:ext uri="{BB962C8B-B14F-4D97-AF65-F5344CB8AC3E}">
        <p14:creationId xmlns:p14="http://schemas.microsoft.com/office/powerpoint/2010/main" val="1198950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797511"/>
            <a:ext cx="741682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dirty="0"/>
              <a:t>จัดตั้งธุรกิจที่กลุ่มตนเองสนใจที่เป็นสินค้าที่มีความเกี่ยวข้องกับดิจิทัล และธุรกิจภาพยนตร์ ขาใดขาหนึ่งใน </a:t>
            </a:r>
            <a:r>
              <a:rPr lang="en-US" dirty="0"/>
              <a:t>4P </a:t>
            </a:r>
          </a:p>
          <a:p>
            <a:endParaRPr lang="th-TH" dirty="0"/>
          </a:p>
          <a:p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th-TH" dirty="0">
                <a:solidFill>
                  <a:srgbClr val="FF0000"/>
                </a:solidFill>
              </a:rPr>
              <a:t>.  </a:t>
            </a:r>
            <a:r>
              <a:rPr lang="en-US" dirty="0">
                <a:solidFill>
                  <a:srgbClr val="FF0000"/>
                </a:solidFill>
              </a:rPr>
              <a:t>Marketing Mix </a:t>
            </a:r>
            <a:r>
              <a:rPr lang="th-TH" dirty="0">
                <a:solidFill>
                  <a:srgbClr val="FF000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4P, 4C</a:t>
            </a:r>
            <a:r>
              <a:rPr lang="th-TH" dirty="0">
                <a:solidFill>
                  <a:srgbClr val="FF0000"/>
                </a:solidFill>
              </a:rPr>
              <a:t>)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th-TH" dirty="0">
                <a:solidFill>
                  <a:srgbClr val="FF0000"/>
                </a:solidFill>
              </a:rPr>
              <a:t>.  การวิเคราะห์สถานการณ์ในตลาด </a:t>
            </a:r>
            <a:r>
              <a:rPr lang="en-US" dirty="0">
                <a:solidFill>
                  <a:srgbClr val="FF0000"/>
                </a:solidFill>
              </a:rPr>
              <a:t>(Situation Analysis) 5 C’s </a:t>
            </a:r>
          </a:p>
          <a:p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th-TH" dirty="0">
                <a:solidFill>
                  <a:srgbClr val="FF0000"/>
                </a:solidFill>
              </a:rPr>
              <a:t>. </a:t>
            </a:r>
            <a:r>
              <a:rPr lang="en-US" dirty="0">
                <a:solidFill>
                  <a:srgbClr val="FF0000"/>
                </a:solidFill>
              </a:rPr>
              <a:t> SWOT Analysis </a:t>
            </a:r>
            <a:r>
              <a:rPr lang="th-TH" dirty="0">
                <a:solidFill>
                  <a:srgbClr val="FF0000"/>
                </a:solidFill>
              </a:rPr>
              <a:t>และ </a:t>
            </a:r>
            <a:r>
              <a:rPr lang="en-US" dirty="0">
                <a:solidFill>
                  <a:srgbClr val="FF0000"/>
                </a:solidFill>
              </a:rPr>
              <a:t>TOWS Matrix</a:t>
            </a:r>
          </a:p>
          <a:p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th-TH" dirty="0">
                <a:solidFill>
                  <a:srgbClr val="FF0000"/>
                </a:solidFill>
              </a:rPr>
              <a:t>.  </a:t>
            </a:r>
            <a:r>
              <a:rPr lang="en-US" dirty="0">
                <a:solidFill>
                  <a:srgbClr val="FF0000"/>
                </a:solidFill>
              </a:rPr>
              <a:t>Product Life Cycle </a:t>
            </a:r>
            <a:r>
              <a:rPr lang="th-TH" dirty="0">
                <a:solidFill>
                  <a:srgbClr val="FF0000"/>
                </a:solidFill>
              </a:rPr>
              <a:t>วงจรชีวิตผลิตภัณฑ์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5. Brand Positioning</a:t>
            </a:r>
          </a:p>
          <a:p>
            <a:r>
              <a:rPr lang="en-US" dirty="0">
                <a:solidFill>
                  <a:srgbClr val="FF0000"/>
                </a:solidFill>
              </a:rPr>
              <a:t>6. Brand Character</a:t>
            </a:r>
          </a:p>
          <a:p>
            <a:r>
              <a:rPr lang="en-US">
                <a:solidFill>
                  <a:srgbClr val="FF0000"/>
                </a:solidFill>
              </a:rPr>
              <a:t>7. Campaign </a:t>
            </a:r>
            <a:r>
              <a:rPr lang="en-US" dirty="0">
                <a:solidFill>
                  <a:srgbClr val="FF0000"/>
                </a:solidFill>
              </a:rPr>
              <a:t>2 Campign </a:t>
            </a:r>
            <a:r>
              <a:rPr lang="th-TH" dirty="0">
                <a:solidFill>
                  <a:srgbClr val="FF0000"/>
                </a:solidFill>
              </a:rPr>
              <a:t>ในปี </a:t>
            </a:r>
            <a:r>
              <a:rPr lang="en-US" dirty="0">
                <a:solidFill>
                  <a:srgbClr val="FF0000"/>
                </a:solidFill>
              </a:rPr>
              <a:t>2566</a:t>
            </a:r>
            <a:endParaRPr lang="th-TH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30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27038"/>
            <a:ext cx="2808312" cy="1143000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txBody>
          <a:bodyPr/>
          <a:lstStyle/>
          <a:p>
            <a:pPr algn="ctr"/>
            <a:r>
              <a:rPr lang="th-TH" dirty="0"/>
              <a:t>ตัวเล่ม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541407"/>
            <a:ext cx="2818656" cy="452596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th-TH" sz="2200" dirty="0"/>
              <a:t>หน้าปก</a:t>
            </a:r>
          </a:p>
          <a:p>
            <a:r>
              <a:rPr lang="th-TH" sz="2200" dirty="0"/>
              <a:t>คำนำ</a:t>
            </a:r>
          </a:p>
          <a:p>
            <a:r>
              <a:rPr lang="th-TH" sz="2200" dirty="0"/>
              <a:t>สารบัญ</a:t>
            </a:r>
          </a:p>
          <a:p>
            <a:r>
              <a:rPr lang="th-TH" sz="2200" dirty="0"/>
              <a:t>สารบัญภาพ</a:t>
            </a:r>
          </a:p>
          <a:p>
            <a:r>
              <a:rPr lang="th-TH" sz="2200" dirty="0"/>
              <a:t>สารบัญตาราง</a:t>
            </a:r>
          </a:p>
          <a:p>
            <a:r>
              <a:rPr lang="th-TH" sz="2200" dirty="0"/>
              <a:t>เนื้อหามีเลชหน้าทุกหน้า แบ่งหัวข้อหลัก ห้วข้อรอง หัวข้อย่อย</a:t>
            </a:r>
          </a:p>
          <a:p>
            <a:r>
              <a:rPr lang="th-TH" sz="2200" dirty="0"/>
              <a:t>บรรณานุกรม</a:t>
            </a:r>
          </a:p>
          <a:p>
            <a:r>
              <a:rPr lang="th-TH" sz="2200" dirty="0"/>
              <a:t>ภาคผนวก </a:t>
            </a:r>
            <a:r>
              <a:rPr lang="en-US" sz="2200" dirty="0"/>
              <a:t>– </a:t>
            </a:r>
            <a:r>
              <a:rPr lang="th-TH" sz="2200" dirty="0"/>
              <a:t>ใส่ </a:t>
            </a:r>
            <a:r>
              <a:rPr lang="en-US" sz="2200" dirty="0"/>
              <a:t>PPT 2 Slide</a:t>
            </a:r>
            <a:r>
              <a:rPr lang="th-TH" sz="2200" dirty="0"/>
              <a:t> ต่อ </a:t>
            </a:r>
            <a:r>
              <a:rPr lang="en-US" sz="2200" dirty="0"/>
              <a:t>1 </a:t>
            </a:r>
            <a:r>
              <a:rPr lang="th-TH" sz="2200" dirty="0"/>
              <a:t>หน้า</a:t>
            </a:r>
          </a:p>
          <a:p>
            <a:pPr marL="109728" indent="0">
              <a:buNone/>
            </a:pPr>
            <a:r>
              <a:rPr lang="th-TH" sz="2200" dirty="0"/>
              <a:t>และข้อมูลที่เกี่ยวข้อง</a:t>
            </a:r>
          </a:p>
          <a:p>
            <a:r>
              <a:rPr lang="th-TH" sz="2200" dirty="0"/>
              <a:t>ประวัติเจ้าของผลงาน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860032" y="427038"/>
            <a:ext cx="2818656" cy="1143000"/>
          </a:xfrm>
          <a:prstGeom prst="rect">
            <a:avLst/>
          </a:prstGeom>
          <a:solidFill>
            <a:schemeClr val="accent1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/>
              <a:t>CD</a:t>
            </a:r>
            <a:endParaRPr lang="th-TH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860032" y="1544320"/>
            <a:ext cx="2818656" cy="45259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th-TH" dirty="0"/>
              <a:t>ไฟล์เวิดตัวเล่ม</a:t>
            </a:r>
          </a:p>
          <a:p>
            <a:r>
              <a:rPr lang="th-TH" dirty="0"/>
              <a:t>ไฟล์ </a:t>
            </a:r>
            <a:r>
              <a:rPr lang="en-US" dirty="0"/>
              <a:t>PPT </a:t>
            </a:r>
            <a:r>
              <a:rPr lang="th-TH" dirty="0"/>
              <a:t>นำเสนอ</a:t>
            </a:r>
          </a:p>
          <a:p>
            <a:pPr marL="109728" indent="0">
              <a:buNone/>
            </a:pPr>
            <a:endParaRPr lang="th-TH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868144" y="6070283"/>
            <a:ext cx="3275856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/>
              <a:t>Homework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58621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164</Words>
  <Application>Microsoft Office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Angsana New</vt:lpstr>
      <vt:lpstr>Arial</vt:lpstr>
      <vt:lpstr>Calibri</vt:lpstr>
      <vt:lpstr>Cordia New</vt:lpstr>
      <vt:lpstr>Wingdings 3</vt:lpstr>
      <vt:lpstr>Office Theme</vt:lpstr>
      <vt:lpstr>PowerPoint Presentation</vt:lpstr>
      <vt:lpstr>PowerPoint Presentation</vt:lpstr>
      <vt:lpstr>ตัวเล่ม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TAO</dc:creator>
  <cp:lastModifiedBy>Classroom-FMS</cp:lastModifiedBy>
  <cp:revision>3</cp:revision>
  <dcterms:created xsi:type="dcterms:W3CDTF">2022-09-14T12:33:50Z</dcterms:created>
  <dcterms:modified xsi:type="dcterms:W3CDTF">2022-09-15T05:55:27Z</dcterms:modified>
</cp:coreProperties>
</file>