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271" r:id="rId2"/>
    <p:sldId id="272" r:id="rId3"/>
    <p:sldId id="273" r:id="rId4"/>
    <p:sldId id="274" r:id="rId5"/>
    <p:sldId id="329" r:id="rId6"/>
    <p:sldId id="330" r:id="rId7"/>
    <p:sldId id="36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62" r:id="rId17"/>
    <p:sldId id="363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299" r:id="rId40"/>
    <p:sldId id="327" r:id="rId41"/>
    <p:sldId id="300" r:id="rId42"/>
    <p:sldId id="301" r:id="rId43"/>
    <p:sldId id="302" r:id="rId44"/>
    <p:sldId id="303" r:id="rId45"/>
    <p:sldId id="304" r:id="rId46"/>
    <p:sldId id="364" r:id="rId47"/>
    <p:sldId id="275" r:id="rId48"/>
    <p:sldId id="277" r:id="rId49"/>
    <p:sldId id="278" r:id="rId50"/>
    <p:sldId id="279" r:id="rId51"/>
    <p:sldId id="280" r:id="rId52"/>
    <p:sldId id="281" r:id="rId53"/>
    <p:sldId id="282" r:id="rId54"/>
    <p:sldId id="284" r:id="rId55"/>
    <p:sldId id="287" r:id="rId56"/>
    <p:sldId id="289" r:id="rId57"/>
    <p:sldId id="290" r:id="rId58"/>
    <p:sldId id="291" r:id="rId59"/>
    <p:sldId id="292" r:id="rId60"/>
    <p:sldId id="293" r:id="rId61"/>
    <p:sldId id="294" r:id="rId62"/>
    <p:sldId id="288" r:id="rId63"/>
    <p:sldId id="295" r:id="rId64"/>
    <p:sldId id="29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A693F-7DCD-47F5-B784-66A016595D93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A7FC0-1B2F-4401-B905-4A44070E64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9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6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1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5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53D3-06E6-40D5-8888-A569BD423D25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A78A-4734-4A68-855C-6766BE3AD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1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thumbsup.in.th/2012/05/reality-check-boo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uy_Kawasaki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zgroup.co.th/%e0%b9%81%e0%b8%99%e0%b8%a7%e0%b8%84%e0%b8%b4%e0%b8%94%e0%b8%97%e0%b8%b2%e0%b8%87%e0%b8%81%e0%b8%b2%e0%b8%a3%e0%b8%95%e0%b8%a5%e0%b8%b2%e0%b8%94-7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th.wikipedia.org/wiki/%E0%B8%99%E0%B8%B4%E0%B8%A7%E0%B8%A2%E0%B8%AD%E0%B8%A3%E0%B9%8C%E0%B8%81" TargetMode="External"/><Relationship Id="rId2" Type="http://schemas.openxmlformats.org/officeDocument/2006/relationships/hyperlink" Target="http://th.wikipedia.org/wiki/%E0%B8%9A%E0%B8%A3%E0%B8%B8%E0%B8%81%E0%B8%A5%E0%B8%B4%E0%B8%9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th.wikipedia.org/wiki/%E0%B8%9B%E0%B8%A3%E0%B8%B0%E0%B9%80%E0%B8%97%E0%B8%A8%E0%B8%AA%E0%B8%AB%E0%B8%A3%E0%B8%B1%E0%B8%90%E0%B8%AD%E0%B9%80%E0%B8%A1%E0%B8%A3%E0%B8%B4%E0%B8%81%E0%B8%B2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8%AD%E0%B8%B8%E0%B8%9B%E0%B8%AA%E0%B8%A3%E0%B8%A3%E0%B8%84" TargetMode="External"/><Relationship Id="rId3" Type="http://schemas.openxmlformats.org/officeDocument/2006/relationships/hyperlink" Target="http://th.wikipedia.org/wiki/%E0%B8%81%E0%B8%B2%E0%B8%A3%E0%B9%80%E0%B8%87%E0%B8%B4%E0%B8%99" TargetMode="External"/><Relationship Id="rId7" Type="http://schemas.openxmlformats.org/officeDocument/2006/relationships/hyperlink" Target="http://th.wikipedia.org/w/index.php?title=%E0%B9%82%E0%B8%AD%E0%B8%81%E0%B8%B2%E0%B8%AA&amp;action=edit&amp;redlink=1" TargetMode="External"/><Relationship Id="rId2" Type="http://schemas.openxmlformats.org/officeDocument/2006/relationships/hyperlink" Target="http://th.wikipedia.org/wiki/%E0%B8%9A%E0%B8%A3%E0%B8%B4%E0%B8%A9%E0%B8%B1%E0%B8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/index.php?title=%E0%B8%81%E0%B8%B2%E0%B8%A3%E0%B8%95%E0%B8%A5%E0%B8%B2%E0%B8%94&amp;action=edit&amp;redlink=1" TargetMode="External"/><Relationship Id="rId5" Type="http://schemas.openxmlformats.org/officeDocument/2006/relationships/hyperlink" Target="http://th.wikipedia.org/w/index.php?title=%E0%B8%97%E0%B8%A3%E0%B8%B1%E0%B8%9E%E0%B8%A2%E0%B8%B2%E0%B8%81%E0%B8%A3%E0%B8%9A%E0%B8%B8%E0%B8%84%E0%B8%84%E0%B8%A5&amp;action=edit&amp;redlink=1" TargetMode="External"/><Relationship Id="rId4" Type="http://schemas.openxmlformats.org/officeDocument/2006/relationships/hyperlink" Target="http://th.wikipedia.org/w/index.php?title=%E0%B8%81%E0%B8%B2%E0%B8%A3%E0%B8%9C%E0%B8%A5%E0%B8%B4%E0%B8%95&amp;action=edit&amp;redlink=1" TargetMode="External"/><Relationship Id="rId9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100943"/>
            <a:ext cx="58674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dirty="0"/>
              <a:t>MCA 2102  </a:t>
            </a:r>
            <a:endParaRPr lang="th-TH" sz="2200" dirty="0" smtClean="0"/>
          </a:p>
          <a:p>
            <a:pPr algn="ctr">
              <a:buNone/>
            </a:pPr>
            <a:r>
              <a:rPr lang="th-TH" sz="2200" dirty="0" smtClean="0"/>
              <a:t>การ</a:t>
            </a:r>
            <a:r>
              <a:rPr lang="th-TH" sz="2200" dirty="0"/>
              <a:t>จัดการธุรกิจ</a:t>
            </a:r>
            <a:r>
              <a:rPr lang="th-TH" sz="2200" dirty="0" smtClean="0"/>
              <a:t>สื่อสารมวลชน</a:t>
            </a:r>
          </a:p>
          <a:p>
            <a:pPr algn="ctr">
              <a:buNone/>
            </a:pPr>
            <a:r>
              <a:rPr lang="en-US" sz="2200" dirty="0"/>
              <a:t>Mass Communication Business Management </a:t>
            </a:r>
            <a:r>
              <a:rPr lang="th-TH" sz="2200" dirty="0" smtClean="0"/>
              <a:t> 	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0863583508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214290"/>
            <a:ext cx="200980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Week  3- Chapter </a:t>
            </a:r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ผลผลิตที่สำคัญของบัญชีบริหารคือ</a:t>
            </a:r>
          </a:p>
        </p:txBody>
      </p:sp>
      <p:sp>
        <p:nvSpPr>
          <p:cNvPr id="1024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dirty="0" smtClean="0"/>
              <a:t>การวิเคราะห์ข้อมูลต่าง ๆ ตามความต้องการของผู้บริหารระดับต่าง ๆ ซึ่งเป็นผู้ใช้ข้อมูลเพื่อ</a:t>
            </a:r>
          </a:p>
          <a:p>
            <a:pPr lvl="1"/>
            <a:r>
              <a:rPr lang="th-TH" sz="3600" dirty="0" smtClean="0"/>
              <a:t>การวางแผน</a:t>
            </a:r>
          </a:p>
          <a:p>
            <a:pPr lvl="1"/>
            <a:r>
              <a:rPr lang="th-TH" sz="3600" dirty="0" smtClean="0"/>
              <a:t>ตัดสินใจ</a:t>
            </a:r>
          </a:p>
          <a:p>
            <a:pPr lvl="1"/>
            <a:r>
              <a:rPr lang="th-TH" sz="3600" dirty="0" smtClean="0"/>
              <a:t>ควบคุมหรือติดตามแผน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</p:txBody>
      </p:sp>
      <p:sp>
        <p:nvSpPr>
          <p:cNvPr id="1024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E8151C79-59A4-41AE-919E-3F2A78EB74AD}" type="slidenum">
              <a:rPr lang="en-US" sz="1800">
                <a:solidFill>
                  <a:srgbClr val="FFFFFF"/>
                </a:solidFill>
              </a:rPr>
              <a:pPr/>
              <a:t>10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0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57663"/>
          </a:xfrm>
        </p:spPr>
        <p:txBody>
          <a:bodyPr/>
          <a:lstStyle/>
          <a:p>
            <a:r>
              <a:rPr lang="th-TH" smtClean="0"/>
              <a:t>งบดุล คือ รายงานที่แสดงฐานะการเงิน ณ วันสิ้นงวดเวลาบัญชีว่า ณ วันนั้นองค์กรนั้นมีสินทรัพย์  หนี้สิน  และส่วนของเจ้าของเท่าใด ซึ่งสามารถวิเคราะห์ความเสี่ยงบางเรื่องขององค์กรจากข้อมูลในรายงานนี้</a:t>
            </a:r>
          </a:p>
        </p:txBody>
      </p:sp>
      <p:sp>
        <p:nvSpPr>
          <p:cNvPr id="11267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6E9B5B79-99EC-46F6-BC82-E92117A13DD5}" type="slidenum">
              <a:rPr lang="en-US" sz="1800">
                <a:solidFill>
                  <a:srgbClr val="FFFFFF"/>
                </a:solidFill>
              </a:rPr>
              <a:pPr/>
              <a:t>11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7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94288"/>
          </a:xfrm>
        </p:spPr>
        <p:txBody>
          <a:bodyPr/>
          <a:lstStyle/>
          <a:p>
            <a:r>
              <a:rPr lang="th-TH" smtClean="0"/>
              <a:t>งบกำไรขาดทุน คือ รายงานที่แสดงถึงผลการดำเนินงานในหนึ่งงวดเวลาที่ผ่านมาว่ามีรายได้อะไรเกิดขึ้นเป็นจำนวนเท่าใดและมีค่าใช้จ่ายต่าง ๆ ในการดำเนินงาน  ผลต่างคือกำไรหรือขาดทุน หรือรายได้เหนือ/ต่ำกว่ารายจ่ายจากการดำเนินงาน</a:t>
            </a:r>
          </a:p>
        </p:txBody>
      </p:sp>
      <p:sp>
        <p:nvSpPr>
          <p:cNvPr id="12291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5CAAB241-00D5-4ECD-88C7-52E500FD65D7}" type="slidenum">
              <a:rPr lang="en-US" sz="1800">
                <a:solidFill>
                  <a:srgbClr val="FFFFFF"/>
                </a:solidFill>
              </a:rPr>
              <a:pPr/>
              <a:t>12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/>
              <a:t>งบแสดงการเปลี่ยนแปลงส่วนของเจ้าของในงวดเวลาบัญชีที่รายงานว่าเพิ่มขึ้นหรือลดลงเพราะเหตุใด</a:t>
            </a:r>
            <a:endParaRPr lang="th-TH" dirty="0"/>
          </a:p>
        </p:txBody>
      </p:sp>
      <p:sp>
        <p:nvSpPr>
          <p:cNvPr id="1331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ED66AB16-2F04-4159-A40C-9F53C570FEB7}" type="slidenum">
              <a:rPr lang="en-US" sz="1800">
                <a:solidFill>
                  <a:srgbClr val="FFFFFF"/>
                </a:solidFill>
              </a:rPr>
              <a:pPr/>
              <a:t>13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2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smtClean="0"/>
              <a:t>งบกระแสเงินสดคือ รายงานที่แสดงการเคลื่อนไหวของเงินสดในงวดเวลาบัญชีที่ผ่านมา โดยจะแบ่งการเคลื่อนไหวออกเป็น 3 กิจกรรมคือ</a:t>
            </a:r>
          </a:p>
        </p:txBody>
      </p:sp>
      <p:sp>
        <p:nvSpPr>
          <p:cNvPr id="14339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3200" dirty="0" smtClean="0"/>
              <a:t>กิจกรรมดำเนินงาน </a:t>
            </a:r>
            <a:r>
              <a:rPr lang="en-US" sz="3200" dirty="0" smtClean="0">
                <a:cs typeface="Angsana New" panose="02020603050405020304" pitchFamily="18" charset="-34"/>
              </a:rPr>
              <a:t>(Operating Activities)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dirty="0" smtClean="0"/>
              <a:t>กิจกรรมลงทุน (</a:t>
            </a:r>
            <a:r>
              <a:rPr lang="en-US" sz="3200" dirty="0" smtClean="0">
                <a:cs typeface="Angsana New" panose="02020603050405020304" pitchFamily="18" charset="-34"/>
              </a:rPr>
              <a:t>Investing Activities)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3200" dirty="0" smtClean="0"/>
              <a:t>กิจกรรมจัดหาเงิน </a:t>
            </a:r>
            <a:r>
              <a:rPr lang="en-US" sz="3200" dirty="0" smtClean="0">
                <a:cs typeface="Angsana New" panose="02020603050405020304" pitchFamily="18" charset="-34"/>
              </a:rPr>
              <a:t>(Financing Activities)</a:t>
            </a:r>
          </a:p>
          <a:p>
            <a:pPr>
              <a:buFont typeface="Georgia" panose="02040502050405020303" pitchFamily="18" charset="0"/>
              <a:buNone/>
            </a:pPr>
            <a:r>
              <a:rPr lang="en-US" sz="3200" dirty="0" smtClean="0">
                <a:cs typeface="Angsana New" panose="02020603050405020304" pitchFamily="18" charset="-34"/>
              </a:rPr>
              <a:t>		</a:t>
            </a:r>
            <a:r>
              <a:rPr lang="th-TH" sz="3200" dirty="0" smtClean="0"/>
              <a:t>โดยจะแสดงแหล่งที่มาและการใช้ไปของเงินสดในแต่ละกิจกรรมและ     แสดงรวมสุทธิแล้วเงินสดคงเหลือปลายงวดเพิ่มขึ้นหรือลดลงจากยอดคงเหลือต้นงวด</a:t>
            </a:r>
          </a:p>
        </p:txBody>
      </p:sp>
      <p:sp>
        <p:nvSpPr>
          <p:cNvPr id="1434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59A0C94F-E7A3-48C6-9317-01DA1CBE799F}" type="slidenum">
              <a:rPr lang="en-US" sz="1800">
                <a:solidFill>
                  <a:srgbClr val="FFFFFF"/>
                </a:solidFill>
              </a:rPr>
              <a:pPr/>
              <a:t>14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7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/>
              <a:t>การจัดหมวดหมู่แยกประเภทรายการทางบัญชี แยกเป็น 5 ประเภท</a:t>
            </a:r>
            <a:endParaRPr lang="th-TH" dirty="0"/>
          </a:p>
        </p:txBody>
      </p:sp>
      <p:sp>
        <p:nvSpPr>
          <p:cNvPr id="1536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</a:pPr>
            <a:r>
              <a:rPr lang="th-TH" sz="3200" dirty="0" smtClean="0"/>
              <a:t>	1.  สินทรัพย์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3200" dirty="0" smtClean="0"/>
              <a:t>	2.  หนี้สิน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3200" dirty="0" smtClean="0"/>
              <a:t>	3.  ส่วนของเจ้าของ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3200" dirty="0" smtClean="0"/>
              <a:t>	4.  รายได้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3200" dirty="0" smtClean="0"/>
              <a:t>	5.  ค่าใช้จ่าย</a:t>
            </a:r>
          </a:p>
        </p:txBody>
      </p:sp>
      <p:sp>
        <p:nvSpPr>
          <p:cNvPr id="1536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1E359A35-8A03-4460-8413-5D36636B4185}" type="slidenum">
              <a:rPr lang="en-US" sz="1800">
                <a:solidFill>
                  <a:srgbClr val="FFFFFF"/>
                </a:solidFill>
              </a:rPr>
              <a:pPr/>
              <a:t>15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การบ้าน งานเดี่ยว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sz="4400" dirty="0" smtClean="0"/>
              <a:t>ยกตัวอย่างมา </a:t>
            </a:r>
            <a:r>
              <a:rPr lang="en-US" sz="4400" dirty="0" smtClean="0"/>
              <a:t>1 </a:t>
            </a:r>
            <a:r>
              <a:rPr lang="th-TH" sz="4400" dirty="0" smtClean="0"/>
              <a:t>ธุรกิจ</a:t>
            </a:r>
            <a:r>
              <a:rPr lang="th-TH" sz="4400" dirty="0"/>
              <a:t>	</a:t>
            </a:r>
            <a:r>
              <a:rPr lang="th-TH" sz="4400" dirty="0" smtClean="0"/>
              <a:t>แล้วบอก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4400" dirty="0"/>
              <a:t>	</a:t>
            </a:r>
            <a:r>
              <a:rPr lang="th-TH" sz="4400" dirty="0" smtClean="0"/>
              <a:t>1</a:t>
            </a:r>
            <a:r>
              <a:rPr lang="th-TH" sz="4400" dirty="0"/>
              <a:t>.  สินทรัพย์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4400" dirty="0"/>
              <a:t>	2.  หนี้สิน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4400" dirty="0"/>
              <a:t>	3.  ส่วนของเจ้าของ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4400" dirty="0"/>
              <a:t>	4.  รายได้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4400" dirty="0"/>
              <a:t>	5.  ค่าใช้จ่าย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3800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ต่อ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33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512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/>
              <a:t>	สินทรัพย์ หมายถึง ทรัพยากรที่กิจการเป็นเจ้าของสามารถควบคุม ตัดสินใจที่จะเปลี่ยนแปลง มีไว้เพื่อประโยชน์ในการดำเนินงานทั้งระยะสั้นและระยะยาว แบ่งเป็น</a:t>
            </a:r>
            <a:endParaRPr lang="th-TH" dirty="0"/>
          </a:p>
        </p:txBody>
      </p:sp>
      <p:sp>
        <p:nvSpPr>
          <p:cNvPr id="1638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364966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สินทรัพย์หมุนเวียน</a:t>
            </a:r>
          </a:p>
          <a:p>
            <a:r>
              <a:rPr lang="th-TH" sz="3600" dirty="0" smtClean="0"/>
              <a:t>สินทรัพย์ไม่หมุนเวียน</a:t>
            </a:r>
          </a:p>
        </p:txBody>
      </p:sp>
      <p:sp>
        <p:nvSpPr>
          <p:cNvPr id="1638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3DB91BE2-7C91-4966-B743-4192BBC32D56}" type="slidenum">
              <a:rPr lang="en-US" sz="1800">
                <a:solidFill>
                  <a:srgbClr val="FFFFFF"/>
                </a:solidFill>
              </a:rPr>
              <a:pPr/>
              <a:t>18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69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/>
              <a:t>	หนี้สิน หมายถึง ภาระผูกพันในปัจจุบันของกิจการที่จะต้องนำทรัพยากรที่มี เช่น สินค้า  เงินสด  บริการไปชำระ แบ่งเป็น</a:t>
            </a:r>
            <a:endParaRPr lang="th-TH" dirty="0"/>
          </a:p>
        </p:txBody>
      </p:sp>
      <p:sp>
        <p:nvSpPr>
          <p:cNvPr id="17411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หนี้สินหมุนเวียน</a:t>
            </a:r>
          </a:p>
          <a:p>
            <a:r>
              <a:rPr lang="th-TH" sz="4000" dirty="0" smtClean="0"/>
              <a:t>หนี้สินไม่หมุนเวียน</a:t>
            </a:r>
          </a:p>
        </p:txBody>
      </p:sp>
      <p:sp>
        <p:nvSpPr>
          <p:cNvPr id="1741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7AEDDE78-A110-4E3E-83C0-D6B11F2C5BF5}" type="slidenum">
              <a:rPr lang="en-US" sz="1800">
                <a:solidFill>
                  <a:srgbClr val="FFFFFF"/>
                </a:solidFill>
              </a:rPr>
              <a:pPr/>
              <a:t>19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6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852082"/>
              </p:ext>
            </p:extLst>
          </p:nvPr>
        </p:nvGraphicFramePr>
        <p:xfrm>
          <a:off x="1143000" y="1600200"/>
          <a:ext cx="6810375" cy="4754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39957"/>
                <a:gridCol w="517041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สัปดาห์ที่  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บทที่ </a:t>
                      </a:r>
                      <a:r>
                        <a:rPr lang="th-TH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</a:rPr>
                        <a:t>3</a:t>
                      </a:r>
                      <a:r>
                        <a:rPr lang="th-TH" sz="2400" dirty="0" smtClean="0">
                          <a:effectLst/>
                        </a:rPr>
                        <a:t> </a:t>
                      </a:r>
                      <a:r>
                        <a:rPr lang="th-TH" sz="2400" dirty="0">
                          <a:effectLst/>
                        </a:rPr>
                        <a:t>	หลักการการจัดการด้านการเงินและการตลาด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th-TH" sz="2400" dirty="0">
                          <a:effectLst/>
                        </a:rPr>
                        <a:t>รูปแบบของธุรกิจสื่อสารมวลชน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th-TH" sz="2400" dirty="0">
                          <a:effectLst/>
                        </a:rPr>
                        <a:t>ความหมายของการจัดการด้านการเงิน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th-TH" sz="2400" dirty="0">
                          <a:effectLst/>
                        </a:rPr>
                        <a:t>ความสำคํญของการทำบัญชี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th-TH" sz="2400" dirty="0">
                          <a:effectLst/>
                        </a:rPr>
                        <a:t>การบริหารงบการเงินและบัญชี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th-TH" sz="2400" dirty="0">
                          <a:effectLst/>
                        </a:rPr>
                        <a:t>แนวคิดทางการตลาด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th-TH" sz="2400" dirty="0">
                          <a:effectLst/>
                        </a:rPr>
                        <a:t>ความหมายและความสำคํญของการบริหารองค์กรและการตลาด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	หลัการแนวคิดทฤษฏีทางการตลาด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	ทฤษฏีลำดับขั้นความต้องการ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	ทฤษฏีการ</a:t>
                      </a:r>
                      <a:r>
                        <a:rPr lang="th-TH" sz="2400" dirty="0" smtClean="0">
                          <a:effectLst/>
                        </a:rPr>
                        <a:t>วิเคราะห์สถานการณ์ใน</a:t>
                      </a:r>
                      <a:r>
                        <a:rPr lang="th-TH" sz="2400" dirty="0">
                          <a:effectLst/>
                        </a:rPr>
                        <a:t>ตลาด</a:t>
                      </a:r>
                      <a:endParaRPr lang="en-US" sz="2400" dirty="0">
                        <a:effectLst/>
                      </a:endParaRPr>
                    </a:p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</a:rPr>
                        <a:t>	ทฤษฏีสภาวะแวดล้อม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46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09738"/>
          </a:xfrm>
        </p:spPr>
        <p:txBody>
          <a:bodyPr>
            <a:normAutofit fontScale="90000"/>
          </a:bodyPr>
          <a:lstStyle/>
          <a:p>
            <a:r>
              <a:rPr lang="th-TH" sz="4400" smtClean="0"/>
              <a:t>	ส่วนของเจ้าของหรือส่วนทุน หมายถึง ส่วนคงเหลือในกิจการหลังจากสินทรัพย์ทั้งหมดหักหนี้สินทั้งหมดแล้ว</a:t>
            </a:r>
          </a:p>
        </p:txBody>
      </p:sp>
      <p:sp>
        <p:nvSpPr>
          <p:cNvPr id="1843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E063183A-4CBE-44EE-A6F0-27914607F150}" type="slidenum">
              <a:rPr lang="en-US" sz="1800">
                <a:solidFill>
                  <a:srgbClr val="FFFFFF"/>
                </a:solidFill>
              </a:rPr>
              <a:pPr/>
              <a:t>20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2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097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/>
              <a:t>	รายได้ หมายถึง ผลประโยชน์ที่กิจกรรมได้รับจากการประกอบการดำเนินงานหลัก เช่น รายได้จากการขายสินค้า  รายได้จากค่าลงทะเบียน  และรายได้อื่นใดอันเป็นผลประโยชน์ที่ได้รับ ส่งผลให้ส่วนของเจ้าของเพิ่มขึ้น</a:t>
            </a:r>
            <a:endParaRPr lang="th-TH" dirty="0"/>
          </a:p>
        </p:txBody>
      </p:sp>
      <p:sp>
        <p:nvSpPr>
          <p:cNvPr id="19459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DBD215AB-AAD1-49A4-BC5A-453B69BAE717}" type="slidenum">
              <a:rPr lang="en-US" sz="1800">
                <a:solidFill>
                  <a:srgbClr val="FFFFFF"/>
                </a:solidFill>
              </a:rPr>
              <a:pPr/>
              <a:t>21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9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854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/>
              <a:t>	ค่าใช้จ่าย หมายถึง ทรัพยากรที่จะต้องใช้ไปเพื่อการดำเนินงาน เพื่อให้ได้มาซึ่งรายได้  เช่น ต้นทุนสินค้าขาย  เงินเดือน  ค่าน้ำค่าไฟ  ค่าเสื่อมราคา  ค่าใช้จ่ายอื่น ๆ เป็นต้น  โดยทรัพยากรที่ใช้ไปได้รับประโยชน์เสร็จสิ้นแล้วในงวดบัญชีนั้น การมีค่าใช้จ่ายส่งผลให้ส่วนของเจ้าของลดลง</a:t>
            </a:r>
            <a:endParaRPr lang="th-TH" dirty="0"/>
          </a:p>
        </p:txBody>
      </p:sp>
      <p:sp>
        <p:nvSpPr>
          <p:cNvPr id="20483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12C3DBB2-70E5-4067-B3AA-BC74025633C3}" type="slidenum">
              <a:rPr lang="en-US" sz="1800">
                <a:solidFill>
                  <a:srgbClr val="FFFFFF"/>
                </a:solidFill>
              </a:rPr>
              <a:pPr/>
              <a:t>22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8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สมมติฐานหลัก ๆ ทางการบัญชี</a:t>
            </a:r>
          </a:p>
        </p:txBody>
      </p:sp>
      <p:sp>
        <p:nvSpPr>
          <p:cNvPr id="21507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 การวัดค่ารายการต่าง ๆ ต้องวัดเป็นตัวเงินเพื่อการบันทึก</a:t>
            </a:r>
          </a:p>
          <a:p>
            <a:r>
              <a:rPr lang="th-TH" sz="3600" dirty="0" smtClean="0"/>
              <a:t>ใช้เกณฑ์คงค้าง คือ รับรู้รายการหรือเหตุการณ์เมื่อเกิดไม่ใช่เมื่อรับหรือจ่ายเงินสด</a:t>
            </a:r>
          </a:p>
          <a:p>
            <a:r>
              <a:rPr lang="th-TH" sz="3600" dirty="0" smtClean="0"/>
              <a:t>กิจการจะต้องแยกต่างหากจากผู้เป็นเจ้าของ</a:t>
            </a:r>
          </a:p>
          <a:p>
            <a:r>
              <a:rPr lang="th-TH" sz="3600" dirty="0" smtClean="0"/>
              <a:t>การดำเนินงานต่อเนื่อง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3600" dirty="0" smtClean="0"/>
              <a:t>	เป็นต้น</a:t>
            </a:r>
          </a:p>
        </p:txBody>
      </p:sp>
      <p:sp>
        <p:nvSpPr>
          <p:cNvPr id="2150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3F61900E-D74A-4B36-B566-98EC58EDA2AB}" type="slidenum">
              <a:rPr lang="en-US" sz="1800">
                <a:solidFill>
                  <a:srgbClr val="FFFFFF"/>
                </a:solidFill>
              </a:rPr>
              <a:pPr/>
              <a:t>23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1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การบันทึกบัญชี</a:t>
            </a:r>
          </a:p>
        </p:txBody>
      </p:sp>
      <p:sp>
        <p:nvSpPr>
          <p:cNvPr id="22531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</a:pPr>
            <a:r>
              <a:rPr lang="th-TH" sz="4000" dirty="0" smtClean="0"/>
              <a:t>  1.  วัดเป็นตัวเงินได้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4000" dirty="0" smtClean="0"/>
              <a:t>  2.  ใช้ราคาทุนเมื่อเกิดรายการ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4000" dirty="0" smtClean="0"/>
              <a:t>  3.  มีหลักฐานการเกิดรายการเพื่อตรวจสอบได้  </a:t>
            </a:r>
          </a:p>
        </p:txBody>
      </p:sp>
      <p:sp>
        <p:nvSpPr>
          <p:cNvPr id="2253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D824A73A-AED6-40D5-8394-199B4C74D5F2}" type="slidenum">
              <a:rPr lang="en-US" sz="1800">
                <a:solidFill>
                  <a:srgbClr val="FFFFFF"/>
                </a:solidFill>
              </a:rPr>
              <a:pPr/>
              <a:t>24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5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สมการบัญชีหรืองบดุล</a:t>
            </a:r>
          </a:p>
        </p:txBody>
      </p:sp>
      <p:sp>
        <p:nvSpPr>
          <p:cNvPr id="23555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</a:pPr>
            <a:r>
              <a:rPr lang="th-TH" sz="4000" dirty="0" smtClean="0"/>
              <a:t>  สินทรัพย์ </a:t>
            </a:r>
            <a:r>
              <a:rPr lang="en-US" sz="4000" dirty="0" smtClean="0">
                <a:cs typeface="Angsana New" panose="02020603050405020304" pitchFamily="18" charset="-34"/>
              </a:rPr>
              <a:t>=</a:t>
            </a:r>
            <a:r>
              <a:rPr lang="th-TH" sz="4000" dirty="0" smtClean="0"/>
              <a:t>  หนี้สิน +  ส่วนของเจ้าของหรือส่วนทุน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4000" dirty="0" smtClean="0"/>
              <a:t>                   </a:t>
            </a:r>
            <a:r>
              <a:rPr lang="en-US" sz="4000" dirty="0" smtClean="0">
                <a:cs typeface="Angsana New" panose="02020603050405020304" pitchFamily="18" charset="-34"/>
              </a:rPr>
              <a:t>= </a:t>
            </a:r>
            <a:r>
              <a:rPr lang="th-TH" sz="4000" dirty="0" smtClean="0"/>
              <a:t>หนี้สิน + ส่วนทุน + กำไรสะสม </a:t>
            </a:r>
          </a:p>
        </p:txBody>
      </p:sp>
      <p:sp>
        <p:nvSpPr>
          <p:cNvPr id="2355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22D48354-F505-42DD-BE4E-42A4EB9798EA}" type="slidenum">
              <a:rPr lang="en-US" sz="1800">
                <a:solidFill>
                  <a:srgbClr val="FFFFFF"/>
                </a:solidFill>
              </a:rPr>
              <a:pPr/>
              <a:t>25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99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สินทรัพย์ </a:t>
            </a:r>
            <a:r>
              <a:rPr lang="en-US" smtClean="0">
                <a:cs typeface="Cordia New" panose="020B0304020202020204" pitchFamily="34" charset="-34"/>
              </a:rPr>
              <a:t>= </a:t>
            </a:r>
            <a:r>
              <a:rPr lang="th-TH" smtClean="0"/>
              <a:t>หนี้สิน + ส่วนทุน</a:t>
            </a:r>
          </a:p>
        </p:txBody>
      </p:sp>
      <p:sp>
        <p:nvSpPr>
          <p:cNvPr id="2457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49488"/>
            <a:ext cx="8435975" cy="432435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นำเงินมาลงทุน 100,000 บาท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เงินสด 100,000 </a:t>
            </a:r>
            <a:r>
              <a:rPr lang="en-US" sz="2400" smtClean="0">
                <a:cs typeface="Angsana New" panose="02020603050405020304" pitchFamily="18" charset="-34"/>
              </a:rPr>
              <a:t>=  </a:t>
            </a:r>
            <a:r>
              <a:rPr lang="th-TH" sz="2400" smtClean="0"/>
              <a:t>ทุน 100,000 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ซื้อ อาคาร 2,000,000 ด้วยเงินกู้จากธนาคาร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เงินสด 100,000 + อาคาร 2,000,000 </a:t>
            </a:r>
            <a:r>
              <a:rPr lang="en-US" sz="2400" smtClean="0">
                <a:cs typeface="Angsana New" panose="02020603050405020304" pitchFamily="18" charset="-34"/>
              </a:rPr>
              <a:t>=</a:t>
            </a:r>
            <a:r>
              <a:rPr lang="th-TH" sz="2400" smtClean="0"/>
              <a:t> เงินกู้</a:t>
            </a:r>
            <a:r>
              <a:rPr lang="en-US" sz="2400" smtClean="0">
                <a:cs typeface="Angsana New" panose="02020603050405020304" pitchFamily="18" charset="-34"/>
              </a:rPr>
              <a:t> </a:t>
            </a:r>
            <a:r>
              <a:rPr lang="th-TH" sz="2400" smtClean="0"/>
              <a:t>2,000,000 </a:t>
            </a:r>
            <a:r>
              <a:rPr lang="en-US" sz="2400" smtClean="0">
                <a:cs typeface="Angsana New" panose="02020603050405020304" pitchFamily="18" charset="-34"/>
              </a:rPr>
              <a:t>+ </a:t>
            </a:r>
            <a:r>
              <a:rPr lang="th-TH" sz="2400" smtClean="0"/>
              <a:t>ทุน 100,000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ซื้อสินค้าเงินเชื่อ 50,000 บาท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เงินสด 100,000 + สินค้า 50,000 + อาคาร 2,000,000 </a:t>
            </a:r>
            <a:r>
              <a:rPr lang="en-US" sz="2400" smtClean="0">
                <a:cs typeface="Angsana New" panose="02020603050405020304" pitchFamily="18" charset="-34"/>
              </a:rPr>
              <a:t>=</a:t>
            </a:r>
            <a:r>
              <a:rPr lang="th-TH" sz="2400" smtClean="0"/>
              <a:t> เจ้าหนี้ 50,000 เงินกู้ 2,000,000 + ทุน 100,000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ขายสินค้าเงินเชื่อต้นทุน 10,000 ราคาขาย 20,000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เงินสด 100,000 + ลูกหนี้ 20,000 + สินค้า 40,000 </a:t>
            </a:r>
            <a:r>
              <a:rPr lang="en-US" sz="2400" smtClean="0">
                <a:cs typeface="Angsana New" panose="02020603050405020304" pitchFamily="18" charset="-34"/>
              </a:rPr>
              <a:t>=</a:t>
            </a:r>
            <a:r>
              <a:rPr lang="th-TH" sz="2400" smtClean="0"/>
              <a:t> เจ้าหนี้ 50,000 + เงินกู้ 2,000,000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+  อาคาร 2,000,000			            +  ทุน 100,000 + กำไร 10,000	</a:t>
            </a:r>
          </a:p>
        </p:txBody>
      </p:sp>
      <p:sp>
        <p:nvSpPr>
          <p:cNvPr id="2458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5BCD6AA3-2BFD-488E-9051-CBE92D7B03D3}" type="slidenum">
              <a:rPr lang="en-US" sz="1800">
                <a:solidFill>
                  <a:srgbClr val="FFFFFF"/>
                </a:solidFill>
              </a:rPr>
              <a:pPr/>
              <a:t>26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7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800" dirty="0" smtClean="0"/>
              <a:t>มหาวิทยาลัยมหาจุฬาลง</a:t>
            </a:r>
            <a:r>
              <a:rPr lang="th-TH" sz="2800" dirty="0" err="1" smtClean="0"/>
              <a:t>กรณ</a:t>
            </a:r>
            <a:r>
              <a:rPr lang="th-TH" sz="2800" dirty="0" smtClean="0"/>
              <a:t>ราชวิทยาลัย</a:t>
            </a:r>
            <a:br>
              <a:rPr lang="th-TH" sz="2800" dirty="0" smtClean="0"/>
            </a:br>
            <a:r>
              <a:rPr lang="th-TH" sz="2800" dirty="0" smtClean="0"/>
              <a:t>งบดุล</a:t>
            </a:r>
            <a:br>
              <a:rPr lang="th-TH" sz="2800" dirty="0" smtClean="0"/>
            </a:br>
            <a:r>
              <a:rPr lang="th-TH" sz="2800" dirty="0" smtClean="0"/>
              <a:t>ณ วันที่  30  กันยายน  2549</a:t>
            </a:r>
            <a:br>
              <a:rPr lang="th-TH" sz="2800" dirty="0" smtClean="0"/>
            </a:br>
            <a:r>
              <a:rPr lang="th-TH" sz="2800" dirty="0" smtClean="0"/>
              <a:t>                                                                                 หน่วย </a:t>
            </a:r>
            <a:r>
              <a:rPr lang="en-US" sz="2800" dirty="0" smtClean="0"/>
              <a:t>:</a:t>
            </a:r>
            <a:r>
              <a:rPr lang="th-TH" sz="2800" dirty="0" smtClean="0"/>
              <a:t> บาท</a:t>
            </a:r>
            <a:endParaRPr lang="th-TH" sz="2800" dirty="0"/>
          </a:p>
        </p:txBody>
      </p:sp>
      <p:sp>
        <p:nvSpPr>
          <p:cNvPr id="25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57725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สินทรัพย์					หนี้สิน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สินทรัพย์หมุนเวียน				หนี้สินหมุนเวียน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เงินสดและรายการเทียบเท่าเงินสด		       เจ้าหนี้ระยะสั้น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ลูกนี้ระยะสั้น				       ค่าใช้จ่ายค้างจ่าย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รายได้ค้างรับ				       รายได้รับล่วงหน้า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  	เงินลงทุนระยะสั้น			       เงินยืมทดลองจ่าย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สินค้าและวัสดุคงเหลือ			       เงินรับฝากระยะสั้น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รวมสินทรัพย์หมุนเวียน	</a:t>
            </a:r>
            <a:r>
              <a:rPr lang="th-TH" sz="2400" u="sng" smtClean="0"/>
              <a:t>500,000</a:t>
            </a:r>
            <a:r>
              <a:rPr lang="th-TH" sz="2400" smtClean="0"/>
              <a:t>		รวมหนี้สินหมุนเวียน		</a:t>
            </a:r>
            <a:r>
              <a:rPr lang="th-TH" sz="2400" u="sng" smtClean="0"/>
              <a:t>400,000</a:t>
            </a:r>
          </a:p>
          <a:p>
            <a:pPr>
              <a:buFont typeface="Georgia" panose="02040502050405020303" pitchFamily="18" charset="0"/>
              <a:buNone/>
            </a:pPr>
            <a:endParaRPr lang="th-TH" sz="2400" smtClean="0"/>
          </a:p>
          <a:p>
            <a:pPr>
              <a:buFont typeface="Georgia" panose="02040502050405020303" pitchFamily="18" charset="0"/>
              <a:buNone/>
            </a:pPr>
            <a:endParaRPr lang="th-TH" sz="2400" smtClean="0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3265488" y="4687888"/>
            <a:ext cx="719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7812088" y="4687888"/>
            <a:ext cx="720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A39CE11A-F5CA-4B17-85A6-B4B425DACA8A}" type="slidenum">
              <a:rPr lang="en-US" sz="1800">
                <a:solidFill>
                  <a:srgbClr val="FFFFFF"/>
                </a:solidFill>
              </a:rPr>
              <a:pPr/>
              <a:t>27</a:t>
            </a:fld>
            <a:endParaRPr lang="th-TH" sz="1800">
              <a:solidFill>
                <a:srgbClr val="FFFFFF"/>
              </a:solidFill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>
          <a:xfrm rot="5400000">
            <a:off x="3167856" y="3825082"/>
            <a:ext cx="2519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734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5788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สินทรัพย์ไม่หมุนเวียน			เจ้าหนี้ระยะยาว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ลูกหนี้ระยะยาว				เงินรับฝากระยะยาว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เงินลงทุนระยะยาว			รวมหนี้สินไม่หมุนเวียน       1,000,000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ที่ดินอาคารและอุปกรณ์(สุทธิ)		       รวมหนี้สิน	          1,400,000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สินทรัพย์ไม่มีตัวตน(สุทธิ)			สินทรัพย์สุทธิ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รวมสินทรัพย์ไม่หมุนเวียน	</a:t>
            </a:r>
            <a:r>
              <a:rPr lang="th-TH" sz="2400" u="sng" smtClean="0"/>
              <a:t>5,000,000</a:t>
            </a:r>
            <a:r>
              <a:rPr lang="th-TH" sz="2400" smtClean="0"/>
              <a:t>		     ทุนประเดิม	           3,500,000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						     รายได้สูงกว่าค่าใช้จ่ายสะสม </a:t>
            </a:r>
            <a:r>
              <a:rPr lang="th-TH" sz="2400" u="sng" smtClean="0"/>
              <a:t>600,000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                                                                                                    รวมสินทรัพย์สุทธิ      </a:t>
            </a:r>
            <a:r>
              <a:rPr lang="th-TH" sz="2400" u="sng" smtClean="0"/>
              <a:t>4,100,000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400" smtClean="0"/>
              <a:t>รวมสินทรัพย์		</a:t>
            </a:r>
            <a:r>
              <a:rPr lang="th-TH" sz="2400" u="sng" smtClean="0"/>
              <a:t>5,500,000</a:t>
            </a:r>
            <a:r>
              <a:rPr lang="th-TH" sz="2400" smtClean="0"/>
              <a:t>		รวมหนี้สินและสินทรัพย์สุทธิ </a:t>
            </a:r>
            <a:r>
              <a:rPr lang="th-TH" sz="2400" u="sng" smtClean="0"/>
              <a:t>5,500,000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3276600" y="4005263"/>
            <a:ext cx="719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3348038" y="2852738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F1E12588-9CAA-4734-B026-790AA22A9FF6}" type="slidenum">
              <a:rPr lang="en-US" sz="1800">
                <a:solidFill>
                  <a:srgbClr val="FFFFFF"/>
                </a:solidFill>
              </a:rPr>
              <a:pPr/>
              <a:t>28</a:t>
            </a:fld>
            <a:endParaRPr lang="th-TH" sz="1800">
              <a:solidFill>
                <a:srgbClr val="FFFFFF"/>
              </a:solidFill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 rot="5400000">
            <a:off x="2844800" y="2781301"/>
            <a:ext cx="3311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49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808663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smtClean="0"/>
              <a:t>ทุนหมุนเวียน	</a:t>
            </a:r>
            <a:r>
              <a:rPr lang="en-US" smtClean="0">
                <a:cs typeface="Angsana New" panose="02020603050405020304" pitchFamily="18" charset="-34"/>
              </a:rPr>
              <a:t>	=</a:t>
            </a:r>
            <a:r>
              <a:rPr lang="th-TH" smtClean="0"/>
              <a:t> สินทรัพย์หมุนเวียน  -  หนี้สินหมุนเวียน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	</a:t>
            </a:r>
            <a:r>
              <a:rPr lang="en-US" smtClean="0">
                <a:cs typeface="Angsana New" panose="02020603050405020304" pitchFamily="18" charset="-34"/>
              </a:rPr>
              <a:t>	=</a:t>
            </a:r>
            <a:r>
              <a:rPr lang="th-TH" smtClean="0"/>
              <a:t>  500,000 – 400,000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	</a:t>
            </a:r>
            <a:r>
              <a:rPr lang="en-US" smtClean="0">
                <a:cs typeface="Angsana New" panose="02020603050405020304" pitchFamily="18" charset="-34"/>
              </a:rPr>
              <a:t>	=  </a:t>
            </a:r>
            <a:r>
              <a:rPr lang="th-TH" smtClean="0"/>
              <a:t>100,000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อัตราส่วนทุนหมุนเวียน </a:t>
            </a:r>
            <a:r>
              <a:rPr lang="en-US" smtClean="0">
                <a:cs typeface="Angsana New" panose="02020603050405020304" pitchFamily="18" charset="-34"/>
              </a:rPr>
              <a:t>	=  </a:t>
            </a:r>
            <a:r>
              <a:rPr lang="th-TH" smtClean="0"/>
              <a:t>สินทรัพย์หมุนเวียน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		         หนี้สินหมุนเวียน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		</a:t>
            </a:r>
            <a:r>
              <a:rPr lang="en-US" smtClean="0">
                <a:cs typeface="Angsana New" panose="02020603050405020304" pitchFamily="18" charset="-34"/>
              </a:rPr>
              <a:t>=  </a:t>
            </a:r>
            <a:r>
              <a:rPr lang="th-TH" smtClean="0"/>
              <a:t>500,000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		       400,000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		</a:t>
            </a:r>
            <a:r>
              <a:rPr lang="en-US" smtClean="0">
                <a:cs typeface="Angsana New" panose="02020603050405020304" pitchFamily="18" charset="-34"/>
              </a:rPr>
              <a:t>=   </a:t>
            </a:r>
            <a:r>
              <a:rPr lang="th-TH" smtClean="0"/>
              <a:t>1.25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3708400" y="2636838"/>
            <a:ext cx="1800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3708400" y="3573463"/>
            <a:ext cx="719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AA6866AC-E8A7-4288-AF61-D214BB485A05}" type="slidenum">
              <a:rPr lang="en-US" sz="1800">
                <a:solidFill>
                  <a:srgbClr val="FFFFFF"/>
                </a:solidFill>
              </a:rPr>
              <a:pPr/>
              <a:t>29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0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524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4400" dirty="0" smtClean="0">
                <a:effectLst/>
              </a:rPr>
              <a:t>งานกลุ่ม อธิบายและยกตัวอย่างประกอบ</a:t>
            </a:r>
            <a:br>
              <a:rPr lang="th-TH" sz="4400" dirty="0" smtClean="0">
                <a:effectLst/>
              </a:rPr>
            </a:br>
            <a:r>
              <a:rPr lang="th-TH" sz="4400" dirty="0" smtClean="0">
                <a:effectLst/>
              </a:rPr>
              <a:t>รูปแบบ</a:t>
            </a:r>
            <a:r>
              <a:rPr lang="th-TH" sz="4400" dirty="0">
                <a:effectLst/>
              </a:rPr>
              <a:t>ของธุรกิจสื่อสารมวลชน</a:t>
            </a:r>
            <a:r>
              <a:rPr lang="en-US" sz="4400" dirty="0">
                <a:effectLst/>
              </a:rPr>
              <a:t/>
            </a:r>
            <a:br>
              <a:rPr lang="en-US" sz="4400" dirty="0">
                <a:effectLst/>
              </a:rPr>
            </a:b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590799"/>
            <a:ext cx="7753350" cy="3586163"/>
          </a:xfrm>
        </p:spPr>
        <p:txBody>
          <a:bodyPr>
            <a:normAutofit/>
          </a:bodyPr>
          <a:lstStyle/>
          <a:p>
            <a:r>
              <a:rPr lang="th-TH" sz="3200" dirty="0"/>
              <a:t>การจัดการธุรกิจภาพยนตร์ และดิ</a:t>
            </a:r>
            <a:r>
              <a:rPr lang="th-TH" sz="3200" dirty="0" smtClean="0"/>
              <a:t>จิตัล</a:t>
            </a:r>
          </a:p>
          <a:p>
            <a:r>
              <a:rPr lang="th-TH" sz="3200" dirty="0"/>
              <a:t>การจัดการธุรกิจโฆษณาและสื่อสารการตลาด</a:t>
            </a:r>
            <a:endParaRPr lang="en-US" sz="3200" dirty="0"/>
          </a:p>
          <a:p>
            <a:r>
              <a:rPr lang="th-TH" sz="3200" dirty="0"/>
              <a:t>การจัดการธุรกิจประชาสัมพันธ์และสื่อสาร</a:t>
            </a:r>
            <a:r>
              <a:rPr lang="th-TH" sz="3200" dirty="0" smtClean="0"/>
              <a:t>องค์กร</a:t>
            </a:r>
          </a:p>
          <a:p>
            <a:r>
              <a:rPr lang="th-TH" sz="3200" dirty="0"/>
              <a:t>การจัดการธุรกิจวารสาร</a:t>
            </a:r>
            <a:r>
              <a:rPr lang="th-TH" sz="3200" dirty="0" smtClean="0"/>
              <a:t>ศาสตร์</a:t>
            </a:r>
          </a:p>
          <a:p>
            <a:r>
              <a:rPr lang="th-TH" sz="3200" dirty="0"/>
              <a:t>การจัดการธุรกิจวิทยุ</a:t>
            </a:r>
            <a:r>
              <a:rPr lang="th-TH" sz="3200" dirty="0" smtClean="0"/>
              <a:t>โทรทัศน์และวิทยุกระจายเสียง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233579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066800"/>
          </a:xfrm>
        </p:spPr>
        <p:txBody>
          <a:bodyPr/>
          <a:lstStyle/>
          <a:p>
            <a:pPr algn="ctr"/>
            <a:r>
              <a:rPr lang="th-TH" sz="2800" smtClean="0"/>
              <a:t>บริษัท น้ำใจ จำกัด</a:t>
            </a:r>
            <a:br>
              <a:rPr lang="th-TH" sz="2800" smtClean="0"/>
            </a:br>
            <a:r>
              <a:rPr lang="th-TH" sz="2800" smtClean="0"/>
              <a:t>งบแสดงฐานะการเงินหรืองบดุลประจำวันที่  31  ธันวาคม  2553</a:t>
            </a:r>
          </a:p>
        </p:txBody>
      </p:sp>
      <p:sp>
        <p:nvSpPr>
          <p:cNvPr id="2867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smtClean="0"/>
              <a:t>			</a:t>
            </a:r>
            <a:r>
              <a:rPr lang="th-TH" b="1" u="sng" smtClean="0"/>
              <a:t>สินทรัพย์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b="1" u="sng" smtClean="0"/>
              <a:t>สินทรัพย์หมุนเวียน</a:t>
            </a:r>
            <a:r>
              <a:rPr lang="th-TH" b="1" smtClean="0"/>
              <a:t>		</a:t>
            </a:r>
            <a:r>
              <a:rPr lang="th-TH" b="1" u="sng" smtClean="0"/>
              <a:t>หมายเหตุ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เงินสด			       1		10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ลูกหนี้การค้า			       2		</a:t>
            </a:r>
            <a:r>
              <a:rPr lang="th-TH" u="sng" smtClean="0"/>
              <a:t>30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รวมสินทรัพย์หมุนเวียน			</a:t>
            </a:r>
            <a:r>
              <a:rPr lang="th-TH" u="sng" smtClean="0"/>
              <a:t>40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b="1" u="sng" smtClean="0"/>
              <a:t>สินทรัพย์ไม่หมุนเวียน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ที่ดิน อาคารและอุปกรณ์		        3		200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หัก ค่าเสื่อมราคาสะสม		        4		</a:t>
            </a:r>
            <a:r>
              <a:rPr lang="th-TH" u="sng" smtClean="0"/>
              <a:t>(50)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รวมสินทรัพย์ไม่หมุนเวียน			</a:t>
            </a:r>
            <a:r>
              <a:rPr lang="th-TH" u="sng" smtClean="0"/>
              <a:t>150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	รวมสินทรัพย์				</a:t>
            </a:r>
            <a:r>
              <a:rPr lang="th-TH" u="sng" smtClean="0"/>
              <a:t>190</a:t>
            </a:r>
          </a:p>
        </p:txBody>
      </p:sp>
      <p:sp>
        <p:nvSpPr>
          <p:cNvPr id="2867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79911E6A-F92C-4D05-A45C-86C7895D363E}" type="slidenum">
              <a:rPr lang="en-US" sz="1800">
                <a:solidFill>
                  <a:srgbClr val="FFFFFF"/>
                </a:solidFill>
              </a:rPr>
              <a:pPr/>
              <a:t>30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5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881688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	</a:t>
            </a:r>
            <a:r>
              <a:rPr lang="th-TH" b="1" u="sng" dirty="0" smtClean="0"/>
              <a:t>หนี้สินและส่วนของผู้ถือหุ้น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b="1" u="sng" dirty="0" smtClean="0"/>
              <a:t>หนี้สินหมุนเวียน	</a:t>
            </a:r>
            <a:r>
              <a:rPr lang="th-TH" dirty="0" smtClean="0"/>
              <a:t>		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เจ้าหนี้การค้า			      5		15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ค่าใช้จ่ายค้างจ่าย		      	      6		</a:t>
            </a:r>
            <a:r>
              <a:rPr lang="th-TH" u="sng" dirty="0" smtClean="0"/>
              <a:t>  5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	รวมหนี้สินหมุนเวียน			</a:t>
            </a:r>
            <a:r>
              <a:rPr lang="th-TH" u="sng" dirty="0" smtClean="0"/>
              <a:t>20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b="1" u="sng" dirty="0" smtClean="0"/>
              <a:t>หนี้สินไม่หมุนเวียน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เงินกู้ยืมระยะยาว		      7		</a:t>
            </a:r>
            <a:r>
              <a:rPr lang="th-TH" u="sng" dirty="0" smtClean="0"/>
              <a:t>30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	รวมหนี้สินไม่หมุนเวียน			</a:t>
            </a:r>
            <a:r>
              <a:rPr lang="th-TH" u="sng" dirty="0" smtClean="0"/>
              <a:t>30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b="1" u="sng" dirty="0" smtClean="0"/>
              <a:t>ส่วนของผู้ถือหุ้น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</a:t>
            </a:r>
            <a:r>
              <a:rPr lang="th-TH" sz="2400" dirty="0" smtClean="0"/>
              <a:t>ทุนเรือนหุ้น-ทุนที่ออกและเรียกชำระแล้ว           8		100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กำไรสะสม			      9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จัดสรรแล้วสำรองตามกฎหมาย			  10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ยังไม่ได้จัดสรร				  30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รวมส่วนของผู้ถือหุ้น				</a:t>
            </a:r>
            <a:r>
              <a:rPr lang="th-TH" sz="2400" u="dbl" dirty="0" smtClean="0"/>
              <a:t>140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รวมหนี้สินและส่วนของผู้ถือหุ้น			</a:t>
            </a:r>
            <a:r>
              <a:rPr lang="th-TH" sz="2400" u="sng" dirty="0" smtClean="0"/>
              <a:t>190</a:t>
            </a:r>
            <a:endParaRPr lang="th-TH" sz="2400" u="sng" dirty="0"/>
          </a:p>
        </p:txBody>
      </p:sp>
      <p:sp>
        <p:nvSpPr>
          <p:cNvPr id="29699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82CDF243-6AEE-4573-BB6C-A4B3486531B9}" type="slidenum">
              <a:rPr lang="en-US" sz="1800">
                <a:solidFill>
                  <a:srgbClr val="FFFFFF"/>
                </a:solidFill>
              </a:rPr>
              <a:pPr/>
              <a:t>31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12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4338"/>
          </a:xfrm>
        </p:spPr>
        <p:txBody>
          <a:bodyPr>
            <a:normAutofit fontScale="90000"/>
          </a:bodyPr>
          <a:lstStyle/>
          <a:p>
            <a:r>
              <a:rPr lang="th-TH" sz="2000" smtClean="0"/>
              <a:t>ตัวอย่างสมมติ</a:t>
            </a:r>
            <a:r>
              <a:rPr lang="th-TH" sz="3600" smtClean="0"/>
              <a:t/>
            </a:r>
            <a:br>
              <a:rPr lang="th-TH" sz="3600" smtClean="0"/>
            </a:br>
            <a:endParaRPr lang="th-TH" sz="3600" smtClean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45063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รายได้จากการดำเนินงาน			หมายเหตุ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รายได้จากรัฐบาล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รายได้จากงบประมาณเงินอุดหนุน	14 		</a:t>
            </a:r>
            <a:r>
              <a:rPr lang="th-TH" sz="2400" u="sng" dirty="0" smtClean="0"/>
              <a:t>5,000,000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      รวมรายได้จากรัฐบาล				</a:t>
            </a:r>
            <a:r>
              <a:rPr lang="th-TH" sz="2400" u="sng" dirty="0" smtClean="0"/>
              <a:t>5,000,000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รายได้จากแหล่งอื่น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รายได้จากการบริจาค		15		1,000,000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รายได้จากการจัดการศึกษา		16		   </a:t>
            </a:r>
            <a:r>
              <a:rPr lang="th-TH" sz="2400" u="sng" dirty="0" smtClean="0"/>
              <a:t>500,000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      รวมรายได้จากแหล่งอื่น			1,500,000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รวมรายได้จากการดำเนินงาน				</a:t>
            </a:r>
            <a:r>
              <a:rPr lang="th-TH" sz="2400" u="sng" dirty="0" smtClean="0"/>
              <a:t>6,500,000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ค่าใช้จ่ายบุคลากร			17		2,000,000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ค่าใช้จ่ายในการฝึกอบรม					1,500,000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ค่าใช้จ่ายในการเดินทาง					   500,000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ค่าเสื่อมราคาและค่าตัดจำหน่าย		18		  900,000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ค่าสาธารณูปโภค			19		</a:t>
            </a:r>
            <a:r>
              <a:rPr lang="th-TH" sz="2400" u="sng" dirty="0" smtClean="0"/>
              <a:t>1,000,000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รวมค่าใช้จ่ายจากการดำเนินงาน				</a:t>
            </a:r>
            <a:r>
              <a:rPr lang="th-TH" sz="2400" u="sng" dirty="0" smtClean="0"/>
              <a:t>5,900,000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รายได้สูงกว่าค่าใช้จ่ายจากการดำเนินงาน			  </a:t>
            </a:r>
            <a:r>
              <a:rPr lang="th-TH" sz="2400" u="sng" dirty="0" smtClean="0"/>
              <a:t>600,000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h-TH" sz="2400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09600" y="1295400"/>
            <a:ext cx="8229600" cy="4143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มหาวิทยาลัยมหาจุฬาลง</a:t>
            </a:r>
            <a:r>
              <a:rPr lang="th-TH" sz="18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กรณ</a:t>
            </a:r>
            <a:r>
              <a:rPr lang="th-TH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ราชวิทยาลัย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งบรายได้ – ค่าใช้จ่าย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สำหรับปี สิ้นสุดวันที่  30  กันยายน  2549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th-TH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th-TH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2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AC9AE72E-73FA-40D6-A9E2-2114C89712D6}" type="slidenum">
              <a:rPr lang="en-US" sz="1800">
                <a:solidFill>
                  <a:srgbClr val="FFFFFF"/>
                </a:solidFill>
              </a:rPr>
              <a:pPr/>
              <a:t>32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00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360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400" dirty="0" smtClean="0"/>
              <a:t>ตัวอย่างสมมติ</a:t>
            </a:r>
            <a:endParaRPr lang="th-TH" sz="24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เงินสดจากกิจกรรมดำเนินงาน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รับจากลูกค้า				40,000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จ่ายซื้อสินค้า			                    (20,000)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จ่ายพนักงาน				(5,000)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จ่ายภาษีเงินได้				(1,000)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เงินสดสุทธิจากกิจกรรมดำเนินงาน				14,000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เงินสดจากกิจกรรมลงทุน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ซื้ออุปกรณ์			                    (30,000)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เงินสดสุทธิจากกิจกรรมลงทุน					(30,000)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เงินสดจากกิจกรรมจัดหาเงิน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กู้จากธนาคาร				25,000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จ่ายเงินปันผล			                    (15,000)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	เงินสดสุทธิจากกิจกรรมจัดหาเงิน				</a:t>
            </a:r>
            <a:r>
              <a:rPr lang="th-TH" u="sng" dirty="0" smtClean="0"/>
              <a:t>10,000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เงินสดสุทธิลดลงระหว่างปี					</a:t>
            </a:r>
            <a:r>
              <a:rPr lang="th-TH" u="sng" dirty="0" smtClean="0"/>
              <a:t>(6,000)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เงินสดคงเหลือยกมาต้นปี					  </a:t>
            </a:r>
            <a:r>
              <a:rPr lang="th-TH" u="sng" dirty="0" smtClean="0"/>
              <a:t>6,010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เงินสดคงเหลือปลายปี						</a:t>
            </a:r>
            <a:r>
              <a:rPr lang="th-TH" u="dbl" dirty="0" smtClean="0"/>
              <a:t>       10</a:t>
            </a:r>
            <a:endParaRPr lang="th-TH" u="dbl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95288" y="620713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95288" y="908050"/>
            <a:ext cx="8229600" cy="93662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บริษัท น้ำใจ จำกัด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งบกระแสเงินสด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h-TH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ประจำปีสิ้นสุด วันที่  31 ธันวาคม  2553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5170488" y="5300663"/>
            <a:ext cx="64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142AC900-046D-49C9-BC5D-9180C3B93E49}" type="slidenum">
              <a:rPr lang="en-US" sz="1800">
                <a:solidFill>
                  <a:srgbClr val="FFFFFF"/>
                </a:solidFill>
              </a:rPr>
              <a:pPr/>
              <a:t>33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6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2400" smtClean="0"/>
              <a:t/>
            </a:r>
            <a:br>
              <a:rPr lang="th-TH" sz="2400" smtClean="0"/>
            </a:br>
            <a:r>
              <a:rPr lang="th-TH" sz="2400" smtClean="0"/>
              <a:t>บริษัท น้ำใจ จำกัด</a:t>
            </a:r>
            <a:br>
              <a:rPr lang="th-TH" sz="2400" smtClean="0"/>
            </a:br>
            <a:r>
              <a:rPr lang="th-TH" sz="2400" smtClean="0"/>
              <a:t>งบประมาณเงินสด</a:t>
            </a:r>
            <a:br>
              <a:rPr lang="th-TH" sz="2400" smtClean="0"/>
            </a:br>
            <a:endParaRPr lang="th-TH" sz="2400" smtClean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825" y="1484313"/>
            <a:ext cx="8713788" cy="5089525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b="1" dirty="0" smtClean="0"/>
              <a:t>เงินสดรับ</a:t>
            </a:r>
            <a:r>
              <a:rPr lang="th-TH" sz="2400" dirty="0" smtClean="0"/>
              <a:t>		</a:t>
            </a:r>
            <a:r>
              <a:rPr lang="th-TH" sz="2400" b="1" dirty="0" smtClean="0"/>
              <a:t>   ม.ค.	  ก.พ.	มี.ค.	เม.ย.	พ.ค.	มิ.ย.	รวม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  เงินสดคงเหลือยกมา	   150	  150	197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 ลูกหนี้การค้า	2,000	3,000	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 ค่าเช่ารับ		   500	   500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รายได้อื่น		 </a:t>
            </a:r>
            <a:r>
              <a:rPr lang="th-TH" sz="2400" u="sng" dirty="0" smtClean="0"/>
              <a:t>  200</a:t>
            </a:r>
            <a:r>
              <a:rPr lang="th-TH" sz="2400" dirty="0" smtClean="0"/>
              <a:t>	</a:t>
            </a:r>
            <a:r>
              <a:rPr lang="th-TH" sz="2400" u="sng" dirty="0" smtClean="0"/>
              <a:t>   300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รวมเงินสดรับ	</a:t>
            </a:r>
            <a:r>
              <a:rPr lang="th-TH" sz="2400" u="sng" dirty="0" smtClean="0"/>
              <a:t>2,850</a:t>
            </a:r>
            <a:r>
              <a:rPr lang="th-TH" sz="2400" dirty="0" smtClean="0"/>
              <a:t>	</a:t>
            </a:r>
            <a:r>
              <a:rPr lang="th-TH" sz="2400" u="sng" dirty="0" smtClean="0"/>
              <a:t>3,900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b="1" dirty="0" smtClean="0"/>
              <a:t>เงินสดจ่าย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เจ้าหนี้		1,600	2,000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ค่าใช้จ่ายต่าง ๆ 	1,000	1,200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ค่าซ่อมแซม	   500	  -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ซื้ออุปกรณ์	    -	</a:t>
            </a:r>
            <a:r>
              <a:rPr lang="th-TH" sz="2400" u="sng" dirty="0" smtClean="0"/>
              <a:t>  500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รวมเงินสดจ่าย	</a:t>
            </a:r>
            <a:r>
              <a:rPr lang="th-TH" sz="2400" u="sng" dirty="0" smtClean="0"/>
              <a:t>3,100</a:t>
            </a:r>
            <a:r>
              <a:rPr lang="th-TH" sz="2400" dirty="0" smtClean="0"/>
              <a:t>	</a:t>
            </a:r>
            <a:r>
              <a:rPr lang="th-TH" sz="2400" u="sng" dirty="0" smtClean="0"/>
              <a:t>3,700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เงินสดสุทธิ		</a:t>
            </a:r>
            <a:r>
              <a:rPr lang="th-TH" sz="2400" u="sng" dirty="0" smtClean="0"/>
              <a:t>(250)</a:t>
            </a:r>
            <a:r>
              <a:rPr lang="th-TH" sz="2400" dirty="0" smtClean="0"/>
              <a:t>	</a:t>
            </a:r>
            <a:r>
              <a:rPr lang="th-TH" sz="2400" u="sng" dirty="0" smtClean="0"/>
              <a:t>   200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b="1" dirty="0" smtClean="0"/>
              <a:t>การจัดหาเงิน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 กู้ธนาคาร	  350	    -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 ดอกเบี้ยจ่าย	    -	</a:t>
            </a:r>
            <a:r>
              <a:rPr lang="th-TH" sz="2400" u="sng" dirty="0" smtClean="0"/>
              <a:t>    3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เงินสดคงเหลือ	  </a:t>
            </a:r>
            <a:r>
              <a:rPr lang="th-TH" sz="2400" u="sng" dirty="0" smtClean="0"/>
              <a:t>100</a:t>
            </a:r>
            <a:r>
              <a:rPr lang="th-TH" sz="2400" dirty="0" smtClean="0"/>
              <a:t>	</a:t>
            </a:r>
            <a:r>
              <a:rPr lang="th-TH" sz="2400" u="sng" dirty="0" smtClean="0"/>
              <a:t>197</a:t>
            </a:r>
            <a:endParaRPr lang="th-TH" sz="2400" u="sng" dirty="0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2184400" y="4508500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268538" y="5949950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B11B7D0E-B6A7-4D80-B48B-9305AA6F1A1D}" type="slidenum">
              <a:rPr lang="en-US" sz="1800">
                <a:solidFill>
                  <a:srgbClr val="FFFFFF"/>
                </a:solidFill>
              </a:rPr>
              <a:pPr/>
              <a:t>34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9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การแบ่งประเภทค่าใช้จ่ายตามพฤติกรรมต้นทุน</a:t>
            </a:r>
          </a:p>
        </p:txBody>
      </p:sp>
      <p:sp>
        <p:nvSpPr>
          <p:cNvPr id="33795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-  ค่าใช้จ่ายคงที่ </a:t>
            </a:r>
            <a:r>
              <a:rPr lang="en-US" smtClean="0">
                <a:cs typeface="Angsana New" panose="02020603050405020304" pitchFamily="18" charset="-34"/>
              </a:rPr>
              <a:t>(Fixed Costs)</a:t>
            </a:r>
          </a:p>
          <a:p>
            <a:r>
              <a:rPr lang="th-TH" smtClean="0"/>
              <a:t>-  ค่าใช้จ่ายผันแปร </a:t>
            </a:r>
            <a:r>
              <a:rPr lang="en-US" smtClean="0">
                <a:cs typeface="Angsana New" panose="02020603050405020304" pitchFamily="18" charset="-34"/>
              </a:rPr>
              <a:t>(Variable Costs)</a:t>
            </a:r>
            <a:endParaRPr lang="th-TH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C4DD4E4E-7A02-4BA6-BFBA-1295E6DD82F6}" type="slidenum">
              <a:rPr lang="en-US" sz="1800">
                <a:solidFill>
                  <a:srgbClr val="FFFFFF"/>
                </a:solidFill>
              </a:rPr>
              <a:pPr/>
              <a:t>35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5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1484313"/>
            <a:ext cx="8229600" cy="15716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dirty="0" smtClean="0"/>
              <a:t>	ค่าใช้จ่ายคงที่เป็นค่าใช้จ่ายที่เกิดขึ้นแล้วไม่เปลี่ยนแปลงง่าย ๆ ถึงแม้ปริมาณงานจะมากขึ้นหรือน้อยลง เช่น เงินเดือน  ค่าเช่า  ค่าเสื่อมราคา  ค่าเบี้ยประกันภัย  เป็นต้น</a:t>
            </a:r>
            <a:endParaRPr lang="th-TH" dirty="0"/>
          </a:p>
        </p:txBody>
      </p:sp>
      <p:sp>
        <p:nvSpPr>
          <p:cNvPr id="34819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83167990-E0F0-443B-A7D0-3D415A87D6B1}" type="slidenum">
              <a:rPr lang="en-US" sz="1800">
                <a:solidFill>
                  <a:srgbClr val="FFFFFF"/>
                </a:solidFill>
              </a:rPr>
              <a:pPr/>
              <a:t>36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9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32765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smtClean="0"/>
              <a:t>                         </a:t>
            </a:r>
          </a:p>
          <a:p>
            <a:pPr>
              <a:buFont typeface="Georgia" panose="02040502050405020303" pitchFamily="18" charset="0"/>
              <a:buNone/>
            </a:pPr>
            <a:endParaRPr lang="th-TH" smtClean="0"/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                        ค่าใช้จ่าย</a:t>
            </a:r>
          </a:p>
          <a:p>
            <a:endParaRPr lang="th-TH" smtClean="0"/>
          </a:p>
          <a:p>
            <a:endParaRPr lang="th-TH" smtClean="0"/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                          </a:t>
            </a:r>
            <a:r>
              <a:rPr lang="th-TH" sz="2400" smtClean="0"/>
              <a:t>10,000</a:t>
            </a:r>
            <a:r>
              <a:rPr lang="th-TH" smtClean="0"/>
              <a:t>                                                                  </a:t>
            </a:r>
            <a:r>
              <a:rPr lang="th-TH" sz="2400" smtClean="0"/>
              <a:t>ค่าใช้จ่ายคงที่</a:t>
            </a:r>
          </a:p>
          <a:p>
            <a:endParaRPr lang="th-TH" smtClean="0"/>
          </a:p>
          <a:p>
            <a:pPr>
              <a:buFont typeface="Georgia" panose="02040502050405020303" pitchFamily="18" charset="0"/>
              <a:buNone/>
            </a:pPr>
            <a:r>
              <a:rPr lang="th-TH" sz="2000" smtClean="0"/>
              <a:t>                                                       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z="2000" smtClean="0"/>
              <a:t>                                                                             100               200           300               400    ปริมาณ</a:t>
            </a:r>
          </a:p>
          <a:p>
            <a:pPr>
              <a:buFont typeface="Georgia" panose="02040502050405020303" pitchFamily="18" charset="0"/>
              <a:buNone/>
            </a:pPr>
            <a:r>
              <a:rPr lang="th-TH" smtClean="0"/>
              <a:t>	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1979612" y="3644901"/>
            <a:ext cx="2016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987675" y="4652963"/>
            <a:ext cx="3671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2987675" y="3933825"/>
            <a:ext cx="3600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rot="5400000">
            <a:off x="3923507" y="4725194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rot="5400000">
            <a:off x="4787107" y="4725194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rot="5400000">
            <a:off x="5507832" y="4725194"/>
            <a:ext cx="144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6407944" y="4688682"/>
            <a:ext cx="7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TextBox 22"/>
          <p:cNvSpPr txBox="1">
            <a:spLocks noChangeArrowheads="1"/>
          </p:cNvSpPr>
          <p:nvPr/>
        </p:nvSpPr>
        <p:spPr bwMode="auto">
          <a:xfrm>
            <a:off x="503238" y="5013325"/>
            <a:ext cx="8640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r>
              <a:rPr lang="th-TH" sz="2400"/>
              <a:t>	</a:t>
            </a:r>
          </a:p>
          <a:p>
            <a:r>
              <a:rPr lang="th-TH" sz="2400"/>
              <a:t>ปริมาณงานอยู่ในช่วง 100 – 400 หน่วย แต่ค่าใช้จ่ายคงที่ทั้งหมดจะเท่ากับ 10,000 บาท ฉะนั้น เมื่อเฉลี่ยค่าใช้จ่ายต่อหน่วยจะสูงเมื่อปริมาณน้อย ค่าใช้จ่ายต่อหน่วยจะต่ำเมื่อปริมาณมาก</a:t>
            </a:r>
          </a:p>
          <a:p>
            <a:r>
              <a:rPr lang="th-TH" sz="2400"/>
              <a:t>	ควบคุมโดยการสร้างปริมาณงานให้เต็มประสิทธิภาพ</a:t>
            </a:r>
          </a:p>
        </p:txBody>
      </p:sp>
      <p:sp>
        <p:nvSpPr>
          <p:cNvPr id="35851" name="ตัวยึดหมายเลขภาพนิ่ง 2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7E2CE444-9BC2-4E5C-8DC6-8C5E0D37F8D2}" type="slidenum">
              <a:rPr lang="en-US" sz="1800">
                <a:solidFill>
                  <a:srgbClr val="FFFFFF"/>
                </a:solidFill>
              </a:rPr>
              <a:pPr/>
              <a:t>37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7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1557338"/>
            <a:ext cx="8229600" cy="1516062"/>
          </a:xfrm>
        </p:spPr>
        <p:txBody>
          <a:bodyPr>
            <a:normAutofit fontScale="90000"/>
          </a:bodyPr>
          <a:lstStyle/>
          <a:p>
            <a:r>
              <a:rPr lang="th-TH" sz="2800" smtClean="0"/>
              <a:t>	ค่าใช้จ่ายผันแปรเป็นค่าใช้จ่ายที่แปรเปลี่ยนเป็นสัดส่วนเดียวกับปริมาณ เช่น ต้นทุนสินค้าขาย  ค่าเชื้อเพลิง  ค่าแรงงานรายวัน เป็นต้น</a:t>
            </a:r>
            <a:br>
              <a:rPr lang="th-TH" sz="2800" smtClean="0"/>
            </a:br>
            <a:r>
              <a:rPr lang="th-TH" sz="2800" smtClean="0"/>
              <a:t>	ปริมาณเพิ่มขึ้น 10 หน่วย ค่าใช้จ่ายเพิ่ม 1 หน่วย</a:t>
            </a:r>
            <a:br>
              <a:rPr lang="th-TH" sz="2800" smtClean="0"/>
            </a:br>
            <a:r>
              <a:rPr lang="th-TH" sz="2800" smtClean="0"/>
              <a:t>	ปริมาณเพิ่ม 10 หน่วย  ค่าใช้จ่ายเพิ่ม 10 หน่วย</a:t>
            </a:r>
            <a:br>
              <a:rPr lang="th-TH" sz="2800" smtClean="0"/>
            </a:br>
            <a:r>
              <a:rPr lang="th-TH" sz="2800" smtClean="0"/>
              <a:t>	ปริมาณลด 2 หน่วย  ค่าใช้จ่ายลด 2 หน่วย</a:t>
            </a:r>
            <a:br>
              <a:rPr lang="th-TH" sz="2800" smtClean="0"/>
            </a:br>
            <a:r>
              <a:rPr lang="th-TH" sz="2800" smtClean="0"/>
              <a:t/>
            </a:r>
            <a:br>
              <a:rPr lang="th-TH" sz="2800" smtClean="0"/>
            </a:br>
            <a:endParaRPr lang="th-TH" sz="2800" smtClean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5052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h-TH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           ค่าใช้จ่าย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/>
              <a:t>                                                                                 </a:t>
            </a:r>
            <a:r>
              <a:rPr lang="th-TH" sz="2000" dirty="0" smtClean="0"/>
              <a:t>ค่าใช้จ่ายผันแปร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000" dirty="0" smtClean="0"/>
              <a:t>					                     หน่วยละ 5 บาท</a:t>
            </a:r>
            <a:endParaRPr lang="th-TH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h-TH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th-TH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                                                                                                 ปริมาณ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ค่าใช้จ่ายต่อหน่วยสมมติเท่ากับ 5 บาท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sz="2400" dirty="0" smtClean="0"/>
              <a:t>		ค่าใช้จ่ายทั้งหมดจะมากน้อยตามปริมาณงาน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1403350" y="4581526"/>
            <a:ext cx="1584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2195513" y="5373688"/>
            <a:ext cx="28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2124075" y="4149725"/>
            <a:ext cx="187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2105025" y="4941888"/>
            <a:ext cx="188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124075" y="4581525"/>
            <a:ext cx="187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 rot="5400000">
            <a:off x="2735263" y="5373688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3527425" y="5373688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 rot="5400000">
            <a:off x="4319588" y="5373688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flipV="1">
            <a:off x="2195513" y="3933825"/>
            <a:ext cx="2808287" cy="143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D28BD827-5EF4-4704-B937-2B5911210D26}" type="slidenum">
              <a:rPr lang="en-US" sz="1800">
                <a:solidFill>
                  <a:srgbClr val="FFFFFF"/>
                </a:solidFill>
              </a:rPr>
              <a:pPr/>
              <a:t>38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32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จากธุรกิจ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กำหนดช่องทางการหารายได้</a:t>
            </a:r>
          </a:p>
          <a:p>
            <a:r>
              <a:rPr lang="th-TH" dirty="0" smtClean="0"/>
              <a:t>กำหนดค่าใช้จ่ายตาม</a:t>
            </a:r>
            <a:r>
              <a:rPr lang="th-TH" dirty="0"/>
              <a:t>ช่องทางการหารายได้</a:t>
            </a:r>
          </a:p>
          <a:p>
            <a:r>
              <a:rPr lang="th-TH" dirty="0" smtClean="0"/>
              <a:t>กำหนดสินทรัพย์ และหนี้สิน ในการจัดตั้งธุรกิจ</a:t>
            </a:r>
          </a:p>
          <a:p>
            <a:endParaRPr lang="th-TH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th-TH" dirty="0" smtClean="0">
                <a:solidFill>
                  <a:srgbClr val="FF0000"/>
                </a:solidFill>
              </a:rPr>
              <a:t>ดูจากเอกสารประกอบ ไฟล์ </a:t>
            </a:r>
            <a:r>
              <a:rPr lang="en-US" dirty="0" smtClean="0">
                <a:solidFill>
                  <a:srgbClr val="FF0000"/>
                </a:solidFill>
              </a:rPr>
              <a:t>Excel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dirty="0" smtClean="0">
                <a:solidFill>
                  <a:srgbClr val="FF0000"/>
                </a:solidFill>
              </a:rPr>
              <a:t>กรณีได้ผลกำไรมากที่สุด (</a:t>
            </a:r>
            <a:r>
              <a:rPr lang="en-US" dirty="0" smtClean="0">
                <a:solidFill>
                  <a:srgbClr val="FF0000"/>
                </a:solidFill>
              </a:rPr>
              <a:t>Best Case)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0000"/>
                </a:solidFill>
              </a:rPr>
              <a:t>กรณีที่มีความเป็นไปได้มากที่สุด (</a:t>
            </a:r>
            <a:r>
              <a:rPr lang="en-US" dirty="0" smtClean="0">
                <a:solidFill>
                  <a:srgbClr val="FF0000"/>
                </a:solidFill>
              </a:rPr>
              <a:t>Most Likely Case)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0000"/>
                </a:solidFill>
              </a:rPr>
              <a:t>กรณีได้ผลกำไรน้อยที่สุด (</a:t>
            </a:r>
            <a:r>
              <a:rPr lang="en-US" dirty="0" smtClean="0">
                <a:solidFill>
                  <a:srgbClr val="FF0000"/>
                </a:solidFill>
              </a:rPr>
              <a:t>Worst Case)</a:t>
            </a:r>
            <a:endParaRPr lang="th-T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80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6370">
              <a:spcAft>
                <a:spcPts val="0"/>
              </a:spcAft>
            </a:pPr>
            <a:r>
              <a:rPr lang="th-TH" sz="2800" dirty="0" smtClean="0"/>
              <a:t>- ความหมาย</a:t>
            </a:r>
            <a:r>
              <a:rPr lang="th-TH" sz="2800" dirty="0"/>
              <a:t>ของการจัดการด้านการเงิน</a:t>
            </a:r>
            <a:endParaRPr lang="en-US" sz="2800" dirty="0"/>
          </a:p>
          <a:p>
            <a:pPr marL="166370">
              <a:spcAft>
                <a:spcPts val="0"/>
              </a:spcAft>
            </a:pPr>
            <a:r>
              <a:rPr lang="en-US" sz="2800" dirty="0"/>
              <a:t>- </a:t>
            </a:r>
            <a:r>
              <a:rPr lang="th-TH" sz="2800" dirty="0" smtClean="0"/>
              <a:t>ความสำคัญ</a:t>
            </a:r>
            <a:r>
              <a:rPr lang="th-TH" sz="2800" dirty="0"/>
              <a:t>ของการทำบัญชี</a:t>
            </a:r>
            <a:endParaRPr lang="en-US" sz="2800" dirty="0"/>
          </a:p>
          <a:p>
            <a:pPr marL="166370">
              <a:spcAft>
                <a:spcPts val="0"/>
              </a:spcAft>
            </a:pPr>
            <a:r>
              <a:rPr lang="en-US" sz="2800" dirty="0"/>
              <a:t>- </a:t>
            </a:r>
            <a:r>
              <a:rPr lang="th-TH" sz="2800" dirty="0"/>
              <a:t>การบริหารงบการเงินและบัญชี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2629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จุดคุ้มทุน </a:t>
            </a:r>
            <a:r>
              <a:rPr lang="en-US" dirty="0" smtClean="0">
                <a:solidFill>
                  <a:srgbClr val="FF0000"/>
                </a:solidFill>
              </a:rPr>
              <a:t>(Break </a:t>
            </a:r>
            <a:r>
              <a:rPr lang="en-US" dirty="0">
                <a:solidFill>
                  <a:srgbClr val="FF0000"/>
                </a:solidFill>
              </a:rPr>
              <a:t>Even Point) </a:t>
            </a:r>
            <a:r>
              <a:rPr lang="th-TH" dirty="0"/>
              <a:t>หมายถึง ระดับของยอดขายของกิจการที่เท่ากับค่าใช้จ่ายทั้งหมดของกิจการ ซึ่งก็คือจุดที่กิจการไม่มีผลกำไรหรือขาดทุนนั่นเอง </a:t>
            </a:r>
            <a:endParaRPr lang="th-TH" dirty="0" smtClean="0"/>
          </a:p>
          <a:p>
            <a:endParaRPr lang="th-TH" dirty="0"/>
          </a:p>
          <a:p>
            <a:r>
              <a:rPr lang="th-TH" dirty="0" smtClean="0">
                <a:solidFill>
                  <a:srgbClr val="FF0000"/>
                </a:solidFill>
              </a:rPr>
              <a:t>ส่วนระยะเวลาคืนทุน </a:t>
            </a:r>
            <a:r>
              <a:rPr lang="en-US" dirty="0" smtClean="0">
                <a:solidFill>
                  <a:srgbClr val="FF0000"/>
                </a:solidFill>
              </a:rPr>
              <a:t>(Pay Back Period) </a:t>
            </a:r>
            <a:r>
              <a:rPr lang="th-TH" dirty="0" smtClean="0"/>
              <a:t>หมายถึง ระยะเวลาที่ได้รับผลตอบแทนในรูปของกระแสเงินสดเข้าเท่ากับกระแสเงินสดจ่ายลงทุน โดยไม่คำนึงถึงเรื่องมูลค่าของเงินตามระยะเวลาเข้ามาเกี่ยวข้อง การคำนวณหาระยะเวลาคืนทุนจึงมองที่กระแสเงินสดรับ ไม่ใช่ตัวกำไรหรือขาดทุนของกิจการ โดย ณ จุดได้ที่ผลสะสมของกระแสเงินสดรับเท่ากับเงินลงทุนในครั้งแรกก็จะได้ระยะเวลาคืนทุนนั้นเอง ยกตัวอย่าง ลงทุนในโครงการหนึ่ง ใช้เงินลงทุน 1,200,000 บาท จะให้กระแสเงินสดในแต่ละปีจำนวน 400,000 บาท เป็นเวลา 6 ปี ระยะเวลาคืนทุนก็คือ 3 ปี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6379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25003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2794" y="457200"/>
            <a:ext cx="755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/>
              <a:t>ศิลปะการเขียนบทสรุป (</a:t>
            </a:r>
            <a:r>
              <a:rPr lang="en-US" sz="3600" dirty="0"/>
              <a:t>Executive Summary) </a:t>
            </a:r>
            <a:r>
              <a:rPr lang="th-TH" sz="3600" dirty="0" smtClean="0"/>
              <a:t>เพื่อ</a:t>
            </a:r>
            <a:endParaRPr lang="th-TH" sz="3600" dirty="0"/>
          </a:p>
        </p:txBody>
      </p:sp>
      <p:sp>
        <p:nvSpPr>
          <p:cNvPr id="3" name="Rectangle 2"/>
          <p:cNvSpPr/>
          <p:nvPr/>
        </p:nvSpPr>
        <p:spPr>
          <a:xfrm>
            <a:off x="609600" y="1997839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เมื่อพูดถึงแผนธุรกิจที่จะนำเสนอนายทุน หนึ่งในส่วนที่สำคัญมากนั่นก็คือ </a:t>
            </a:r>
            <a:r>
              <a:rPr lang="en-US" sz="3200" dirty="0"/>
              <a:t>Executive Summary </a:t>
            </a:r>
            <a:r>
              <a:rPr lang="th-TH" sz="3200" dirty="0"/>
              <a:t>ที่จะสรุปเนื้อหาสำคัญต่างๆ ให้นายทุนเข้าใจได้ สำหรับบทความนี้เราจะกล่าวถึงการเขียน </a:t>
            </a:r>
            <a:r>
              <a:rPr lang="en-US" sz="3200" dirty="0"/>
              <a:t>Executive Summary </a:t>
            </a:r>
            <a:r>
              <a:rPr lang="th-TH" sz="3200" dirty="0"/>
              <a:t>ว่าหัวข้ออะไรที่ควรครอบคลุมถึง อะไรที่ควรทำและไม่ควรทำ โดยเรียบเรียงจาก </a:t>
            </a:r>
            <a:r>
              <a:rPr lang="en-US" sz="3200" dirty="0"/>
              <a:t>The Art of Executive Summary </a:t>
            </a:r>
            <a:r>
              <a:rPr lang="th-TH" sz="3200" dirty="0"/>
              <a:t>ในหนังสือ </a:t>
            </a:r>
            <a:r>
              <a:rPr lang="en-US" sz="3200" dirty="0">
                <a:hlinkClick r:id="rId3"/>
              </a:rPr>
              <a:t>The Reality Check</a:t>
            </a:r>
            <a:r>
              <a:rPr lang="en-US" sz="3200" dirty="0"/>
              <a:t>?</a:t>
            </a:r>
            <a:r>
              <a:rPr lang="th-TH" sz="3200" dirty="0"/>
              <a:t>โดย?</a:t>
            </a:r>
            <a:r>
              <a:rPr lang="en-US" sz="3200" dirty="0">
                <a:hlinkClick r:id="rId4"/>
              </a:rPr>
              <a:t>Guy </a:t>
            </a:r>
            <a:r>
              <a:rPr lang="en-US" sz="3200" dirty="0" err="1">
                <a:hlinkClick r:id="rId4"/>
              </a:rPr>
              <a:t>Kawasaki</a:t>
            </a:r>
            <a:r>
              <a:rPr lang="en-US" sz="3200" dirty="0" err="1"/>
              <a:t>Executive</a:t>
            </a:r>
            <a:r>
              <a:rPr lang="en-US" sz="3200" dirty="0"/>
              <a:t> Summary </a:t>
            </a:r>
            <a:r>
              <a:rPr lang="th-TH" sz="3200" dirty="0"/>
              <a:t>นั้นถือว่าเป็นส่วนสำคัญที่สุดที่จะพูดเกี่ยวกับธุรกิจของคุณค่ะ มันเป็นเสมือนใบเบิกทางและช่วยดึงความสนใจนายทุนทั้งหลาย โดยเนื้อหาสาระใน </a:t>
            </a:r>
            <a:r>
              <a:rPr lang="en-US" sz="3200" dirty="0"/>
              <a:t>Executive Summary </a:t>
            </a:r>
            <a:r>
              <a:rPr lang="th-TH" sz="3200" dirty="0"/>
              <a:t>ควรจะประกอบไปด้วย</a:t>
            </a:r>
          </a:p>
        </p:txBody>
      </p:sp>
    </p:spTree>
    <p:extLst>
      <p:ext uri="{BB962C8B-B14F-4D97-AF65-F5344CB8AC3E}">
        <p14:creationId xmlns:p14="http://schemas.microsoft.com/office/powerpoint/2010/main" val="4162771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305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</a:rPr>
              <a:t>ปัญหา </a:t>
            </a:r>
            <a:r>
              <a:rPr lang="th-TH" sz="2800" dirty="0"/>
              <a:t>– ชี้ให้เห็นถึงปัญหาที่เกิดขึ้นในตลาดให้ชัดเจน, คุณจะเข้าไปแก้ไขอะไร, และบอกว่าธุรกิจของเราจะส่งมอบคุณค่า (</a:t>
            </a:r>
            <a:r>
              <a:rPr lang="en-US" sz="2800" dirty="0"/>
              <a:t>Value Proposition) </a:t>
            </a:r>
            <a:r>
              <a:rPr lang="th-TH" sz="2800" dirty="0"/>
              <a:t>อะไรให้กับลูกค้า เช่น การเพิ่มรายได้ ลดค่า ใช้จ่าย เพิ่มประสิทธิภาพในการทำงานเป็นต้น</a:t>
            </a:r>
          </a:p>
          <a:p>
            <a:r>
              <a:rPr lang="th-TH" sz="2800" dirty="0">
                <a:solidFill>
                  <a:srgbClr val="FF0000"/>
                </a:solidFill>
              </a:rPr>
              <a:t>วิธีแก้ไข</a:t>
            </a:r>
            <a:r>
              <a:rPr lang="th-TH" sz="2800" dirty="0"/>
              <a:t> – คุณกำลังแก้ไขปัญหานี้อย่างไร หรือจับโอกาสนี้อย่างไร</a:t>
            </a:r>
          </a:p>
          <a:p>
            <a:r>
              <a:rPr lang="th-TH" sz="2800" dirty="0">
                <a:solidFill>
                  <a:srgbClr val="FF0000"/>
                </a:solidFill>
              </a:rPr>
              <a:t>โมเดลธุรกิจ </a:t>
            </a:r>
            <a:r>
              <a:rPr lang="th-TH" sz="2800" dirty="0"/>
              <a:t>– ใครจะเป็นลูกค้าคุณ และคุณจะทำเงินได้อย่างไร</a:t>
            </a:r>
          </a:p>
          <a:p>
            <a:r>
              <a:rPr lang="th-TH" sz="2800" dirty="0">
                <a:solidFill>
                  <a:srgbClr val="FF0000"/>
                </a:solidFill>
              </a:rPr>
              <a:t>ความมหัศจรรย์ที่แฝงอยู่ </a:t>
            </a:r>
            <a:r>
              <a:rPr lang="th-TH" sz="2800" dirty="0"/>
              <a:t>– อะไรที่ทำให้บริษัทของคุณดูพิเศษ</a:t>
            </a:r>
          </a:p>
          <a:p>
            <a:r>
              <a:rPr lang="th-TH" sz="2800" dirty="0">
                <a:solidFill>
                  <a:srgbClr val="FF0000"/>
                </a:solidFill>
              </a:rPr>
              <a:t>กลยุทธ์การตลาดและการขาย </a:t>
            </a:r>
            <a:r>
              <a:rPr lang="th-TH" sz="2800" dirty="0"/>
              <a:t>– กลยุทธการเข้าสู่ตลาดของคุณเป็นอย่างไร</a:t>
            </a:r>
          </a:p>
          <a:p>
            <a:r>
              <a:rPr lang="th-TH" sz="2800" dirty="0">
                <a:solidFill>
                  <a:srgbClr val="FF0000"/>
                </a:solidFill>
              </a:rPr>
              <a:t>การแข่งขัน </a:t>
            </a:r>
            <a:r>
              <a:rPr lang="th-TH" sz="2800" dirty="0"/>
              <a:t>– คุณกำลังแข่งขันกับใคร ?อะไรที่คุณทำได้แต่พวกเขาทำไม่ได้ ชูจุดเด่นตรงนั้นออกมาค่ะ</a:t>
            </a:r>
          </a:p>
          <a:p>
            <a:r>
              <a:rPr lang="th-TH" sz="2800" dirty="0">
                <a:solidFill>
                  <a:srgbClr val="FF0000"/>
                </a:solidFill>
              </a:rPr>
              <a:t>แผนงานต่างๆ </a:t>
            </a:r>
            <a:r>
              <a:rPr lang="th-TH" sz="2800" dirty="0"/>
              <a:t>– แผนการเงินในสามปีข้างหน้าเป็นอย่างไร สมมติฐานและตัวชี้วัดที่จะทำให้ถึงเป้าหมายเหล่านั้นได้อย่างไร</a:t>
            </a:r>
          </a:p>
          <a:p>
            <a:r>
              <a:rPr lang="th-TH" sz="2800" dirty="0">
                <a:solidFill>
                  <a:srgbClr val="FF0000"/>
                </a:solidFill>
              </a:rPr>
              <a:t>ทีมงาน</a:t>
            </a:r>
            <a:r>
              <a:rPr lang="th-TH" sz="2800" dirty="0"/>
              <a:t> – ?ทีมงานของคุณมีใครบ้าง พวกเขามีจุดเด่นด้านใด</a:t>
            </a:r>
          </a:p>
          <a:p>
            <a:r>
              <a:rPr lang="th-TH" sz="2800" dirty="0"/>
              <a:t>สถานะและระยะเวลา – สถานะของโครงการของคุณอยู่ที่ตรงไหนแล้ว และใกล้ถึงเป้าหมายแล้วหรือยัง?</a:t>
            </a:r>
          </a:p>
        </p:txBody>
      </p:sp>
    </p:spTree>
    <p:extLst>
      <p:ext uri="{BB962C8B-B14F-4D97-AF65-F5344CB8AC3E}">
        <p14:creationId xmlns:p14="http://schemas.microsoft.com/office/powerpoint/2010/main" val="4053155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066800"/>
            <a:ext cx="6096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Executive Summary </a:t>
            </a:r>
            <a:r>
              <a:rPr lang="th-TH" sz="3200" dirty="0"/>
              <a:t>นี้ความยาวก็ไม่ควรเกินสองหน้าเพราะจุดประสงค์คือการขายโครงการไม่ใช่บรรยายบริษัทนะคะ ?การขายความคิดของคุณมากกว่าสองหน้ากระดาษนั้นนอกจากผู้อ่านจะไม่ทนอ่านแล้ว มันเหมือนกับสรุปเนื้อหาไม่เป็นด้วย และต่อไปนี้เป็นคำแนะนำ, เทคนิคเล็กๆ น้อยๆ ที่ช่วยคุณเขียน </a:t>
            </a:r>
            <a:r>
              <a:rPr lang="en-US" sz="3200" dirty="0"/>
              <a:t>Executive Summary </a:t>
            </a:r>
            <a:r>
              <a:rPr lang="th-TH" sz="3200" dirty="0"/>
              <a:t>ให้น่าสนใจมาก</a:t>
            </a:r>
            <a:r>
              <a:rPr lang="th-TH" sz="3200" dirty="0" smtClean="0"/>
              <a:t>ขึ้น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6558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4" y="302359"/>
            <a:ext cx="853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/>
              <a:t>บรรจงสร้างหัวข้อที่จูงใจ ตรงนี้สำคัญมากค่ะ หัวข้อของคุณต้องทำให้น่าดึงดูด, ดูน่าสนใจ, สร้างความแตกต่างและกระชับได้ใจความ</a:t>
            </a:r>
          </a:p>
          <a:p>
            <a:r>
              <a:rPr lang="th-TH" sz="2800" dirty="0" smtClean="0"/>
              <a:t>อย่าแนบไฟล์ </a:t>
            </a:r>
            <a:r>
              <a:rPr lang="en-US" sz="2800" dirty="0" smtClean="0"/>
              <a:t>presentation </a:t>
            </a:r>
            <a:r>
              <a:rPr lang="th-TH" sz="2800" dirty="0" smtClean="0"/>
              <a:t>จงเก็บไว้สำหรับการประชุมกันต่อหน้า เพราะมันอาจเป็นการฝังตัวเอง</a:t>
            </a:r>
          </a:p>
          <a:p>
            <a:r>
              <a:rPr lang="th-TH" sz="2800" dirty="0" smtClean="0"/>
              <a:t>อย่าใช้คำว่า ?ลิขสิทธิ์? มากกว่าหนึ่งครั้ง ?ไม่มีนายทุนคนใดเชื่อว่าลิขสิทธิ์สามารถปกป้องบริษัทได้ ?พวกเขาควรได้ยินเพียงครั้งเดียวก็พอ</a:t>
            </a:r>
          </a:p>
          <a:p>
            <a:r>
              <a:rPr lang="th-TH" sz="2800" dirty="0" smtClean="0"/>
              <a:t>อย่าอ้างว่าคุณกำลังอยู่ในตลาดหลักหลายพันล้าน จากการศึกษาไม่ใช่ทุกบริษัทจะอยู่ในตลาดนับพันล้าน จากประสบการณ์ของ </a:t>
            </a:r>
            <a:r>
              <a:rPr lang="en-US" sz="2800" dirty="0" smtClean="0"/>
              <a:t>Guy </a:t>
            </a:r>
            <a:r>
              <a:rPr lang="th-TH" sz="2800" dirty="0" smtClean="0"/>
              <a:t>กล่าวว่าเค้าสนใจอ่าน </a:t>
            </a:r>
            <a:r>
              <a:rPr lang="en-US" sz="2800" dirty="0" smtClean="0"/>
              <a:t>Executive Summary </a:t>
            </a:r>
            <a:r>
              <a:rPr lang="th-TH" sz="2800" dirty="0" smtClean="0"/>
              <a:t>ของบริษัทที่ไม่ได้มีขนาดใหญ่ขนาดนั้นมากกว่า</a:t>
            </a:r>
          </a:p>
          <a:p>
            <a:r>
              <a:rPr lang="th-TH" sz="2800" dirty="0" smtClean="0"/>
              <a:t>อย่าอ้างว่าคุณจะสร้างบริษัทให้โตเร็วแบบสุดๆ ?แผนงานที่นำเสนอส่วนใหญ่เท่าที่ </a:t>
            </a:r>
            <a:r>
              <a:rPr lang="en-US" sz="2800" dirty="0" smtClean="0"/>
              <a:t>Guy </a:t>
            </a:r>
            <a:r>
              <a:rPr lang="th-TH" sz="2800" dirty="0" smtClean="0"/>
              <a:t>เคยเห็นมักคุยว่าสามารถโตเร็วกว่าบริษัทยักษ์ใหญ่รายนั้นรายนี้ ?เค้าแนะนำว่าการอยู่บนพื้นฐานที่เป็นไปได้ดูดีกว่าอยู่สูงเกินไปเพราะถ้านายทุนพอใจความคิดของคุณเขาก็จะเชื่อว่าคุณจะสามารถทำได้มากกว่านั้น ?แต่ถ้านายทุนไม่ชอบความคิดของคุณแผนงานใดๆ ก็ไม่มีความหมาย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854184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อย่าสร้างภาพลวงตาว่าเป็นโครงการที่หาได้ยาก ?เจ้าของธุรกิจบางรายชอบบอกว่าเป็นโครงการที่หาได้ยาก?หารู้ไม่ว่าจะเป็นการขู่ไม่ให้นายทุนลงทุนทันที ? เพราะหากเป็นของหายากจริงคุณคงได้ทำเงินไปแล้ว ?แต่ถ้าไม่จริงความน่าเชื่อถือของคุณจะลดลงไปทันที</a:t>
            </a:r>
          </a:p>
        </p:txBody>
      </p:sp>
    </p:spTree>
    <p:extLst>
      <p:ext uri="{BB962C8B-B14F-4D97-AF65-F5344CB8AC3E}">
        <p14:creationId xmlns:p14="http://schemas.microsoft.com/office/powerpoint/2010/main" val="243071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253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6370">
              <a:spcAft>
                <a:spcPts val="0"/>
              </a:spcAft>
            </a:pPr>
            <a:r>
              <a:rPr lang="th-TH" sz="4400" dirty="0">
                <a:solidFill>
                  <a:srgbClr val="FF0000"/>
                </a:solidFill>
                <a:effectLst/>
              </a:rPr>
              <a:t>แนวคิดทางการตลาด</a:t>
            </a:r>
            <a:endParaRPr lang="en-US" sz="44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ในการดำเนินงานการตลาดสมัยใหม่เพื่อให้ประสบผลสำเร็จนั้น นอกจากการผลิตสินค้าเหมาะสมตรงกับความต้องการของตลาด การกำหนดราคาที่จูงใจ รวมทั้งการจัดระบบการจัดจำหน่ายให้กับลูกค้าเป้าหมายที่ดีแล้วก็ตาม นับว่ายังไม่เพียงพอ นักการตลาดจำเป็นจะต้องอาศัยความสำเร็จในการติดต่อสื่อสารไปยังผู้เกี่ยวข้องต่าง ๆ อีกด้วย การติดต่อสื่อสารจึงเป็นตัวกลางเชื่อมโยงระหว่างผู้ซื้อกับผู้ขาย การติดต่อสื่อสารที่มีประสิทธิภาพ จะสามารถโน้มน้าวพฤติกรรมของผู้รับข่าวสาร ให้เกิดการยอมรับ และปฏิบัติตามได้ ด้วยเหตุที่นักการตลาดจำเป็นต้องสื่อสารกับลูกค้าเพื่อให้เกิดการยอมรับ และตัวสินใจซื้อสินค้าและบริการที่เสนอขาย ดังนั้นจึงมีความจำเป็นอย่างยิ่งที่จะต้องศึกษาทฤษฎีการสื่อสาร ให้เข้าใจ เพื่อจะได้นำความรู้ไปใช้ได้อย่างเหมาะสม การศึกษาแนวคิดต่างๆ นำมาซึ่งทฤษฎี การวิจัยเป็นกระบวนการของแนวคิดที่ผ่านการพิสูจน์ จนเกิดเป็นทฤษฎีต่างๆ ดังเช่นทฤษฎีทางการสื่อสารการตลาดที่จะกล่าวถึงในบทนี้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142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กลยุทธ์ส่วนประสมทางการตลาด</a:t>
            </a: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Marketing Mix Strategy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153400" cy="3429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4P’s 			4C’s</a:t>
            </a:r>
          </a:p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sz="3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			Consumer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			Cost    	    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			Convenience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		Communication</a:t>
            </a:r>
            <a:endParaRPr lang="th-TH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7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hlinkClick r:id="rId2" tooltip="Permalink to แนวคิด ส่วนประสมทางการตลาดแบบ 7P"/>
              </a:rPr>
              <a:t>แนวคิด ส่วนประสมทางการตลาดแบบ 7</a:t>
            </a:r>
            <a:r>
              <a:rPr lang="en-US" b="1" dirty="0" smtClean="0">
                <a:hlinkClick r:id="rId2" tooltip="Permalink to แนวคิด ส่วนประสมทางการตลาดแบบ 7P"/>
              </a:rPr>
              <a:t>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 fontScale="55000" lnSpcReduction="20000"/>
          </a:bodyPr>
          <a:lstStyle/>
          <a:p>
            <a:r>
              <a:rPr lang="th-TH" sz="3300" b="1" dirty="0" smtClean="0"/>
              <a:t>1. </a:t>
            </a:r>
            <a:r>
              <a:rPr lang="en-US" sz="3300" b="1" dirty="0" smtClean="0"/>
              <a:t>Products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ผลิตภัณฑ์ สินค้า หรือ บริการ สำหรับตอบสนองความต้องการให้กับลูกค้า ซึ่งโดยทั่วไปแล้ว อาจแบ่งผลิตภัณฑ์ ออกได้เป็น 2 ลักษณะ ได้แก่ ผลิตภัณฑ์ที่อาจจับต้องได้ และ ผลิตภัณฑ์ที่จับต้องไม่ได้</a:t>
            </a:r>
          </a:p>
          <a:p>
            <a:r>
              <a:rPr lang="th-TH" sz="3300" b="1" dirty="0" smtClean="0"/>
              <a:t>2. </a:t>
            </a:r>
            <a:r>
              <a:rPr lang="en-US" sz="3300" b="1" dirty="0" smtClean="0"/>
              <a:t>Price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ความเหมาะสมของราคา (</a:t>
            </a:r>
            <a:r>
              <a:rPr lang="en-US" sz="3300" dirty="0" smtClean="0"/>
              <a:t>Price) </a:t>
            </a:r>
            <a:r>
              <a:rPr lang="th-TH" sz="3300" dirty="0" smtClean="0"/>
              <a:t>ในตัวสินค้าและบริการ กับ คุณค่า (</a:t>
            </a:r>
            <a:r>
              <a:rPr lang="en-US" sz="3300" dirty="0" smtClean="0"/>
              <a:t>Value) </a:t>
            </a:r>
            <a:r>
              <a:rPr lang="th-TH" sz="3300" dirty="0" smtClean="0"/>
              <a:t>ที่ผู้ใช้บริการ หรือ ลูกค้าจะได้รับ ควรมีความสัมพันธ์กัน</a:t>
            </a:r>
          </a:p>
          <a:p>
            <a:r>
              <a:rPr lang="th-TH" sz="3300" b="1" dirty="0" smtClean="0"/>
              <a:t>3. </a:t>
            </a:r>
            <a:r>
              <a:rPr lang="en-US" sz="3300" b="1" dirty="0" smtClean="0"/>
              <a:t>Place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สถานที่ในการนำเสนอ หรือ สำหรับใช้ในการขายสินค้า และ บริการ ควรเลือกทำเลที่ตั้ง หรือ ช่องทางในการขายสินค้า ให้ตรงกลุ่มเป้าหมายเรามากที่สุด สามารถเดินทางสัญจรได้อย่างสะดวกรวดเร็ว มีระบบการติดต่อสื่อสารที่ดีในบริเวณนั้นๆ</a:t>
            </a:r>
          </a:p>
          <a:p>
            <a:r>
              <a:rPr lang="th-TH" sz="3300" b="1" dirty="0" smtClean="0"/>
              <a:t>4. </a:t>
            </a:r>
            <a:r>
              <a:rPr lang="en-US" sz="3300" b="1" dirty="0" smtClean="0"/>
              <a:t>Promotion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มีการส่งเสริมการตลาดในตัวผลิตภัณฑ์ ด้วยการจัดโปรโมชั่นส่งเสริมการขาย ซึ่งถือได้ว่าเป็นหัวใจหลักของการขายในขั้นต้นเลยก็ว่าได้</a:t>
            </a:r>
          </a:p>
          <a:p>
            <a:r>
              <a:rPr lang="th-TH" sz="3300" b="1" dirty="0" smtClean="0"/>
              <a:t>5. </a:t>
            </a:r>
            <a:r>
              <a:rPr lang="en-US" sz="3300" b="1" dirty="0" smtClean="0"/>
              <a:t>People , Employee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th-TH" sz="3300" dirty="0" smtClean="0"/>
              <a:t>ด้านบุคคล หรือ พนักงานขององค์กร จะต้องมีความสามารถในการตอบสนองผู้ใช้บริการ มีความคิดริเริ่มสร้างสรรค์  และ มีความสามารถในการแก้ปัญหาต่างๆ หรือ เพื่อการสร้างค่านิยมให้แก่องค์กร</a:t>
            </a:r>
          </a:p>
          <a:p>
            <a:r>
              <a:rPr lang="th-TH" sz="3300" b="1" dirty="0" smtClean="0"/>
              <a:t>6. </a:t>
            </a:r>
            <a:r>
              <a:rPr lang="en-US" sz="3300" b="1" dirty="0" smtClean="0"/>
              <a:t>Physical  Evidence / Presentation</a:t>
            </a:r>
            <a:br>
              <a:rPr lang="en-US" sz="3300" b="1" dirty="0" smtClean="0"/>
            </a:br>
            <a:r>
              <a:rPr lang="th-TH" sz="3300" dirty="0" smtClean="0"/>
              <a:t>เป็นการสร้างคุณภาพโดยรวมให้กับภาพลักษณ์ของสินค้าและบริการ รวมถึงทั้งด้านปรับปรุงคุณภาพทางกายภาพอื่นๆ อีกด้วย</a:t>
            </a:r>
          </a:p>
          <a:p>
            <a:r>
              <a:rPr lang="th-TH" sz="3300" b="1" dirty="0" smtClean="0"/>
              <a:t>7. </a:t>
            </a:r>
            <a:r>
              <a:rPr lang="en-US" sz="3300" b="1" dirty="0" smtClean="0"/>
              <a:t>Process</a:t>
            </a:r>
            <a:br>
              <a:rPr lang="en-US" sz="3300" b="1" dirty="0" smtClean="0"/>
            </a:br>
            <a:r>
              <a:rPr lang="th-TH" sz="3300" dirty="0" smtClean="0"/>
              <a:t>กระบวนการต่างๆ ในการจัดการด้านสินค้าและบริการ มีระเบียนข้อปฏิบัติที่ชัดเจนและรวดเร็ว เพื่อให้ผู้ใช้บริการเกิดความประทับใจ</a:t>
            </a:r>
          </a:p>
          <a:p>
            <a:r>
              <a:rPr lang="th-TH" sz="3300" dirty="0" smtClean="0"/>
              <a:t>ซึ่งทั้งหมดนี้ก็คือรายละเอียดโดยย่อของส่วนประสมทางการตลาดแบบ </a:t>
            </a:r>
            <a:r>
              <a:rPr lang="th-TH" sz="3300" b="1" dirty="0" smtClean="0"/>
              <a:t>7</a:t>
            </a:r>
            <a:r>
              <a:rPr lang="en-US" sz="3300" b="1" dirty="0" smtClean="0"/>
              <a:t>P</a:t>
            </a:r>
            <a:r>
              <a:rPr lang="en-US" sz="3300" dirty="0" smtClean="0"/>
              <a:t> </a:t>
            </a:r>
            <a:r>
              <a:rPr lang="th-TH" sz="3300" dirty="0" smtClean="0"/>
              <a:t>นั้นเอง สำหรับนำไปปรับใช้กับหน่วยงานหรือองค์กรเพื่อให้เกิดประสิทธิภาพทางด้านสินค้าและบริการอย่างดีที่สุดในทุกด้านขององค์กร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4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ความหมายของการบัญชี</a:t>
            </a: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dirty="0" smtClean="0"/>
              <a:t>การบัญชี (</a:t>
            </a:r>
            <a:r>
              <a:rPr lang="en-US" dirty="0" smtClean="0">
                <a:cs typeface="Angsana New" panose="02020603050405020304" pitchFamily="18" charset="-34"/>
              </a:rPr>
              <a:t>Accounting)</a:t>
            </a:r>
            <a:r>
              <a:rPr lang="th-TH" dirty="0" smtClean="0"/>
              <a:t> หมายถึง</a:t>
            </a:r>
          </a:p>
          <a:p>
            <a:pPr>
              <a:buFont typeface="Georgia" panose="02040502050405020303" pitchFamily="18" charset="0"/>
              <a:buNone/>
            </a:pPr>
            <a:endParaRPr lang="th-TH" dirty="0" smtClean="0"/>
          </a:p>
          <a:p>
            <a:pPr lvl="1"/>
            <a:r>
              <a:rPr lang="th-TH" sz="3200" dirty="0" smtClean="0"/>
              <a:t>การจดบันทึกรายการหรือเหตุการณ์ทางธุรกิจ (</a:t>
            </a:r>
            <a:r>
              <a:rPr lang="en-US" sz="3200" dirty="0" smtClean="0">
                <a:cs typeface="Angsana New" panose="02020603050405020304" pitchFamily="18" charset="-34"/>
              </a:rPr>
              <a:t>Recording)</a:t>
            </a:r>
          </a:p>
          <a:p>
            <a:pPr lvl="1"/>
            <a:r>
              <a:rPr lang="th-TH" sz="3200" dirty="0" smtClean="0"/>
              <a:t>การจัดหมวดหมู่แยกประเภทรายการ </a:t>
            </a:r>
            <a:r>
              <a:rPr lang="en-US" sz="3200" dirty="0" smtClean="0">
                <a:cs typeface="Angsana New" panose="02020603050405020304" pitchFamily="18" charset="-34"/>
              </a:rPr>
              <a:t>(Classifying)</a:t>
            </a:r>
          </a:p>
          <a:p>
            <a:pPr lvl="1"/>
            <a:r>
              <a:rPr lang="th-TH" sz="3200" dirty="0" smtClean="0"/>
              <a:t>การสรุปผลเป็นงบการเงิน </a:t>
            </a:r>
            <a:r>
              <a:rPr lang="en-US" sz="3200" dirty="0" smtClean="0">
                <a:cs typeface="Angsana New" panose="02020603050405020304" pitchFamily="18" charset="-34"/>
              </a:rPr>
              <a:t>(Summarizing)</a:t>
            </a:r>
          </a:p>
          <a:p>
            <a:pPr lvl="1"/>
            <a:r>
              <a:rPr lang="th-TH" sz="3200" dirty="0" smtClean="0"/>
              <a:t>การวิเคราะห์ติดตามผลของการปฏิบัติงาน </a:t>
            </a:r>
            <a:r>
              <a:rPr lang="en-US" sz="3200" dirty="0" smtClean="0">
                <a:cs typeface="Angsana New" panose="02020603050405020304" pitchFamily="18" charset="-34"/>
              </a:rPr>
              <a:t>(Interpreting)</a:t>
            </a:r>
          </a:p>
          <a:p>
            <a:pPr lvl="1">
              <a:buFont typeface="Georgia" panose="02040502050405020303" pitchFamily="18" charset="0"/>
              <a:buNone/>
            </a:pPr>
            <a:endParaRPr lang="en-US" dirty="0" smtClean="0">
              <a:cs typeface="Angsana New" panose="02020603050405020304" pitchFamily="18" charset="-34"/>
            </a:endParaRPr>
          </a:p>
          <a:p>
            <a:pPr lvl="1"/>
            <a:endParaRPr lang="th-TH" dirty="0" smtClean="0"/>
          </a:p>
        </p:txBody>
      </p:sp>
      <p:sp>
        <p:nvSpPr>
          <p:cNvPr id="512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82F9730E-9B40-4B52-8CB5-8FC88A103BBD}" type="slidenum">
              <a:rPr lang="en-US" sz="1800">
                <a:solidFill>
                  <a:srgbClr val="FFFFFF"/>
                </a:solidFill>
              </a:rPr>
              <a:pPr/>
              <a:t>5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80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>
              <a:buNone/>
            </a:pPr>
            <a:r>
              <a:rPr lang="en-US" dirty="0" smtClean="0"/>
              <a:t>Function</a:t>
            </a:r>
            <a:r>
              <a:rPr lang="th-TH" dirty="0" smtClean="0"/>
              <a:t> –ปัจจัยพื้นฐาน หรือ</a:t>
            </a:r>
            <a:r>
              <a:rPr lang="en-US" dirty="0" smtClean="0"/>
              <a:t> Value – </a:t>
            </a:r>
            <a:r>
              <a:rPr lang="th-TH" dirty="0" smtClean="0"/>
              <a:t>คุณค่า</a:t>
            </a:r>
          </a:p>
          <a:p>
            <a:pPr>
              <a:buNone/>
            </a:pPr>
            <a:endParaRPr lang="th-TH" dirty="0"/>
          </a:p>
          <a:p>
            <a:r>
              <a:rPr lang="en-US" dirty="0" smtClean="0"/>
              <a:t>Promotion</a:t>
            </a:r>
          </a:p>
          <a:p>
            <a:pPr>
              <a:buNone/>
            </a:pPr>
            <a:r>
              <a:rPr lang="en-US" dirty="0" smtClean="0"/>
              <a:t>Above the line – Below the line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9051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h-TH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พีระมิดแห่งความต้องการเพื่อแสดงความต้องการขั้นมูลฐานของมนุษย์ (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needs)</a:t>
            </a:r>
            <a:endParaRPr lang="th-TH" dirty="0" smtClean="0"/>
          </a:p>
        </p:txBody>
      </p:sp>
      <p:pic>
        <p:nvPicPr>
          <p:cNvPr id="52" name="Picture 58" descr="http://www.pbirdblog.com/wp-content/uploads/2008/10/base4factor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3214688"/>
            <a:ext cx="1928812" cy="1781175"/>
          </a:xfr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676400"/>
            <a:ext cx="8533793" cy="4237038"/>
            <a:chOff x="48" y="833"/>
            <a:chExt cx="5622" cy="2837"/>
          </a:xfrm>
        </p:grpSpPr>
        <p:graphicFrame>
          <p:nvGraphicFramePr>
            <p:cNvPr id="9218" name="Object 3"/>
            <p:cNvGraphicFramePr>
              <a:graphicFrameLocks noChangeAspect="1"/>
            </p:cNvGraphicFramePr>
            <p:nvPr/>
          </p:nvGraphicFramePr>
          <p:xfrm>
            <a:off x="1152" y="1598"/>
            <a:ext cx="816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Clip" r:id="rId4" imgW="545400" imgH="1041480" progId="">
                    <p:embed/>
                  </p:oleObj>
                </mc:Choice>
                <mc:Fallback>
                  <p:oleObj name="Clip" r:id="rId4" imgW="545400" imgH="1041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598"/>
                          <a:ext cx="816" cy="1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4"/>
            <p:cNvGraphicFramePr>
              <a:graphicFrameLocks noChangeAspect="1"/>
            </p:cNvGraphicFramePr>
            <p:nvPr/>
          </p:nvGraphicFramePr>
          <p:xfrm>
            <a:off x="2106" y="1394"/>
            <a:ext cx="1152" cy="1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Clip" r:id="rId6" imgW="3537360" imgH="2144880" progId="">
                    <p:embed/>
                  </p:oleObj>
                </mc:Choice>
                <mc:Fallback>
                  <p:oleObj name="Clip" r:id="rId6" imgW="3537360" imgH="214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6" y="1394"/>
                          <a:ext cx="1152" cy="13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5"/>
            <p:cNvGraphicFramePr>
              <a:graphicFrameLocks noChangeAspect="1"/>
            </p:cNvGraphicFramePr>
            <p:nvPr/>
          </p:nvGraphicFramePr>
          <p:xfrm>
            <a:off x="3411" y="935"/>
            <a:ext cx="912" cy="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Clip" r:id="rId8" imgW="583200" imgH="879480" progId="">
                    <p:embed/>
                  </p:oleObj>
                </mc:Choice>
                <mc:Fallback>
                  <p:oleObj name="Clip" r:id="rId8" imgW="583200" imgH="879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1" y="935"/>
                          <a:ext cx="912" cy="1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6"/>
            <p:cNvGraphicFramePr>
              <a:graphicFrameLocks noChangeAspect="1"/>
            </p:cNvGraphicFramePr>
            <p:nvPr/>
          </p:nvGraphicFramePr>
          <p:xfrm>
            <a:off x="4516" y="833"/>
            <a:ext cx="864" cy="1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Clip" r:id="rId10" imgW="972720" imgH="1371960" progId="">
                    <p:embed/>
                  </p:oleObj>
                </mc:Choice>
                <mc:Fallback>
                  <p:oleObj name="Clip" r:id="rId10" imgW="972720" imgH="1371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6" y="833"/>
                          <a:ext cx="864" cy="1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288" y="3620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 flipV="1">
              <a:off x="48" y="33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V="1">
              <a:off x="288" y="32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V="1">
              <a:off x="48" y="29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48" y="29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288" y="32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48" y="29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9" y="3231"/>
              <a:ext cx="1115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ความต้องการ</a:t>
              </a:r>
            </a:p>
            <a:p>
              <a:pPr eaLnBrk="0" hangingPunct="0">
                <a:lnSpc>
                  <a:spcPct val="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ทางด้านร่างกาย</a:t>
              </a:r>
              <a:endParaRPr lang="th-TH" sz="2200" dirty="0">
                <a:latin typeface="Angsana New" pitchFamily="18" charset="-34"/>
                <a:cs typeface="+mn-cs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152" y="3077"/>
              <a:ext cx="100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ความต้องการความมั่นคง</a:t>
              </a: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2207" y="2771"/>
              <a:ext cx="1056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2200" b="1">
                  <a:latin typeface="Cordia New" pitchFamily="34" charset="-34"/>
                  <a:cs typeface="Cordia New" pitchFamily="34" charset="-34"/>
                </a:rPr>
                <a:t>ความต้องการการยอมรับ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562" y="2567"/>
              <a:ext cx="96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ความต้องการการยกย่อง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566" y="2364"/>
              <a:ext cx="110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lang="th-TH" sz="2200" b="1" dirty="0">
                  <a:latin typeface="Angsana New" pitchFamily="18" charset="-34"/>
                  <a:cs typeface="+mn-cs"/>
                </a:rPr>
                <a:t>ความต้องการความสำเร็จในชีวิต</a:t>
              </a:r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816" y="29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912" y="299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V="1">
              <a:off x="1104" y="30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1104" y="304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 flipV="1">
              <a:off x="912" y="28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>
              <a:off x="912" y="280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>
              <a:off x="912" y="28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>
              <a:off x="1680" y="28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1728" y="2804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 flipV="1">
              <a:off x="2112" y="28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2112" y="280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 flipV="1">
              <a:off x="1776" y="25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1776" y="256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1824" y="25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3264" y="251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312" y="251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flipV="1">
              <a:off x="3456" y="25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V="1">
              <a:off x="3312" y="23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3312" y="227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3456" y="25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3312" y="22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4032" y="22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4320" y="227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 flipV="1">
              <a:off x="4512" y="22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 flipV="1">
              <a:off x="4320" y="20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>
              <a:off x="4512" y="227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4320" y="208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>
              <a:off x="4320" y="20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>
              <a:off x="5280" y="203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50"/>
            <p:cNvSpPr>
              <a:spLocks noChangeShapeType="1"/>
            </p:cNvSpPr>
            <p:nvPr/>
          </p:nvSpPr>
          <p:spPr bwMode="auto">
            <a:xfrm>
              <a:off x="5520" y="227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51"/>
            <p:cNvSpPr>
              <a:spLocks noChangeShapeType="1"/>
            </p:cNvSpPr>
            <p:nvPr/>
          </p:nvSpPr>
          <p:spPr bwMode="auto">
            <a:xfrm>
              <a:off x="5040" y="20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58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encrypted-tbn1.gstatic.com/images?q=tbn:ANd9GcQExr8VEg-IkIVJSSuGbBBcLs9r2XoBSzUHJcqGQQzruof_BV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2266950" cy="2009776"/>
          </a:xfrm>
          <a:prstGeom prst="rect">
            <a:avLst/>
          </a:prstGeom>
          <a:noFill/>
        </p:spPr>
      </p:pic>
      <p:pic>
        <p:nvPicPr>
          <p:cNvPr id="39942" name="Picture 6" descr="http://topicstock.pantip.com/wahkor/topicstock/2010/03/X9024602/X9024602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2533650" cy="2295526"/>
          </a:xfrm>
          <a:prstGeom prst="rect">
            <a:avLst/>
          </a:prstGeom>
          <a:noFill/>
        </p:spPr>
      </p:pic>
      <p:pic>
        <p:nvPicPr>
          <p:cNvPr id="39944" name="Picture 8" descr="https://encrypted-tbn3.gstatic.com/images?q=tbn:ANd9GcSePsYa6y425vHI7IjuSYUjU4rj0-RMlIuGycH_2FMmH5bZm7QP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267200"/>
            <a:ext cx="22479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6019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อับราฮัม มาสโลว์เกิดเมื่อวันที่ 1 เมษายน ค.ศ. 1908 ที่เมือง</a:t>
            </a:r>
            <a:r>
              <a:rPr lang="th-TH" dirty="0" smtClean="0">
                <a:hlinkClick r:id="rId2" action="ppaction://hlinkfile" tooltip="บรุกลิน"/>
              </a:rPr>
              <a:t>บรุกลิน</a:t>
            </a:r>
            <a:r>
              <a:rPr lang="th-TH" dirty="0" smtClean="0"/>
              <a:t> </a:t>
            </a:r>
            <a:r>
              <a:rPr lang="th-TH" dirty="0" smtClean="0">
                <a:hlinkClick r:id="rId3" action="ppaction://hlinkfile" tooltip="นิวยอร์ก"/>
              </a:rPr>
              <a:t>นิวยอร์ก</a:t>
            </a:r>
            <a:r>
              <a:rPr lang="th-TH" dirty="0" smtClean="0"/>
              <a:t> </a:t>
            </a:r>
            <a:r>
              <a:rPr lang="th-TH" dirty="0" smtClean="0">
                <a:hlinkClick r:id="rId4" action="ppaction://hlinkfile" tooltip="ประเทศสหรัฐอเมริกา"/>
              </a:rPr>
              <a:t>ประเทศสหรัฐอเมริกา</a:t>
            </a:r>
            <a:r>
              <a:rPr lang="th-TH" dirty="0" smtClean="0"/>
              <a:t> บิดามารดาเป็นชาวยิวซึ่งอพยพมาจากรัสเซีย มาสโลว์เป็นพี่ชายคนโตในพี่น้องทั้งหมด 7 คน พ่อแม่ของเขามีความปรารถนาที่จะให้เขาได้รับการ ศึกษาอย่างดีที่สุดซึ่งมาสโลว์ก็ยอมรับในความปรารถนานี้ อย่างไรก็ตามการศึกษาเพื่อไปสู่เป้าหมายที่พ่อแม่ตั้งไว้ในระยะวัยเด็กและวัยรุ่นตอนต้นก็ สร้างความขมขื่นให้แก่เขามากเหมือนกัน ดังที่เขาได้เขียนเกี่ยวกับตัวเองได้ ว่า“ ด้วยความเป็นเด็กจึงไม่เป็นที่น่าสงสัยว่าทำไมฉันจึงไม่ป่วยเป็นโรคจิตฉัน เป็นเด็กชายยิวตัวเล็กๆอยู่ในกลุ่มเพื่อนที่ไม่ใช่ชาวยิว ซึ่งมันเหมือนกับสภาพของเด็กนิโกรคนแรกที่เข้าไปอยู่โรงเรียนที่มีแต่เด็ก ผิวขาว ฉันรู้สึกโดดเดี่ยวและไม่มีความสุข ฉันใช้เวลาอยู่แต่ในห้องสมุดและห้อมล้อมด้วยหนังสือต่างๆ โดยปราศจากเพื่อน” จากประสบการณ์ดังกล่าวทำให้บางคนอาจคิดว่าความปรารถนาของ มาสโลว์ ที่จะช่วยเหลือเพื่อนมนุษย์ให้มีชีวิตความเป็นอยู่ดีขึ้นนั้นเริ่ม ต้นมาจากความปรารถนาที่จะให้ชีวิตความเป็นอยู่ของเขาดีขึ้นนั่นเอง มาสโลว์ได้ทุ่มเทเวลาอย่างมากให้กับการศึกษาจิตวิทยาเกี่ยวกับมนุษย์ แต่เขาก็ยังมีประสบการณ์งานด้านอื่นๆ เช่น ใช้เวลาในช่วงฤดูร้อนช่วยเหลือครอบครัวในการประกอบธุรกิจสร้างถังไม้ ซึ่งน้องชายของเขาก็ยังทำกิจการนี้อยู่ทุกวันนี้ มาสโลว์ เริ่มต้นการศึกษาใน ระดับปริญญาในวิชากฎหมายตามคำเสนอแนะของพ่อที่ City College of New Yorkแต่เมื่อเรียนไปเพียง 2 สัปดาห์เขาก็ตัดสินใจว่าเขาไม่สามารถเป็นนักกฎหมายได้ เขาจึงเปลี่ยนมาศึกษาที่มหาวิทยาลัยCornellและต่อมาก็มาเรียนที่ มหาวิทยาลัย Wisconsin ในสาขาจิตวิทยา เขาได้รับปริญญาตรีเมื่อค. ศ. 1930 ปริญญาโท ในปีค.ศ. 1931 และปริญญาเอกในปีค.ศ. 1934 ทางด้านชีวิตครอบครัว เขาได้แต่งงาน กับ Bertha Goodman ซึ่ง มาสโลว์ ยกย่องภรรยาว่ามีความสำคัญต่อชีวิตของเขามาก ดังที่เขากล่าวว่า“ ชีวิตยังไม่ได้เริ่มต้นสำหรับฉันจนกระทั่งเมื่อฉันแต่งงานและได้ย้ายเข้ามา อยู่ใน Wisconsin”</a:t>
            </a:r>
            <a:endParaRPr lang="th-TH" dirty="0"/>
          </a:p>
        </p:txBody>
      </p:sp>
      <p:pic>
        <p:nvPicPr>
          <p:cNvPr id="3" name="Picture 8" descr="https://encrypted-tbn3.gstatic.com/images?q=tbn:ANd9GcSePsYa6y425vHI7IjuSYUjU4rj0-RMlIuGycH_2FMmH5bZm7QP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0"/>
            <a:ext cx="2247900" cy="12954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152400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อับราฮัม มาสโลว์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9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763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การวิเคราะห์สถานการณ์ในตลาด</a:t>
            </a:r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(Situation Analysis) 5 C’s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02688"/>
            <a:ext cx="8792792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(Company)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th-TH" sz="36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การวิเคราะห์คู่แข่งขันขององค์กร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(Competitor)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การวิเคราะห์ลูกค้าขององค์กร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(Consumer)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การวิเคราะห์พันธมิตรที่เอื้อต่อองค์กร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 (Collaborator)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การวิเคราะห์บริบทแวดล้อมที่เกี่ยวข้องกับองค์กร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(Context)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การเมือง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Political</a:t>
            </a:r>
            <a:r>
              <a:rPr lang="th-TH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เศรษฐกิจ 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Economic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สังคม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Social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เทคโนโลยี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Technology</a:t>
            </a:r>
          </a:p>
          <a:p>
            <a:r>
              <a:rPr lang="th-TH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6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09600"/>
            <a:ext cx="64008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762000"/>
            <a:ext cx="5867400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คำว่า "สวอต" หรือ 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SWOT"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นั้นมาจากตัวย่อภาษาอังกฤษ 4 ตัว 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ด้แก่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Strengths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จุดเด่นหรือจุดแข็ง ซึ่งเป็นผลมาจากปัจจัยภายใน เป็นข้อดีที่เกิดจากสภาพแวดล้อมภายใน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2" tooltip="บริษัท"/>
              </a:rPr>
              <a:t>บริษัท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เช่น จุดแข็งด้านส่วนประสม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3" tooltip="การเงิน"/>
              </a:rPr>
              <a:t>การเงิน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4" tooltip="การผลิต (หน้านี้ไม่มี)"/>
              </a:rPr>
              <a:t>การผลิต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5" tooltip="ทรัพยากรบุคคล (หน้านี้ไม่มี)"/>
              </a:rPr>
              <a:t>ทรัพยากรบุคคล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บริษัทจะต้องใช้ประโยชน์จากจุดแข็งในการกำหนดกลยุทธ์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6" tooltip="การตลาด (หน้านี้ไม่มี)"/>
              </a:rPr>
              <a:t>การตลาด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Weaknesses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จุดด้อยหรือจุดอ่อน ซึ่งเป็นผลมาจากปัจจัยภายใน เป็นปัญหาหรือข้อบกพร่องที่เกิดจากสภาพแวดล้อมภายในต่างๆ ของบริษัท ซึ่งบริษัทจะต้องหาวิธีในการแก้ปัญหานั้น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O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Opportunities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7" tooltip="โอกาส (หน้านี้ไม่มี)"/>
              </a:rPr>
              <a:t>โอกาส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เป็นผลจากการที่สภาพแวดล้อมภายนอกของบริษัทเอื้อประโยชน์หรือส่งเสริมการดำเนินงานขององค์กร โอกาสแตกต่างจากจุดแข็งตรงที่โอกาสนั้นเป็นผลมาจากสภาพแวดล้อมภายนอก แต่จุดแข็งนั้นเป็นผลมาจากสภาพแวดล้อมภายใน นักการตลาดที่ดีจะต้องเสาะแสวงหาโอกาสอยู่เสมอ และใช้ประโยชน์จากโอกาสนั้น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T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Threats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8" tooltip="อุปสรรค"/>
              </a:rPr>
              <a:t>อุปสรรค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เป็นข้อจำกัดที่เกิดจากสภาพแวดล้อมภายนอก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ซึ่งธุรกิจจำเป็นต้องปรับกลยุทธ์การตลาดให้สอดคล้องและพยายามขจัดอุปสรรคต่างๆ ที่เกิดขึ้นให้ได้จริง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33400"/>
            <a:ext cx="2652736" cy="29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18396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การวิเคราะห์สภาวะแวดล้อม (</a:t>
            </a:r>
            <a:r>
              <a:rPr lang="en-US" sz="2400" dirty="0"/>
              <a:t>SWOT Analysis)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9340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 smtClean="0"/>
              <a:t>TOWS Matrix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5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9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th-TH" b="1" dirty="0" smtClean="0"/>
              <a:t>หลังจากที่มีการประเมินสภาพแวดล้อมโดยการวิเคราะห์ให้เห็นถึงจุดแข็ง จุดอ่อน โอกาส และข้อจำกัดแล้ว</a:t>
            </a:r>
            <a:r>
              <a:rPr lang="en-US" b="1" dirty="0" smtClean="0"/>
              <a:t>   </a:t>
            </a:r>
            <a:r>
              <a:rPr lang="th-TH" b="1" dirty="0" smtClean="0"/>
              <a:t>ก็จะนำมาข้อมูลทั้งหมดมาวิเคราะห์ในรูปแบบความสัมพันธ์แบบแมตริกซ์โดยใช้ตารางที่เรียกว่า </a:t>
            </a:r>
            <a:r>
              <a:rPr lang="en-US" b="1" dirty="0" smtClean="0"/>
              <a:t>TOWS Matrix   </a:t>
            </a:r>
            <a:r>
              <a:rPr lang="th-TH" b="1" dirty="0" smtClean="0"/>
              <a:t>โดย</a:t>
            </a:r>
            <a:r>
              <a:rPr lang="en-US" b="1" dirty="0" smtClean="0"/>
              <a:t> TOWS Matrix </a:t>
            </a:r>
            <a:r>
              <a:rPr lang="th-TH" b="1" dirty="0" smtClean="0"/>
              <a:t>เป็นตารางการวิเคราะห์ที่นำข้อมูลที่ได้จากการวิเคราะห์จุดแข็ง จุดอ่อน โอกาส 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มาวิเคราะห์เพื่อกำหนดออกมาเป็นยุทธศาสตร์หรือกยุทธ์ประเภทต่าง ๆ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        </a:t>
            </a:r>
            <a:r>
              <a:rPr lang="th-TH" b="1" dirty="0" smtClean="0"/>
              <a:t>ในการนำเทคนิคที่เรียกว่า </a:t>
            </a:r>
            <a:r>
              <a:rPr lang="en-US" b="1" dirty="0" smtClean="0"/>
              <a:t>TOWS Matrix </a:t>
            </a:r>
            <a:r>
              <a:rPr lang="th-TH" b="1" dirty="0" smtClean="0"/>
              <a:t>มาใช้ในการวิเคราะห์เพื่อกำหนดยุทธศาสตร์และกลยุทธ์นั้น</a:t>
            </a:r>
            <a:r>
              <a:rPr lang="en-US" b="1" dirty="0" smtClean="0"/>
              <a:t> </a:t>
            </a:r>
            <a:r>
              <a:rPr lang="th-TH" b="1" dirty="0" smtClean="0"/>
              <a:t>จะมีขั้นตอนการดำเนินการที่สำคัญ</a:t>
            </a:r>
            <a:r>
              <a:rPr lang="en-US" b="1" dirty="0" smtClean="0"/>
              <a:t> 2 </a:t>
            </a:r>
            <a:r>
              <a:rPr lang="th-TH" b="1" dirty="0" smtClean="0"/>
              <a:t>ขั้นตอน ดังนี้</a:t>
            </a:r>
            <a:endParaRPr lang="en-US" dirty="0" smtClean="0"/>
          </a:p>
          <a:p>
            <a:r>
              <a:rPr lang="en-US" b="1" dirty="0" smtClean="0"/>
              <a:t>         1. </a:t>
            </a:r>
            <a:r>
              <a:rPr lang="th-TH" b="1" u="sng" dirty="0" smtClean="0"/>
              <a:t>การระบุจุดแข็ง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</a:t>
            </a:r>
            <a:r>
              <a:rPr lang="en-US" b="1" u="sng" dirty="0" smtClean="0"/>
              <a:t> </a:t>
            </a:r>
            <a:r>
              <a:rPr lang="th-TH" b="1" u="sng" dirty="0" smtClean="0"/>
              <a:t>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โดยที่การประเมินสภาพแวดล้อมที่เป็นการระบุให้เห็นถึงจุดแข็งและจุดอ่อนจะเป็นการประเมินภายในองค์การ ส่วนการประเมินสภาพแวดล้อมที่เป็นโอกาสและข้อจำกัดจะเป็นการประเมินภายนอกองค์การ</a:t>
            </a:r>
            <a:r>
              <a:rPr lang="en-US" b="1" dirty="0" smtClean="0"/>
              <a:t> </a:t>
            </a:r>
            <a:r>
              <a:rPr lang="th-TH" b="1" dirty="0" smtClean="0"/>
              <a:t>กล่าวได้ว่า ประสิทธิผลของการกำหนดกลยุทธ์ที่ใช้เทคนิค </a:t>
            </a:r>
            <a:r>
              <a:rPr lang="en-US" b="1" dirty="0" smtClean="0"/>
              <a:t>TOWS Matrix </a:t>
            </a:r>
            <a:r>
              <a:rPr lang="th-TH" b="1" dirty="0" smtClean="0"/>
              <a:t>นี้จะขึ้นอยู่กับความสามารถในการวิเคราะห์จุดแข็ง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จุดอ่อน</a:t>
            </a:r>
            <a:r>
              <a:rPr lang="en-US" b="1" dirty="0" smtClean="0"/>
              <a:t> </a:t>
            </a:r>
            <a:r>
              <a:rPr lang="th-TH" b="1" dirty="0" smtClean="0"/>
              <a:t>โอกาส</a:t>
            </a:r>
            <a:r>
              <a:rPr lang="en-US" b="1" dirty="0" smtClean="0"/>
              <a:t> </a:t>
            </a:r>
            <a:r>
              <a:rPr lang="th-TH" b="1" dirty="0" smtClean="0"/>
              <a:t>และข้อจำกัด ที่ละเอียดในทุกแง่มุม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เพราะถ้าวิเคราะห์ไม่ละเอียดหรือมองไม่ทุกแง่มุม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จะส่งผลทำให้การกำหนดกลยุทธ์ที่ออกมาจะขาดความแหลมคม</a:t>
            </a:r>
            <a:endParaRPr lang="en-US" dirty="0" smtClean="0"/>
          </a:p>
          <a:p>
            <a:r>
              <a:rPr lang="en-US" b="1" dirty="0" smtClean="0"/>
              <a:t>         2. </a:t>
            </a:r>
            <a:r>
              <a:rPr lang="th-TH" b="1" u="sng" dirty="0" smtClean="0"/>
              <a:t>การวิเคราะห์ความสัมพันธ์ระหว่างจุดแข็งกับโอกาส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จุดแข็งกับข้อจำกัด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และจุดอ่อนกับข้อจำกัด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ซึ่งผลของการวิเคราะห์ความสัมพันธ์ในข้อมูลแต่ละคู่ดังกล่าว</a:t>
            </a:r>
            <a:r>
              <a:rPr lang="en-US" b="1" dirty="0" smtClean="0"/>
              <a:t> </a:t>
            </a:r>
            <a:r>
              <a:rPr lang="th-TH" b="1" dirty="0" smtClean="0"/>
              <a:t>ทำให้เกิดยุทธ์ศาสตร์หรือกลยุทธ์สามารถแบ่งออกได้เป็น</a:t>
            </a:r>
            <a:r>
              <a:rPr lang="en-US" b="1" dirty="0" smtClean="0"/>
              <a:t> 4 </a:t>
            </a:r>
            <a:r>
              <a:rPr lang="th-TH" b="1" dirty="0" smtClean="0"/>
              <a:t>ประเภท คือ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กลยุทธ์เชิงรุก </a:t>
            </a:r>
            <a:r>
              <a:rPr lang="en-US" b="1" i="1" dirty="0" smtClean="0"/>
              <a:t>(SO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th-TH" b="1" dirty="0" smtClean="0"/>
              <a:t>ได้มาจากการนำข้อมูลการประเมินสภาพแวดล้อมที่เป็นจุดแข็งและโอกาสมาพิจารณาร่วมกัน เพื่อที่จะนำมากำหนดเป็นยุทธ์ศาสตร์หรือกลยุทธ์ในเชิงรุก ตัวอย่าง กรมธนารักษ์ มีจุดแข็ง คือ ความสามารถในการผลิตเหรียญ</a:t>
            </a:r>
            <a:r>
              <a:rPr lang="en-US" b="1" dirty="0" smtClean="0"/>
              <a:t> </a:t>
            </a:r>
            <a:r>
              <a:rPr lang="th-TH" b="1" dirty="0" smtClean="0"/>
              <a:t>และมีโรงกษาปณ์ที่ทันสมัย</a:t>
            </a:r>
            <a:r>
              <a:rPr lang="en-US" b="1" dirty="0" smtClean="0"/>
              <a:t> </a:t>
            </a:r>
            <a:r>
              <a:rPr lang="th-TH" b="1" dirty="0" smtClean="0"/>
              <a:t>มีโอกาส คือ สามารถหารายได้จากการผลิตเหรียญได้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ทั้งหมดสามารถนำมากำหนดยุทธศาสตร์ในเชิงรุก คือ ยุทธศาสตร์การรับจ้างผลิตเหรียญทุกประเภททั้งในและต่างประเทศ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กลยุทธ์เชิงป้องกัน</a:t>
            </a:r>
            <a:r>
              <a:rPr lang="en-US" b="1" i="1" dirty="0" smtClean="0"/>
              <a:t> (ST Strategy)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ได้มาจากการนำข้อมูลการประเมินสภาพแวดล้อมที่เป็นจุดแข็งและข้อจำกัดมาพิจารณาร่วมกัน เพื่อที่จะนำมากำหนดเป็นยุทธ์ศาสตร์หรือกลยุทธ์ในเชิงป้องกัน ทั้งนี้เนื่องจากองค์การมีจุดแข็ง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ขณะเดียวกันองค์การก็เจอกับสภาพแวดล้อมที่เป็นข้อจำกัดจากภายนอกที่องค์การควบคุมไม่ได้</a:t>
            </a:r>
            <a:r>
              <a:rPr lang="en-US" b="1" dirty="0" smtClean="0"/>
              <a:t> </a:t>
            </a:r>
            <a:r>
              <a:rPr lang="th-TH" b="1" dirty="0" smtClean="0"/>
              <a:t>แต่องค์การสามารถใช้จุดแข็งที่มีอยู่ในการป้องกันข้อจำกัดที่มาจากภายนอกได้ ตัวอย่าง มหาวิทยาลัยสุโขทัยธรรมาธิราช มีจุดแข็ง คือ เป็นมหาวิทยาลัยที่เปิดโอกาสการศึกษาให้แก่ประชาชนทั่วประเทศ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ขณะเดียวกันมีข้อจำกัด คือ งบประมาณที่ได้รับการสนับสนุนจากภาครัฐมีไม่เพียงพอที่จะสามารถจัดตั้งหน่วยงานของตนเองอยู่ทุกจังหวัดทั่วประเทศได้</a:t>
            </a:r>
            <a:r>
              <a:rPr lang="en-US" b="1" dirty="0" smtClean="0"/>
              <a:t>     </a:t>
            </a:r>
            <a:r>
              <a:rPr lang="th-TH" b="1" dirty="0" smtClean="0"/>
              <a:t>ทั้งหมดสามารถนำมากำหนดยุทธศาสตร์เชิงป้องกัน คือ ยุทธศาสตร์การสร้างความร่วมมือกับโรงเรียนในพื้นที่ทุกจังหวัดทั่วประเทศ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/>
              <a:t>การบัญชีจึงถือเป็นภาษาของธุรกิจ </a:t>
            </a:r>
            <a:br>
              <a:rPr lang="th-TH" b="1" smtClean="0"/>
            </a:br>
            <a:r>
              <a:rPr lang="th-TH" b="1" smtClean="0"/>
              <a:t>(</a:t>
            </a:r>
            <a:r>
              <a:rPr lang="en-US" b="1" smtClean="0">
                <a:cs typeface="Cordia New" panose="020B0304020202020204" pitchFamily="34" charset="-34"/>
              </a:rPr>
              <a:t>Language of Business)</a:t>
            </a:r>
            <a:endParaRPr lang="th-TH" b="1" smtClean="0"/>
          </a:p>
        </p:txBody>
      </p:sp>
      <p:sp>
        <p:nvSpPr>
          <p:cNvPr id="6147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th-TH" sz="3000" smtClean="0"/>
              <a:t>ผู้อ่านข้อมูลทางบัญชีเข้าใจก็สามารถเห็นภาพที่สะท้อนของการดำเนินงานได้</a:t>
            </a:r>
          </a:p>
        </p:txBody>
      </p:sp>
      <p:sp>
        <p:nvSpPr>
          <p:cNvPr id="614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ABD9EC30-169A-41E8-B860-5002E6A89270}" type="slidenum">
              <a:rPr lang="en-US" sz="1800">
                <a:solidFill>
                  <a:srgbClr val="FFFFFF"/>
                </a:solidFill>
              </a:rPr>
              <a:pPr/>
              <a:t>6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93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กลยุทธ์เชิงแก้ไข</a:t>
            </a:r>
            <a:r>
              <a:rPr lang="en-US" b="1" i="1" dirty="0" smtClean="0"/>
              <a:t> (WO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ได้มาจากการนำข้อมูลการประเมินสภาพแวดล้อมที่เป็นจุดอ่อนและโอกาสมาพิจารณาร่วมกัน เพื่อที่จะนำมากำหนดเป็นยุทธ์ศาสตร์หรือกลยุทธ์ในเชิงแก้ไข ทั้งนี้เนื่องจากองค์การมีโอกาสที่จะนำแนวคิดหรือวิธีใหม่ ๆ มาใช้ในการแก้ไขจุดอ่อนที่องค์การมีอยู่ได้ ตัวอย่าง</a:t>
            </a:r>
            <a:r>
              <a:rPr lang="en-US" b="1" dirty="0" smtClean="0"/>
              <a:t> </a:t>
            </a:r>
            <a:r>
              <a:rPr lang="th-TH" b="1" dirty="0" smtClean="0"/>
              <a:t>ระบบราชการมักมีจุดอ่อน คือ มีขั้นตอนการทำงานที่ยาว ใช้เวลามาก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ขณะเดียวกันก็มีโอกาส คือ โอกาสของการนำเทคโนโลยีสารสนเทศและการสื่อสารมาใช้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ทั้งหมดสามารถนำมากำหนดยุทธศาสตร์เชิงแก้ไข คือ ยุทธศาสตร์การส่งเสริมให้มีการนำเทคโนโลยีสารสนเทศและการสื่อสารมาใช้ในการบริหารจัดการและในกระบวนการทำงานของราชการให้มากขึ้น</a:t>
            </a:r>
            <a:r>
              <a:rPr lang="en-US" b="1" dirty="0" smtClean="0"/>
              <a:t> (e-Administration)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กลยุทธ์เชิงรับ</a:t>
            </a:r>
            <a:r>
              <a:rPr lang="en-US" b="1" i="1" dirty="0" smtClean="0"/>
              <a:t> (WT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ได้มาจากการนำข้อมูลการประเมินสภาพแวดล้อมที่เป็นจุดอ่อนและข้อจำกัดมาพิจารณาร่วมกัน เพื่อที่จะนำมากำหนดเป็นยุทธ์ศาสตร์หรือกลยุทธ์ในเชิงรับ</a:t>
            </a:r>
            <a:r>
              <a:rPr lang="en-US" b="1" dirty="0" smtClean="0"/>
              <a:t> </a:t>
            </a:r>
            <a:r>
              <a:rPr lang="th-TH" b="1" dirty="0" smtClean="0"/>
              <a:t>ทั้งนี้เนื่องจากองค์การเผชิญกับทั้งจุดอ่อนและข้อจำกัดภายนอกที่องค์การไม่สามารถควบคุมได้ ตัวอย่าง ประเทศไทย จุดอ่อน คือ ต้องนำเข้าน้ำมันดิบจากต่างประเทศ</a:t>
            </a:r>
            <a:r>
              <a:rPr lang="en-US" b="1" dirty="0" smtClean="0"/>
              <a:t> </a:t>
            </a:r>
            <a:r>
              <a:rPr lang="th-TH" b="1" dirty="0" smtClean="0"/>
              <a:t>ประกอบกับพบข้อจำกัด คือ ราคาน้ำมันในตลาดโลกเพิ่มขึ้นอย่างมาก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ทั้งหมดนำมากำหนดยุทธศาสตร์ในเชิงรับ คือ ยุทธศาสตร์การรณรงค์ประหยัดพลังงานทั่วประเทศอย่างจริงจัง และยุทธศาสตร์การหาพลังงานทดแทนที่นำทรัพยากรธรรมชาติในประเทศที่มีอยู่มาใช้มากขึ้น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3647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 Matrix </a:t>
            </a:r>
          </a:p>
          <a:p>
            <a:pPr>
              <a:defRPr/>
            </a:pPr>
            <a:r>
              <a:rPr lang="th-T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กลยุทธ์ขจัดจุดอ่อน เสริมจุดแข็ง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0"/>
            <a:ext cx="24176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Analysis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5060" name="TextBox 42"/>
          <p:cNvSpPr txBox="1">
            <a:spLocks noChangeArrowheads="1"/>
          </p:cNvSpPr>
          <p:nvPr/>
        </p:nvSpPr>
        <p:spPr bwMode="auto">
          <a:xfrm>
            <a:off x="239713" y="1541463"/>
            <a:ext cx="209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SO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สร้างจุดแข็งต่อรองโอกาสทางธุรกิจ</a:t>
            </a:r>
          </a:p>
        </p:txBody>
      </p:sp>
      <p:sp>
        <p:nvSpPr>
          <p:cNvPr id="45061" name="TextBox 43"/>
          <p:cNvSpPr txBox="1">
            <a:spLocks noChangeArrowheads="1"/>
          </p:cNvSpPr>
          <p:nvPr/>
        </p:nvSpPr>
        <p:spPr bwMode="auto">
          <a:xfrm>
            <a:off x="7299325" y="15716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ใช้จุดแข็งที่มีป้องกันภัยคุกคาม</a:t>
            </a:r>
          </a:p>
        </p:txBody>
      </p:sp>
      <p:sp>
        <p:nvSpPr>
          <p:cNvPr id="45062" name="TextBox 45"/>
          <p:cNvSpPr txBox="1">
            <a:spLocks noChangeArrowheads="1"/>
          </p:cNvSpPr>
          <p:nvPr/>
        </p:nvSpPr>
        <p:spPr bwMode="auto">
          <a:xfrm>
            <a:off x="214313" y="4000500"/>
            <a:ext cx="2252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OW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ใช้โอกาสที่มีเปลี่ยนจุดอ่อนเป็นจุดแข็ง</a:t>
            </a:r>
          </a:p>
        </p:txBody>
      </p:sp>
      <p:sp>
        <p:nvSpPr>
          <p:cNvPr id="45063" name="TextBox 46"/>
          <p:cNvSpPr txBox="1">
            <a:spLocks noChangeArrowheads="1"/>
          </p:cNvSpPr>
          <p:nvPr/>
        </p:nvSpPr>
        <p:spPr bwMode="auto">
          <a:xfrm>
            <a:off x="7500938" y="4000500"/>
            <a:ext cx="1417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WT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หาวิธีเอาตัวรอด</a:t>
            </a:r>
          </a:p>
        </p:txBody>
      </p:sp>
      <p:sp>
        <p:nvSpPr>
          <p:cNvPr id="51" name="วงรี 50"/>
          <p:cNvSpPr/>
          <p:nvPr/>
        </p:nvSpPr>
        <p:spPr>
          <a:xfrm>
            <a:off x="1500166" y="2285992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S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2" name="วงรี 51"/>
          <p:cNvSpPr/>
          <p:nvPr/>
        </p:nvSpPr>
        <p:spPr>
          <a:xfrm>
            <a:off x="3071802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O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5786446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T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4" name="วงรี 53"/>
          <p:cNvSpPr/>
          <p:nvPr/>
        </p:nvSpPr>
        <p:spPr>
          <a:xfrm>
            <a:off x="1571604" y="4714884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W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4643438" y="1196975"/>
            <a:ext cx="0" cy="48244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08175" y="4076700"/>
            <a:ext cx="56880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4932363" y="4365625"/>
            <a:ext cx="24479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การลดต้นทุน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การสร้างพันธมิตรทางการค้า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2555875" y="4292600"/>
            <a:ext cx="16557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การเน้นการสร้างเอกลักษณ์ให้กับผู้มาใช้บริการ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4932363" y="1484313"/>
            <a:ext cx="23034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ความแตกต่างที่เป็นตัวตน คือ การสร้างเอกลักษณ์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นำเสนอสินค้าและบริการเน้นการให้ความรู้ และตำนานของเสื้อผ้าเครื่องแต่งกาย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2411413" y="1341438"/>
            <a:ext cx="2376487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การเน้นการสร้างกลุ่มวัฒนธรรมของศูนย์ฯ (</a:t>
            </a:r>
            <a:r>
              <a:rPr lang="en-US" sz="2000">
                <a:latin typeface="Angsana New" pitchFamily="18" charset="-34"/>
              </a:rPr>
              <a:t>Community) </a:t>
            </a:r>
            <a:r>
              <a:rPr lang="th-TH" sz="2000">
                <a:latin typeface="Angsana New" pitchFamily="18" charset="-34"/>
              </a:rPr>
              <a:t>ที่เน้นการสร้างสรรค์เสื้อผ้าบ่งบอกความเป็นตัวตน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การใช้ </a:t>
            </a:r>
            <a:r>
              <a:rPr lang="en-US" sz="2000">
                <a:latin typeface="Angsana New" pitchFamily="18" charset="-34"/>
              </a:rPr>
              <a:t>WWW. </a:t>
            </a:r>
            <a:r>
              <a:rPr lang="th-TH" sz="2000">
                <a:latin typeface="Angsana New" pitchFamily="18" charset="-34"/>
              </a:rPr>
              <a:t>ของศูนย์เพื่อเป็นสื่อกลางบอกเล่าไปยังกลุ่มลูกค้า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488668"/>
            <a:ext cx="2133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ตัวอย่างการวิเคราะห์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1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>
                <a:solidFill>
                  <a:schemeClr val="bg1"/>
                </a:solidFill>
              </a:rPr>
              <a:t>Homework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endParaRPr lang="th-TH" dirty="0" smtClean="0"/>
          </a:p>
          <a:p>
            <a:endParaRPr lang="th-TH" dirty="0" smtClean="0"/>
          </a:p>
          <a:p>
            <a:pPr>
              <a:buNone/>
            </a:pPr>
            <a:endParaRPr lang="th-TH" dirty="0" smtClean="0"/>
          </a:p>
        </p:txBody>
      </p:sp>
      <p:pic>
        <p:nvPicPr>
          <p:cNvPr id="1026" name="Picture 2" descr="http://upic.me/i/r2/ljq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19600"/>
            <a:ext cx="1752600" cy="1891225"/>
          </a:xfrm>
          <a:prstGeom prst="rect">
            <a:avLst/>
          </a:prstGeom>
          <a:noFill/>
        </p:spPr>
      </p:pic>
      <p:pic>
        <p:nvPicPr>
          <p:cNvPr id="1028" name="Picture 4" descr="http://www.mlmonlineschools-recommend.com/wp-content/uploads/2012/02/%E0%B9%80%E0%B8%84%E0%B8%A3%E0%B8%B7%E0%B9%88%E0%B8%AD%E0%B8%87%E0%B8%AB%E0%B8%A1%E0%B8%B2%E0%B8%A2%E0%B8%84%E0%B8%B3%E0%B8%96%E0%B8%B2%E0%B8%A1-2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1828800" cy="238539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09600" y="1752600"/>
            <a:ext cx="6019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จงเขียนอธิบายพร้อมยกตัวอย่างประกอบ ตามหัวข้อในบทเรียน ต่อไปนี้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th-TH" sz="2000" dirty="0"/>
              <a:t>ความหมายของการจัดการด้านการเงิน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th-TH" sz="2000" dirty="0"/>
              <a:t>ความสำคํญของการทำบัญชี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th-TH" sz="2000" dirty="0"/>
              <a:t>การบริหารงบการเงินและบัญชี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th-TH" sz="2000" dirty="0"/>
              <a:t>แนวคิดทางการตลาด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th-TH" sz="2000" dirty="0"/>
              <a:t>ความหมายและความสำคํญของการบริหารองค์กรและการตลาด</a:t>
            </a:r>
            <a:endParaRPr lang="en-US" sz="2000" dirty="0"/>
          </a:p>
          <a:p>
            <a:r>
              <a:rPr lang="th-TH" sz="2000" dirty="0"/>
              <a:t>	หลัการแนวคิดทฤษฏีทางการตลาด</a:t>
            </a:r>
            <a:endParaRPr lang="en-US" sz="2000" dirty="0"/>
          </a:p>
          <a:p>
            <a:r>
              <a:rPr lang="th-TH" sz="2000" dirty="0"/>
              <a:t>	ทฤษฏีลำดับขั้นความต้องการ</a:t>
            </a:r>
            <a:endParaRPr lang="en-US" sz="2000" dirty="0"/>
          </a:p>
          <a:p>
            <a:r>
              <a:rPr lang="th-TH" sz="2000" dirty="0"/>
              <a:t>	ทฤษฏีการวิเคราะห์</a:t>
            </a:r>
            <a:r>
              <a:rPr lang="th-TH" sz="2000" dirty="0" smtClean="0"/>
              <a:t>สถานการณ์ใน</a:t>
            </a:r>
            <a:r>
              <a:rPr lang="th-TH" sz="2000" dirty="0"/>
              <a:t>ตลาด</a:t>
            </a:r>
            <a:endParaRPr lang="en-US" sz="2000" dirty="0"/>
          </a:p>
          <a:p>
            <a:r>
              <a:rPr lang="th-TH" sz="2000" dirty="0"/>
              <a:t>	ทฤษฏีสภาวะแวดล้อม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9652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>
                <a:solidFill>
                  <a:schemeClr val="bg1"/>
                </a:solidFill>
              </a:rPr>
              <a:t>Homework</a:t>
            </a:r>
            <a:r>
              <a:rPr lang="th-TH" b="1" dirty="0" smtClean="0">
                <a:solidFill>
                  <a:schemeClr val="bg1"/>
                </a:solidFill>
              </a:rPr>
              <a:t> งานกลุ่ม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endParaRPr lang="th-TH" dirty="0" smtClean="0"/>
          </a:p>
          <a:p>
            <a:endParaRPr lang="th-TH" dirty="0" smtClean="0"/>
          </a:p>
          <a:p>
            <a:pPr>
              <a:buNone/>
            </a:pPr>
            <a:endParaRPr lang="th-TH" dirty="0" smtClean="0"/>
          </a:p>
          <a:p>
            <a:pPr>
              <a:buNone/>
            </a:pPr>
            <a:endParaRPr lang="th-TH" dirty="0"/>
          </a:p>
        </p:txBody>
      </p:sp>
      <p:pic>
        <p:nvPicPr>
          <p:cNvPr id="1026" name="Picture 2" descr="http://upic.me/i/r2/ljq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419600"/>
            <a:ext cx="1752600" cy="1891225"/>
          </a:xfrm>
          <a:prstGeom prst="rect">
            <a:avLst/>
          </a:prstGeom>
          <a:noFill/>
        </p:spPr>
      </p:pic>
      <p:pic>
        <p:nvPicPr>
          <p:cNvPr id="1028" name="Picture 4" descr="http://www.mlmonlineschools-recommend.com/wp-content/uploads/2012/02/%E0%B9%80%E0%B8%84%E0%B8%A3%E0%B8%B7%E0%B9%88%E0%B8%AD%E0%B8%87%E0%B8%AB%E0%B8%A1%E0%B8%B2%E0%B8%A2%E0%B8%84%E0%B8%B3%E0%B8%96%E0%B8%B2%E0%B8%A1-2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1828800" cy="238539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90600" y="1676400"/>
            <a:ext cx="7391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370">
              <a:spcAft>
                <a:spcPts val="0"/>
              </a:spcAft>
            </a:pPr>
            <a:r>
              <a:rPr lang="th-TH" sz="3200" dirty="0"/>
              <a:t>หาธุรกิจที่สนใจ และนำข้อมูลวิเคราะห์</a:t>
            </a:r>
          </a:p>
          <a:p>
            <a:pPr marL="166370">
              <a:spcAft>
                <a:spcPts val="0"/>
              </a:spcAft>
            </a:pPr>
            <a:r>
              <a:rPr lang="en-US" sz="3200" dirty="0" smtClean="0"/>
              <a:t>1</a:t>
            </a:r>
            <a:r>
              <a:rPr lang="th-TH" sz="3200" dirty="0" smtClean="0"/>
              <a:t>. </a:t>
            </a:r>
            <a:r>
              <a:rPr lang="th-TH" sz="3200" dirty="0"/>
              <a:t>กลยุทธ์ส่วนประสมทางการตลาด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2</a:t>
            </a:r>
            <a:r>
              <a:rPr lang="th-TH" sz="3200" dirty="0" smtClean="0"/>
              <a:t>. </a:t>
            </a:r>
            <a:r>
              <a:rPr lang="th-TH" sz="3200" dirty="0"/>
              <a:t>สถานการณ์ในตลาด </a:t>
            </a:r>
            <a:r>
              <a:rPr lang="en-US" sz="3200" dirty="0"/>
              <a:t>(Situation Analysis) 5 C’s</a:t>
            </a:r>
          </a:p>
          <a:p>
            <a:r>
              <a:rPr lang="en-US" sz="3200" dirty="0"/>
              <a:t>  3. </a:t>
            </a:r>
            <a:r>
              <a:rPr lang="th-TH" sz="3200" dirty="0"/>
              <a:t>สภาวะแวดล้อม </a:t>
            </a:r>
            <a:r>
              <a:rPr lang="en-US" sz="3200" dirty="0"/>
              <a:t>(SWOT Analysis) </a:t>
            </a:r>
          </a:p>
          <a:p>
            <a:r>
              <a:rPr lang="en-US" sz="3200" dirty="0"/>
              <a:t>  4. </a:t>
            </a:r>
            <a:r>
              <a:rPr lang="th-TH" sz="3200" smtClean="0"/>
              <a:t>กลยุทธ์ </a:t>
            </a:r>
            <a:r>
              <a:rPr lang="en-US" sz="3200" smtClean="0"/>
              <a:t>TOWS </a:t>
            </a:r>
            <a:r>
              <a:rPr lang="en-US" sz="3200" dirty="0"/>
              <a:t>Matrix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8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37"/>
          <a:stretch/>
        </p:blipFill>
        <p:spPr>
          <a:xfrm>
            <a:off x="561977" y="457200"/>
            <a:ext cx="8582023" cy="54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1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smtClean="0"/>
              <a:t>ผลผลิตที่สำคัญของบัญชีการเงิน </a:t>
            </a:r>
            <a:r>
              <a:rPr lang="en-US" sz="2800" smtClean="0">
                <a:cs typeface="Cordia New" panose="020B0304020202020204" pitchFamily="34" charset="-34"/>
              </a:rPr>
              <a:t>(Financial Accounting) </a:t>
            </a:r>
            <a:r>
              <a:rPr lang="th-TH" sz="2800" smtClean="0"/>
              <a:t>คือ</a:t>
            </a:r>
          </a:p>
        </p:txBody>
      </p:sp>
      <p:sp>
        <p:nvSpPr>
          <p:cNvPr id="8195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Georgia" panose="02040502050405020303" pitchFamily="18" charset="0"/>
              <a:buNone/>
            </a:pPr>
            <a:r>
              <a:rPr lang="th-TH" sz="3200" dirty="0" smtClean="0"/>
              <a:t>งบการเงิน (</a:t>
            </a:r>
            <a:r>
              <a:rPr lang="en-US" sz="3200" dirty="0" smtClean="0">
                <a:cs typeface="Angsana New" panose="02020603050405020304" pitchFamily="18" charset="-34"/>
              </a:rPr>
              <a:t>Financial Statements) </a:t>
            </a:r>
            <a:r>
              <a:rPr lang="th-TH" sz="3200" dirty="0" smtClean="0"/>
              <a:t>ประกอบด้วย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3200" dirty="0" smtClean="0"/>
              <a:t>งบแสดงฐานะทางการเงิน หรืองบดุล ณ วันสิ้นงวด</a:t>
            </a:r>
          </a:p>
          <a:p>
            <a:pPr lvl="1">
              <a:buFont typeface="Georgia" panose="02040502050405020303" pitchFamily="18" charset="0"/>
              <a:buNone/>
            </a:pPr>
            <a:r>
              <a:rPr lang="th-TH" sz="3200" dirty="0" smtClean="0"/>
              <a:t>	(</a:t>
            </a:r>
            <a:r>
              <a:rPr lang="en-US" sz="3200" dirty="0" smtClean="0">
                <a:cs typeface="Angsana New" panose="02020603050405020304" pitchFamily="18" charset="-34"/>
              </a:rPr>
              <a:t>Financial Position Statement </a:t>
            </a:r>
            <a:r>
              <a:rPr lang="th-TH" sz="3200" dirty="0" smtClean="0"/>
              <a:t>หรือ </a:t>
            </a:r>
            <a:r>
              <a:rPr lang="en-US" sz="3200" dirty="0" smtClean="0">
                <a:cs typeface="Angsana New" panose="02020603050405020304" pitchFamily="18" charset="-34"/>
              </a:rPr>
              <a:t>Balance Sheet)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3200" dirty="0" smtClean="0"/>
              <a:t>งบกำไรขาดทุนหรืองบรายได้รายจ่ายสำหรับงวด</a:t>
            </a:r>
          </a:p>
          <a:p>
            <a:pPr lvl="1">
              <a:buFont typeface="Georgia" panose="02040502050405020303" pitchFamily="18" charset="0"/>
              <a:buNone/>
            </a:pPr>
            <a:r>
              <a:rPr lang="en-US" sz="3200" dirty="0" smtClean="0">
                <a:cs typeface="Angsana New" panose="02020603050405020304" pitchFamily="18" charset="-34"/>
              </a:rPr>
              <a:t> 	(Income Statement</a:t>
            </a:r>
            <a:r>
              <a:rPr lang="th-TH" sz="3200" dirty="0" smtClean="0"/>
              <a:t> หรือ </a:t>
            </a:r>
            <a:r>
              <a:rPr lang="en-US" sz="3200" dirty="0" smtClean="0">
                <a:cs typeface="Angsana New" panose="02020603050405020304" pitchFamily="18" charset="-34"/>
              </a:rPr>
              <a:t>Revenue and Expense Statement)</a:t>
            </a:r>
            <a:endParaRPr lang="th-TH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Angsana New" panose="02020603050405020304" pitchFamily="18" charset="-34"/>
              </a:rPr>
              <a:t> </a:t>
            </a:r>
            <a:r>
              <a:rPr lang="th-TH" sz="3200" dirty="0" smtClean="0"/>
              <a:t>งบแสดงการเปลี่ยนแปลงส่วนของเจ้าของสำหรับงวด</a:t>
            </a:r>
          </a:p>
          <a:p>
            <a:pPr lvl="1">
              <a:buFont typeface="Georgia" panose="02040502050405020303" pitchFamily="18" charset="0"/>
              <a:buNone/>
            </a:pPr>
            <a:r>
              <a:rPr lang="th-TH" sz="3200" dirty="0" smtClean="0"/>
              <a:t>	</a:t>
            </a:r>
            <a:r>
              <a:rPr lang="en-US" sz="3200" dirty="0" smtClean="0">
                <a:cs typeface="Angsana New" panose="02020603050405020304" pitchFamily="18" charset="-34"/>
              </a:rPr>
              <a:t>(Statement of Owners’ Equity)</a:t>
            </a:r>
            <a:endParaRPr lang="th-TH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3200" dirty="0" smtClean="0"/>
              <a:t> งบกระแสเงินสดสำหรับงวด</a:t>
            </a:r>
          </a:p>
          <a:p>
            <a:pPr lvl="1">
              <a:buFont typeface="Georgia" panose="02040502050405020303" pitchFamily="18" charset="0"/>
              <a:buNone/>
            </a:pPr>
            <a:r>
              <a:rPr lang="th-TH" sz="3200" dirty="0" smtClean="0"/>
              <a:t>	(</a:t>
            </a:r>
            <a:r>
              <a:rPr lang="en-US" sz="3200" dirty="0" smtClean="0">
                <a:cs typeface="Angsana New" panose="02020603050405020304" pitchFamily="18" charset="-34"/>
              </a:rPr>
              <a:t>Cash flow Statement)</a:t>
            </a:r>
            <a:endParaRPr lang="th-TH" sz="3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th-TH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th-TH" dirty="0" smtClean="0"/>
          </a:p>
        </p:txBody>
      </p:sp>
      <p:sp>
        <p:nvSpPr>
          <p:cNvPr id="819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678080D5-18A0-4344-9F40-AA5B5220E0F0}" type="slidenum">
              <a:rPr lang="en-US" sz="1800">
                <a:solidFill>
                  <a:srgbClr val="FFFFFF"/>
                </a:solidFill>
              </a:rPr>
              <a:pPr/>
              <a:t>8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6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792163"/>
          </a:xfrm>
        </p:spPr>
        <p:txBody>
          <a:bodyPr/>
          <a:lstStyle/>
          <a:p>
            <a:r>
              <a:rPr lang="th-TH" sz="3200" smtClean="0"/>
              <a:t>หมายเหตุประกอบงบการเงิน เช่น</a:t>
            </a:r>
          </a:p>
        </p:txBody>
      </p:sp>
      <p:sp>
        <p:nvSpPr>
          <p:cNvPr id="9219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5184775"/>
          </a:xfrm>
        </p:spPr>
        <p:txBody>
          <a:bodyPr/>
          <a:lstStyle/>
          <a:p>
            <a:r>
              <a:rPr lang="th-TH" dirty="0" smtClean="0"/>
              <a:t> </a:t>
            </a:r>
            <a:r>
              <a:rPr lang="th-TH" sz="2400" dirty="0" smtClean="0"/>
              <a:t>หลักเกณฑ์ในการจัดทำงบการเงิน เช่น ตามเกณฑ์คงค้าง </a:t>
            </a:r>
            <a:r>
              <a:rPr lang="en-US" sz="2400" dirty="0" smtClean="0">
                <a:cs typeface="Angsana New" panose="02020603050405020304" pitchFamily="18" charset="-34"/>
              </a:rPr>
              <a:t>(Accrual Basis)</a:t>
            </a:r>
          </a:p>
          <a:p>
            <a:r>
              <a:rPr lang="en-US" sz="2400" dirty="0" smtClean="0">
                <a:cs typeface="Angsana New" panose="02020603050405020304" pitchFamily="18" charset="-34"/>
              </a:rPr>
              <a:t> </a:t>
            </a:r>
            <a:r>
              <a:rPr lang="th-TH" sz="2400" dirty="0" smtClean="0"/>
              <a:t>นโยบายการบัญชีที่สำคัญ</a:t>
            </a:r>
          </a:p>
          <a:p>
            <a:pPr lvl="2"/>
            <a:r>
              <a:rPr lang="th-TH" sz="2400" dirty="0" smtClean="0"/>
              <a:t>การตีราคาสินค้าและวัสดุคงเหลือใช้ราคาทุนโดยวิธีเข้าก่อนออกก่อน </a:t>
            </a:r>
            <a:r>
              <a:rPr lang="en-US" sz="2400" dirty="0" smtClean="0">
                <a:cs typeface="Angsana New" panose="02020603050405020304" pitchFamily="18" charset="-34"/>
              </a:rPr>
              <a:t>(First-in First-out)</a:t>
            </a:r>
          </a:p>
          <a:p>
            <a:pPr lvl="2"/>
            <a:r>
              <a:rPr lang="th-TH" sz="2400" dirty="0" smtClean="0"/>
              <a:t>ที่ดิน  อาคารอุปกรณ์แสดงราคาทุน ณ วันที่ซื้อหรือได้มา</a:t>
            </a:r>
          </a:p>
          <a:p>
            <a:r>
              <a:rPr lang="th-TH" sz="2400" dirty="0" smtClean="0"/>
              <a:t>รายละเอียดต่าง ๆ เช่น</a:t>
            </a:r>
          </a:p>
          <a:p>
            <a:pPr lvl="2"/>
            <a:r>
              <a:rPr lang="th-TH" sz="2400" dirty="0" smtClean="0"/>
              <a:t>เงินสดและรายการเทียบเท่าเงินสด</a:t>
            </a:r>
          </a:p>
          <a:p>
            <a:pPr lvl="2"/>
            <a:r>
              <a:rPr lang="th-TH" sz="2400" dirty="0" smtClean="0"/>
              <a:t>ลูกหนี้ระยะสั้น</a:t>
            </a:r>
          </a:p>
          <a:p>
            <a:pPr lvl="2"/>
            <a:r>
              <a:rPr lang="th-TH" sz="2400" dirty="0" smtClean="0"/>
              <a:t>รายได้ค้างรับ</a:t>
            </a:r>
          </a:p>
          <a:p>
            <a:pPr lvl="2"/>
            <a:r>
              <a:rPr lang="th-TH" sz="2400" dirty="0" smtClean="0"/>
              <a:t>สินค้าและวัสดุคงเหลือ</a:t>
            </a:r>
          </a:p>
          <a:p>
            <a:pPr lvl="2"/>
            <a:r>
              <a:rPr lang="th-TH" sz="2400" dirty="0" smtClean="0"/>
              <a:t>เจ้าหนี้ระยะสั้น</a:t>
            </a:r>
          </a:p>
          <a:p>
            <a:pPr lvl="2"/>
            <a:r>
              <a:rPr lang="th-TH" sz="2400" dirty="0" smtClean="0"/>
              <a:t>เป็นต้น</a:t>
            </a:r>
          </a:p>
          <a:p>
            <a:pPr lvl="2"/>
            <a:endParaRPr lang="th-TH" dirty="0" smtClean="0"/>
          </a:p>
        </p:txBody>
      </p:sp>
      <p:sp>
        <p:nvSpPr>
          <p:cNvPr id="922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anose="02040502050405020303" pitchFamily="18" charset="0"/>
                <a:cs typeface="Angsana New" panose="02020603050405020304" pitchFamily="18" charset="-34"/>
              </a:defRPr>
            </a:lvl9pPr>
          </a:lstStyle>
          <a:p>
            <a:fld id="{005B4057-0447-4278-A2EC-BBDB2F105DC0}" type="slidenum">
              <a:rPr lang="en-US" sz="1800">
                <a:solidFill>
                  <a:srgbClr val="FFFFFF"/>
                </a:solidFill>
              </a:rPr>
              <a:pPr/>
              <a:t>9</a:t>
            </a:fld>
            <a:endParaRPr lang="th-TH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85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2749</Words>
  <Application>Microsoft Office PowerPoint</Application>
  <PresentationFormat>On-screen Show (4:3)</PresentationFormat>
  <Paragraphs>423</Paragraphs>
  <Slides>64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Clip</vt:lpstr>
      <vt:lpstr>PowerPoint Presentation</vt:lpstr>
      <vt:lpstr>PowerPoint Presentation</vt:lpstr>
      <vt:lpstr>งานกลุ่ม อธิบายและยกตัวอย่างประกอบ รูปแบบของธุรกิจสื่อสารมวลชน </vt:lpstr>
      <vt:lpstr>PowerPoint Presentation</vt:lpstr>
      <vt:lpstr>ความหมายของการบัญชี</vt:lpstr>
      <vt:lpstr>การบัญชีจึงถือเป็นภาษาของธุรกิจ  (Language of Business)</vt:lpstr>
      <vt:lpstr>PowerPoint Presentation</vt:lpstr>
      <vt:lpstr>ผลผลิตที่สำคัญของบัญชีการเงิน (Financial Accounting) คือ</vt:lpstr>
      <vt:lpstr>หมายเหตุประกอบงบการเงิน เช่น</vt:lpstr>
      <vt:lpstr>ผลผลิตที่สำคัญของบัญชีบริหารคือ</vt:lpstr>
      <vt:lpstr>งบดุล คือ รายงานที่แสดงฐานะการเงิน ณ วันสิ้นงวดเวลาบัญชีว่า ณ วันนั้นองค์กรนั้นมีสินทรัพย์  หนี้สิน  และส่วนของเจ้าของเท่าใด ซึ่งสามารถวิเคราะห์ความเสี่ยงบางเรื่องขององค์กรจากข้อมูลในรายงานนี้</vt:lpstr>
      <vt:lpstr>งบกำไรขาดทุน คือ รายงานที่แสดงถึงผลการดำเนินงานในหนึ่งงวดเวลาที่ผ่านมาว่ามีรายได้อะไรเกิดขึ้นเป็นจำนวนเท่าใดและมีค่าใช้จ่ายต่าง ๆ ในการดำเนินงาน  ผลต่างคือกำไรหรือขาดทุน หรือรายได้เหนือ/ต่ำกว่ารายจ่ายจากการดำเนินงาน</vt:lpstr>
      <vt:lpstr>งบแสดงการเปลี่ยนแปลงส่วนของเจ้าของในงวดเวลาบัญชีที่รายงานว่าเพิ่มขึ้นหรือลดลงเพราะเหตุใด</vt:lpstr>
      <vt:lpstr>งบกระแสเงินสดคือ รายงานที่แสดงการเคลื่อนไหวของเงินสดในงวดเวลาบัญชีที่ผ่านมา โดยจะแบ่งการเคลื่อนไหวออกเป็น 3 กิจกรรมคือ</vt:lpstr>
      <vt:lpstr>การจัดหมวดหมู่แยกประเภทรายการทางบัญชี แยกเป็น 5 ประเภท</vt:lpstr>
      <vt:lpstr>การบ้าน งานเดี่ยว</vt:lpstr>
      <vt:lpstr>ต่อ</vt:lpstr>
      <vt:lpstr> สินทรัพย์ หมายถึง ทรัพยากรที่กิจการเป็นเจ้าของสามารถควบคุม ตัดสินใจที่จะเปลี่ยนแปลง มีไว้เพื่อประโยชน์ในการดำเนินงานทั้งระยะสั้นและระยะยาว แบ่งเป็น</vt:lpstr>
      <vt:lpstr> หนี้สิน หมายถึง ภาระผูกพันในปัจจุบันของกิจการที่จะต้องนำทรัพยากรที่มี เช่น สินค้า  เงินสด  บริการไปชำระ แบ่งเป็น</vt:lpstr>
      <vt:lpstr> ส่วนของเจ้าของหรือส่วนทุน หมายถึง ส่วนคงเหลือในกิจการหลังจากสินทรัพย์ทั้งหมดหักหนี้สินทั้งหมดแล้ว</vt:lpstr>
      <vt:lpstr> รายได้ หมายถึง ผลประโยชน์ที่กิจกรรมได้รับจากการประกอบการดำเนินงานหลัก เช่น รายได้จากการขายสินค้า  รายได้จากค่าลงทะเบียน  และรายได้อื่นใดอันเป็นผลประโยชน์ที่ได้รับ ส่งผลให้ส่วนของเจ้าของเพิ่มขึ้น</vt:lpstr>
      <vt:lpstr> ค่าใช้จ่าย หมายถึง ทรัพยากรที่จะต้องใช้ไปเพื่อการดำเนินงาน เพื่อให้ได้มาซึ่งรายได้  เช่น ต้นทุนสินค้าขาย  เงินเดือน  ค่าน้ำค่าไฟ  ค่าเสื่อมราคา  ค่าใช้จ่ายอื่น ๆ เป็นต้น  โดยทรัพยากรที่ใช้ไปได้รับประโยชน์เสร็จสิ้นแล้วในงวดบัญชีนั้น การมีค่าใช้จ่ายส่งผลให้ส่วนของเจ้าของลดลง</vt:lpstr>
      <vt:lpstr>สมมติฐานหลัก ๆ ทางการบัญชี</vt:lpstr>
      <vt:lpstr>การบันทึกบัญชี</vt:lpstr>
      <vt:lpstr>สมการบัญชีหรืองบดุล</vt:lpstr>
      <vt:lpstr>สินทรัพย์ = หนี้สิน + ส่วนทุน</vt:lpstr>
      <vt:lpstr>มหาวิทยาลัยมหาจุฬาลงกรณราชวิทยาลัย งบดุล ณ วันที่  30  กันยายน  2549                                                                                  หน่วย : บาท</vt:lpstr>
      <vt:lpstr>PowerPoint Presentation</vt:lpstr>
      <vt:lpstr>PowerPoint Presentation</vt:lpstr>
      <vt:lpstr>บริษัท น้ำใจ จำกัด งบแสดงฐานะการเงินหรืองบดุลประจำวันที่  31  ธันวาคม  2553</vt:lpstr>
      <vt:lpstr>PowerPoint Presentation</vt:lpstr>
      <vt:lpstr>ตัวอย่างสมมติ </vt:lpstr>
      <vt:lpstr>ตัวอย่างสมมติ</vt:lpstr>
      <vt:lpstr> บริษัท น้ำใจ จำกัด งบประมาณเงินสด </vt:lpstr>
      <vt:lpstr>การแบ่งประเภทค่าใช้จ่ายตามพฤติกรรมต้นทุน</vt:lpstr>
      <vt:lpstr> ค่าใช้จ่ายคงที่เป็นค่าใช้จ่ายที่เกิดขึ้นแล้วไม่เปลี่ยนแปลงง่าย ๆ ถึงแม้ปริมาณงานจะมากขึ้นหรือน้อยลง เช่น เงินเดือน  ค่าเช่า  ค่าเสื่อมราคา  ค่าเบี้ยประกันภัย  เป็นต้น</vt:lpstr>
      <vt:lpstr>PowerPoint Presentation</vt:lpstr>
      <vt:lpstr> ค่าใช้จ่ายผันแปรเป็นค่าใช้จ่ายที่แปรเปลี่ยนเป็นสัดส่วนเดียวกับปริมาณ เช่น ต้นทุนสินค้าขาย  ค่าเชื้อเพลิง  ค่าแรงงานรายวัน เป็นต้น  ปริมาณเพิ่มขึ้น 10 หน่วย ค่าใช้จ่ายเพิ่ม 1 หน่วย  ปริมาณเพิ่ม 10 หน่วย  ค่าใช้จ่ายเพิ่ม 10 หน่วย  ปริมาณลด 2 หน่วย  ค่าใช้จ่ายลด 2 หน่วย  </vt:lpstr>
      <vt:lpstr>จากธุรกิจ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แนวคิดทางการตลาด</vt:lpstr>
      <vt:lpstr> กลยุทธ์ส่วนประสมทางการตลาด Marketing Mix Strategy </vt:lpstr>
      <vt:lpstr>แนวคิด ส่วนประสมทางการตลาดแบบ 7P </vt:lpstr>
      <vt:lpstr>PowerPoint Presentation</vt:lpstr>
      <vt:lpstr>พีระมิดแห่งความต้องการเพื่อแสดงความต้องการขั้นมูลฐานของมนุษย์ (Basic needs)</vt:lpstr>
      <vt:lpstr>PowerPoint Presentation</vt:lpstr>
      <vt:lpstr>PowerPoint Presentation</vt:lpstr>
      <vt:lpstr>PowerPoint Presentation</vt:lpstr>
      <vt:lpstr>PowerPoint Presentation</vt:lpstr>
      <vt:lpstr>TOWS Matrix</vt:lpstr>
      <vt:lpstr>PowerPoint Presentation</vt:lpstr>
      <vt:lpstr>กลยุทธ์เชิงรุก (SO Strategy) </vt:lpstr>
      <vt:lpstr>กลยุทธ์เชิงป้องกัน (ST Strategy)</vt:lpstr>
      <vt:lpstr>กลยุทธ์เชิงแก้ไข (WO Strategy) </vt:lpstr>
      <vt:lpstr>กลยุทธ์เชิงรับ (WT Strategy) </vt:lpstr>
      <vt:lpstr>PowerPoint Presentation</vt:lpstr>
      <vt:lpstr>Homework</vt:lpstr>
      <vt:lpstr>Homework งานกลุ่ม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TAO</cp:lastModifiedBy>
  <cp:revision>61</cp:revision>
  <dcterms:created xsi:type="dcterms:W3CDTF">2012-11-01T10:35:20Z</dcterms:created>
  <dcterms:modified xsi:type="dcterms:W3CDTF">2022-01-11T11:27:46Z</dcterms:modified>
</cp:coreProperties>
</file>