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7" r:id="rId3"/>
    <p:sldId id="256" r:id="rId4"/>
    <p:sldId id="269" r:id="rId5"/>
    <p:sldId id="271" r:id="rId6"/>
    <p:sldId id="323" r:id="rId7"/>
    <p:sldId id="324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57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9" r:id="rId36"/>
    <p:sldId id="300" r:id="rId37"/>
    <p:sldId id="301" r:id="rId38"/>
    <p:sldId id="303" r:id="rId39"/>
    <p:sldId id="311" r:id="rId40"/>
    <p:sldId id="312" r:id="rId41"/>
    <p:sldId id="313" r:id="rId42"/>
    <p:sldId id="316" r:id="rId43"/>
    <p:sldId id="314" r:id="rId44"/>
    <p:sldId id="315" r:id="rId45"/>
    <p:sldId id="317" r:id="rId46"/>
    <p:sldId id="318" r:id="rId47"/>
    <p:sldId id="320" r:id="rId48"/>
    <p:sldId id="319" r:id="rId49"/>
    <p:sldId id="270" r:id="rId50"/>
    <p:sldId id="32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83370-EF9E-4EE1-A490-C981D64225DB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86F46250-7249-4304-ABE0-D75DEBF60A72}">
      <dgm:prSet phldrT="[Text]"/>
      <dgm:spPr/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06BC5A22-DE95-4634-B2AB-9B9A8C7F7E55}" type="parTrans" cxnId="{7B366207-5325-4264-BE1F-3B4EEFE6F1D5}">
      <dgm:prSet/>
      <dgm:spPr/>
      <dgm:t>
        <a:bodyPr/>
        <a:lstStyle/>
        <a:p>
          <a:endParaRPr lang="en-US"/>
        </a:p>
      </dgm:t>
    </dgm:pt>
    <dgm:pt modelId="{A887ADAF-D8CC-4EFA-9C77-4381B1E554A4}" type="sibTrans" cxnId="{7B366207-5325-4264-BE1F-3B4EEFE6F1D5}">
      <dgm:prSet/>
      <dgm:spPr/>
      <dgm:t>
        <a:bodyPr/>
        <a:lstStyle/>
        <a:p>
          <a:endParaRPr lang="en-US"/>
        </a:p>
      </dgm:t>
    </dgm:pt>
    <dgm:pt modelId="{7BCD2A75-ADEE-4019-913E-0518F5070874}">
      <dgm:prSet phldrT="[Text]"/>
      <dgm:spPr/>
      <dgm:t>
        <a:bodyPr/>
        <a:lstStyle/>
        <a:p>
          <a:r>
            <a:rPr lang="en-US" dirty="0" smtClean="0"/>
            <a:t>Message</a:t>
          </a:r>
          <a:endParaRPr lang="en-US" dirty="0"/>
        </a:p>
      </dgm:t>
    </dgm:pt>
    <dgm:pt modelId="{7A195489-499A-4DC7-A385-83A40A856E71}" type="parTrans" cxnId="{87CD6671-83BC-4D66-87C2-507CBCBE8E78}">
      <dgm:prSet/>
      <dgm:spPr/>
      <dgm:t>
        <a:bodyPr/>
        <a:lstStyle/>
        <a:p>
          <a:endParaRPr lang="en-US"/>
        </a:p>
      </dgm:t>
    </dgm:pt>
    <dgm:pt modelId="{C3B0D226-9B7E-4794-98F5-DFEDA6466E67}" type="sibTrans" cxnId="{87CD6671-83BC-4D66-87C2-507CBCBE8E78}">
      <dgm:prSet/>
      <dgm:spPr/>
      <dgm:t>
        <a:bodyPr/>
        <a:lstStyle/>
        <a:p>
          <a:endParaRPr lang="en-US"/>
        </a:p>
      </dgm:t>
    </dgm:pt>
    <dgm:pt modelId="{6823D13A-D538-41F7-93F4-6C27D3264DF4}">
      <dgm:prSet phldrT="[Text]"/>
      <dgm:spPr/>
      <dgm:t>
        <a:bodyPr/>
        <a:lstStyle/>
        <a:p>
          <a:r>
            <a:rPr lang="en-US" dirty="0" smtClean="0"/>
            <a:t>Channel</a:t>
          </a:r>
          <a:endParaRPr lang="en-US" dirty="0"/>
        </a:p>
      </dgm:t>
    </dgm:pt>
    <dgm:pt modelId="{8970A619-1D6E-4332-9C8D-67B3E9270715}" type="parTrans" cxnId="{6C79B650-5E92-4127-B372-D2CF21B7F133}">
      <dgm:prSet/>
      <dgm:spPr/>
      <dgm:t>
        <a:bodyPr/>
        <a:lstStyle/>
        <a:p>
          <a:endParaRPr lang="en-US"/>
        </a:p>
      </dgm:t>
    </dgm:pt>
    <dgm:pt modelId="{89BC3046-9D6D-405E-A8E5-0B844A293ECC}" type="sibTrans" cxnId="{6C79B650-5E92-4127-B372-D2CF21B7F133}">
      <dgm:prSet/>
      <dgm:spPr/>
      <dgm:t>
        <a:bodyPr/>
        <a:lstStyle/>
        <a:p>
          <a:endParaRPr lang="en-US"/>
        </a:p>
      </dgm:t>
    </dgm:pt>
    <dgm:pt modelId="{4D6851FD-0B1B-4C4E-A274-EEBD2EF3FE8C}">
      <dgm:prSet phldrT="[Text]"/>
      <dgm:spPr/>
      <dgm:t>
        <a:bodyPr/>
        <a:lstStyle/>
        <a:p>
          <a:r>
            <a:rPr lang="en-US" dirty="0" smtClean="0"/>
            <a:t>Receiver</a:t>
          </a:r>
          <a:endParaRPr lang="en-US" dirty="0"/>
        </a:p>
      </dgm:t>
    </dgm:pt>
    <dgm:pt modelId="{EE536659-475E-4263-B79B-748D40DF34D6}" type="parTrans" cxnId="{5D082B0C-197F-4BF7-9E87-1E1E8B088DD4}">
      <dgm:prSet/>
      <dgm:spPr/>
      <dgm:t>
        <a:bodyPr/>
        <a:lstStyle/>
        <a:p>
          <a:endParaRPr lang="en-US"/>
        </a:p>
      </dgm:t>
    </dgm:pt>
    <dgm:pt modelId="{BAF7F716-94B5-4721-B3D8-DC28FF567FF9}" type="sibTrans" cxnId="{5D082B0C-197F-4BF7-9E87-1E1E8B088DD4}">
      <dgm:prSet/>
      <dgm:spPr/>
      <dgm:t>
        <a:bodyPr/>
        <a:lstStyle/>
        <a:p>
          <a:endParaRPr lang="en-US"/>
        </a:p>
      </dgm:t>
    </dgm:pt>
    <dgm:pt modelId="{112DC5B0-2156-4A4E-8563-E7FA990C47C0}" type="pres">
      <dgm:prSet presAssocID="{D5283370-EF9E-4EE1-A490-C981D64225DB}" presName="Name0" presStyleCnt="0">
        <dgm:presLayoutVars>
          <dgm:dir/>
          <dgm:animLvl val="lvl"/>
          <dgm:resizeHandles val="exact"/>
        </dgm:presLayoutVars>
      </dgm:prSet>
      <dgm:spPr/>
    </dgm:pt>
    <dgm:pt modelId="{59369857-8A7B-4982-8F8A-7A9076E4645E}" type="pres">
      <dgm:prSet presAssocID="{86F46250-7249-4304-ABE0-D75DEBF60A7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F3343D-E7B8-4E82-B211-D9F16947F4D2}" type="pres">
      <dgm:prSet presAssocID="{A887ADAF-D8CC-4EFA-9C77-4381B1E554A4}" presName="parTxOnlySpace" presStyleCnt="0"/>
      <dgm:spPr/>
    </dgm:pt>
    <dgm:pt modelId="{A98C6C43-C954-4282-A897-529FE74F6274}" type="pres">
      <dgm:prSet presAssocID="{7BCD2A75-ADEE-4019-913E-0518F507087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992B0B-EB42-448E-8B66-E98920D220F6}" type="pres">
      <dgm:prSet presAssocID="{C3B0D226-9B7E-4794-98F5-DFEDA6466E67}" presName="parTxOnlySpace" presStyleCnt="0"/>
      <dgm:spPr/>
    </dgm:pt>
    <dgm:pt modelId="{656EEBB9-7F3C-4475-8806-DB0D9A4EEF7F}" type="pres">
      <dgm:prSet presAssocID="{6823D13A-D538-41F7-93F4-6C27D3264DF4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BF5ED2-E87B-4DA0-B969-EB34239E194B}" type="pres">
      <dgm:prSet presAssocID="{89BC3046-9D6D-405E-A8E5-0B844A293ECC}" presName="parTxOnlySpace" presStyleCnt="0"/>
      <dgm:spPr/>
    </dgm:pt>
    <dgm:pt modelId="{E4021B16-4F5D-4EF6-977B-9A608B7CD2E4}" type="pres">
      <dgm:prSet presAssocID="{4D6851FD-0B1B-4C4E-A274-EEBD2EF3FE8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CC346F8-D58C-449A-8FCB-24F29CD569F2}" type="presOf" srcId="{6823D13A-D538-41F7-93F4-6C27D3264DF4}" destId="{656EEBB9-7F3C-4475-8806-DB0D9A4EEF7F}" srcOrd="0" destOrd="0" presId="urn:microsoft.com/office/officeart/2005/8/layout/chevron1"/>
    <dgm:cxn modelId="{5D082B0C-197F-4BF7-9E87-1E1E8B088DD4}" srcId="{D5283370-EF9E-4EE1-A490-C981D64225DB}" destId="{4D6851FD-0B1B-4C4E-A274-EEBD2EF3FE8C}" srcOrd="3" destOrd="0" parTransId="{EE536659-475E-4263-B79B-748D40DF34D6}" sibTransId="{BAF7F716-94B5-4721-B3D8-DC28FF567FF9}"/>
    <dgm:cxn modelId="{87CD6671-83BC-4D66-87C2-507CBCBE8E78}" srcId="{D5283370-EF9E-4EE1-A490-C981D64225DB}" destId="{7BCD2A75-ADEE-4019-913E-0518F5070874}" srcOrd="1" destOrd="0" parTransId="{7A195489-499A-4DC7-A385-83A40A856E71}" sibTransId="{C3B0D226-9B7E-4794-98F5-DFEDA6466E67}"/>
    <dgm:cxn modelId="{6C79B650-5E92-4127-B372-D2CF21B7F133}" srcId="{D5283370-EF9E-4EE1-A490-C981D64225DB}" destId="{6823D13A-D538-41F7-93F4-6C27D3264DF4}" srcOrd="2" destOrd="0" parTransId="{8970A619-1D6E-4332-9C8D-67B3E9270715}" sibTransId="{89BC3046-9D6D-405E-A8E5-0B844A293ECC}"/>
    <dgm:cxn modelId="{0A4B446C-A693-44E5-8BF2-0163C13530F8}" type="presOf" srcId="{4D6851FD-0B1B-4C4E-A274-EEBD2EF3FE8C}" destId="{E4021B16-4F5D-4EF6-977B-9A608B7CD2E4}" srcOrd="0" destOrd="0" presId="urn:microsoft.com/office/officeart/2005/8/layout/chevron1"/>
    <dgm:cxn modelId="{912A30FA-6702-4224-BD82-D1FCBD01AFCF}" type="presOf" srcId="{86F46250-7249-4304-ABE0-D75DEBF60A72}" destId="{59369857-8A7B-4982-8F8A-7A9076E4645E}" srcOrd="0" destOrd="0" presId="urn:microsoft.com/office/officeart/2005/8/layout/chevron1"/>
    <dgm:cxn modelId="{7B366207-5325-4264-BE1F-3B4EEFE6F1D5}" srcId="{D5283370-EF9E-4EE1-A490-C981D64225DB}" destId="{86F46250-7249-4304-ABE0-D75DEBF60A72}" srcOrd="0" destOrd="0" parTransId="{06BC5A22-DE95-4634-B2AB-9B9A8C7F7E55}" sibTransId="{A887ADAF-D8CC-4EFA-9C77-4381B1E554A4}"/>
    <dgm:cxn modelId="{0C53DCC6-2A95-4422-82A9-65E4D6858B53}" type="presOf" srcId="{D5283370-EF9E-4EE1-A490-C981D64225DB}" destId="{112DC5B0-2156-4A4E-8563-E7FA990C47C0}" srcOrd="0" destOrd="0" presId="urn:microsoft.com/office/officeart/2005/8/layout/chevron1"/>
    <dgm:cxn modelId="{2844C756-985B-4C7D-AC28-AB49DA723FB0}" type="presOf" srcId="{7BCD2A75-ADEE-4019-913E-0518F5070874}" destId="{A98C6C43-C954-4282-A897-529FE74F6274}" srcOrd="0" destOrd="0" presId="urn:microsoft.com/office/officeart/2005/8/layout/chevron1"/>
    <dgm:cxn modelId="{655B6039-4967-426F-AE38-701EA74C59CA}" type="presParOf" srcId="{112DC5B0-2156-4A4E-8563-E7FA990C47C0}" destId="{59369857-8A7B-4982-8F8A-7A9076E4645E}" srcOrd="0" destOrd="0" presId="urn:microsoft.com/office/officeart/2005/8/layout/chevron1"/>
    <dgm:cxn modelId="{57D6248D-CFAC-461C-B691-82A5781E0DD7}" type="presParOf" srcId="{112DC5B0-2156-4A4E-8563-E7FA990C47C0}" destId="{B2F3343D-E7B8-4E82-B211-D9F16947F4D2}" srcOrd="1" destOrd="0" presId="urn:microsoft.com/office/officeart/2005/8/layout/chevron1"/>
    <dgm:cxn modelId="{792C240E-2C30-46F8-BEA4-924F3B7D74C5}" type="presParOf" srcId="{112DC5B0-2156-4A4E-8563-E7FA990C47C0}" destId="{A98C6C43-C954-4282-A897-529FE74F6274}" srcOrd="2" destOrd="0" presId="urn:microsoft.com/office/officeart/2005/8/layout/chevron1"/>
    <dgm:cxn modelId="{F04C0FBA-AE0D-4C54-B260-586E75D72A4A}" type="presParOf" srcId="{112DC5B0-2156-4A4E-8563-E7FA990C47C0}" destId="{4D992B0B-EB42-448E-8B66-E98920D220F6}" srcOrd="3" destOrd="0" presId="urn:microsoft.com/office/officeart/2005/8/layout/chevron1"/>
    <dgm:cxn modelId="{DD27BAA3-6AC0-4C32-96D4-EE0DF82833E2}" type="presParOf" srcId="{112DC5B0-2156-4A4E-8563-E7FA990C47C0}" destId="{656EEBB9-7F3C-4475-8806-DB0D9A4EEF7F}" srcOrd="4" destOrd="0" presId="urn:microsoft.com/office/officeart/2005/8/layout/chevron1"/>
    <dgm:cxn modelId="{61B99B23-CD65-4658-9D63-CC2216B67B7A}" type="presParOf" srcId="{112DC5B0-2156-4A4E-8563-E7FA990C47C0}" destId="{79BF5ED2-E87B-4DA0-B969-EB34239E194B}" srcOrd="5" destOrd="0" presId="urn:microsoft.com/office/officeart/2005/8/layout/chevron1"/>
    <dgm:cxn modelId="{4D668CDC-CC4C-4D3A-A5C7-2D657C8DE066}" type="presParOf" srcId="{112DC5B0-2156-4A4E-8563-E7FA990C47C0}" destId="{E4021B16-4F5D-4EF6-977B-9A608B7CD2E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69857-8A7B-4982-8F8A-7A9076E4645E}">
      <dsp:nvSpPr>
        <dsp:cNvPr id="0" name=""/>
        <dsp:cNvSpPr/>
      </dsp:nvSpPr>
      <dsp:spPr>
        <a:xfrm>
          <a:off x="3340" y="1411328"/>
          <a:ext cx="1944356" cy="77774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Source</a:t>
          </a:r>
          <a:endParaRPr lang="en-US" sz="2300" kern="1200" dirty="0"/>
        </a:p>
      </dsp:txBody>
      <dsp:txXfrm>
        <a:off x="392211" y="1411328"/>
        <a:ext cx="1166614" cy="777742"/>
      </dsp:txXfrm>
    </dsp:sp>
    <dsp:sp modelId="{A98C6C43-C954-4282-A897-529FE74F6274}">
      <dsp:nvSpPr>
        <dsp:cNvPr id="0" name=""/>
        <dsp:cNvSpPr/>
      </dsp:nvSpPr>
      <dsp:spPr>
        <a:xfrm>
          <a:off x="1753261" y="1411328"/>
          <a:ext cx="1944356" cy="777742"/>
        </a:xfrm>
        <a:prstGeom prst="chevron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Message</a:t>
          </a:r>
          <a:endParaRPr lang="en-US" sz="2300" kern="1200" dirty="0"/>
        </a:p>
      </dsp:txBody>
      <dsp:txXfrm>
        <a:off x="2142132" y="1411328"/>
        <a:ext cx="1166614" cy="777742"/>
      </dsp:txXfrm>
    </dsp:sp>
    <dsp:sp modelId="{656EEBB9-7F3C-4475-8806-DB0D9A4EEF7F}">
      <dsp:nvSpPr>
        <dsp:cNvPr id="0" name=""/>
        <dsp:cNvSpPr/>
      </dsp:nvSpPr>
      <dsp:spPr>
        <a:xfrm>
          <a:off x="3503182" y="1411328"/>
          <a:ext cx="1944356" cy="777742"/>
        </a:xfrm>
        <a:prstGeom prst="chevron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Channel</a:t>
          </a:r>
          <a:endParaRPr lang="en-US" sz="2300" kern="1200" dirty="0"/>
        </a:p>
      </dsp:txBody>
      <dsp:txXfrm>
        <a:off x="3892053" y="1411328"/>
        <a:ext cx="1166614" cy="777742"/>
      </dsp:txXfrm>
    </dsp:sp>
    <dsp:sp modelId="{E4021B16-4F5D-4EF6-977B-9A608B7CD2E4}">
      <dsp:nvSpPr>
        <dsp:cNvPr id="0" name=""/>
        <dsp:cNvSpPr/>
      </dsp:nvSpPr>
      <dsp:spPr>
        <a:xfrm>
          <a:off x="5253103" y="1411328"/>
          <a:ext cx="1944356" cy="777742"/>
        </a:xfrm>
        <a:prstGeom prst="chevron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Receiver</a:t>
          </a:r>
          <a:endParaRPr lang="en-US" sz="2300" kern="1200" dirty="0"/>
        </a:p>
      </dsp:txBody>
      <dsp:txXfrm>
        <a:off x="5641974" y="1411328"/>
        <a:ext cx="1166614" cy="777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A708544-38C7-403B-9EF8-FDEAD5D642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DDEAF4E-C4A5-4B5A-B33C-12EBA9DA00BB}" type="datetimeFigureOut">
              <a:rPr lang="en-US" smtClean="0"/>
              <a:t>8/6/2020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SXfkYV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wakeup.com/%E0%B8%81%E0%B8%B2%E0%B8%A3%E0%B8%99%E0%B8%B3%E0%B9%80%E0%B8%AA%E0%B8%99%E0%B8%AD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isaritiaw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รหัสวิชา </a:t>
            </a:r>
            <a:r>
              <a:rPr lang="en-US" sz="4800" b="1" dirty="0"/>
              <a:t>MCA1104 </a:t>
            </a: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>รายวิชา</a:t>
            </a:r>
            <a:r>
              <a:rPr lang="en-US" sz="4800" b="1" dirty="0" smtClean="0"/>
              <a:t>  </a:t>
            </a:r>
            <a:r>
              <a:rPr lang="th-TH" sz="4800" b="1" dirty="0"/>
              <a:t>การพูดและการนำเสนอเพื่องานนิเทศศาสตร์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5105400"/>
            <a:ext cx="3376464" cy="1752600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MB. 0863583508</a:t>
            </a:r>
          </a:p>
          <a:p>
            <a:endParaRPr lang="en-US" sz="2400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  3-4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0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ความหมายของการสร้างสรรค์ (Create</a:t>
            </a:r>
            <a:r>
              <a:rPr lang="th-TH" b="1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h-TH" sz="3200" dirty="0" smtClean="0"/>
              <a:t>สร้างสรรค์ </a:t>
            </a:r>
            <a:r>
              <a:rPr lang="th-TH" sz="3200" dirty="0"/>
              <a:t>ตามความหมายในพจนานุกรมราชบัณฑิตสถานให้ความหมายไว้ว่า สร้างให้มีให้เป็นขึ้น (มักใช้ทางนามธรรม) เช่น สร้างสรรค์ความสุขความเจริญให้แก่สังคม. ว. มีลักษณะริเริ่มในทางดีเช่นความคิดสร้างสรรค์ศิลปะ</a:t>
            </a:r>
            <a:r>
              <a:rPr lang="th-TH" sz="3200" dirty="0" smtClean="0"/>
              <a:t>สร้างสรรค์</a:t>
            </a:r>
            <a:r>
              <a:rPr lang="en-US" sz="3200" dirty="0" smtClean="0"/>
              <a:t>)</a:t>
            </a:r>
            <a:r>
              <a:rPr lang="th-TH" sz="3200" dirty="0" smtClean="0"/>
              <a:t> ใน</a:t>
            </a:r>
            <a:r>
              <a:rPr lang="th-TH" sz="3200" dirty="0"/>
              <a:t>ภาษาอังกฤษ คำว่าสร้างสรรค์ตรงกับคำว่า create  แปลว่า  ประดิษฐ์, รังสรรค์, จัดทำ, สร้างการสร้างใหม่ แตกต่าง น่าสนใจ หลุดจากรอบเดิม หรือพัฒนาจากของเดิมให้ต่างออกไป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625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การสร้างสรรค์พัฒนาจากความคิด ที่เคยชินได้แก่ความคิดนั้นต้อง</a:t>
            </a:r>
            <a:r>
              <a:rPr lang="th-TH" sz="3600" b="1" dirty="0">
                <a:solidFill>
                  <a:srgbClr val="FF0000"/>
                </a:solidFill>
              </a:rPr>
              <a:t>เป็นสิ่งใหม่ไม่เคยมีมาก่อน (</a:t>
            </a:r>
            <a:r>
              <a:rPr lang="en-US" sz="3600" b="1" dirty="0">
                <a:solidFill>
                  <a:srgbClr val="FF0000"/>
                </a:solidFill>
              </a:rPr>
              <a:t>New</a:t>
            </a:r>
            <a:r>
              <a:rPr lang="th-TH" sz="3600" b="1" dirty="0">
                <a:solidFill>
                  <a:srgbClr val="FF0000"/>
                </a:solidFill>
              </a:rPr>
              <a:t>) นำไปใช้งานได้ (</a:t>
            </a:r>
            <a:r>
              <a:rPr lang="en-US" sz="3600" b="1" dirty="0">
                <a:solidFill>
                  <a:srgbClr val="FF0000"/>
                </a:solidFill>
              </a:rPr>
              <a:t>Workable</a:t>
            </a:r>
            <a:r>
              <a:rPr lang="th-TH" sz="3600" b="1" dirty="0">
                <a:solidFill>
                  <a:srgbClr val="FF0000"/>
                </a:solidFill>
              </a:rPr>
              <a:t>) และมีความเหมาะสม (</a:t>
            </a:r>
            <a:r>
              <a:rPr lang="en-US" sz="3600" b="1" dirty="0">
                <a:solidFill>
                  <a:srgbClr val="FF0000"/>
                </a:solidFill>
              </a:rPr>
              <a:t>Appropriate</a:t>
            </a:r>
            <a:r>
              <a:rPr lang="th-TH" sz="3600" b="1" dirty="0">
                <a:solidFill>
                  <a:srgbClr val="FF0000"/>
                </a:solidFill>
              </a:rPr>
              <a:t>) เป็นไป</a:t>
            </a:r>
            <a:r>
              <a:rPr lang="th-TH" sz="3600" b="1" dirty="0" smtClean="0">
                <a:solidFill>
                  <a:srgbClr val="FF0000"/>
                </a:solidFill>
              </a:rPr>
              <a:t>ในเชิง</a:t>
            </a:r>
            <a:r>
              <a:rPr lang="th-TH" sz="3600" b="1" dirty="0">
                <a:solidFill>
                  <a:srgbClr val="FF0000"/>
                </a:solidFill>
              </a:rPr>
              <a:t>บวก และสามารถสร้างคุณค่าได้ ( </a:t>
            </a:r>
            <a:r>
              <a:rPr lang="en-US" sz="3600" b="1" dirty="0">
                <a:solidFill>
                  <a:srgbClr val="FF0000"/>
                </a:solidFill>
              </a:rPr>
              <a:t>Add  Value </a:t>
            </a:r>
            <a:r>
              <a:rPr lang="th-TH" sz="3600" b="1" dirty="0">
                <a:solidFill>
                  <a:srgbClr val="FF0000"/>
                </a:solidFill>
              </a:rPr>
              <a:t>) </a:t>
            </a:r>
            <a:r>
              <a:rPr lang="th-TH" sz="3600" dirty="0"/>
              <a:t>ในการสร้างเพนท์ผนังสาธารณะ แม้จะมีความสวยงาม เป็นสิ่งใหม่ แต่ไม่มีประโยชน์และสร้างคุณค่าได้ก็ย่อมไม่ใช่งานสร้างสรรค์ </a:t>
            </a:r>
          </a:p>
        </p:txBody>
      </p:sp>
    </p:spTree>
    <p:extLst>
      <p:ext uri="{BB962C8B-B14F-4D97-AF65-F5344CB8AC3E}">
        <p14:creationId xmlns:p14="http://schemas.microsoft.com/office/powerpoint/2010/main" val="65560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วิธีที่จะทำให้เกิดความสร้างสรรค์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h-TH" dirty="0"/>
              <a:t>	</a:t>
            </a:r>
            <a:r>
              <a:rPr lang="th-TH" sz="3200" dirty="0" smtClean="0"/>
              <a:t>หลาย</a:t>
            </a:r>
            <a:r>
              <a:rPr lang="th-TH" sz="3200" dirty="0"/>
              <a:t>ท่านจะตั้งคำถามว่า สามารถได้มากจากไหน จากการรวบรวม ในหนังสือ บทความ การสัมภาษณ์ บุคคล และประสบการณ์ในการทำงานของผู้เขียนสามารถมาได้จาก</a:t>
            </a:r>
            <a:endParaRPr lang="en-US" sz="3200" dirty="0"/>
          </a:p>
          <a:p>
            <a:r>
              <a:rPr lang="th-TH" sz="3200" dirty="0"/>
              <a:t> </a:t>
            </a:r>
            <a:r>
              <a:rPr lang="en-US" sz="3200" dirty="0" smtClean="0"/>
              <a:t>1</a:t>
            </a:r>
            <a:r>
              <a:rPr lang="en-US" sz="3200" dirty="0"/>
              <a:t>. </a:t>
            </a:r>
            <a:r>
              <a:rPr lang="th-TH" sz="3200" dirty="0">
                <a:solidFill>
                  <a:srgbClr val="FF0000"/>
                </a:solidFill>
              </a:rPr>
              <a:t>การฝึกฝนคิด </a:t>
            </a:r>
            <a:r>
              <a:rPr lang="th-TH" sz="3200" dirty="0"/>
              <a:t>(</a:t>
            </a:r>
            <a:r>
              <a:rPr lang="en-US" sz="3200" dirty="0" err="1"/>
              <a:t>Practise</a:t>
            </a:r>
            <a:r>
              <a:rPr lang="th-TH" sz="3200" dirty="0"/>
              <a:t>) ฝึกทำซ้ำบ่อย ๆ และจดจำว่าสิ่งไหนใช้งานได้จริง</a:t>
            </a:r>
            <a:endParaRPr lang="en-US" sz="3200" dirty="0"/>
          </a:p>
          <a:p>
            <a:r>
              <a:rPr lang="th-TH" sz="3200" dirty="0"/>
              <a:t> </a:t>
            </a:r>
            <a:r>
              <a:rPr lang="en-US" sz="3200" dirty="0" smtClean="0"/>
              <a:t>2</a:t>
            </a:r>
            <a:r>
              <a:rPr lang="en-US" sz="3200" dirty="0"/>
              <a:t>. </a:t>
            </a:r>
            <a:r>
              <a:rPr lang="th-TH" sz="3200" dirty="0">
                <a:solidFill>
                  <a:srgbClr val="FF0000"/>
                </a:solidFill>
              </a:rPr>
              <a:t>การเรียนจากผู้รู้ </a:t>
            </a:r>
            <a:r>
              <a:rPr lang="th-TH" sz="3200" dirty="0"/>
              <a:t>(</a:t>
            </a:r>
            <a:r>
              <a:rPr lang="en-US" sz="3200" dirty="0"/>
              <a:t>Learning</a:t>
            </a:r>
            <a:r>
              <a:rPr lang="th-TH" sz="3200" dirty="0"/>
              <a:t>) การเรียนในห้องเรียน และเรียนจากผู้มีประสบการณ์ในการสร้างสรรค์แขนงงานต่าง ๆ </a:t>
            </a:r>
            <a:endParaRPr lang="en-US" sz="3200" dirty="0"/>
          </a:p>
          <a:p>
            <a:r>
              <a:rPr lang="en-US" sz="3200" dirty="0"/>
              <a:t>3. </a:t>
            </a:r>
            <a:r>
              <a:rPr lang="th-TH" sz="3200" dirty="0">
                <a:solidFill>
                  <a:srgbClr val="FF0000"/>
                </a:solidFill>
              </a:rPr>
              <a:t>พรสวรรค์</a:t>
            </a:r>
            <a:r>
              <a:rPr lang="th-TH" sz="3200" dirty="0"/>
              <a:t> (</a:t>
            </a:r>
            <a:r>
              <a:rPr lang="en-US" sz="3200" dirty="0"/>
              <a:t>Talent</a:t>
            </a:r>
            <a:r>
              <a:rPr lang="th-TH" sz="3200" dirty="0"/>
              <a:t>) เป็นความสามารถพิเศษที่ติดตัวมาของบุคคลผู้นั้น เสมือนผู้ที่มีลายมือสวย ร้องเพลงไพเราะ 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35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r>
              <a:rPr lang="th-TH" dirty="0"/>
              <a:t>ความคิดสร้างสรรค์อาจมาจากความตั้งใจคิด หรือไม่ตั้งใจคิดก็ได้ทั้งนี้ทั้งนั้นความคิดสร้างสรรค์ต้องตั้งบนพื้นฐานซึ่งความเป็นไปได้ และมีความใหม่ (</a:t>
            </a:r>
            <a:r>
              <a:rPr lang="en-US" dirty="0"/>
              <a:t>New thing</a:t>
            </a:r>
            <a:r>
              <a:rPr lang="th-TH" dirty="0"/>
              <a:t>) โดยเราสามารถวิเคราะห์ตีความคำว่า “ความใหม่” ได้ตามองค์ประกอบ</a:t>
            </a:r>
            <a:r>
              <a:rPr lang="th-TH" dirty="0" smtClean="0"/>
              <a:t>ดังนี้</a:t>
            </a:r>
          </a:p>
          <a:p>
            <a:endParaRPr lang="th-TH" dirty="0" smtClean="0"/>
          </a:p>
          <a:p>
            <a:r>
              <a:rPr lang="en-US" dirty="0"/>
              <a:t>1. </a:t>
            </a:r>
            <a:r>
              <a:rPr lang="th-TH" dirty="0"/>
              <a:t>สิ่งนั้นเพิ่งปรากฏมีเป็นครั้งแรก เช่น ป้ายโฆษณาบนพื้นผิวถนน</a:t>
            </a:r>
            <a:endParaRPr lang="en-US" dirty="0"/>
          </a:p>
          <a:p>
            <a:r>
              <a:rPr lang="en-US" dirty="0"/>
              <a:t>2. </a:t>
            </a:r>
            <a:r>
              <a:rPr lang="th-TH" dirty="0"/>
              <a:t>สิ่งนั้นหรือความคิดนั้นต้องไม่เคยมีปรากฏมาก่อน</a:t>
            </a:r>
            <a:r>
              <a:rPr lang="en-US" dirty="0"/>
              <a:t>  </a:t>
            </a:r>
            <a:r>
              <a:rPr lang="th-TH" dirty="0"/>
              <a:t>เช่น การประชาสัมพันธ์โดยใช้เด็กและสุนัขเป็นผู้สื่อสาร</a:t>
            </a:r>
            <a:endParaRPr lang="en-US" dirty="0"/>
          </a:p>
          <a:p>
            <a:r>
              <a:rPr lang="en-US" dirty="0"/>
              <a:t>3. </a:t>
            </a:r>
            <a:r>
              <a:rPr lang="th-TH" dirty="0"/>
              <a:t>สิ่งนั้นที่อาจะมีอยู่ก่อนแต่มีการปรับปรุงเปลี่ยนแปลงให้ต่างจากเดิม ไม่ว่าจะเป็นรูปลักษณ์ วิธีการใช้ หรือผลลัพท์ของชิ้นงาน  </a:t>
            </a:r>
            <a:endParaRPr lang="en-US" dirty="0"/>
          </a:p>
          <a:p>
            <a:r>
              <a:rPr lang="en-US" dirty="0"/>
              <a:t>4. </a:t>
            </a:r>
            <a:r>
              <a:rPr lang="th-TH" dirty="0"/>
              <a:t>สิ่งนั้นอาจมีการปรับกระบวนการบางอย่างเพื่อการตลาด  หรือเพื่อประโยชน์ในรูปแบบใหม่ เช่นการโฆษณา ที่มีกลิ่นหอม หรือสามารถแตะลิ้นชิมรสชาติ บนใบปลิวโฆษณาได้</a:t>
            </a:r>
            <a:endParaRPr lang="en-US" dirty="0"/>
          </a:p>
          <a:p>
            <a:r>
              <a:rPr lang="en-US" dirty="0"/>
              <a:t>5. </a:t>
            </a:r>
            <a:r>
              <a:rPr lang="th-TH" dirty="0"/>
              <a:t>สิ่งนั้นหมายถึงแนวคิดที่จะทดลองในสิ่งที่ต่างจากเดิม แม้จะยังไม่สำเร็จแต่ก็เป็นแนวทางใหม่ที่กำลังทดลองอยู่ </a:t>
            </a:r>
            <a:endParaRPr lang="en-US" dirty="0"/>
          </a:p>
          <a:p>
            <a:r>
              <a:rPr lang="en-US" dirty="0"/>
              <a:t>6. </a:t>
            </a:r>
            <a:r>
              <a:rPr lang="th-TH" dirty="0"/>
              <a:t>สิ่งนั้นสามารถสร้างจินตนาการของผู้คนได้เพิ่มขึ้นให้ต่างไปจากเดิมได้ 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590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ทัศนคติเชิงบวกที่กระตุ้นความคิดสร้างสรรค์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th-TH" sz="2400" dirty="0"/>
              <a:t>ความกระหายใคร่รู้: อยากรู้ไปหมดทุกเรื่อง (</a:t>
            </a:r>
            <a:r>
              <a:rPr lang="en-US" sz="2400" dirty="0"/>
              <a:t>Curiosity</a:t>
            </a:r>
            <a:r>
              <a:rPr lang="th-TH" sz="2400" dirty="0"/>
              <a:t>)</a:t>
            </a:r>
            <a:endParaRPr lang="en-US" sz="2400" dirty="0"/>
          </a:p>
          <a:p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th-TH" sz="2400" dirty="0"/>
              <a:t>ความท้าทาย (</a:t>
            </a:r>
            <a:r>
              <a:rPr lang="en-US" sz="2400" dirty="0"/>
              <a:t>Challenge</a:t>
            </a:r>
            <a:r>
              <a:rPr lang="th-TH" sz="2400" dirty="0"/>
              <a:t>)</a:t>
            </a:r>
            <a:endParaRPr lang="en-US" sz="2400" dirty="0"/>
          </a:p>
          <a:p>
            <a:r>
              <a:rPr lang="en-US" sz="2400" dirty="0"/>
              <a:t>3. </a:t>
            </a:r>
            <a:r>
              <a:rPr lang="th-TH" sz="2400" dirty="0"/>
              <a:t>ไม่ยอมรับความไม่สร้างสรรค์ (</a:t>
            </a:r>
            <a:r>
              <a:rPr lang="en-US" sz="2400" dirty="0"/>
              <a:t>Constructive Discontent</a:t>
            </a:r>
            <a:r>
              <a:rPr lang="th-TH" sz="2400" dirty="0"/>
              <a:t>) ความเชื่อว่าปัญหาส่วนใหญ่สามารถแก้ไขได้ (</a:t>
            </a:r>
            <a:r>
              <a:rPr lang="en-US" sz="2400" dirty="0"/>
              <a:t>A belief that most problems can be solved</a:t>
            </a:r>
            <a:r>
              <a:rPr lang="th-TH" sz="2400" dirty="0"/>
              <a:t>)</a:t>
            </a:r>
            <a:endParaRPr lang="en-US" sz="2400" dirty="0"/>
          </a:p>
          <a:p>
            <a:r>
              <a:rPr lang="en-US" sz="2400" dirty="0"/>
              <a:t>4. </a:t>
            </a:r>
            <a:r>
              <a:rPr lang="th-TH" sz="2400" dirty="0"/>
              <a:t>ความอดทน (</a:t>
            </a:r>
            <a:r>
              <a:rPr lang="en-US" sz="2400" dirty="0" err="1"/>
              <a:t>Perseverence</a:t>
            </a:r>
            <a:r>
              <a:rPr lang="th-TH" sz="2400" dirty="0"/>
              <a:t>)ในการรับฟังคำวิจารณ์และไม่ด่วนตัดสินใจ</a:t>
            </a:r>
            <a:endParaRPr lang="en-US" sz="2400" dirty="0"/>
          </a:p>
          <a:p>
            <a:r>
              <a:rPr lang="en-US" sz="2400" dirty="0"/>
              <a:t>5. </a:t>
            </a:r>
            <a:r>
              <a:rPr lang="th-TH" sz="2400" dirty="0"/>
              <a:t>มีความคิดและจินตนาการที่ยืดหยุ่น (</a:t>
            </a:r>
            <a:r>
              <a:rPr lang="en-US" sz="2400" dirty="0"/>
              <a:t>A flexible imagination</a:t>
            </a:r>
            <a:r>
              <a:rPr lang="th-TH" sz="2400" dirty="0"/>
              <a:t>)</a:t>
            </a:r>
            <a:endParaRPr lang="en-US" sz="2400" dirty="0"/>
          </a:p>
          <a:p>
            <a:r>
              <a:rPr lang="en-US" sz="2400" dirty="0"/>
              <a:t>6. </a:t>
            </a:r>
            <a:r>
              <a:rPr lang="th-TH" sz="2400" dirty="0"/>
              <a:t>มองเห็นสิ่งดี ๆ ในเรื่องที่ไม่ดี</a:t>
            </a:r>
            <a:endParaRPr lang="en-US" sz="2400" dirty="0"/>
          </a:p>
          <a:p>
            <a:r>
              <a:rPr lang="en-US" sz="2400" dirty="0"/>
              <a:t>7. </a:t>
            </a:r>
            <a:r>
              <a:rPr lang="th-TH" sz="2400" dirty="0"/>
              <a:t>การเกิดปัญหาย่อมนำไปสู่การแก้ไขปัญหาคือเรื่องปกติ</a:t>
            </a:r>
            <a:endParaRPr lang="en-US" sz="2400" dirty="0"/>
          </a:p>
          <a:p>
            <a:r>
              <a:rPr lang="en-US" sz="2400" dirty="0"/>
              <a:t>8. </a:t>
            </a:r>
            <a:r>
              <a:rPr lang="th-TH" sz="2400" dirty="0"/>
              <a:t>ปัญหาในตัวของมันเองคือทางแก้ไขปัญหาคือโอกาส</a:t>
            </a:r>
            <a:endParaRPr lang="en-US" sz="2400" dirty="0"/>
          </a:p>
          <a:p>
            <a:r>
              <a:rPr lang="en-US" sz="2400" dirty="0"/>
              <a:t>9. </a:t>
            </a:r>
            <a:r>
              <a:rPr lang="th-TH" sz="2400" dirty="0"/>
              <a:t>ปัญหาเป็นเรื่องน่าสนใจและยอมรับได้</a:t>
            </a:r>
            <a:endParaRPr lang="en-US" sz="2400" dirty="0"/>
          </a:p>
          <a:p>
            <a:pPr lvl="0"/>
            <a:r>
              <a:rPr lang="en-US" sz="2400" dirty="0" smtClean="0"/>
              <a:t>10. </a:t>
            </a:r>
            <a:r>
              <a:rPr lang="th-TH" sz="2400" dirty="0" smtClean="0"/>
              <a:t>ไม่</a:t>
            </a:r>
            <a:r>
              <a:rPr lang="th-TH" sz="2400" dirty="0"/>
              <a:t>ยอมแพ้ง่าย ๆ เอาจริงเอาจัง</a:t>
            </a:r>
            <a:endParaRPr lang="en-US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736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องค์ประกอบของการสร้างสารอย่าง</a:t>
            </a:r>
            <a:r>
              <a:rPr lang="th-TH" b="1" dirty="0" smtClean="0"/>
              <a:t>สร้างสรรค์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b="1" dirty="0"/>
              <a:t> </a:t>
            </a:r>
            <a:endParaRPr lang="en-US" sz="3200" dirty="0"/>
          </a:p>
          <a:p>
            <a:r>
              <a:rPr lang="th-TH" sz="3200" dirty="0" smtClean="0"/>
              <a:t>ในการนำเสนองานนั้น มีองค์ประกอบที่ผู้นำเสนอสามารถสร้างสรรค์นำไปใช้ผสมผสานในการนำเสนอ ได้</a:t>
            </a:r>
            <a:r>
              <a:rPr lang="en-US" sz="3200" dirty="0" smtClean="0"/>
              <a:t> 2 </a:t>
            </a:r>
            <a:r>
              <a:rPr lang="th-TH" sz="3200" dirty="0" smtClean="0"/>
              <a:t>ส่วนคือ</a:t>
            </a:r>
            <a:endParaRPr lang="en-US" sz="3200" dirty="0" smtClean="0"/>
          </a:p>
          <a:p>
            <a:r>
              <a:rPr lang="en-US" sz="3200" dirty="0" smtClean="0"/>
              <a:t>        </a:t>
            </a:r>
            <a:r>
              <a:rPr lang="th-TH" sz="3200" dirty="0" smtClean="0"/>
              <a:t>	</a:t>
            </a:r>
            <a:r>
              <a:rPr lang="en-US" sz="3200" dirty="0" smtClean="0"/>
              <a:t>1. </a:t>
            </a:r>
            <a:r>
              <a:rPr lang="th-TH" sz="3200" dirty="0" smtClean="0"/>
              <a:t>เนื้อหา สาร (</a:t>
            </a:r>
            <a:r>
              <a:rPr lang="en-US" sz="3200" dirty="0" smtClean="0"/>
              <a:t>Message</a:t>
            </a:r>
            <a:r>
              <a:rPr lang="th-TH" sz="3200" dirty="0" smtClean="0"/>
              <a:t>) ที่เป็นข้อความและตัวเลข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       </a:t>
            </a:r>
            <a:r>
              <a:rPr lang="th-TH" sz="3200" dirty="0"/>
              <a:t>	</a:t>
            </a:r>
            <a:r>
              <a:rPr lang="en-US" sz="3200" dirty="0"/>
              <a:t>2.  </a:t>
            </a:r>
            <a:r>
              <a:rPr lang="th-TH" sz="3200" dirty="0"/>
              <a:t>อุปกรณ์ช่วยในการนำเสนอ  สไลด์ รวมทั้งตัวผู้นำเสนอ และวิธีการนำเสนออื่น เช่น รูปภาพ วิดีโอ การแสดง ประกอบ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27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18845" r="26574" b="14868"/>
          <a:stretch/>
        </p:blipFill>
        <p:spPr bwMode="auto">
          <a:xfrm>
            <a:off x="1205345" y="1149927"/>
            <a:ext cx="6414655" cy="484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25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052736"/>
            <a:ext cx="8062427" cy="4824535"/>
          </a:xfrm>
        </p:spPr>
      </p:pic>
    </p:spTree>
    <p:extLst>
      <p:ext uri="{BB962C8B-B14F-4D97-AF65-F5344CB8AC3E}">
        <p14:creationId xmlns:p14="http://schemas.microsoft.com/office/powerpoint/2010/main" val="4165041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ความหมายของการนำเสนอ</a:t>
            </a:r>
            <a:r>
              <a:rPr lang="th-TH" b="1" dirty="0" smtClean="0"/>
              <a:t>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th-TH" sz="3600" dirty="0"/>
              <a:t>การนำเสนอ (</a:t>
            </a:r>
            <a:r>
              <a:rPr lang="en-US" sz="3600" dirty="0"/>
              <a:t>Presenting</a:t>
            </a:r>
            <a:r>
              <a:rPr lang="th-TH" sz="3600" dirty="0"/>
              <a:t>) นับเป็นศาสตร์ (วิธีการ) หนึ่งการสื่อสาร (</a:t>
            </a:r>
            <a:r>
              <a:rPr lang="en-US" sz="3600" dirty="0"/>
              <a:t>Communication</a:t>
            </a:r>
            <a:r>
              <a:rPr lang="th-TH" sz="3600" dirty="0"/>
              <a:t>)</a:t>
            </a:r>
            <a:br>
              <a:rPr lang="th-TH" sz="3600" dirty="0"/>
            </a:br>
            <a:r>
              <a:rPr lang="th-TH" sz="3600" dirty="0"/>
              <a:t>ซึ่งเป็นกระบวนการถ่ายทอดสาร(</a:t>
            </a:r>
            <a:r>
              <a:rPr lang="en-US" sz="3600" dirty="0"/>
              <a:t>message</a:t>
            </a:r>
            <a:r>
              <a:rPr lang="th-TH" sz="3600" dirty="0"/>
              <a:t>)จากฝ่ายหนึ่งที่เรียกว่าผู้ส่งสาร(</a:t>
            </a:r>
            <a:r>
              <a:rPr lang="en-US" sz="3600" dirty="0"/>
              <a:t>sender</a:t>
            </a:r>
            <a:r>
              <a:rPr lang="th-TH" sz="3600" dirty="0"/>
              <a:t>)ไปสู่อีกฝ่ายหนึ่งที่เรียกว่าผู้รับสาร(</a:t>
            </a:r>
            <a:r>
              <a:rPr lang="en-US" sz="3600" dirty="0"/>
              <a:t>receiver</a:t>
            </a:r>
            <a:r>
              <a:rPr lang="th-TH" sz="3600" dirty="0"/>
              <a:t>)โดยผ่าน</a:t>
            </a:r>
            <a:r>
              <a:rPr lang="th-TH" sz="3600" dirty="0" smtClean="0"/>
              <a:t>ช่องทางของ</a:t>
            </a:r>
            <a:r>
              <a:rPr lang="th-TH" sz="3600" dirty="0"/>
              <a:t>สื่อ(</a:t>
            </a:r>
            <a:r>
              <a:rPr lang="en-US" sz="3600" dirty="0"/>
              <a:t>channel</a:t>
            </a:r>
            <a:r>
              <a:rPr lang="th-TH" sz="3600" dirty="0"/>
              <a:t>)</a:t>
            </a:r>
            <a:endParaRPr lang="en-US" sz="36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343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หลักการเตรียมการเป็นผู้นำเสนอที่</a:t>
            </a:r>
            <a:r>
              <a:rPr lang="th-TH" b="1" dirty="0" smtClean="0"/>
              <a:t>ดี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sz="2800" dirty="0"/>
          </a:p>
          <a:p>
            <a:r>
              <a:rPr lang="th-TH" sz="2800" b="1" dirty="0"/>
              <a:t>       	</a:t>
            </a:r>
            <a:r>
              <a:rPr lang="en-US" sz="2800" dirty="0"/>
              <a:t>1</a:t>
            </a:r>
            <a:r>
              <a:rPr lang="th-TH" sz="2800" dirty="0"/>
              <a:t>. มีการวิเคราะห์วาระโอกาสในการนำเสนอ ว่าผู้ฟังเป็นใคร และจำมีการถามคำถามใดเกิดขึ้น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2</a:t>
            </a:r>
            <a:r>
              <a:rPr lang="th-TH" sz="2800" dirty="0"/>
              <a:t>. มีการเตรียมเนื้อหาที่ดี ละเอียด ครบถ้วน ตรงประเด็น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3</a:t>
            </a:r>
            <a:r>
              <a:rPr lang="th-TH" sz="2800" dirty="0"/>
              <a:t>. มีการกำหนดเป้าหมายและจุดประสงค์ที่ต้องการนำเสนอ และไม่วกวนออกนอกประเด็น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4</a:t>
            </a:r>
            <a:r>
              <a:rPr lang="th-TH" sz="2800" dirty="0"/>
              <a:t>. ศึกษากลุ่มผู้ฟัง / สถานที่ 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5</a:t>
            </a:r>
            <a:r>
              <a:rPr lang="th-TH" sz="2800" dirty="0"/>
              <a:t>.เลือกใช้อุปกรณ์ในการนำเสนอที่เหมาะสม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6</a:t>
            </a:r>
            <a:r>
              <a:rPr lang="th-TH" sz="2800" dirty="0"/>
              <a:t>. ผู้พูดมีบุคลิกภาพเหมาะสม น่าเชื่อถือ</a:t>
            </a:r>
            <a:endParaRPr lang="en-US" sz="2800" dirty="0"/>
          </a:p>
          <a:p>
            <a:r>
              <a:rPr lang="th-TH" sz="2800" dirty="0"/>
              <a:t>         </a:t>
            </a:r>
            <a:r>
              <a:rPr lang="en-US" sz="2800" dirty="0" smtClean="0"/>
              <a:t>7</a:t>
            </a:r>
            <a:r>
              <a:rPr lang="th-TH" sz="2800" dirty="0"/>
              <a:t>. มีการประเมินผลในการนำเสนอ</a:t>
            </a:r>
            <a:endParaRPr lang="en-US" sz="28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1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47395"/>
              </p:ext>
            </p:extLst>
          </p:nvPr>
        </p:nvGraphicFramePr>
        <p:xfrm>
          <a:off x="1115616" y="2276872"/>
          <a:ext cx="6768752" cy="1536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489654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th-TH" sz="3200" dirty="0">
                          <a:effectLst/>
                        </a:rPr>
                        <a:t>สัปดาห์ที่ 3</a:t>
                      </a:r>
                      <a:r>
                        <a:rPr lang="en-US" sz="3200" dirty="0">
                          <a:effectLst/>
                        </a:rPr>
                        <a:t>-</a:t>
                      </a:r>
                      <a:r>
                        <a:rPr lang="th-TH" sz="3200" dirty="0">
                          <a:effectLst/>
                        </a:rPr>
                        <a:t>4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th-TH" sz="3200" dirty="0">
                          <a:effectLst/>
                        </a:rPr>
                        <a:t>บทที่ 3 กระบวนการสร้างสารและการนำเสนอในงานนิเทศ</a:t>
                      </a:r>
                      <a:r>
                        <a:rPr lang="th-TH" sz="3200" dirty="0" smtClean="0">
                          <a:effectLst/>
                        </a:rPr>
                        <a:t>ศาสตร์งาน</a:t>
                      </a:r>
                      <a:r>
                        <a:rPr lang="th-TH" sz="3200" dirty="0">
                          <a:effectLst/>
                        </a:rPr>
                        <a:t>นิเทศศาสตร์</a:t>
                      </a:r>
                      <a:endParaRPr lang="en-US" sz="32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684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องค์ประกอบการนำเสนอ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82875"/>
              </p:ext>
            </p:extLst>
          </p:nvPr>
        </p:nvGraphicFramePr>
        <p:xfrm>
          <a:off x="971600" y="2060848"/>
          <a:ext cx="720080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714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องค์ประกอบในการนำเสนองาน</a:t>
            </a:r>
            <a:r>
              <a:rPr lang="en-US" dirty="0"/>
              <a:t> 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th-TH" sz="2800" b="1" dirty="0" smtClean="0">
                <a:solidFill>
                  <a:srgbClr val="FF0000"/>
                </a:solidFill>
              </a:rPr>
              <a:t>. </a:t>
            </a:r>
            <a:r>
              <a:rPr lang="th-TH" sz="2800" b="1" dirty="0">
                <a:solidFill>
                  <a:srgbClr val="FF0000"/>
                </a:solidFill>
              </a:rPr>
              <a:t>ผู้นำเสนอ</a:t>
            </a:r>
            <a:r>
              <a:rPr lang="en-US" dirty="0"/>
              <a:t>  </a:t>
            </a:r>
            <a:r>
              <a:rPr lang="th-TH" sz="2400" dirty="0"/>
              <a:t>เป็นหัวใจสำคัญต่อการนำเสนอเป็นอย่างมาก</a:t>
            </a:r>
            <a:r>
              <a:rPr lang="en-US" sz="2400" dirty="0"/>
              <a:t>  </a:t>
            </a:r>
            <a:r>
              <a:rPr lang="th-TH" sz="2400" dirty="0"/>
              <a:t>ผู้นำเสนอที่ดีจะต้องมีทักษะในการศึกษาวิเคราะห์ผู้รับข้อมูลนั้น ๆ การวางแผนเรียงลำดับ และมีความสามารถในการสื่อสารตลอดจนใช้สื่อวิธีการนำเสนอที่มีคุณที่มีคุณภาพที่ส่งผลในการนำเสนองานนั้นบรรลุวัตถุประสงค์ที่กำหนด</a:t>
            </a:r>
            <a:r>
              <a:rPr lang="th-TH" sz="2400" dirty="0" smtClean="0"/>
              <a:t>ไว้</a:t>
            </a:r>
          </a:p>
          <a:p>
            <a:endParaRPr lang="th-TH" sz="24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. </a:t>
            </a:r>
            <a:r>
              <a:rPr lang="th-TH" sz="2800" b="1" dirty="0">
                <a:solidFill>
                  <a:srgbClr val="FF0000"/>
                </a:solidFill>
              </a:rPr>
              <a:t>ผู้รับข้อมูล</a:t>
            </a:r>
            <a:r>
              <a:rPr lang="en-US" dirty="0"/>
              <a:t>  </a:t>
            </a:r>
            <a:r>
              <a:rPr lang="th-TH" sz="2400" dirty="0"/>
              <a:t>เป็นผู้รับข้อมูลผ่านผู้นำเสนอ</a:t>
            </a:r>
            <a:r>
              <a:rPr lang="en-US" sz="2400" dirty="0"/>
              <a:t>  </a:t>
            </a:r>
            <a:r>
              <a:rPr lang="th-TH" sz="2400" dirty="0"/>
              <a:t>ถ้ามีการนำเสนอที่ดีจะส่งส่งผลกับพฤติกรรมการรับสารต่อการจดจำตัดสินใจ โดยทั้งนี้ผู้รับสารอาจมีความหลากหลายไปด้วย เพศอายุ และความชอบที่แตกต่างกันไปที่จะส่งผลต่อการวางแผนต่อการนำเสนอข้อมูลที่ส่งผลต่อวัตถุประสงค์ในการสื่อสาร</a:t>
            </a:r>
            <a:r>
              <a:rPr lang="th-TH" sz="2400" dirty="0" smtClean="0"/>
              <a:t>ได้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FF0000"/>
                </a:solidFill>
              </a:rPr>
              <a:t>3. </a:t>
            </a:r>
            <a:r>
              <a:rPr lang="th-TH" sz="2800" b="1" dirty="0">
                <a:solidFill>
                  <a:srgbClr val="FF0000"/>
                </a:solidFill>
              </a:rPr>
              <a:t>ข้อมูลเนื้อหา</a:t>
            </a:r>
            <a:r>
              <a:rPr lang="en-US" dirty="0"/>
              <a:t>  </a:t>
            </a:r>
            <a:r>
              <a:rPr lang="th-TH" sz="2400" dirty="0"/>
              <a:t>เป็นสิ่งที่เป็นสิ่งสำคัญในการสื่อสารเรียกได้ว่าการวางแผนการมี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th-TH" sz="2400" dirty="0"/>
              <a:t>ผู้นำเสนอแรงจูงใจหลัก ๆ มาจากข้อมูลที่ใช้ในการนำเสนอที่ผู้นำเสนอต้องการถ่ายทอดให้แก่ผู้รับข้อมูลผ่านสื่อและรูปแบบการสื่อสารต่าง ๆ</a:t>
            </a:r>
            <a:endParaRPr lang="en-US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448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4. </a:t>
            </a:r>
            <a:r>
              <a:rPr lang="th-TH" sz="3000" b="1" dirty="0">
                <a:solidFill>
                  <a:srgbClr val="FF0000"/>
                </a:solidFill>
              </a:rPr>
              <a:t>สื่อ</a:t>
            </a:r>
            <a:r>
              <a:rPr lang="en-US" sz="2400" dirty="0"/>
              <a:t>  </a:t>
            </a:r>
            <a:r>
              <a:rPr lang="th-TH" sz="2400" dirty="0"/>
              <a:t>เป็นเครื่องมือที่ช่วยทำให้ผู้นำเสนอสามารถทำการนำเสนอได้มีประสิทธิภาพและเกิดความน่าสนใจที่ส่งผลต่อข้อมูลและผู้รับข้อมูล โดยสื่อที่ใช้ในการนำเสนอมีความหลากหลายได้แก่ ดินสอ1ด้าม กับกระดาษ  รูปภาพ อุปกรณ์อื่นจนถึงสื่อด้านมัลติมีเดียที่ช่วยทำให้การนำเสนอมีความน่าสนใจแตกต่างกันไป เช่น</a:t>
            </a:r>
            <a:r>
              <a:rPr lang="en-US" sz="2400" dirty="0"/>
              <a:t> </a:t>
            </a:r>
            <a:r>
              <a:rPr lang="th-TH" sz="2400" dirty="0"/>
              <a:t>การนำเสนอสินค้าของพนักงานด้วยการพูดคุยกับ   ผู้ซื้อสินค้าอาจต้องมีรูปถ่ายสินค้าหรืออาจมีตัวสินค้าและทดลองใช้สินค้า ทั้งนี้จะส่งผลต่อผู้รับข้อมูลโดยตรง</a:t>
            </a:r>
            <a:r>
              <a:rPr lang="en-US" sz="2400" dirty="0"/>
              <a:t> </a:t>
            </a:r>
            <a:r>
              <a:rPr lang="th-TH" sz="2400" dirty="0"/>
              <a:t>ปัจจุบันสื่อที่ใช้ในการนำเสนอมีพัฒนาการมากขึ้นด้วยการนำเทคโนโลยีต่าง ๆ </a:t>
            </a:r>
            <a:br>
              <a:rPr lang="th-TH" sz="2400" dirty="0"/>
            </a:br>
            <a:r>
              <a:rPr lang="th-TH" sz="2400" dirty="0"/>
              <a:t>มาช่วย</a:t>
            </a:r>
            <a:r>
              <a:rPr lang="en-US" sz="2400" dirty="0"/>
              <a:t> </a:t>
            </a:r>
            <a:r>
              <a:rPr lang="th-TH" sz="2400" dirty="0"/>
              <a:t>เช่น</a:t>
            </a:r>
            <a:r>
              <a:rPr lang="en-US" sz="2400" dirty="0"/>
              <a:t> </a:t>
            </a:r>
            <a:r>
              <a:rPr lang="th-TH" sz="2400" dirty="0"/>
              <a:t>การนำเสนอสินค้าผ่านทางข้อความใน</a:t>
            </a:r>
            <a:r>
              <a:rPr lang="th-TH" sz="2400" dirty="0" smtClean="0"/>
              <a:t>โทรศัพท์เคลื่อนที่</a:t>
            </a:r>
          </a:p>
          <a:p>
            <a:endParaRPr lang="en-US" sz="2400" dirty="0"/>
          </a:p>
          <a:p>
            <a:r>
              <a:rPr lang="en-US" sz="3000" b="1" dirty="0">
                <a:solidFill>
                  <a:srgbClr val="FF0000"/>
                </a:solidFill>
              </a:rPr>
              <a:t>5</a:t>
            </a:r>
            <a:r>
              <a:rPr lang="th-TH" sz="3000" b="1" dirty="0" smtClean="0">
                <a:solidFill>
                  <a:srgbClr val="FF0000"/>
                </a:solidFill>
              </a:rPr>
              <a:t>.</a:t>
            </a:r>
            <a:r>
              <a:rPr lang="en-US" sz="3000" b="1" dirty="0">
                <a:solidFill>
                  <a:srgbClr val="FF0000"/>
                </a:solidFill>
              </a:rPr>
              <a:t> </a:t>
            </a:r>
            <a:r>
              <a:rPr lang="th-TH" sz="3000" b="1" dirty="0">
                <a:solidFill>
                  <a:srgbClr val="FF0000"/>
                </a:solidFill>
              </a:rPr>
              <a:t>โพรโตคอล </a:t>
            </a:r>
            <a:r>
              <a:rPr lang="th-TH" sz="2400" dirty="0"/>
              <a:t>(รูปแบบการนำเสนอ)</a:t>
            </a:r>
            <a:r>
              <a:rPr lang="en-US" sz="2400" dirty="0"/>
              <a:t>  </a:t>
            </a:r>
            <a:r>
              <a:rPr lang="th-TH" sz="2400" dirty="0"/>
              <a:t>เป็นวิธีการที่ผู้นำเสนอใช้ถ่ายทอดงานให้แก่ผู้รับข้อมูล</a:t>
            </a:r>
            <a:r>
              <a:rPr lang="en-US" sz="2400" dirty="0"/>
              <a:t> </a:t>
            </a:r>
            <a:r>
              <a:rPr lang="th-TH" sz="2400" dirty="0" smtClean="0"/>
              <a:t>ทั้ง</a:t>
            </a:r>
            <a:r>
              <a:rPr lang="th-TH" sz="2400" dirty="0"/>
              <a:t>แบบเฉพาะเจาะจง</a:t>
            </a:r>
            <a:r>
              <a:rPr lang="en-US" sz="2400" dirty="0"/>
              <a:t>  </a:t>
            </a:r>
            <a:r>
              <a:rPr lang="th-TH" sz="2400" dirty="0"/>
              <a:t>คือ</a:t>
            </a:r>
            <a:r>
              <a:rPr lang="en-US" sz="2400" dirty="0"/>
              <a:t>  </a:t>
            </a:r>
            <a:r>
              <a:rPr lang="th-TH" sz="2400" dirty="0"/>
              <a:t>ผู้รับข้อมูลจะรับข้อมูลจากการนำเสนองานนั้นโดยตรง เช่น การเข้าร่วมสัมมนา</a:t>
            </a:r>
            <a:r>
              <a:rPr lang="en-US" sz="2400" dirty="0"/>
              <a:t> </a:t>
            </a:r>
            <a:r>
              <a:rPr lang="th-TH" sz="2400" dirty="0"/>
              <a:t>การอบรม</a:t>
            </a:r>
            <a:r>
              <a:rPr lang="en-US" sz="2400" dirty="0"/>
              <a:t> </a:t>
            </a:r>
            <a:r>
              <a:rPr lang="th-TH" sz="2400" dirty="0"/>
              <a:t>การใช้เว็บไซต์ส่งเสริมการศึกษา</a:t>
            </a:r>
            <a:r>
              <a:rPr lang="en-US" sz="2400" dirty="0"/>
              <a:t> </a:t>
            </a:r>
            <a:r>
              <a:rPr lang="th-TH" sz="2400" dirty="0"/>
              <a:t>และแบบไม่เฉพาะเจาะจง</a:t>
            </a:r>
            <a:r>
              <a:rPr lang="en-US" sz="2400" dirty="0"/>
              <a:t>  </a:t>
            </a:r>
            <a:r>
              <a:rPr lang="th-TH" sz="2400" dirty="0"/>
              <a:t>โดยทั้งนี้โพรโตคอลจะถูกผู้นำเสนอใส่ข้อข้อมูลที่ต้องการนำเสนอไว้ในช่องทางและสื่ออื่น ๆ ทำให้ผู้รับข้อมูลได้รับข้อมูลนั้นโดยรู้ตัวหรือไม่รู้ตัวก็ตาม</a:t>
            </a:r>
            <a:r>
              <a:rPr lang="en-US" sz="2400" dirty="0"/>
              <a:t>   </a:t>
            </a:r>
            <a:r>
              <a:rPr lang="th-TH" sz="2400" dirty="0"/>
              <a:t>เช่น</a:t>
            </a:r>
            <a:r>
              <a:rPr lang="en-US" sz="2400" dirty="0"/>
              <a:t>  </a:t>
            </a:r>
            <a:r>
              <a:rPr lang="th-TH" sz="2400" dirty="0"/>
              <a:t>การโฆษณาสินค้าในรูปแบบต่าง ๆ</a:t>
            </a:r>
            <a:endParaRPr lang="en-US" sz="2400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องค์ประกอบในการนำเสนองาน</a:t>
            </a:r>
            <a:r>
              <a:rPr lang="en-US" dirty="0"/>
              <a:t> 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9472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5" y="380708"/>
            <a:ext cx="3312368" cy="228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3304410" cy="221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01" y="3831531"/>
            <a:ext cx="3107737" cy="219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500" y="5373216"/>
            <a:ext cx="3995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/>
              <a:t>รูปแบบการนำเสนอที่แตกต่างด้วยเทคนิคในการนำเสนอ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126284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รูปแบบและวิธีการนำเสนอในงานนิเทศศาสตร์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200" dirty="0"/>
              <a:t>รูปแบบการนำเสนอมีได้หลายรูปแบบ</a:t>
            </a:r>
            <a:r>
              <a:rPr lang="en-US" sz="3200" dirty="0"/>
              <a:t>  </a:t>
            </a:r>
            <a:r>
              <a:rPr lang="th-TH" sz="3200" dirty="0"/>
              <a:t>ซึ่งจะต้องพิจารณาเลือกใช้รูปแบบให้เหมาะสมกับวัตถุประสงค์ของการนำเสนอ</a:t>
            </a:r>
            <a:r>
              <a:rPr lang="en-US" sz="3200" dirty="0"/>
              <a:t>  </a:t>
            </a:r>
            <a:r>
              <a:rPr lang="th-TH" sz="3200" dirty="0"/>
              <a:t>และ ความต้องการของผู้รับการนำเสนอ</a:t>
            </a:r>
            <a:r>
              <a:rPr lang="en-US" sz="3200" dirty="0"/>
              <a:t>  </a:t>
            </a:r>
            <a:r>
              <a:rPr lang="th-TH" sz="3200" dirty="0"/>
              <a:t>โดยทั่วไปจะมีการใช้อยู่สองรูปแบบได้แก่</a:t>
            </a:r>
            <a:endParaRPr lang="en-US" sz="3200" dirty="0"/>
          </a:p>
          <a:p>
            <a:pPr marL="114300" indent="0">
              <a:buNone/>
            </a:pPr>
            <a:r>
              <a:rPr lang="en-US" sz="3200" dirty="0"/>
              <a:t>                </a:t>
            </a:r>
            <a:r>
              <a:rPr lang="th-TH" sz="3200" dirty="0"/>
              <a:t>	</a:t>
            </a:r>
            <a:endParaRPr lang="en-US" sz="3200" dirty="0" smtClean="0"/>
          </a:p>
          <a:p>
            <a:r>
              <a:rPr lang="en-US" sz="3200" dirty="0" smtClean="0"/>
              <a:t>1</a:t>
            </a:r>
            <a:r>
              <a:rPr lang="en-US" sz="3200" dirty="0"/>
              <a:t>.  </a:t>
            </a:r>
            <a:r>
              <a:rPr lang="th-TH" sz="3200" dirty="0"/>
              <a:t>แบบสรุปความ</a:t>
            </a:r>
            <a:r>
              <a:rPr lang="en-US" sz="3200" dirty="0"/>
              <a:t> (</a:t>
            </a:r>
            <a:r>
              <a:rPr lang="en-US" sz="3200" dirty="0" err="1"/>
              <a:t>qutline</a:t>
            </a:r>
            <a:r>
              <a:rPr lang="en-US" sz="3200" dirty="0"/>
              <a:t>)</a:t>
            </a:r>
            <a:r>
              <a:rPr lang="th-TH" sz="3200" dirty="0"/>
              <a:t>  แบบสรุปความ</a:t>
            </a:r>
            <a:r>
              <a:rPr lang="en-US" sz="3200" dirty="0"/>
              <a:t>  </a:t>
            </a:r>
            <a:r>
              <a:rPr lang="th-TH" sz="3200" dirty="0"/>
              <a:t>คือ</a:t>
            </a:r>
            <a:r>
              <a:rPr lang="en-US" sz="3200" dirty="0"/>
              <a:t>  </a:t>
            </a:r>
            <a:r>
              <a:rPr lang="th-TH" sz="3200" dirty="0"/>
              <a:t>การนำเสนอเนื้อหาทั้งที่เป็นข้อเท็จจริง</a:t>
            </a:r>
            <a:r>
              <a:rPr lang="en-US" sz="3200" dirty="0"/>
              <a:t>  </a:t>
            </a:r>
            <a:r>
              <a:rPr lang="th-TH" sz="3200" dirty="0"/>
              <a:t>ความคิดเห็น</a:t>
            </a:r>
            <a:r>
              <a:rPr lang="en-US" sz="3200" dirty="0"/>
              <a:t>  </a:t>
            </a:r>
            <a:r>
              <a:rPr lang="th-TH" sz="3200" dirty="0"/>
              <a:t>และ</a:t>
            </a:r>
            <a:r>
              <a:rPr lang="en-US" sz="3200" dirty="0"/>
              <a:t>  </a:t>
            </a:r>
            <a:r>
              <a:rPr lang="th-TH" sz="3200" dirty="0"/>
              <a:t>ข้อพิจารณาเป็น</a:t>
            </a:r>
            <a:r>
              <a:rPr lang="th-TH" sz="3200" dirty="0" smtClean="0"/>
              <a:t>ข้อๆ</a:t>
            </a:r>
          </a:p>
          <a:p>
            <a:endParaRPr lang="en-US" sz="3200" dirty="0"/>
          </a:p>
          <a:p>
            <a:r>
              <a:rPr lang="en-US" sz="3200" dirty="0" smtClean="0"/>
              <a:t>2</a:t>
            </a:r>
            <a:r>
              <a:rPr lang="en-US" sz="3200" dirty="0"/>
              <a:t>.  </a:t>
            </a:r>
            <a:r>
              <a:rPr lang="th-TH" sz="3200" dirty="0"/>
              <a:t>แบบเรียงความ</a:t>
            </a:r>
            <a:r>
              <a:rPr lang="en-US" sz="3200" dirty="0"/>
              <a:t> (essay) </a:t>
            </a:r>
            <a:r>
              <a:rPr lang="th-TH" sz="3200" dirty="0"/>
              <a:t>แบบเรียงความ</a:t>
            </a:r>
            <a:r>
              <a:rPr lang="en-US" sz="3200" dirty="0"/>
              <a:t>  </a:t>
            </a:r>
            <a:r>
              <a:rPr lang="th-TH" sz="3200" dirty="0"/>
              <a:t>คือ</a:t>
            </a:r>
            <a:r>
              <a:rPr lang="en-US" sz="3200" dirty="0"/>
              <a:t>  </a:t>
            </a:r>
            <a:r>
              <a:rPr lang="th-TH" sz="3200" dirty="0"/>
              <a:t>การนำเสนอด้วยการพรรณนาถึงเนื้อหาละเอียด</a:t>
            </a:r>
            <a:r>
              <a:rPr lang="en-US" sz="3200" dirty="0"/>
              <a:t>    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191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เอกสารสิ่งพิมพ์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            </a:t>
            </a:r>
            <a:r>
              <a:rPr lang="th-TH" sz="3200" dirty="0"/>
              <a:t>การนำเสนองานที่มีผู้นิยมใช้มากที่สุด คือ เอกสารสิ่งพิมพ์</a:t>
            </a:r>
            <a:r>
              <a:rPr lang="en-US" sz="3200" dirty="0"/>
              <a:t>  </a:t>
            </a:r>
            <a:r>
              <a:rPr lang="th-TH" sz="3200" dirty="0"/>
              <a:t>เนื่องมีความง่ายต่อการผลิตและใช้งาน</a:t>
            </a:r>
            <a:r>
              <a:rPr lang="en-US" sz="3200" dirty="0"/>
              <a:t> </a:t>
            </a:r>
            <a:r>
              <a:rPr lang="th-TH" sz="3200" dirty="0"/>
              <a:t>สัมผัสได้และใช้เป็นหลักฐานในการนำเสนอข้อมูลที่ดีและรวดเร็วต่อการใช้งานได้</a:t>
            </a:r>
            <a:r>
              <a:rPr lang="en-US" sz="3200" dirty="0"/>
              <a:t> </a:t>
            </a:r>
            <a:r>
              <a:rPr lang="th-TH" sz="3200" dirty="0"/>
              <a:t>ปัจจุบันได้มีมีการปรับเปลี่ยนเพิ่มเติมที่นำไปใช้ควบคู่กับงานด้านมัลติมีเดียที่ทำให้การทำงานมีประสิทธิภาพมากขึ้นในเรื่องการดึงดูดและให้ข้อมูลไปพร้อมกัน </a:t>
            </a:r>
          </a:p>
        </p:txBody>
      </p:sp>
    </p:spTree>
    <p:extLst>
      <p:ext uri="{BB962C8B-B14F-4D97-AF65-F5344CB8AC3E}">
        <p14:creationId xmlns:p14="http://schemas.microsoft.com/office/powerpoint/2010/main" val="1785093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th-TH" sz="3200" dirty="0"/>
              <a:t>โดยการนำเสนองานในรูปแบบเอกสารที่มีผู้เลือกใช้มากที่สุดด้วยเหตุผลดังนี้</a:t>
            </a:r>
            <a:endParaRPr lang="en-US" sz="3200" dirty="0"/>
          </a:p>
          <a:p>
            <a:pPr fontAlgn="base"/>
            <a:r>
              <a:rPr lang="th-TH" sz="3200" dirty="0"/>
              <a:t>            </a:t>
            </a:r>
            <a:r>
              <a:rPr lang="en-US" sz="3200" dirty="0"/>
              <a:t>1. </a:t>
            </a:r>
            <a:r>
              <a:rPr lang="th-TH" sz="3200" dirty="0"/>
              <a:t>นำเสนอข้อมูลได้ทั้งรูปแบบตัวอักษรหรือตัวหนังสือ</a:t>
            </a:r>
            <a:r>
              <a:rPr lang="en-US" sz="3200" dirty="0"/>
              <a:t> </a:t>
            </a:r>
            <a:r>
              <a:rPr lang="th-TH" sz="3200" dirty="0"/>
              <a:t>รูปภาพ</a:t>
            </a:r>
            <a:r>
              <a:rPr lang="en-US" sz="3200" dirty="0"/>
              <a:t> </a:t>
            </a:r>
            <a:r>
              <a:rPr lang="th-TH" sz="3200" dirty="0"/>
              <a:t>ภาพนิ่ง</a:t>
            </a:r>
            <a:r>
              <a:rPr lang="en-US" sz="3200" dirty="0"/>
              <a:t>  </a:t>
            </a:r>
            <a:r>
              <a:rPr lang="th-TH" sz="3200" dirty="0"/>
              <a:t>แผนภูมิ แผนผัง</a:t>
            </a:r>
            <a:r>
              <a:rPr lang="en-US" sz="3200" dirty="0"/>
              <a:t>  </a:t>
            </a:r>
            <a:r>
              <a:rPr lang="th-TH" sz="3200" dirty="0"/>
              <a:t>และกราฟ </a:t>
            </a:r>
            <a:endParaRPr lang="en-US" sz="3200" dirty="0"/>
          </a:p>
          <a:p>
            <a:pPr fontAlgn="base"/>
            <a:r>
              <a:rPr lang="th-TH" sz="3200" dirty="0"/>
              <a:t>             </a:t>
            </a:r>
            <a:r>
              <a:rPr lang="en-US" sz="3200" dirty="0"/>
              <a:t>2.</a:t>
            </a:r>
            <a:r>
              <a:rPr lang="th-TH" sz="3200" dirty="0"/>
              <a:t> สร้างได้ง่าย</a:t>
            </a:r>
            <a:r>
              <a:rPr lang="en-US" sz="3200" dirty="0"/>
              <a:t> </a:t>
            </a:r>
            <a:r>
              <a:rPr lang="th-TH" sz="3200" dirty="0"/>
              <a:t>ต้นทุนต่ำ</a:t>
            </a:r>
            <a:r>
              <a:rPr lang="en-US" sz="3200" dirty="0"/>
              <a:t> </a:t>
            </a:r>
            <a:r>
              <a:rPr lang="th-TH" sz="3200" dirty="0"/>
              <a:t>และใช้เวลาในการสร้างน้อย </a:t>
            </a:r>
            <a:endParaRPr lang="en-US" sz="3200" dirty="0"/>
          </a:p>
          <a:p>
            <a:pPr fontAlgn="base"/>
            <a:r>
              <a:rPr lang="th-TH" sz="3200" dirty="0"/>
              <a:t>             </a:t>
            </a:r>
            <a:r>
              <a:rPr lang="en-US" sz="3200" dirty="0"/>
              <a:t>3.  </a:t>
            </a:r>
            <a:r>
              <a:rPr lang="th-TH" sz="3200" dirty="0"/>
              <a:t>สามารถนำเสนอได้ทุกที่</a:t>
            </a:r>
            <a:r>
              <a:rPr lang="en-US" sz="3200" dirty="0"/>
              <a:t> </a:t>
            </a:r>
            <a:r>
              <a:rPr lang="th-TH" sz="3200" dirty="0"/>
              <a:t>ทุกเวลา </a:t>
            </a:r>
            <a:endParaRPr lang="en-US" sz="3200" dirty="0"/>
          </a:p>
          <a:p>
            <a:pPr fontAlgn="base"/>
            <a:r>
              <a:rPr lang="th-TH" sz="3200" dirty="0"/>
              <a:t>             </a:t>
            </a:r>
            <a:r>
              <a:rPr lang="en-US" sz="3200" dirty="0"/>
              <a:t>4. </a:t>
            </a:r>
            <a:r>
              <a:rPr lang="th-TH" sz="3200" dirty="0"/>
              <a:t>ไม่ต้องใช้เทคโนโลยีอื่น ๆ ช่วยในการนำเสนอ </a:t>
            </a:r>
            <a:endParaRPr lang="en-US" sz="3200" dirty="0"/>
          </a:p>
          <a:p>
            <a:pPr fontAlgn="base"/>
            <a:r>
              <a:rPr lang="th-TH" sz="3200" dirty="0"/>
              <a:t>             </a:t>
            </a:r>
            <a:r>
              <a:rPr lang="en-US" sz="3200" dirty="0"/>
              <a:t>5. </a:t>
            </a:r>
            <a:r>
              <a:rPr lang="th-TH" sz="3200" dirty="0"/>
              <a:t>เป็นพื้นฐานของการสร้างงานนำเสนอในรูปแบบอื่น </a:t>
            </a:r>
            <a:endParaRPr lang="en-US" sz="3200" dirty="0"/>
          </a:p>
          <a:p>
            <a:pPr fontAlgn="base"/>
            <a:r>
              <a:rPr lang="en-US" sz="3200" dirty="0"/>
              <a:t>           </a:t>
            </a:r>
            <a:r>
              <a:rPr lang="en-US" sz="3200" dirty="0" smtClean="0"/>
              <a:t>6</a:t>
            </a:r>
            <a:r>
              <a:rPr lang="en-US" sz="3200" dirty="0"/>
              <a:t>. </a:t>
            </a:r>
            <a:r>
              <a:rPr lang="th-TH" sz="3200" dirty="0"/>
              <a:t>ประยุกต์ใช้กับการนำเสนอในรูปแบบอื่น ๆ ได้หลากหลาย</a:t>
            </a:r>
            <a:r>
              <a:rPr lang="en-US" sz="3200" dirty="0"/>
              <a:t>  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4274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5688632" cy="381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516109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/>
              <a:t>รูปแบบการนำเสนอแบบดั้งเดิม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841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มัลติมีเดีย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          </a:t>
            </a:r>
            <a:r>
              <a:rPr lang="th-TH" dirty="0"/>
              <a:t>	</a:t>
            </a:r>
            <a:r>
              <a:rPr lang="th-TH" sz="3200" dirty="0"/>
              <a:t>การนำเสนอข้อมูลหลายรูปแบบพร้อม ๆ กัน</a:t>
            </a:r>
            <a:r>
              <a:rPr lang="en-US" sz="3200" dirty="0"/>
              <a:t>  </a:t>
            </a:r>
            <a:r>
              <a:rPr lang="th-TH" sz="3200" dirty="0"/>
              <a:t>เพื่อส่งเสริมการรับรู้และความเข้าใจของผู้รับข้อมูล ปัจจุบันมีการพัฒนามัลติมีเดียอย่างต่อเนื่องทำให้มัลติมีเดียมีความสวยงาม สมจริง</a:t>
            </a:r>
            <a:r>
              <a:rPr lang="en-US" sz="3200" dirty="0"/>
              <a:t>  </a:t>
            </a:r>
            <a:r>
              <a:rPr lang="th-TH" sz="3200" dirty="0"/>
              <a:t>โต้ตอบหรือปฏิสัมพันธ์กับผู้รับข้อมูล มีขนาดไฟล์เล็กลงตอลอดจนสามารถพัฒนาให้ใช้งานบนอินเทอร์เน็ตได้</a:t>
            </a:r>
            <a:r>
              <a:rPr lang="en-US" sz="3200" dirty="0"/>
              <a:t>  </a:t>
            </a:r>
            <a:r>
              <a:rPr lang="th-TH" sz="3200" dirty="0"/>
              <a:t>การสร้างงานนำเสนอประเภทมัลติมีเดีย</a:t>
            </a:r>
            <a:r>
              <a:rPr lang="en-US" sz="3200" dirty="0"/>
              <a:t> </a:t>
            </a:r>
            <a:r>
              <a:rPr lang="th-TH" sz="3200" dirty="0"/>
              <a:t>ผู้ผลิตสื่อในการนำเสนอควรมีความรู้และเข้าใจเกี่ยวกับเทคโนโลยีเป็นที่จะใช้อย่างมาก</a:t>
            </a:r>
            <a:r>
              <a:rPr lang="en-US" sz="3200" dirty="0"/>
              <a:t> </a:t>
            </a:r>
            <a:r>
              <a:rPr lang="th-TH" sz="3200" dirty="0"/>
              <a:t> เช่นรูปแบบในการนำเสนอ โปรแกรมที่ใช้การ์ดจอ</a:t>
            </a:r>
            <a:r>
              <a:rPr lang="en-US" sz="3200" dirty="0"/>
              <a:t> </a:t>
            </a:r>
            <a:r>
              <a:rPr lang="th-TH" sz="3200" dirty="0"/>
              <a:t>การ์ดเสียง</a:t>
            </a:r>
            <a:r>
              <a:rPr lang="en-US" sz="3200" dirty="0"/>
              <a:t> </a:t>
            </a:r>
            <a:r>
              <a:rPr lang="th-TH" sz="3200" dirty="0"/>
              <a:t>และลำโพง</a:t>
            </a:r>
            <a:r>
              <a:rPr lang="en-US" sz="3200" dirty="0"/>
              <a:t>  </a:t>
            </a:r>
            <a:r>
              <a:rPr lang="th-TH" sz="3200" dirty="0"/>
              <a:t>ส่วนซอฟต์แวร์ที่ใช้สำหรับสร้างมัลติมีเดียในปัจจุบันมีให้เลือกหลายประเภท</a:t>
            </a:r>
            <a:r>
              <a:rPr lang="en-US" sz="3200" dirty="0"/>
              <a:t> </a:t>
            </a:r>
            <a:r>
              <a:rPr lang="th-TH" sz="3200" dirty="0"/>
              <a:t>แต่ละซอฟต์แวร์มีจุดดีแตกต่างกันไป</a:t>
            </a:r>
            <a:r>
              <a:rPr lang="en-US" sz="3200" dirty="0"/>
              <a:t> </a:t>
            </a:r>
            <a:r>
              <a:rPr lang="th-TH" sz="3200" dirty="0"/>
              <a:t>ปัจจุบันมีการนำเสนองานในรูปแบบมัลติมีเดียอย่างหลากหลาย</a:t>
            </a:r>
          </a:p>
        </p:txBody>
      </p:sp>
    </p:spTree>
    <p:extLst>
      <p:ext uri="{BB962C8B-B14F-4D97-AF65-F5344CB8AC3E}">
        <p14:creationId xmlns:p14="http://schemas.microsoft.com/office/powerpoint/2010/main" val="404772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th-TH" sz="3200" dirty="0"/>
              <a:t>เนื่องจากสื่อมัลติมีเดียมีข้อดีดังนี้</a:t>
            </a:r>
            <a:r>
              <a:rPr lang="en-US" sz="3200" dirty="0"/>
              <a:t> </a:t>
            </a:r>
          </a:p>
          <a:p>
            <a:pPr fontAlgn="base"/>
            <a:r>
              <a:rPr lang="th-TH" sz="3200" dirty="0"/>
              <a:t>	-</a:t>
            </a:r>
            <a:r>
              <a:rPr lang="en-US" sz="3200" dirty="0"/>
              <a:t> </a:t>
            </a:r>
            <a:r>
              <a:rPr lang="th-TH" sz="3200" dirty="0"/>
              <a:t>นำเสนอข้อมูลได้หลายรูปแบบ เช่น</a:t>
            </a:r>
            <a:r>
              <a:rPr lang="en-US" sz="3200" dirty="0"/>
              <a:t>  </a:t>
            </a:r>
            <a:r>
              <a:rPr lang="th-TH" sz="3200" dirty="0"/>
              <a:t>ตัวหนังสือ</a:t>
            </a:r>
            <a:r>
              <a:rPr lang="en-US" sz="3200" dirty="0"/>
              <a:t>  </a:t>
            </a:r>
            <a:r>
              <a:rPr lang="th-TH" sz="3200" dirty="0"/>
              <a:t>เสียง</a:t>
            </a:r>
            <a:r>
              <a:rPr lang="en-US" sz="3200" dirty="0"/>
              <a:t>  </a:t>
            </a:r>
            <a:r>
              <a:rPr lang="th-TH" sz="3200" dirty="0"/>
              <a:t>ภาพนิ่ง</a:t>
            </a:r>
            <a:r>
              <a:rPr lang="en-US" sz="3200" dirty="0"/>
              <a:t>  </a:t>
            </a:r>
            <a:r>
              <a:rPr lang="th-TH" sz="3200" dirty="0"/>
              <a:t>ภาพเคลื่อนไหว </a:t>
            </a:r>
            <a:endParaRPr lang="en-US" sz="3200" dirty="0"/>
          </a:p>
          <a:p>
            <a:pPr fontAlgn="base"/>
            <a:r>
              <a:rPr lang="th-TH" sz="3200" dirty="0"/>
              <a:t>	-</a:t>
            </a:r>
            <a:r>
              <a:rPr lang="en-US" sz="3200" dirty="0"/>
              <a:t> </a:t>
            </a:r>
            <a:r>
              <a:rPr lang="th-TH" sz="3200" dirty="0"/>
              <a:t>ผู้รับข้อมูลสามารถเลือกรับข้อมูลจากจุดใดก็ได้โดยไม่ต้องเรียงลำดับเนื้อหา เช่น </a:t>
            </a:r>
            <a:r>
              <a:rPr lang="en-US" sz="3200" dirty="0"/>
              <a:t> </a:t>
            </a:r>
            <a:r>
              <a:rPr lang="th-TH" sz="3200" dirty="0"/>
              <a:t>บทเรียนมัลติมีเดีย </a:t>
            </a:r>
            <a:endParaRPr lang="en-US" sz="3200" dirty="0"/>
          </a:p>
          <a:p>
            <a:pPr fontAlgn="base"/>
            <a:r>
              <a:rPr lang="th-TH" sz="3200" dirty="0"/>
              <a:t>	-นำไปใช้ร่วมกับการนำเสนอในรูปแบบอื่นๆ ได้ เช่น ภาพยนตร์</a:t>
            </a:r>
            <a:r>
              <a:rPr lang="en-US" sz="3200" dirty="0"/>
              <a:t>  </a:t>
            </a:r>
            <a:r>
              <a:rPr lang="th-TH" sz="3200" dirty="0"/>
              <a:t>เกม</a:t>
            </a:r>
            <a:r>
              <a:rPr lang="en-US" sz="3200" dirty="0"/>
              <a:t>  </a:t>
            </a:r>
            <a:r>
              <a:rPr lang="th-TH" sz="3200" dirty="0"/>
              <a:t>เว็บไซต์ 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715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th-TH" sz="3600" dirty="0">
                <a:solidFill>
                  <a:schemeClr val="tx1"/>
                </a:solidFill>
              </a:rPr>
              <a:t>กระบวนการสร้างสารและการนำเสนอในงานนิเทศศาสตร์งานนิเทศศาสตร์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44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215302" cy="419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3728" y="4869160"/>
            <a:ext cx="41608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/>
              <a:t>การนำเสนอด้วยมัลติมีเดียของสตีฟจ๊อปในการเปิดตัวสินค้า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1020416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โซเชียลมีเดียและเว็บไซต์</a:t>
            </a:r>
            <a:r>
              <a:rPr lang="en-US" b="1" dirty="0"/>
              <a:t> </a:t>
            </a:r>
            <a:r>
              <a:rPr lang="en-US" dirty="0"/>
              <a:t>  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          </a:t>
            </a:r>
          </a:p>
          <a:p>
            <a:r>
              <a:rPr lang="en-US" dirty="0"/>
              <a:t>       </a:t>
            </a:r>
            <a:r>
              <a:rPr lang="th-TH" sz="3200" dirty="0"/>
              <a:t>	คือ การนำเสนอข้อมูลผ่านหน้าจอคอมพิวเตอร์และโทรศัพท์มือถือ ที่เชื่อมต่อกับอินเทอร์เน็ต</a:t>
            </a:r>
            <a:r>
              <a:rPr lang="en-US" sz="3200" dirty="0"/>
              <a:t> </a:t>
            </a:r>
            <a:r>
              <a:rPr lang="th-TH" sz="3200" dirty="0"/>
              <a:t>ทำให้สามารถนำเสนอข้อมูลได้ครอบคลุมทั่วโลก</a:t>
            </a:r>
            <a:r>
              <a:rPr lang="en-US" sz="3200" dirty="0"/>
              <a:t>  </a:t>
            </a:r>
            <a:r>
              <a:rPr lang="th-TH" sz="3200" dirty="0"/>
              <a:t>การสร้างงานนำเสนอเวฟเพจ เว็บไซต์ผู้สร้างงานจะต้องสร้างเว็บเวฟเพจ หลาย ๆ</a:t>
            </a:r>
            <a:r>
              <a:rPr lang="en-US" sz="3200" dirty="0"/>
              <a:t>  </a:t>
            </a:r>
            <a:r>
              <a:rPr lang="th-TH" sz="3200" dirty="0"/>
              <a:t>หน้าเพื่อนำมาเชื่อมโยงให้เป็นเว็บไซต์เดียวกัน</a:t>
            </a:r>
            <a:r>
              <a:rPr lang="en-US" sz="3200" dirty="0"/>
              <a:t> </a:t>
            </a:r>
            <a:r>
              <a:rPr lang="th-TH" sz="3200" dirty="0"/>
              <a:t>โดยฮาร์ดแวร์ที่ต้องใช้กับคอมพิวเตอร์และ</a:t>
            </a:r>
            <a:r>
              <a:rPr lang="en-ZW" sz="3200" dirty="0"/>
              <a:t>app </a:t>
            </a:r>
            <a:r>
              <a:rPr lang="th-TH" sz="3200" dirty="0"/>
              <a:t>ในโทรศัพท์มือถือ นอกกเหนือจากอุปกรณ์พื้นฐาน เช่น</a:t>
            </a:r>
            <a:r>
              <a:rPr lang="en-US" sz="3200" dirty="0"/>
              <a:t>  </a:t>
            </a:r>
            <a:r>
              <a:rPr lang="th-TH" sz="3200" dirty="0"/>
              <a:t>การ์ดแลน</a:t>
            </a:r>
            <a:r>
              <a:rPr lang="en-US" sz="3200" dirty="0"/>
              <a:t> </a:t>
            </a:r>
            <a:r>
              <a:rPr lang="th-TH" sz="3200" dirty="0"/>
              <a:t>ลำโพง</a:t>
            </a:r>
            <a:r>
              <a:rPr lang="en-US" sz="3200" dirty="0"/>
              <a:t> </a:t>
            </a:r>
            <a:r>
              <a:rPr lang="th-TH" sz="3200" dirty="0"/>
              <a:t>วิดีโอแคม</a:t>
            </a:r>
            <a:r>
              <a:rPr lang="en-US" sz="3200" dirty="0"/>
              <a:t>  </a:t>
            </a:r>
            <a:r>
              <a:rPr lang="th-TH" sz="3200" dirty="0"/>
              <a:t>โมเด็ม</a:t>
            </a:r>
            <a:r>
              <a:rPr lang="en-US" sz="3200" dirty="0"/>
              <a:t> </a:t>
            </a:r>
            <a:r>
              <a:rPr lang="th-TH" sz="3200" dirty="0"/>
              <a:t>ส่วนซอฟต์แวร์นอกจากจะต้องใช้โปรแกรมประเภทเว็บเบราว์เซอร์แล้ว</a:t>
            </a:r>
            <a:r>
              <a:rPr lang="en-US" sz="3200" dirty="0"/>
              <a:t>  </a:t>
            </a:r>
            <a:r>
              <a:rPr lang="th-TH" sz="3200" dirty="0"/>
              <a:t>ผู้สร้างจะต้องใช้ซอฟต์แวร์สำหรับสร้างเว็บไซต์ด้วยการนำเสนองานในรูปแบบเว็บไซต์และเวฟเพจ</a:t>
            </a:r>
            <a:r>
              <a:rPr lang="en-US" sz="3200" dirty="0"/>
              <a:t>  </a:t>
            </a:r>
            <a:r>
              <a:rPr lang="th-TH" sz="3200" dirty="0"/>
              <a:t>จัดเป็นการนำเสนองาน</a:t>
            </a:r>
          </a:p>
        </p:txBody>
      </p:sp>
    </p:spTree>
    <p:extLst>
      <p:ext uri="{BB962C8B-B14F-4D97-AF65-F5344CB8AC3E}">
        <p14:creationId xmlns:p14="http://schemas.microsoft.com/office/powerpoint/2010/main" val="3760091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th-TH" sz="3200" dirty="0"/>
              <a:t>ซึ่งปัจจุบันได้รับความนิยมมากซึ่งส่งผลดีดังนี้ (</a:t>
            </a:r>
            <a:r>
              <a:rPr lang="en-US" sz="3200" dirty="0">
                <a:hlinkClick r:id="rId2"/>
              </a:rPr>
              <a:t>https://goo.gl/SXfkYV</a:t>
            </a:r>
            <a:r>
              <a:rPr lang="th-TH" sz="3200" dirty="0"/>
              <a:t>)</a:t>
            </a:r>
            <a:endParaRPr lang="en-US" sz="3200" dirty="0"/>
          </a:p>
          <a:p>
            <a:pPr fontAlgn="base"/>
            <a:r>
              <a:rPr lang="th-TH" sz="3200" dirty="0"/>
              <a:t>     	-</a:t>
            </a:r>
            <a:r>
              <a:rPr lang="en-US" sz="3200" dirty="0"/>
              <a:t> </a:t>
            </a:r>
            <a:r>
              <a:rPr lang="th-TH" sz="3200" dirty="0"/>
              <a:t>นำเสนอข้อมูลได้หลายรูปแบบ เช่น ตัวหนังสือ สียง</a:t>
            </a:r>
            <a:r>
              <a:rPr lang="en-US" sz="3200" dirty="0"/>
              <a:t>  </a:t>
            </a:r>
            <a:r>
              <a:rPr lang="th-TH" sz="3200" dirty="0"/>
              <a:t>ภาพนิ่ง ภาพเคลื่อนไหว </a:t>
            </a:r>
            <a:endParaRPr lang="en-US" sz="3200" dirty="0"/>
          </a:p>
          <a:p>
            <a:pPr fontAlgn="base"/>
            <a:r>
              <a:rPr lang="th-TH" sz="3200" dirty="0"/>
              <a:t>    	-</a:t>
            </a:r>
            <a:r>
              <a:rPr lang="en-US" sz="3200" dirty="0"/>
              <a:t> </a:t>
            </a:r>
            <a:r>
              <a:rPr lang="th-TH" sz="3200" dirty="0"/>
              <a:t>สามารถเชื่อมโยงไปยังแหล่งข้อมูลอื่น ๆ บนอินเทอร์เน็ตได้ </a:t>
            </a:r>
            <a:endParaRPr lang="en-US" sz="3200" dirty="0"/>
          </a:p>
          <a:p>
            <a:pPr fontAlgn="base"/>
            <a:r>
              <a:rPr lang="th-TH" sz="3200" dirty="0"/>
              <a:t>   	- ใช้งานได้ทุกสถานที่</a:t>
            </a:r>
            <a:r>
              <a:rPr lang="en-US" sz="3200" dirty="0"/>
              <a:t>  </a:t>
            </a:r>
            <a:r>
              <a:rPr lang="th-TH" sz="3200" dirty="0"/>
              <a:t>ทุกเวลา</a:t>
            </a:r>
            <a:r>
              <a:rPr lang="en-US" sz="3200" dirty="0"/>
              <a:t>  </a:t>
            </a:r>
            <a:r>
              <a:rPr lang="th-TH" sz="3200" dirty="0"/>
              <a:t>ที่มีคอมพิวเตอร์เชื่อมต่อกับอินเทอร์เน็ต </a:t>
            </a:r>
            <a:endParaRPr lang="en-US" sz="3200" dirty="0"/>
          </a:p>
          <a:p>
            <a:pPr fontAlgn="base"/>
            <a:r>
              <a:rPr lang="th-TH" sz="3200" dirty="0"/>
              <a:t>    	- มีการปฏิสัมพันธ์และตอบสนองต่อผู้รับข้อมูล </a:t>
            </a:r>
            <a:endParaRPr lang="en-US" sz="3200" dirty="0"/>
          </a:p>
          <a:p>
            <a:pPr fontAlgn="base"/>
            <a:r>
              <a:rPr lang="th-TH" sz="3200" dirty="0"/>
              <a:t>   	- สามารถแลกเปลี่ยนข้อมูลต่าง ๆ กับผู้นำเสนอได้</a:t>
            </a:r>
            <a:r>
              <a:rPr lang="th-TH" sz="3200" dirty="0" smtClean="0"/>
              <a:t>ทันที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5716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8" y="548680"/>
            <a:ext cx="767678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83472" y="4574602"/>
            <a:ext cx="67842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/>
              <a:t>รูปแบบการนำเสนอด้วยระบบโซเชีลมีเดียและเว็บไซต์</a:t>
            </a:r>
            <a:r>
              <a:rPr lang="en-US" sz="3200" b="1" dirty="0"/>
              <a:t> </a:t>
            </a:r>
            <a:endParaRPr lang="th-TH" sz="3200" b="1" dirty="0" smtClean="0"/>
          </a:p>
          <a:p>
            <a:pPr algn="ctr"/>
            <a:r>
              <a:rPr lang="th-TH" sz="3200" b="1" dirty="0" smtClean="0"/>
              <a:t>ใน</a:t>
            </a:r>
            <a:r>
              <a:rPr lang="th-TH" sz="3200" b="1" dirty="0"/>
              <a:t>ยุคปัจจุบัน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1457728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7992888" cy="6120680"/>
          </a:xfrm>
        </p:spPr>
        <p:txBody>
          <a:bodyPr>
            <a:noAutofit/>
          </a:bodyPr>
          <a:lstStyle/>
          <a:p>
            <a:pPr fontAlgn="base"/>
            <a:r>
              <a:rPr lang="th-TH" sz="2800" dirty="0"/>
              <a:t>ทั้งนี้การนำเสนอมีความความหลากหลายและมีทางเลือกมากขึ้นและการเปิดรับรูปแบบของผู้รับข้อมูลก็มากขึ้นตามมา และในปัจจุบันในการนำเสนอก็มักนิยมใช้การนำเสนอที่ประกอบไปด้วย</a:t>
            </a:r>
            <a:endParaRPr lang="en-US" sz="2800" dirty="0"/>
          </a:p>
          <a:p>
            <a:pPr fontAlgn="base"/>
            <a:r>
              <a:rPr lang="th-TH" sz="2800" dirty="0"/>
              <a:t>	</a:t>
            </a:r>
            <a:r>
              <a:rPr lang="en-US" sz="2800" b="1" dirty="0"/>
              <a:t>1.</a:t>
            </a:r>
            <a:r>
              <a:rPr lang="th-TH" sz="2800" b="1" dirty="0"/>
              <a:t> </a:t>
            </a:r>
            <a:r>
              <a:rPr lang="th-TH" sz="2800" b="1" dirty="0">
                <a:solidFill>
                  <a:srgbClr val="FF0000"/>
                </a:solidFill>
              </a:rPr>
              <a:t>ผู้นำเสนอ ใช้เอกสารเป็นส่วนร่วมในการนำเสนอ</a:t>
            </a:r>
            <a:r>
              <a:rPr lang="en-US" sz="2800" dirty="0"/>
              <a:t> </a:t>
            </a:r>
            <a:r>
              <a:rPr lang="th-TH" sz="2800" dirty="0"/>
              <a:t>เช่น การเขียนสรุปผลงานของตนเองเพื่อประกอบการพิจารณาเลื่อนขั้นเงินเดือน จัดทำเอกสารเสนอขออนุมัติ เสนอขายสินค้า และแสดงความความคิดเห็นต่าง ๆ</a:t>
            </a:r>
            <a:endParaRPr lang="en-US" sz="2800" dirty="0"/>
          </a:p>
          <a:p>
            <a:pPr fontAlgn="base"/>
            <a:r>
              <a:rPr lang="th-TH" sz="2800" dirty="0"/>
              <a:t>	</a:t>
            </a:r>
            <a:r>
              <a:rPr lang="en-US" sz="2800" b="1" dirty="0"/>
              <a:t>2.</a:t>
            </a:r>
            <a:r>
              <a:rPr lang="th-TH" sz="2800" b="1" dirty="0"/>
              <a:t> </a:t>
            </a:r>
            <a:r>
              <a:rPr lang="th-TH" sz="2800" b="1" dirty="0">
                <a:solidFill>
                  <a:srgbClr val="FF0000"/>
                </a:solidFill>
              </a:rPr>
              <a:t>ผู้นำเสนอ ใช้วัสดุอุปกรณ์-เครื่องฉาย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  <a:r>
              <a:rPr lang="th-TH" sz="2800" b="1" dirty="0">
                <a:solidFill>
                  <a:srgbClr val="FF0000"/>
                </a:solidFill>
              </a:rPr>
              <a:t>เป็นสื่อและใช้เอกสารประกอบ</a:t>
            </a:r>
            <a:r>
              <a:rPr lang="en-US" sz="2800" dirty="0"/>
              <a:t> </a:t>
            </a:r>
            <a:r>
              <a:rPr lang="th-TH" sz="2800" dirty="0"/>
              <a:t>เช่น การการจัดอบรมสัมมนา</a:t>
            </a:r>
            <a:r>
              <a:rPr lang="en-US" sz="2800" dirty="0"/>
              <a:t> </a:t>
            </a:r>
            <a:r>
              <a:rPr lang="th-TH" sz="2800" dirty="0">
                <a:hlinkClick r:id="rId2"/>
              </a:rPr>
              <a:t>การนำเสนอ</a:t>
            </a:r>
            <a:r>
              <a:rPr lang="th-TH" sz="2800" dirty="0"/>
              <a:t>เพื่อความบันเทิงต่าง ๆ</a:t>
            </a:r>
            <a:endParaRPr lang="en-US" sz="2800" dirty="0"/>
          </a:p>
          <a:p>
            <a:r>
              <a:rPr lang="th-TH" sz="2800" dirty="0"/>
              <a:t>	</a:t>
            </a:r>
            <a:r>
              <a:rPr lang="en-US" sz="2800" b="1" dirty="0"/>
              <a:t>3.</a:t>
            </a:r>
            <a:r>
              <a:rPr lang="th-TH" sz="2800" b="1" dirty="0"/>
              <a:t> </a:t>
            </a:r>
            <a:r>
              <a:rPr lang="th-TH" sz="2800" b="1" dirty="0">
                <a:solidFill>
                  <a:srgbClr val="FF0000"/>
                </a:solidFill>
              </a:rPr>
              <a:t>นำเสนอในรูปของนิทรรศการหรือกำหนดกิจกรรม</a:t>
            </a:r>
            <a:r>
              <a:rPr lang="en-US" sz="2800" dirty="0"/>
              <a:t> </a:t>
            </a:r>
            <a:r>
              <a:rPr lang="th-TH" sz="2800" dirty="0"/>
              <a:t>และอาจมีเอกสารเป็นส่วนประกอบ เช่น การจัดบอร์ดแสดงผลงานภาพถ่าย ผลงานทางวิชาการ หรือการจัดนิทรรศการอื่น ๆ </a:t>
            </a:r>
          </a:p>
        </p:txBody>
      </p:sp>
    </p:spTree>
    <p:extLst>
      <p:ext uri="{BB962C8B-B14F-4D97-AF65-F5344CB8AC3E}">
        <p14:creationId xmlns:p14="http://schemas.microsoft.com/office/powerpoint/2010/main" val="2497067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วางแผนการนำเสนอ</a:t>
            </a:r>
            <a:r>
              <a:rPr lang="en-US" b="1" dirty="0"/>
              <a:t>  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1. </a:t>
            </a:r>
            <a:r>
              <a:rPr lang="th-TH" sz="3200" b="1" dirty="0">
                <a:solidFill>
                  <a:srgbClr val="FF0000"/>
                </a:solidFill>
              </a:rPr>
              <a:t>การกำหนดแผนการนำเสนอ </a:t>
            </a:r>
            <a:r>
              <a:rPr lang="th-TH" sz="3200" dirty="0"/>
              <a:t>เป็นการบริหารจัดการเพื่อทำให้เกิดโครงสร้างในการเตรียมแนวคิดเนื้อหารูปแบบ เวลา สถานที่และอื่น ๆ เขามาและจัดลำดับการทำงาน กำหนดเวลา จนถึงความสมบูรณ์ในการพูดและการนำเสนอ นอกจากนั้นยังส่งผลถึงการบริหารงานหากมีคนจำนวนมากร่วมด้วยกับการนำเสนอนั้น ๆ 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367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วางแผนการนำเสนอ</a:t>
            </a:r>
            <a:r>
              <a:rPr lang="en-US" b="1" dirty="0"/>
              <a:t> 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7620000" cy="4800600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th-TH" sz="2800" b="1" dirty="0">
                <a:solidFill>
                  <a:srgbClr val="FF0000"/>
                </a:solidFill>
              </a:rPr>
              <a:t> การรวบรวมข้อมูล</a:t>
            </a:r>
            <a:r>
              <a:rPr lang="en-US" sz="2800" dirty="0"/>
              <a:t> </a:t>
            </a:r>
            <a:r>
              <a:rPr lang="th-TH" sz="2800" dirty="0"/>
              <a:t>เพื่อที่จะมีการนำเสนอที่ผู้คนสนใจ คุณจำเป็นจะต้องรู้ว่าตัวเองกำลังพูดถึงอะไรอยู่ คุณไม่จำเป็นต้องเป็นผู้เชี่ยวชาญ หรืออ่านหนังสือทุกเล่มหรือเว็บไซต์ทุกเว็บที่เขียนเกี่ยวกับหัวข้อของคุณ แต่คุณควรจะสามารถตอบคำถามทุกคำถามที่มีการซักถามจากคนฟังอาจจะถามคุณได้                               </a:t>
            </a:r>
            <a:endParaRPr lang="en-US" sz="2800" dirty="0"/>
          </a:p>
          <a:p>
            <a:r>
              <a:rPr lang="th-TH" sz="2800" dirty="0"/>
              <a:t>     	หาข้อความอ้างอิงจากแหล่งข้อมูลที่เชื่อถือได้ ข้อความอ้างอิงจะทำให้การ</a:t>
            </a:r>
            <a:r>
              <a:rPr lang="th-TH" sz="2800" dirty="0" smtClean="0"/>
              <a:t>นำเสนอดี</a:t>
            </a:r>
            <a:r>
              <a:rPr lang="th-TH" sz="2800" dirty="0"/>
              <a:t>มากที่สุด ใช้สิ่งที่คนฉลาดทั้งหลายเคยพูดเอาไว้มาใส่ในงานนำเสนอไม่ได้ทำให้คุณดูฉลาดขึ้นเท่านั้น แต่ยังแสดงให้เห็นด้วยว่าคุณใช้เวลาไปกับการคิดถึงสิ่งที่คนอื่นได้พูดเอาไว้ด้วย ดูให้แน่ใจว่าแหล่งข้อมูล เชื่อถือได้ ไม่มีอะไรจะทำลายความมั่นใจของคุณได้เท่ากับข้อเท็จจริงที่กลายเป็นเพียงข้อเท็จที่ไม่จริง อย่าเชื่อข้อมูลที่เอามาจากในอินเทอร์เน็ตเสมอไป </a:t>
            </a:r>
            <a:endParaRPr lang="en-US" sz="2800" dirty="0"/>
          </a:p>
          <a:p>
            <a:endParaRPr lang="en-US" sz="2800" dirty="0" smtClean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617151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วางแผนการนำเสนอ</a:t>
            </a:r>
            <a:r>
              <a:rPr lang="en-US" b="1" dirty="0"/>
              <a:t> 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  </a:t>
            </a:r>
            <a:r>
              <a:rPr lang="th-TH" sz="3200" b="1" dirty="0">
                <a:solidFill>
                  <a:srgbClr val="FF0000"/>
                </a:solidFill>
              </a:rPr>
              <a:t>เขียนกระดาษโน้ตหรือกระดาษดัชนี </a:t>
            </a:r>
            <a:r>
              <a:rPr lang="th-TH" sz="3200" dirty="0"/>
              <a:t>เขียนความคิดหลัก ๆ (ข้อความ) ลงในกระดาษดัชนี ไม่ต้องรายละเอียด หากจดรายละเอียดมากเกินไปจะส่งผลกับความมั่นใจและบุคลิกภาพในการนำเสนอที่ผลต่อการรับรู้ของผู้ฟังเป็นอย่างมาก ใส่ข้อเท็จจริงตลก ๆ คำถามที่จะให้ผู้คนมีส่วนร่วม และกิจกรรมที่เชื้อเชิญให้ผู้คนมีส่วนร่วม  ไม่จำเป็นต้องมองกระดาษตลอดเวลาก็จะดี  การใส่ข้อมูลลงไปในกระดาษดัชนีจะช่วยให้คุณจำข้อมูลได้ ต่อให้คุณไม่จำเป็นต้องมีกระดาษโน้ตก็ได้ </a:t>
            </a:r>
          </a:p>
        </p:txBody>
      </p:sp>
    </p:spTree>
    <p:extLst>
      <p:ext uri="{BB962C8B-B14F-4D97-AF65-F5344CB8AC3E}">
        <p14:creationId xmlns:p14="http://schemas.microsoft.com/office/powerpoint/2010/main" val="2617151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วางแผนการนำเสนอ</a:t>
            </a:r>
            <a:r>
              <a:rPr lang="en-US" b="1" dirty="0"/>
              <a:t>  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4. </a:t>
            </a:r>
            <a:r>
              <a:rPr lang="th-TH" sz="3200" b="1" dirty="0">
                <a:solidFill>
                  <a:srgbClr val="FF0000"/>
                </a:solidFill>
              </a:rPr>
              <a:t>ฝึกซ้อม</a:t>
            </a:r>
            <a:r>
              <a:rPr lang="en-US" sz="3200" dirty="0"/>
              <a:t> </a:t>
            </a:r>
            <a:r>
              <a:rPr lang="th-TH" sz="3200" dirty="0"/>
              <a:t>ในการนำเสนอส่วนมากความเป็นธรรมชาติเป็นสิ่งจำเป็นทั้งการพูด การแสดงท่าทางและคล่องแคล่ว จนถึงการแก้ไขปัญหาเฉพาะหน้าเป็นสิ่งจำเป็น ซึ่งเป็นไปได้อยากหากไม่ได้มีการฝึกซ้อม การซ้อมจะช่วยเพิ่มความมั่นใจมากขึ้นเมื่อต้องออกไปนำเสนอจริง และคำพูดที่ควรลดในการพูดประกอบไปด้วย </a:t>
            </a:r>
            <a:r>
              <a:rPr lang="en-US" sz="3200" dirty="0"/>
              <a:t>“</a:t>
            </a:r>
            <a:r>
              <a:rPr lang="th-TH" sz="3200" dirty="0"/>
              <a:t>แบบ</a:t>
            </a:r>
            <a:r>
              <a:rPr lang="en-US" sz="3200" dirty="0"/>
              <a:t>” </a:t>
            </a:r>
            <a:r>
              <a:rPr lang="th-TH" sz="3200" dirty="0"/>
              <a:t>และ </a:t>
            </a:r>
            <a:r>
              <a:rPr lang="en-US" sz="3200" dirty="0"/>
              <a:t>“</a:t>
            </a:r>
            <a:r>
              <a:rPr lang="th-TH" sz="3200" dirty="0"/>
              <a:t>เอ่อ</a:t>
            </a:r>
            <a:r>
              <a:rPr lang="en-US" sz="3200" dirty="0"/>
              <a:t>” </a:t>
            </a:r>
            <a:r>
              <a:rPr lang="th-TH" sz="3200" dirty="0"/>
              <a:t>  หลักการในการซ้อมง่าย ๆ คือ การซ้อมกับตนเอง ในเนื้อหาทาทางหรือการซ้อมหน้ากระจก  การซ้อมหน้าบุคคล การซ้อมบนสถานที่จำลองหรือสถานที่จริง</a:t>
            </a:r>
            <a:r>
              <a:rPr lang="en-US" sz="3200" dirty="0"/>
              <a:t> 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617151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การใช้มัลติมีเดียเพื่อการนำเสนอ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สื่อมัลติมีเดียเพื่อการนำเสนอข้อมูล มีวัตถุประสงค์ </a:t>
            </a:r>
            <a:r>
              <a:rPr lang="th-TH" sz="2800" dirty="0" smtClean="0"/>
              <a:t>ดังนี้</a:t>
            </a:r>
          </a:p>
          <a:p>
            <a:endParaRPr lang="en-US" sz="2800" dirty="0"/>
          </a:p>
          <a:p>
            <a:r>
              <a:rPr lang="en-US" sz="2800" dirty="0" smtClean="0"/>
              <a:t>1.</a:t>
            </a:r>
            <a:r>
              <a:rPr lang="th-TH" sz="2800" dirty="0"/>
              <a:t>เป็นการการนำเสนอข้อมูลอย่างละเอียดและครบด้วยได้ในเวลาไม่นาน เพื่อนำมาประกอบการคิด การตัดสินใจใช้ได้กับทุกสาขา</a:t>
            </a:r>
            <a:r>
              <a:rPr lang="th-TH" sz="2800" dirty="0" smtClean="0"/>
              <a:t>อาชีพ</a:t>
            </a:r>
          </a:p>
          <a:p>
            <a:endParaRPr lang="en-US" sz="2800" dirty="0"/>
          </a:p>
          <a:p>
            <a:r>
              <a:rPr lang="en-US" sz="2800" dirty="0" smtClean="0"/>
              <a:t>2 </a:t>
            </a:r>
            <a:r>
              <a:rPr lang="en-US" sz="2800" dirty="0"/>
              <a:t>.</a:t>
            </a:r>
            <a:r>
              <a:rPr lang="th-TH" sz="2800" dirty="0"/>
              <a:t>เป็นการนำเสนอเพื่อให้เกิดทัศนคติที่ดีต่อองค์กรหรือตัวผลิตภัณฑ์</a:t>
            </a:r>
            <a:r>
              <a:rPr lang="th-TH" sz="2800" dirty="0" smtClean="0"/>
              <a:t>สินค้า</a:t>
            </a:r>
          </a:p>
          <a:p>
            <a:endParaRPr lang="en-US" sz="2800" dirty="0"/>
          </a:p>
          <a:p>
            <a:r>
              <a:rPr lang="en-US" sz="2800" dirty="0" smtClean="0"/>
              <a:t>3.</a:t>
            </a:r>
            <a:r>
              <a:rPr lang="th-TH" sz="2800" dirty="0"/>
              <a:t>สามารถเข้าถึงผู้รับได้ทีละครั้งละมาก ๆ ทำให้ประหยัดเวลาและต้นทุนในการประชาสัมพันธ์</a:t>
            </a:r>
            <a:endParaRPr lang="en-US" sz="2800" dirty="0"/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94416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 smtClean="0"/>
              <a:t>หัวข้อ</a:t>
            </a:r>
            <a:r>
              <a:rPr lang="th-TH" b="1" dirty="0"/>
              <a:t>เนื้อหา</a:t>
            </a:r>
            <a:r>
              <a:rPr lang="en-US" b="1" dirty="0"/>
              <a:t>  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200" b="1" dirty="0"/>
              <a:t> </a:t>
            </a:r>
            <a:endParaRPr lang="en-US" sz="3200" dirty="0"/>
          </a:p>
          <a:p>
            <a:pPr lvl="0"/>
            <a:r>
              <a:rPr lang="th-TH" sz="3200" dirty="0"/>
              <a:t>ความสำคัญของการสร้างสารในงานนิเทศศาสตร์</a:t>
            </a:r>
            <a:endParaRPr lang="en-US" sz="3200" dirty="0"/>
          </a:p>
          <a:p>
            <a:pPr lvl="0"/>
            <a:r>
              <a:rPr lang="th-TH" sz="3200" dirty="0"/>
              <a:t>การสร้างสารอย่างสร้างสรรค์ในงานนิเทศ</a:t>
            </a:r>
            <a:endParaRPr lang="en-US" sz="3200" dirty="0"/>
          </a:p>
          <a:p>
            <a:pPr lvl="0"/>
            <a:r>
              <a:rPr lang="th-TH" sz="3200" dirty="0"/>
              <a:t>วัตถุประสงค์ของการนำเสนอในงานนิเทศ  </a:t>
            </a:r>
            <a:endParaRPr lang="en-US" sz="3200" dirty="0"/>
          </a:p>
          <a:p>
            <a:pPr lvl="0"/>
            <a:r>
              <a:rPr lang="th-TH" sz="3200" dirty="0"/>
              <a:t>ความหมายของการนำเสนอในงานนิเทศศาสตร์</a:t>
            </a:r>
            <a:endParaRPr lang="en-US" sz="3200" dirty="0"/>
          </a:p>
          <a:p>
            <a:pPr lvl="0"/>
            <a:r>
              <a:rPr lang="th-TH" sz="3200" dirty="0"/>
              <a:t>องค์ประกอบของการนำเสนอในงานนิเทศศาสตร์ รูปแบบและวิธีการนำเสนอในงานนิเทศศาสตร์ </a:t>
            </a:r>
            <a:r>
              <a:rPr lang="en-US" sz="3200" dirty="0"/>
              <a:t>  </a:t>
            </a:r>
          </a:p>
          <a:p>
            <a:pPr lvl="0"/>
            <a:r>
              <a:rPr lang="th-TH" sz="3200" dirty="0"/>
              <a:t>การเตรียมการพูดและการนำเสนอในงานนิเทศศาสตร์</a:t>
            </a:r>
            <a:r>
              <a:rPr lang="en-US" sz="3200" dirty="0"/>
              <a:t>  </a:t>
            </a:r>
          </a:p>
          <a:p>
            <a:pPr lvl="0"/>
            <a:r>
              <a:rPr lang="th-TH" sz="3200" dirty="0"/>
              <a:t>การใช้สื่อมัลติมีเดียเพื่อการนำเสนอ</a:t>
            </a:r>
            <a:r>
              <a:rPr lang="en-US" sz="3200" dirty="0"/>
              <a:t>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1963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7620000" cy="6048672"/>
          </a:xfrm>
        </p:spPr>
        <p:txBody>
          <a:bodyPr/>
          <a:lstStyle/>
          <a:p>
            <a:pPr algn="ctr"/>
            <a:r>
              <a:rPr lang="th-TH" sz="2800" dirty="0"/>
              <a:t>โดยองค์ประกอบของมัลติมีเดียประกอบไปด้วย</a:t>
            </a:r>
            <a:r>
              <a:rPr lang="en-US" sz="2800" dirty="0"/>
              <a:t>  1. </a:t>
            </a:r>
            <a:r>
              <a:rPr lang="th-TH" sz="2800" dirty="0"/>
              <a:t>ข้อความหรือตัวอักษร</a:t>
            </a:r>
            <a:r>
              <a:rPr lang="en-US" sz="2800" dirty="0"/>
              <a:t> (Text)  2. </a:t>
            </a:r>
            <a:r>
              <a:rPr lang="th-TH" sz="2800" dirty="0"/>
              <a:t>ภาพกราฟิก (</a:t>
            </a:r>
            <a:r>
              <a:rPr lang="en-US" sz="2800" dirty="0"/>
              <a:t>Graphic)</a:t>
            </a:r>
            <a:r>
              <a:rPr lang="th-TH" sz="2800" dirty="0"/>
              <a:t> </a:t>
            </a:r>
            <a:r>
              <a:rPr lang="en-US" sz="2800" dirty="0"/>
              <a:t>3</a:t>
            </a:r>
            <a:r>
              <a:rPr lang="th-TH" sz="2800" dirty="0"/>
              <a:t>.</a:t>
            </a:r>
            <a:r>
              <a:rPr lang="en-US" sz="2800" dirty="0"/>
              <a:t> </a:t>
            </a:r>
            <a:r>
              <a:rPr lang="th-TH" sz="2800" dirty="0"/>
              <a:t>ภาพเคลื่อนไหว</a:t>
            </a:r>
            <a:r>
              <a:rPr lang="en-US" sz="2800" dirty="0"/>
              <a:t> (Animation)  4. </a:t>
            </a:r>
            <a:r>
              <a:rPr lang="th-TH" sz="2800" dirty="0"/>
              <a:t>เสียง</a:t>
            </a:r>
            <a:r>
              <a:rPr lang="en-US" sz="2800" dirty="0"/>
              <a:t> (Sound) </a:t>
            </a:r>
            <a:r>
              <a:rPr lang="th-TH" sz="2800" dirty="0"/>
              <a:t> </a:t>
            </a:r>
            <a:r>
              <a:rPr lang="en-US" sz="2800" dirty="0"/>
              <a:t>5</a:t>
            </a:r>
            <a:r>
              <a:rPr lang="th-TH" sz="2800" dirty="0"/>
              <a:t>.</a:t>
            </a:r>
            <a:r>
              <a:rPr lang="en-US" sz="2800" dirty="0"/>
              <a:t>  </a:t>
            </a:r>
            <a:r>
              <a:rPr lang="th-TH" sz="2800" dirty="0"/>
              <a:t>ภาพวิดีโอ</a:t>
            </a:r>
            <a:r>
              <a:rPr lang="en-US" sz="2800" dirty="0"/>
              <a:t> (Video </a:t>
            </a:r>
            <a:r>
              <a:rPr lang="th-TH" sz="2800" dirty="0"/>
              <a:t>)</a:t>
            </a:r>
            <a:endParaRPr lang="en-US" sz="2800" dirty="0"/>
          </a:p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13" y="2420888"/>
            <a:ext cx="4011538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3171632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</a:rPr>
              <a:t>รูปแบบวัสดุในสื่อมัลติมีเดีย</a:t>
            </a:r>
          </a:p>
        </p:txBody>
      </p:sp>
    </p:spTree>
    <p:extLst>
      <p:ext uri="{BB962C8B-B14F-4D97-AF65-F5344CB8AC3E}">
        <p14:creationId xmlns:p14="http://schemas.microsoft.com/office/powerpoint/2010/main" val="4227672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20000" cy="1143000"/>
          </a:xfrm>
        </p:spPr>
        <p:txBody>
          <a:bodyPr/>
          <a:lstStyle/>
          <a:p>
            <a:r>
              <a:rPr lang="th-TH" b="1" dirty="0"/>
              <a:t>หลักการการสร้างสรรค์สื่อมัลติมีเดียเหมาะสมต่อการนำเสนองาน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6200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     </a:t>
            </a:r>
            <a:r>
              <a:rPr lang="th-TH" sz="2800" dirty="0"/>
              <a:t>	</a:t>
            </a:r>
            <a:r>
              <a:rPr lang="en-US" sz="2800" dirty="0"/>
              <a:t>1. </a:t>
            </a:r>
            <a:r>
              <a:rPr lang="th-TH" sz="2800" dirty="0"/>
              <a:t>หลักการดึงดูดความสนใจ โดยการออกแบบให้สิ่งที่ปรากฏต่อสายตานั้นชวนมอง และมีความสบายตาสบายใจ มีความชัดเจนและความกระชับของเนื้อหา คือข้อความต้องสั้นแต่ได้ใจความ ชัดเจน และภาพประกอบต้องมีส่วนสัมพันธ์อย่างสร้างสรรค์กับข้อความที่นำเสนอ</a:t>
            </a:r>
            <a:r>
              <a:rPr lang="en-US" sz="2800" dirty="0"/>
              <a:t> 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    </a:t>
            </a:r>
            <a:r>
              <a:rPr lang="th-TH" sz="2800" dirty="0"/>
              <a:t>	</a:t>
            </a:r>
            <a:r>
              <a:rPr lang="en-US" sz="2800" dirty="0"/>
              <a:t>2. </a:t>
            </a:r>
            <a:r>
              <a:rPr lang="th-TH" sz="2800" dirty="0"/>
              <a:t>หลักความเหมาะสมกับกลุ่มเป้าหมาย ความออกแบบสื่อนำเสนอต้องคำนึงถึงกลุ่ม เป้าหมาย เช่น กลุ่มเป้าหมายเป็นเด็ก ควรออกแบบโดยการใช้สีสด ๆ และมีภาพการ์ตูน ประกอบ แต่ถ้ากลุ่มเป้าหมายเป็นผู้ใหญ่และเนื้อหานำเสนอเป็นเรื่องวิชาการ การใช้สีสัน มากเกินไป และใช้ภาพการ์ตูนมาประกอบก็อาจจะส่งผลให้การนำเสนอดูไม่น่าเชื่อถือ รูปแบบการนำเสนอข้อมูล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120211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ขั้นตอนในการสร้างสื่อ</a:t>
            </a:r>
            <a:r>
              <a:rPr lang="th-TH" b="1" dirty="0" smtClean="0"/>
              <a:t>มัลติมีเดีย</a:t>
            </a:r>
            <a:r>
              <a:rPr lang="en-US" b="1" dirty="0" smtClean="0"/>
              <a:t> 7 </a:t>
            </a:r>
            <a:r>
              <a:rPr lang="th-TH" b="1" dirty="0" smtClean="0"/>
              <a:t>ขั้นตอน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sz="3600" b="1" dirty="0"/>
              <a:t>1. ขั้นการเตรียม (</a:t>
            </a:r>
            <a:r>
              <a:rPr lang="en-US" sz="3600" b="1" dirty="0"/>
              <a:t>Preparation)    </a:t>
            </a:r>
            <a:endParaRPr lang="en-US" sz="3600" dirty="0"/>
          </a:p>
          <a:p>
            <a:r>
              <a:rPr lang="en-US" sz="3600" dirty="0"/>
              <a:t>   </a:t>
            </a:r>
            <a:r>
              <a:rPr lang="th-TH" sz="3600" dirty="0"/>
              <a:t>	เตรียมข้อมูลในการนำเสนแบ่งสัดส่วนเนื้อหา  รูปแบบ อุปกรณ์  โปรแกรมในการนำเสนอด้วยคอมพิวเตอร์ เพื่อความเหมาะสม</a:t>
            </a:r>
            <a:endParaRPr lang="en-US" sz="3600" dirty="0"/>
          </a:p>
          <a:p>
            <a:r>
              <a:rPr lang="th-TH" sz="3600" dirty="0"/>
              <a:t>	</a:t>
            </a:r>
            <a:endParaRPr lang="en-US" sz="3600" dirty="0" smtClean="0"/>
          </a:p>
          <a:p>
            <a:r>
              <a:rPr lang="en-US" sz="3600" b="1" dirty="0" smtClean="0"/>
              <a:t>2</a:t>
            </a:r>
            <a:r>
              <a:rPr lang="en-US" sz="3600" b="1" dirty="0"/>
              <a:t>.</a:t>
            </a:r>
            <a:r>
              <a:rPr lang="th-TH" sz="3600" b="1" dirty="0"/>
              <a:t> ขั้นตอนการออกแบบ</a:t>
            </a:r>
            <a:r>
              <a:rPr lang="en-US" sz="3600" b="1" dirty="0"/>
              <a:t> (Design Instruction)</a:t>
            </a:r>
            <a:endParaRPr lang="en-US" sz="3600" dirty="0"/>
          </a:p>
          <a:p>
            <a:r>
              <a:rPr lang="en-US" sz="3600" dirty="0"/>
              <a:t>     </a:t>
            </a:r>
            <a:r>
              <a:rPr lang="th-TH" sz="3600" dirty="0"/>
              <a:t>	กำหนดแนวคิดหลักในการออกแบบการเตรียมเนื้อหาแบ่งสัดส่วนออกแบบข้อมูล</a:t>
            </a:r>
            <a:endParaRPr lang="en-US" sz="3600" dirty="0"/>
          </a:p>
          <a:p>
            <a:r>
              <a:rPr lang="en-US" sz="3600" dirty="0"/>
              <a:t> </a:t>
            </a:r>
            <a:r>
              <a:rPr lang="th-TH" sz="3600" dirty="0"/>
              <a:t>	</a:t>
            </a:r>
            <a:endParaRPr lang="en-US" sz="3600" dirty="0" smtClean="0"/>
          </a:p>
          <a:p>
            <a:r>
              <a:rPr lang="en-US" sz="3600" b="1" dirty="0" smtClean="0"/>
              <a:t>3</a:t>
            </a:r>
            <a:r>
              <a:rPr lang="en-US" sz="3600" b="1" dirty="0"/>
              <a:t>.</a:t>
            </a:r>
            <a:r>
              <a:rPr lang="th-TH" sz="3600" b="1" dirty="0"/>
              <a:t> ขั้นตอนการเขียนผังงาน (</a:t>
            </a:r>
            <a:r>
              <a:rPr lang="en-US" sz="3600" b="1" dirty="0"/>
              <a:t>Flowchart Lesson)</a:t>
            </a:r>
            <a:endParaRPr lang="en-US" sz="3600" dirty="0"/>
          </a:p>
          <a:p>
            <a:r>
              <a:rPr lang="en-US" sz="3600" dirty="0"/>
              <a:t>      </a:t>
            </a:r>
            <a:r>
              <a:rPr lang="th-TH" sz="3600" dirty="0"/>
              <a:t>	กำหนดงานคน และออกแบบเป็นสัดส่วนชุดๆ และเขียนความเชื่อมโยงในรูปแบบในการนำเสนอ</a:t>
            </a:r>
            <a:endParaRPr lang="en-US" sz="36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08945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ขั้นตอนในการสร้างสื่อ</a:t>
            </a:r>
            <a:r>
              <a:rPr lang="th-TH" b="1" dirty="0" smtClean="0"/>
              <a:t>มัลติมีเดีย</a:t>
            </a:r>
            <a:r>
              <a:rPr lang="en-US" b="1" dirty="0"/>
              <a:t>7 </a:t>
            </a:r>
            <a:r>
              <a:rPr lang="th-TH" b="1" dirty="0"/>
              <a:t>ขั้นตอน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7620000" cy="480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4</a:t>
            </a:r>
            <a:r>
              <a:rPr lang="th-TH" sz="3200" b="1" dirty="0" smtClean="0"/>
              <a:t>. </a:t>
            </a:r>
            <a:r>
              <a:rPr lang="th-TH" sz="3200" b="1" dirty="0"/>
              <a:t>ขั้นตอนการสร้างสตอรี่บอร์ด (</a:t>
            </a:r>
            <a:r>
              <a:rPr lang="en-US" sz="3200" b="1" dirty="0"/>
              <a:t>Create </a:t>
            </a:r>
            <a:r>
              <a:rPr lang="en-US" sz="3200" b="1" dirty="0" smtClean="0"/>
              <a:t>Storyboard)</a:t>
            </a:r>
            <a:endParaRPr lang="en-US" sz="3200" dirty="0"/>
          </a:p>
          <a:p>
            <a:r>
              <a:rPr lang="en-US" sz="3200" dirty="0"/>
              <a:t>     </a:t>
            </a:r>
            <a:r>
              <a:rPr lang="th-TH" sz="3200" dirty="0"/>
              <a:t>	ทำภาพร่างที่ประกอบไปด้วยภาพ ข้อความ และรายละเอียดเพื่อนำไปใช้ในการออกแบ</a:t>
            </a:r>
            <a:r>
              <a:rPr lang="th-TH" sz="3200" dirty="0" smtClean="0"/>
              <a:t>แบบ</a:t>
            </a:r>
          </a:p>
          <a:p>
            <a:endParaRPr lang="en-US" sz="3200" dirty="0"/>
          </a:p>
          <a:p>
            <a:r>
              <a:rPr lang="en-US" sz="3200" b="1" dirty="0" smtClean="0"/>
              <a:t>5</a:t>
            </a:r>
            <a:r>
              <a:rPr lang="en-US" sz="3200" b="1" dirty="0"/>
              <a:t>.</a:t>
            </a:r>
            <a:r>
              <a:rPr lang="th-TH" sz="3200" b="1" dirty="0"/>
              <a:t> ขั้นตอนการสร้างและเลือกใช้โปรแกรม (</a:t>
            </a:r>
            <a:r>
              <a:rPr lang="en-US" sz="3200" b="1" dirty="0"/>
              <a:t>Program Lesson)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th-TH" sz="3200" dirty="0"/>
              <a:t>	ทั้งนี้สามารถแบ่งออกเป็นโปรแกรมในการผลิตภาพข้อความและโปรแกรมที่ใช้ในการนำเสนอ โดยหลักการเลือกดูจากความสามารถของผู้ผลิตภาพ และประโยชน์ในการใช้งานเป็นสำคัญ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232408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ขั้นตอนในการสร้างสื่อ</a:t>
            </a:r>
            <a:r>
              <a:rPr lang="th-TH" b="1" dirty="0" smtClean="0"/>
              <a:t>มัลติมีเดีย</a:t>
            </a:r>
            <a:r>
              <a:rPr lang="en-US" b="1" dirty="0" smtClean="0"/>
              <a:t> 7 </a:t>
            </a:r>
            <a:r>
              <a:rPr lang="th-TH" b="1" dirty="0"/>
              <a:t>ขั้นตอน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>  </a:t>
            </a:r>
            <a:r>
              <a:rPr lang="th-TH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800600"/>
          </a:xfrm>
        </p:spPr>
        <p:txBody>
          <a:bodyPr>
            <a:noAutofit/>
          </a:bodyPr>
          <a:lstStyle/>
          <a:p>
            <a:r>
              <a:rPr lang="en-US" sz="3200" b="1" dirty="0"/>
              <a:t>6</a:t>
            </a:r>
            <a:r>
              <a:rPr lang="th-TH" sz="3200" b="1" dirty="0"/>
              <a:t>. ขั้นตอนการประกอบเอกสาร</a:t>
            </a:r>
            <a:r>
              <a:rPr lang="en-US" sz="3200" b="1" dirty="0"/>
              <a:t> (Produce Supporting Materials</a:t>
            </a:r>
            <a:r>
              <a:rPr lang="th-TH" sz="3200" b="1" dirty="0"/>
              <a:t>)</a:t>
            </a:r>
            <a:endParaRPr lang="en-US" sz="3200" dirty="0"/>
          </a:p>
          <a:p>
            <a:r>
              <a:rPr lang="en-US" sz="3200" dirty="0"/>
              <a:t>    </a:t>
            </a:r>
            <a:r>
              <a:rPr lang="th-TH" sz="3200" dirty="0"/>
              <a:t>	นำภาพและข้อความที่ผลิตด้วยสื่อหรือโปรแกรมมาจัดเรียบเรียงลงในโปรแกรมในโปรแกรมที่ใช้ในการ</a:t>
            </a:r>
            <a:r>
              <a:rPr lang="th-TH" sz="3200" dirty="0" smtClean="0"/>
              <a:t>นำเสนอ</a:t>
            </a:r>
            <a:endParaRPr lang="th-TH" sz="3200" dirty="0"/>
          </a:p>
          <a:p>
            <a:r>
              <a:rPr lang="th-TH" sz="3200" dirty="0"/>
              <a:t> </a:t>
            </a:r>
            <a:endParaRPr lang="en-US" sz="3200" dirty="0"/>
          </a:p>
          <a:p>
            <a:r>
              <a:rPr lang="en-US" sz="3200" b="1" dirty="0" smtClean="0"/>
              <a:t>7</a:t>
            </a:r>
            <a:r>
              <a:rPr lang="th-TH" sz="3200" b="1" dirty="0"/>
              <a:t>. ขั้นตอนการประเมินผลและแก้ไข (</a:t>
            </a:r>
            <a:r>
              <a:rPr lang="en-US" sz="3200" b="1" dirty="0"/>
              <a:t>Evaluate and Revise)</a:t>
            </a:r>
            <a:endParaRPr lang="en-US" sz="3200" dirty="0"/>
          </a:p>
          <a:p>
            <a:r>
              <a:rPr lang="en-US" sz="3200" dirty="0"/>
              <a:t>   </a:t>
            </a:r>
            <a:r>
              <a:rPr lang="th-TH" sz="3200" dirty="0"/>
              <a:t>	ตรวจสอบเนื้อหาความสวยงามและบทบาทหน้าที่จนถึงการนำไปร่วมในการซักซ้อมเพื่อทราบถึงการกำหนดภาพระยะเวลาเสียงประกอบต่าง ๆ ได้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508945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3200" dirty="0"/>
              <a:t>โปรแกรมที่นิยมใช้ในการนำเสนอ ส่วนมากจะเป็นการนำเสนอแบบ </a:t>
            </a:r>
            <a:r>
              <a:rPr lang="en-US" sz="3200" dirty="0"/>
              <a:t> Slide Presentation </a:t>
            </a:r>
            <a:r>
              <a:rPr lang="th-TH" sz="3200" dirty="0"/>
              <a:t>โดยใช้โปรแกรมนำเสนอ ซึ่งเป็นโปรแกรม ที่ใช้ง่ายมากมีรูปแบบการนำเสนอให้เลือกใช้หลายแบบ สามารถเรียกใช้ตาราง แผนภูมิ หรือรูปภาพประกอบ และตกแต่งด้วยสีสัน ทั้งสีพื้น สีของตัวอักษร รูปแบบฟอนต์ ของตัวอักษรได้ง่ายและสะดวก ในปัจจุบันสื่อนำเสนอรูปแบบ </a:t>
            </a:r>
            <a:r>
              <a:rPr lang="en-US" sz="3200" dirty="0"/>
              <a:t>Slide Presentation </a:t>
            </a:r>
            <a:r>
              <a:rPr lang="th-TH" sz="3200" dirty="0"/>
              <a:t>หรือ สไลด์ดิจิทัล มักจะสร้างด้วยโปรแกรมในกลุ่ม </a:t>
            </a:r>
            <a:r>
              <a:rPr lang="en-US" sz="3200" dirty="0"/>
              <a:t>Presentation </a:t>
            </a:r>
            <a:r>
              <a:rPr lang="th-TH" sz="3200" dirty="0"/>
              <a:t>เช่น </a:t>
            </a:r>
            <a:r>
              <a:rPr lang="en-US" sz="3200" dirty="0"/>
              <a:t>Microsoft PowerPoint, </a:t>
            </a:r>
            <a:r>
              <a:rPr lang="en-US" sz="3200" dirty="0" err="1"/>
              <a:t>OfficeTLE</a:t>
            </a:r>
            <a:r>
              <a:rPr lang="en-US" sz="3200" dirty="0"/>
              <a:t> Impress </a:t>
            </a:r>
            <a:r>
              <a:rPr lang="th-TH" sz="3200" dirty="0"/>
              <a:t>เทคนิคการออกแบบสื่อนำเสนอ สื่อนำเสนอที่ดี ความมีความโดดเด่น น่าสนใจ จะเน้นความคิด </a:t>
            </a:r>
            <a:r>
              <a:rPr lang="en-US" sz="3200" dirty="0"/>
              <a:t>“ </a:t>
            </a:r>
            <a:r>
              <a:rPr lang="th-TH" sz="3200" dirty="0"/>
              <a:t>หนึ่งสไลด์ต่อ หนึ่งความคิด </a:t>
            </a:r>
            <a:r>
              <a:rPr lang="en-US" sz="3200" dirty="0"/>
              <a:t>” </a:t>
            </a:r>
            <a:r>
              <a:rPr lang="th-TH" sz="3200" dirty="0"/>
              <a:t>มีการสรุปประเด็น หรือสาระสำคัญโดยมีแนวทางในการออกแบบ ได้แก่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427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การนำเสนอแบบ </a:t>
            </a:r>
            <a:r>
              <a:rPr lang="en-US" b="1" dirty="0"/>
              <a:t>Slide Presentation </a:t>
            </a:r>
            <a:r>
              <a:rPr lang="th-TH" b="1" dirty="0"/>
              <a:t>มี </a:t>
            </a:r>
            <a:r>
              <a:rPr lang="en-US" b="1" dirty="0"/>
              <a:t>3 </a:t>
            </a:r>
            <a:r>
              <a:rPr lang="th-TH" b="1" dirty="0"/>
              <a:t>รูปแบบ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1 . </a:t>
            </a:r>
            <a:r>
              <a:rPr lang="th-TH" sz="3200" dirty="0">
                <a:solidFill>
                  <a:srgbClr val="FF0000"/>
                </a:solidFill>
              </a:rPr>
              <a:t>โดยใช้โปรแกรม </a:t>
            </a:r>
            <a:r>
              <a:rPr lang="en-US" sz="3200" dirty="0">
                <a:solidFill>
                  <a:srgbClr val="FF0000"/>
                </a:solidFill>
              </a:rPr>
              <a:t>PowerPoint </a:t>
            </a:r>
            <a:r>
              <a:rPr lang="th-TH" sz="3200" dirty="0"/>
              <a:t>เป็นโปรเเกรมในการนําเสนอได้ในหลายรูปเเบบ ไม่ว่าจะเป็นนําเสนอ เเบบเป็นอักษร ภาพ หรือเสียง โดยตัวโปรเเกรมนั้นสามารถนําสื่อเหล่านี้มาผสมผสานได้ อย่างลงตัวเเละมีประสิทธิภาพมากที่สุด  ลักษณะการของโปรเเกรม </a:t>
            </a:r>
            <a:r>
              <a:rPr lang="en-US" sz="3200" dirty="0"/>
              <a:t>PowerPoint </a:t>
            </a:r>
            <a:r>
              <a:rPr lang="th-TH" sz="3200" dirty="0"/>
              <a:t>การทํางานในรูปของภาพนิ่ง (</a:t>
            </a:r>
            <a:r>
              <a:rPr lang="en-US" sz="3200" dirty="0"/>
              <a:t>slide) </a:t>
            </a:r>
            <a:r>
              <a:rPr lang="th-TH" sz="3200" dirty="0"/>
              <a:t>คือเเผ่นเอกสารเดี่ยว ๆ ที่เเสดงสิ่งต่าง ๆ ตัวอักษร กราฟ ตาราง รูปภาพ หรืออื่น ๆ เเละสามารถเเสดงไลด์ลงบนแผ่นกระดาษหรือเครื่องฉายข้ามศีรษะ หรือหน้าจอคอมพิวเตอร์ หรือเครื่องฉาย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619079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การนำเสนอแบบ </a:t>
            </a:r>
            <a:r>
              <a:rPr lang="en-US" b="1" dirty="0"/>
              <a:t>Slide Presentation </a:t>
            </a:r>
            <a:r>
              <a:rPr lang="th-TH" b="1" dirty="0"/>
              <a:t>มี </a:t>
            </a:r>
            <a:r>
              <a:rPr lang="en-US" b="1" dirty="0"/>
              <a:t>3 </a:t>
            </a:r>
            <a:r>
              <a:rPr lang="th-TH" b="1" dirty="0"/>
              <a:t>รูปแบบ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th-TH" sz="3200" dirty="0">
                <a:solidFill>
                  <a:srgbClr val="FF0000"/>
                </a:solidFill>
              </a:rPr>
              <a:t>โดยใช้โปรแกรม </a:t>
            </a:r>
            <a:r>
              <a:rPr lang="en-US" sz="3200" dirty="0" err="1">
                <a:solidFill>
                  <a:srgbClr val="FF0000"/>
                </a:solidFill>
              </a:rPr>
              <a:t>ProShow</a:t>
            </a:r>
            <a:r>
              <a:rPr lang="en-US" sz="3200" dirty="0">
                <a:solidFill>
                  <a:srgbClr val="FF0000"/>
                </a:solidFill>
              </a:rPr>
              <a:t> Gold</a:t>
            </a:r>
            <a:r>
              <a:rPr lang="en-US" sz="3200" dirty="0"/>
              <a:t> </a:t>
            </a:r>
            <a:r>
              <a:rPr lang="th-TH" sz="3200" dirty="0"/>
              <a:t>คือ โปรแกรมสำหรับเรียงลำดับภาพเพื่อนำเสนอแบบมัลติมีเดีย ที่มีความสามารถสร้างผลงานได้ในระดับมืออาชีพ ด้วยเทคนิคพิเศษมากมาย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th-TH" sz="3200" dirty="0"/>
              <a:t>ใช้งานง่าย เหมาะสมต่อการนำเสนอสื่อ การเรียนการสอน การแนะนำอัตชีวประวัติ สามารถเขียนชิ้นงานออกมาในรูปแบบของวีซีดีได้อย่างรวดเร็ว เป็นโปรแกรมที่ช่วยสร้างแผ่นวีซีดีจากรูปภาพต่าง ๆ ที่ทำงานได้รวดเร็ว โดยสามารถทำการใส่เสียงเพลงประกอบได้ด้วย และสามารถแปลงไฟล์เป็นไฟล์ต่าง ๆ ได้ เช่น </a:t>
            </a:r>
            <a:r>
              <a:rPr lang="en-US" sz="3200" dirty="0"/>
              <a:t>VCD ,DVD </a:t>
            </a:r>
            <a:r>
              <a:rPr lang="th-TH" sz="3200" dirty="0"/>
              <a:t>หรือ </a:t>
            </a:r>
            <a:r>
              <a:rPr lang="en-US" sz="3200" dirty="0"/>
              <a:t>EXE </a:t>
            </a:r>
            <a:r>
              <a:rPr lang="th-TH" sz="3200" dirty="0"/>
              <a:t>ฯลฯ ภาพที่ได้จัดอยู่ในคุณภาพดี </a:t>
            </a:r>
            <a:br>
              <a:rPr lang="th-TH" sz="3200" dirty="0"/>
            </a:br>
            <a:r>
              <a:rPr lang="th-TH" sz="3200" dirty="0"/>
              <a:t>ซึ่งโปรแกรมอื่นจะใช้เวลาในการทำงานนานพอสมควร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965376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43000"/>
          </a:xfrm>
        </p:spPr>
        <p:txBody>
          <a:bodyPr/>
          <a:lstStyle/>
          <a:p>
            <a:r>
              <a:rPr lang="th-TH" b="1" dirty="0"/>
              <a:t>การนำเสนอแบบ </a:t>
            </a:r>
            <a:r>
              <a:rPr lang="en-US" b="1" dirty="0"/>
              <a:t>Slide Presentation </a:t>
            </a:r>
            <a:r>
              <a:rPr lang="th-TH" b="1" dirty="0"/>
              <a:t>มี </a:t>
            </a:r>
            <a:r>
              <a:rPr lang="en-US" b="1" dirty="0"/>
              <a:t>3 </a:t>
            </a:r>
            <a:r>
              <a:rPr lang="th-TH" b="1" dirty="0"/>
              <a:t>รูปแบบ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    </a:t>
            </a:r>
            <a:r>
              <a:rPr lang="en-US" sz="3200" b="1" dirty="0">
                <a:solidFill>
                  <a:srgbClr val="FF0000"/>
                </a:solidFill>
              </a:rPr>
              <a:t>     </a:t>
            </a:r>
            <a:r>
              <a:rPr lang="en-US" sz="3200" dirty="0">
                <a:solidFill>
                  <a:srgbClr val="FF0000"/>
                </a:solidFill>
              </a:rPr>
              <a:t> 3. </a:t>
            </a:r>
            <a:r>
              <a:rPr lang="th-TH" sz="3200" dirty="0">
                <a:solidFill>
                  <a:srgbClr val="FF0000"/>
                </a:solidFill>
              </a:rPr>
              <a:t>โปรแกรม </a:t>
            </a:r>
            <a:r>
              <a:rPr lang="en-US" sz="3200" dirty="0">
                <a:solidFill>
                  <a:srgbClr val="FF0000"/>
                </a:solidFill>
              </a:rPr>
              <a:t>Flip Album</a:t>
            </a:r>
            <a:r>
              <a:rPr lang="en-US" sz="3200" dirty="0"/>
              <a:t> </a:t>
            </a:r>
            <a:r>
              <a:rPr lang="th-TH" sz="3200" dirty="0"/>
              <a:t>เป็นโปรแกรมลักษณะโปรแกรมสำเร็จรูปโดยโปรแกรมที่นิยมสร้างอีบุ๊คหรือ หนังสืออิเล็กทรอนิกส์ มีความสามารถมากมาย คือ มีการเชื่อมโยงกับหนังสืออิเล็กทรอนิกส์เล่มอื่น ๆ ได้และมีบราวเซอร์ที่ทำหน้าที่ดึงข้อมูลมาแสดงให้ตามที่ต้องการเหมือนอินเทอร์เน็ตทั่วไป หนังสืออิเล็กทรอนิกส์สามารถแสดงข้อความ รูปภาพ เสียง ภาพเคลื่อนไหวและแบบทดสอบและสามารถสั่งพิมพ์เอกสารที่ต้องการออกทางเครื่องพิมพ์ได้และสามารถปรับปรุงข้อมูลให้ทันสมัยได้ตลอดเวลา</a:t>
            </a:r>
          </a:p>
        </p:txBody>
      </p:sp>
    </p:spTree>
    <p:extLst>
      <p:ext uri="{BB962C8B-B14F-4D97-AF65-F5344CB8AC3E}">
        <p14:creationId xmlns:p14="http://schemas.microsoft.com/office/powerpoint/2010/main" val="2965376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คำ</a:t>
            </a:r>
            <a:r>
              <a:rPr lang="th-TH" b="1" dirty="0" smtClean="0"/>
              <a:t>ถามท้ายบท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</a:t>
            </a:r>
            <a:r>
              <a:rPr lang="th-TH" dirty="0"/>
              <a:t> คำว่า “สาร “ในงานนิเทศศาสตร์นั้นมีความสำคํญอย่างไร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</a:t>
            </a:r>
            <a:r>
              <a:rPr lang="th-TH" dirty="0"/>
              <a:t> องค์ประกอบของการสร้างสารอย่างสร้างสรรค์ มีกี่ส่วนอะไรบ้าง</a:t>
            </a:r>
            <a:endParaRPr lang="en-US" dirty="0"/>
          </a:p>
          <a:p>
            <a:r>
              <a:rPr lang="en-US" dirty="0"/>
              <a:t>3. </a:t>
            </a:r>
            <a:r>
              <a:rPr lang="th-TH" dirty="0"/>
              <a:t>องค์ประกอบในการนำเสนอเพื่องานนิเทศศาสตร์ประกอบไปด้วยอะไรบ้างและส่วนไหนคือส่วนที่คุณให้ความสำคัญที่สุดเพราะอะไร</a:t>
            </a:r>
            <a:endParaRPr lang="en-US" dirty="0"/>
          </a:p>
          <a:p>
            <a:r>
              <a:rPr lang="en-US" dirty="0"/>
              <a:t>4.</a:t>
            </a:r>
            <a:r>
              <a:rPr lang="th-TH" dirty="0"/>
              <a:t>.มัลติมีเดียคืออะไรและสามารถนำมาใช้ในการพูดและนำเสนอนิเทศศาสตร์ได้อย่างไร</a:t>
            </a:r>
            <a:endParaRPr lang="en-US" dirty="0"/>
          </a:p>
          <a:p>
            <a:r>
              <a:rPr lang="en-US" dirty="0" smtClean="0"/>
              <a:t>5</a:t>
            </a:r>
            <a:r>
              <a:rPr lang="th-TH" dirty="0"/>
              <a:t>. หากต้องนำพูดและนำเสนอท่านจะใช้โปรแกรมคอมพิวเตอร์อะไรได้บ้างในการนำเสนอเพราะอะไร</a:t>
            </a:r>
            <a:endParaRPr lang="en-US" dirty="0"/>
          </a:p>
          <a:p>
            <a:pPr marL="114300" indent="0">
              <a:buNone/>
            </a:pPr>
            <a:r>
              <a:rPr lang="th-TH" b="1" dirty="0" smtClean="0"/>
              <a:t> 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1624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ความหมายของสารในงานนิเทศศาสตร์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7620000" cy="4800600"/>
          </a:xfrm>
        </p:spPr>
        <p:txBody>
          <a:bodyPr>
            <a:noAutofit/>
          </a:bodyPr>
          <a:lstStyle/>
          <a:p>
            <a:r>
              <a:rPr lang="th-TH" sz="2800" dirty="0" smtClean="0"/>
              <a:t>สาร </a:t>
            </a:r>
            <a:r>
              <a:rPr lang="th-TH" sz="2800" dirty="0"/>
              <a:t>(Message) หมายถึง ข้อความหรือข้อมูลที่อยู่ในรูปแบบต่างๆ เช่น สารความรู้ สารที่นำเสนอตามความต้องการของผู้คิดค้นสารซึ่งนำเสนอมาในรูปแบบ ภาษา ข้อความ </a:t>
            </a:r>
            <a:br>
              <a:rPr lang="th-TH" sz="2800" dirty="0"/>
            </a:b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8198645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สำเร็จ จะไกล หรือ ใกล้ อยู่ที่ตัวเอง</a:t>
            </a:r>
            <a:endParaRPr lang="en-US" sz="3600" b="1" dirty="0"/>
          </a:p>
        </p:txBody>
      </p:sp>
      <p:pic>
        <p:nvPicPr>
          <p:cNvPr id="1026" name="Picture 2" descr="http://jobtrakr.files.wordpress.com/2012/01/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3276602"/>
            <a:ext cx="3571875" cy="31750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508104" y="4850279"/>
            <a:ext cx="3168352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>
                <a:solidFill>
                  <a:schemeClr val="bg1"/>
                </a:solidFill>
                <a:hlinkClick r:id="rId3"/>
              </a:rPr>
              <a:t>isaritiaw@gmail.com</a:t>
            </a:r>
            <a:endParaRPr lang="th-TH" sz="2500" b="1" dirty="0">
              <a:solidFill>
                <a:schemeClr val="bg1"/>
              </a:solidFill>
            </a:endParaRPr>
          </a:p>
          <a:p>
            <a:pPr algn="r"/>
            <a:r>
              <a:rPr lang="en-US" sz="2500" b="1" dirty="0">
                <a:solidFill>
                  <a:schemeClr val="bg1"/>
                </a:solidFill>
              </a:rPr>
              <a:t>MB. </a:t>
            </a:r>
            <a:r>
              <a:rPr lang="en-US" sz="2500" b="1" dirty="0" smtClean="0">
                <a:solidFill>
                  <a:schemeClr val="bg1"/>
                </a:solidFill>
              </a:rPr>
              <a:t>0863583508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/>
              <a:t>มีวัตถุประสงค์ในเชิงวิชาการ เชิงนันทนาการ เชิงจินตนาการ  หรือเชิงอื่นใดได้ ในภาษาอังกฤษ สารตรงกับคำว่า Message โดยทั่วไปการใช้ประโยชน์ของสารคือ เป็นตัวตั้งตนที่ประจักษ์เป็นหลักฐานเพื่อใช้ถ่ายทอดความคิด ความรู้สึก บางอย่าง ไปยังกลุ่มเป้าหมาย หรือสร้างไว้เพียงเพื่อสนองประโยชน์ของผู้คิดค้นสาร เช่น สารประเภท รูปภาพ อาจไม่มีภาษากำกับไว้ แต่สามารถสื่อถึงจินตนการของผู้คิดค้นสารได้ </a:t>
            </a:r>
            <a:endParaRPr lang="en-US" sz="24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044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400" dirty="0"/>
              <a:t>พจนนานุกรมฉบับปี 2552 สารมีความหมายถึงแก่น, เนื้อแท้, มักใช้เข้าคู่กับ</a:t>
            </a:r>
            <a:r>
              <a:rPr lang="th-TH" sz="2400" dirty="0" smtClean="0"/>
              <a:t>คำ แก่น</a:t>
            </a:r>
            <a:r>
              <a:rPr lang="th-TH" sz="2400" dirty="0"/>
              <a:t>เป็นแก่นสาร; ข้อความ, ถ้อยคำ, เรื่องราว, </a:t>
            </a:r>
            <a:r>
              <a:rPr lang="th-TH" sz="2400" dirty="0" smtClean="0"/>
              <a:t>เช่น การกล่าว</a:t>
            </a:r>
            <a:r>
              <a:rPr lang="th-TH" sz="2400" dirty="0"/>
              <a:t>สารสื่อสาร, </a:t>
            </a:r>
            <a:r>
              <a:rPr lang="th-TH" sz="2400" dirty="0" smtClean="0"/>
              <a:t>หนังสือเ ช่น นิตยสาร</a:t>
            </a:r>
            <a:r>
              <a:rPr lang="th-TH" sz="2400" dirty="0"/>
              <a:t>วารสาร, </a:t>
            </a:r>
            <a:r>
              <a:rPr lang="th-TH" sz="2400" dirty="0" smtClean="0"/>
              <a:t>จดหมาย เช่น เขียน</a:t>
            </a:r>
            <a:r>
              <a:rPr lang="th-TH" sz="2400" dirty="0"/>
              <a:t>สารสารของนายกรัฐมนตรีถึงเยาวชน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96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ความสำคัญของสารในงานนิเทศ</a:t>
            </a:r>
            <a:r>
              <a:rPr lang="th-TH" b="1" dirty="0" smtClean="0"/>
              <a:t>ศาสตร์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th-TH" dirty="0"/>
              <a:t> 	</a:t>
            </a:r>
            <a:r>
              <a:rPr lang="th-TH" sz="3200" dirty="0"/>
              <a:t>ในงานนิเทศศาสตร์ “สาร”  เป็นข้อความ หรือเรื่องราวใดใด ที่ส่งถึงผู้รับและจะทำให้ ผู้รับสารมีความเข้าใจได้อย่างถูกต้อง  ในการนำเสนอสารนั้นจะต้องมีความรอบคอบ ชัดเจน ตรงประเด็น  และมีการกรั่นกรองแล้ว นอกจากนี้ในปัจจุบันงานนิเทศศาสตร์หรืองานสื่อสารมวลชนทุกแนง มีความเชื่อมโยงกัน ทั้งงานโฆษณา  งานประชาสัมพันธ์  งานข่าว  หรืองานภาพยนตร์    ก็ตาม  ในแต่ละแขนงงานผู้สื่อสารจึงจำเป็นต้องมีทักษะในการสร้างสาร ออกแบบสาร ให้ถูกต้อง ชัดเจน คลอบคลุม รวมทั้งยังแสดงความรู้สึกได้ผ่านเนื้อหาของ  “สาร “ เพื่อให้ผู้ชม  หรือผู้ว่าจ้าง กลุ่มเป้าหมายขององค์กร มีความเข้าใจ ยอมรับ ในสารที่นักนิเทศศาสตร์ต้องการสื่อสารออกไป จึงจะเกิดเป็นผลลัพท์ทางการสื่อสารที่มีประสิทธิผล</a:t>
            </a:r>
            <a:endParaRPr lang="en-US" sz="3200" dirty="0"/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0924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การใช้ประโยชน์ของ</a:t>
            </a:r>
            <a:r>
              <a:rPr lang="th-TH" b="1" dirty="0" smtClean="0"/>
              <a:t>สาร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th-TH" b="1" dirty="0"/>
              <a:t> </a:t>
            </a:r>
            <a:endParaRPr lang="en-US" sz="3200" dirty="0"/>
          </a:p>
          <a:p>
            <a:r>
              <a:rPr lang="th-TH" sz="3200" dirty="0"/>
              <a:t>โดยทั่วไปสาร จะอยู่ในรูปแบบ หรือส่วนหนึ่งของเครื่องมือในระบบการสื่อสาร               (Comumication  </a:t>
            </a:r>
            <a:r>
              <a:rPr lang="en-US" sz="3200" dirty="0"/>
              <a:t>Tool</a:t>
            </a:r>
            <a:r>
              <a:rPr lang="th-TH" sz="3200" dirty="0"/>
              <a:t>) ซึ่งเมื่อส่งสารไปแล้วผู้รับจะสามารถเข้าใจได้ตามที่ผู้ส่งสารต้องการซึ่งเราสามารถพบเห็นสารได้ตลอดเวลาในชีวิตประจำวัน “สาร” ในอดีตอาจจะเกิดขึ้นมาพร้อมภาษาพูด  เพื่อใช้ในการสื่อสารขอบมนุษย์ และในเวลาต่อมา “สาร” ได้ปฏิวัติและพัฒนาขยายรูปแบบที่มากกว่าภาษาหรือข้อความสารในปัจุบันจึงไม่ใช่แค่ข้อความตัวอักษร แต่สารยังรวมถึง  รูปภาพ เพลง  ท่าทางและพฤติกรรมการแสดงออก อันเป็นวัจนภาษา ที่สามารถมองเห็นและเข้าใจได้ เช่น การโบกมือ  ยิ้ม หรือส่ายหน้า  สื่งเหล่านี้ถือเป็น “สาร” ได้ทั้งหมด เพราะอยู่ในส่วนนึงของระบบการสื่อสาร ใช้เป็นเครื่องมือในการสื่อความหมาย</a:t>
            </a:r>
            <a:endParaRPr lang="en-US" sz="3200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07608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197</TotalTime>
  <Words>1556</Words>
  <Application>Microsoft Office PowerPoint</Application>
  <PresentationFormat>On-screen Show (4:3)</PresentationFormat>
  <Paragraphs>191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Adjacency</vt:lpstr>
      <vt:lpstr>รหัสวิชา MCA1104  รายวิชา  การพูดและการนำเสนอเพื่องานนิเทศศาสตร์  </vt:lpstr>
      <vt:lpstr>PowerPoint Presentation</vt:lpstr>
      <vt:lpstr>บทที่ 3</vt:lpstr>
      <vt:lpstr> หัวข้อเนื้อหา    </vt:lpstr>
      <vt:lpstr>ความหมายของสารในงานนิเทศศาสตร์ </vt:lpstr>
      <vt:lpstr>PowerPoint Presentation</vt:lpstr>
      <vt:lpstr>PowerPoint Presentation</vt:lpstr>
      <vt:lpstr>ความสำคัญของสารในงานนิเทศศาสตร์</vt:lpstr>
      <vt:lpstr>การใช้ประโยชน์ของสาร</vt:lpstr>
      <vt:lpstr>ความหมายของการสร้างสรรค์ (Create)</vt:lpstr>
      <vt:lpstr>PowerPoint Presentation</vt:lpstr>
      <vt:lpstr>วิธีที่จะทำให้เกิดความสร้างสรรค์</vt:lpstr>
      <vt:lpstr>PowerPoint Presentation</vt:lpstr>
      <vt:lpstr>ทัศนคติเชิงบวกที่กระตุ้นความคิดสร้างสรรค์ </vt:lpstr>
      <vt:lpstr>องค์ประกอบของการสร้างสารอย่างสร้างสรรค์</vt:lpstr>
      <vt:lpstr>PowerPoint Presentation</vt:lpstr>
      <vt:lpstr>PowerPoint Presentation</vt:lpstr>
      <vt:lpstr>ความหมายของการนำเสนองาน</vt:lpstr>
      <vt:lpstr>หลักการเตรียมการเป็นผู้นำเสนอที่ดี</vt:lpstr>
      <vt:lpstr>องค์ประกอบการนำเสนอ</vt:lpstr>
      <vt:lpstr>องค์ประกอบในการนำเสนองาน  </vt:lpstr>
      <vt:lpstr>องค์ประกอบในการนำเสนองาน  </vt:lpstr>
      <vt:lpstr>PowerPoint Presentation</vt:lpstr>
      <vt:lpstr>รูปแบบและวิธีการนำเสนอในงานนิเทศศาสตร์ </vt:lpstr>
      <vt:lpstr>เอกสารสิ่งพิมพ์ </vt:lpstr>
      <vt:lpstr>PowerPoint Presentation</vt:lpstr>
      <vt:lpstr>PowerPoint Presentation</vt:lpstr>
      <vt:lpstr>มัลติมีเดีย </vt:lpstr>
      <vt:lpstr>PowerPoint Presentation</vt:lpstr>
      <vt:lpstr>PowerPoint Presentation</vt:lpstr>
      <vt:lpstr>โซเชียลมีเดียและเว็บไซต์   </vt:lpstr>
      <vt:lpstr>PowerPoint Presentation</vt:lpstr>
      <vt:lpstr>PowerPoint Presentation</vt:lpstr>
      <vt:lpstr>PowerPoint Presentation</vt:lpstr>
      <vt:lpstr>วางแผนการนำเสนอ   </vt:lpstr>
      <vt:lpstr>วางแผนการนำเสนอ    </vt:lpstr>
      <vt:lpstr>วางแผนการนำเสนอ    </vt:lpstr>
      <vt:lpstr>วางแผนการนำเสนอ    </vt:lpstr>
      <vt:lpstr>การใช้มัลติมีเดียเพื่อการนำเสนอ  </vt:lpstr>
      <vt:lpstr>PowerPoint Presentation</vt:lpstr>
      <vt:lpstr>หลักการการสร้างสรรค์สื่อมัลติมีเดียเหมาะสมต่อการนำเสนองาน </vt:lpstr>
      <vt:lpstr>ขั้นตอนในการสร้างสื่อมัลติมีเดีย 7 ขั้นตอน    </vt:lpstr>
      <vt:lpstr>ขั้นตอนในการสร้างสื่อมัลติมีเดีย7 ขั้นตอน       </vt:lpstr>
      <vt:lpstr>ขั้นตอนในการสร้างสื่อมัลติมีเดีย 7 ขั้นตอน       </vt:lpstr>
      <vt:lpstr>PowerPoint Presentation</vt:lpstr>
      <vt:lpstr>การนำเสนอแบบ Slide Presentation มี 3 รูปแบบ </vt:lpstr>
      <vt:lpstr>การนำเสนอแบบ Slide Presentation มี 3 รูปแบบ </vt:lpstr>
      <vt:lpstr>การนำเสนอแบบ Slide Presentation มี 3 รูปแบบ </vt:lpstr>
      <vt:lpstr>คำถามท้ายบท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</dc:title>
  <dc:creator>FMS00</dc:creator>
  <cp:lastModifiedBy>TAO</cp:lastModifiedBy>
  <cp:revision>31</cp:revision>
  <dcterms:created xsi:type="dcterms:W3CDTF">2017-08-10T08:27:06Z</dcterms:created>
  <dcterms:modified xsi:type="dcterms:W3CDTF">2020-08-06T07:31:01Z</dcterms:modified>
</cp:coreProperties>
</file>