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4"/>
  </p:notesMasterIdLst>
  <p:sldIdLst>
    <p:sldId id="279" r:id="rId2"/>
    <p:sldId id="284" r:id="rId3"/>
    <p:sldId id="285" r:id="rId4"/>
    <p:sldId id="286" r:id="rId5"/>
    <p:sldId id="287" r:id="rId6"/>
    <p:sldId id="280" r:id="rId7"/>
    <p:sldId id="281" r:id="rId8"/>
    <p:sldId id="283" r:id="rId9"/>
    <p:sldId id="271" r:id="rId10"/>
    <p:sldId id="282" r:id="rId11"/>
    <p:sldId id="289" r:id="rId12"/>
    <p:sldId id="288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1380" y="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2290C3-E476-49BD-B429-DFB0BD518042}" type="datetimeFigureOut">
              <a:rPr lang="en-US" smtClean="0"/>
              <a:pPr/>
              <a:t>11-Jul-23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0BCCB5-2DB8-4C28-A47D-5476DB6A5FC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34033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CA7FC0-1B2F-4401-B905-4A44070E64CF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61430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Oval 9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440" y="2226503"/>
            <a:ext cx="5917679" cy="2550877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6440" y="4777380"/>
            <a:ext cx="5917679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7498080" y="1828800"/>
            <a:ext cx="990599" cy="22865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32CACCCB-9699-4302-A32C-F460435FB6AB}" type="datetimeFigureOut">
              <a:rPr lang="en-US" smtClean="0"/>
              <a:pPr/>
              <a:t>11-Jul-23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6236208" y="3264408"/>
            <a:ext cx="3859795" cy="228660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/>
            </a:lvl1pPr>
          </a:lstStyle>
          <a:p>
            <a:fld id="{B267EAC6-3563-4867-871E-A729BED17E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64677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10204164">
              <a:off x="426788" y="4564241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6" name="Rectangle 15"/>
            <p:cNvSpPr/>
            <p:nvPr/>
          </p:nvSpPr>
          <p:spPr>
            <a:xfrm>
              <a:off x="421503" y="402165"/>
              <a:ext cx="8327939" cy="314113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 bwMode="gray">
            <a:xfrm rot="10800000">
              <a:off x="485023" y="2670079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0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4961454"/>
            <a:ext cx="642200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6441" y="685800"/>
            <a:ext cx="6422004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866440" y="5528192"/>
            <a:ext cx="6422004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ACCCB-9699-4302-A32C-F460435FB6AB}" type="datetimeFigureOut">
              <a:rPr lang="en-US" smtClean="0"/>
              <a:pPr/>
              <a:t>11-Jul-23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B267EAC6-3563-4867-871E-A729BED17E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92429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21010068">
              <a:off x="6359946" y="2780895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Rectangle 8"/>
            <p:cNvSpPr/>
            <p:nvPr/>
          </p:nvSpPr>
          <p:spPr>
            <a:xfrm>
              <a:off x="485023" y="4343399"/>
              <a:ext cx="8182128" cy="211243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 bwMode="gray">
            <a:xfrm>
              <a:off x="485023" y="2854646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927100"/>
            <a:ext cx="6422005" cy="1692720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0" y="3488023"/>
            <a:ext cx="6422005" cy="2536857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ACCCB-9699-4302-A32C-F460435FB6AB}" type="datetimeFigureOut">
              <a:rPr lang="en-US" smtClean="0"/>
              <a:pPr/>
              <a:t>11-Jul-23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B267EAC6-3563-4867-871E-A729BED17E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79019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21010068">
              <a:off x="6359946" y="4309201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10"/>
            <p:cNvSpPr/>
            <p:nvPr/>
          </p:nvSpPr>
          <p:spPr bwMode="gray">
            <a:xfrm>
              <a:off x="485023" y="4381500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4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3" name="TextBox 22"/>
          <p:cNvSpPr txBox="1"/>
          <p:nvPr/>
        </p:nvSpPr>
        <p:spPr bwMode="gray">
          <a:xfrm>
            <a:off x="647430" y="651690"/>
            <a:ext cx="60159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80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 bwMode="gray">
          <a:xfrm>
            <a:off x="7069418" y="2900292"/>
            <a:ext cx="61906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80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8060" y="927099"/>
            <a:ext cx="6160385" cy="2882179"/>
          </a:xfrm>
        </p:spPr>
        <p:txBody>
          <a:bodyPr anchor="ctr"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387278" y="3809278"/>
            <a:ext cx="5646143" cy="333113"/>
          </a:xfrm>
        </p:spPr>
        <p:txBody>
          <a:bodyPr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0" y="5000816"/>
            <a:ext cx="6343673" cy="101061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ACCCB-9699-4302-A32C-F460435FB6AB}" type="datetimeFigureOut">
              <a:rPr lang="en-US" smtClean="0"/>
              <a:pPr/>
              <a:t>11-Jul-23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B267EAC6-3563-4867-871E-A729BED17E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5044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5"/>
            <p:cNvSpPr/>
            <p:nvPr/>
          </p:nvSpPr>
          <p:spPr bwMode="gray">
            <a:xfrm rot="21010068">
              <a:off x="6359946" y="431124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7"/>
            <p:cNvSpPr/>
            <p:nvPr/>
          </p:nvSpPr>
          <p:spPr bwMode="gray">
            <a:xfrm>
              <a:off x="485023" y="4381500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7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2057400"/>
            <a:ext cx="6422005" cy="20955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1" y="5024908"/>
            <a:ext cx="6422004" cy="994891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ACCCB-9699-4302-A32C-F460435FB6AB}" type="datetimeFigureOut">
              <a:rPr lang="en-US" smtClean="0"/>
              <a:pPr/>
              <a:t>11-Jul-23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B267EAC6-3563-4867-871E-A729BED17E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721161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927100"/>
            <a:ext cx="6423593" cy="709864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0" y="2489200"/>
            <a:ext cx="2313432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5"/>
          </p:nvPr>
        </p:nvSpPr>
        <p:spPr>
          <a:xfrm>
            <a:off x="866440" y="3147164"/>
            <a:ext cx="2313432" cy="2888366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05614" y="2489200"/>
            <a:ext cx="2318918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6"/>
          </p:nvPr>
        </p:nvSpPr>
        <p:spPr>
          <a:xfrm>
            <a:off x="3408471" y="3147164"/>
            <a:ext cx="2318918" cy="2888366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58642" y="2489200"/>
            <a:ext cx="2318918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7"/>
          </p:nvPr>
        </p:nvSpPr>
        <p:spPr>
          <a:xfrm>
            <a:off x="5960935" y="3147164"/>
            <a:ext cx="2316625" cy="2888366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294530" y="2489201"/>
            <a:ext cx="0" cy="3546328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849521" y="2489201"/>
            <a:ext cx="0" cy="3546328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ACCCB-9699-4302-A32C-F460435FB6AB}" type="datetimeFigureOut">
              <a:rPr lang="en-US" smtClean="0"/>
              <a:pPr/>
              <a:t>11-Jul-23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B267EAC6-3563-4867-871E-A729BED17E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243071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927100"/>
            <a:ext cx="6345260" cy="709864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0" y="4179596"/>
            <a:ext cx="2313432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19055" y="2489200"/>
            <a:ext cx="2015144" cy="1447342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8"/>
          </p:nvPr>
        </p:nvSpPr>
        <p:spPr>
          <a:xfrm>
            <a:off x="866439" y="4837558"/>
            <a:ext cx="2313432" cy="1187321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11125" y="4179595"/>
            <a:ext cx="2318918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8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553189" y="2489200"/>
            <a:ext cx="2015144" cy="1447342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411125" y="4848208"/>
            <a:ext cx="2318918" cy="1187321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58642" y="4179596"/>
            <a:ext cx="2318918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9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6108641" y="2489200"/>
            <a:ext cx="2015144" cy="1447342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958642" y="4837558"/>
            <a:ext cx="2318918" cy="1187321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40" name="Straight Connector 39"/>
          <p:cNvCxnSpPr/>
          <p:nvPr/>
        </p:nvCxnSpPr>
        <p:spPr>
          <a:xfrm>
            <a:off x="3290019" y="2489201"/>
            <a:ext cx="0" cy="3546328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5849521" y="2489201"/>
            <a:ext cx="0" cy="3546328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ACCCB-9699-4302-A32C-F460435FB6AB}" type="datetimeFigureOut">
              <a:rPr lang="en-US" smtClean="0"/>
              <a:pPr/>
              <a:t>11-Jul-23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B267EAC6-3563-4867-871E-A729BED17E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82275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21301" y="6387910"/>
            <a:ext cx="990599" cy="228659"/>
          </a:xfrm>
        </p:spPr>
        <p:txBody>
          <a:bodyPr/>
          <a:lstStyle/>
          <a:p>
            <a:fld id="{32CACCCB-9699-4302-A32C-F460435FB6AB}" type="datetimeFigureOut">
              <a:rPr lang="en-US" smtClean="0"/>
              <a:pPr/>
              <a:t>11-Jul-23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16133" y="6387910"/>
            <a:ext cx="3859795" cy="22866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B267EAC6-3563-4867-871E-A729BED17E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682324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1588" y="0"/>
            <a:ext cx="9120420" cy="6860798"/>
            <a:chOff x="-1588" y="0"/>
            <a:chExt cx="9120420" cy="6860798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Freeform 5"/>
            <p:cNvSpPr/>
            <p:nvPr/>
          </p:nvSpPr>
          <p:spPr bwMode="gray">
            <a:xfrm rot="4966650">
              <a:off x="4673046" y="5107506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</p:grpSp>
      <p:sp>
        <p:nvSpPr>
          <p:cNvPr id="17" name="Rectangle 16"/>
          <p:cNvSpPr/>
          <p:nvPr/>
        </p:nvSpPr>
        <p:spPr>
          <a:xfrm>
            <a:off x="414867" y="402165"/>
            <a:ext cx="4610565" cy="605367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 bwMode="gray">
          <a:xfrm rot="5400000">
            <a:off x="1299309" y="1765596"/>
            <a:ext cx="5995993" cy="3326809"/>
          </a:xfrm>
          <a:custGeom>
            <a:avLst/>
            <a:gdLst/>
            <a:ahLst/>
            <a:cxnLst/>
            <a:rect l="0" t="0" r="r" b="b"/>
            <a:pathLst>
              <a:path w="4960" h="2752">
                <a:moveTo>
                  <a:pt x="0" y="0"/>
                </a:moveTo>
                <a:lnTo>
                  <a:pt x="0" y="324"/>
                </a:lnTo>
                <a:lnTo>
                  <a:pt x="0" y="1992"/>
                </a:lnTo>
                <a:lnTo>
                  <a:pt x="0" y="2752"/>
                </a:lnTo>
                <a:lnTo>
                  <a:pt x="4960" y="2752"/>
                </a:lnTo>
                <a:lnTo>
                  <a:pt x="4960" y="1992"/>
                </a:lnTo>
                <a:lnTo>
                  <a:pt x="4960" y="324"/>
                </a:lnTo>
                <a:lnTo>
                  <a:pt x="4960" y="0"/>
                </a:lnTo>
                <a:lnTo>
                  <a:pt x="4960" y="0"/>
                </a:lnTo>
                <a:lnTo>
                  <a:pt x="4734" y="34"/>
                </a:lnTo>
                <a:lnTo>
                  <a:pt x="4510" y="64"/>
                </a:lnTo>
                <a:lnTo>
                  <a:pt x="4284" y="90"/>
                </a:lnTo>
                <a:lnTo>
                  <a:pt x="4060" y="114"/>
                </a:lnTo>
                <a:lnTo>
                  <a:pt x="3836" y="132"/>
                </a:lnTo>
                <a:lnTo>
                  <a:pt x="3614" y="146"/>
                </a:lnTo>
                <a:lnTo>
                  <a:pt x="3392" y="158"/>
                </a:lnTo>
                <a:lnTo>
                  <a:pt x="3174" y="166"/>
                </a:lnTo>
                <a:lnTo>
                  <a:pt x="2960" y="172"/>
                </a:lnTo>
                <a:lnTo>
                  <a:pt x="2748" y="174"/>
                </a:lnTo>
                <a:lnTo>
                  <a:pt x="2542" y="174"/>
                </a:lnTo>
                <a:lnTo>
                  <a:pt x="2338" y="174"/>
                </a:lnTo>
                <a:lnTo>
                  <a:pt x="2140" y="170"/>
                </a:lnTo>
                <a:lnTo>
                  <a:pt x="1948" y="164"/>
                </a:lnTo>
                <a:lnTo>
                  <a:pt x="1762" y="156"/>
                </a:lnTo>
                <a:lnTo>
                  <a:pt x="1582" y="148"/>
                </a:lnTo>
                <a:lnTo>
                  <a:pt x="1410" y="138"/>
                </a:lnTo>
                <a:lnTo>
                  <a:pt x="1244" y="128"/>
                </a:lnTo>
                <a:lnTo>
                  <a:pt x="1088" y="116"/>
                </a:lnTo>
                <a:lnTo>
                  <a:pt x="938" y="104"/>
                </a:lnTo>
                <a:lnTo>
                  <a:pt x="668" y="78"/>
                </a:lnTo>
                <a:lnTo>
                  <a:pt x="438" y="54"/>
                </a:lnTo>
                <a:lnTo>
                  <a:pt x="254" y="34"/>
                </a:lnTo>
                <a:lnTo>
                  <a:pt x="116" y="16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</p:sp>
      <p:sp>
        <p:nvSpPr>
          <p:cNvPr id="18" name="Freeform 5"/>
          <p:cNvSpPr>
            <a:spLocks noEditPoints="1"/>
          </p:cNvSpPr>
          <p:nvPr/>
        </p:nvSpPr>
        <p:spPr bwMode="gray">
          <a:xfrm>
            <a:off x="0" y="0"/>
            <a:ext cx="9144000" cy="6858000"/>
          </a:xfrm>
          <a:custGeom>
            <a:avLst/>
            <a:gdLst/>
            <a:ahLst/>
            <a:cxnLst/>
            <a:rect l="0" t="0" r="r" b="b"/>
            <a:pathLst>
              <a:path w="5760" h="4320">
                <a:moveTo>
                  <a:pt x="0" y="0"/>
                </a:moveTo>
                <a:lnTo>
                  <a:pt x="0" y="4320"/>
                </a:lnTo>
                <a:lnTo>
                  <a:pt x="5760" y="4320"/>
                </a:lnTo>
                <a:lnTo>
                  <a:pt x="5760" y="0"/>
                </a:lnTo>
                <a:lnTo>
                  <a:pt x="0" y="0"/>
                </a:lnTo>
                <a:close/>
                <a:moveTo>
                  <a:pt x="5444" y="4004"/>
                </a:moveTo>
                <a:lnTo>
                  <a:pt x="324" y="4004"/>
                </a:lnTo>
                <a:lnTo>
                  <a:pt x="324" y="324"/>
                </a:lnTo>
                <a:lnTo>
                  <a:pt x="5444" y="324"/>
                </a:lnTo>
                <a:lnTo>
                  <a:pt x="5444" y="4004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174928" y="1447799"/>
            <a:ext cx="1113516" cy="4572001"/>
          </a:xfrm>
        </p:spPr>
        <p:txBody>
          <a:bodyPr vert="eaVert" anchor="ctr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66738" y="1447799"/>
            <a:ext cx="4416936" cy="457200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ACCCB-9699-4302-A32C-F460435FB6AB}" type="datetimeFigureOut">
              <a:rPr lang="en-US" smtClean="0"/>
              <a:pPr/>
              <a:t>11-Jul-23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8546" y="6365498"/>
            <a:ext cx="3859795" cy="228660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B267EAC6-3563-4867-871E-A729BED17E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67829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5970" y="927098"/>
            <a:ext cx="6343672" cy="709865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ACCCB-9699-4302-A32C-F460435FB6AB}" type="datetimeFigureOut">
              <a:rPr lang="en-US" smtClean="0"/>
              <a:pPr/>
              <a:t>11-Jul-23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/>
            </a:lvl1pPr>
          </a:lstStyle>
          <a:p>
            <a:fld id="{B267EAC6-3563-4867-871E-A729BED17E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77661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>
            <a:xfrm>
              <a:off x="5283673" y="402165"/>
              <a:ext cx="3465769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 bwMode="gray">
            <a:xfrm rot="16200000">
              <a:off x="3105027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/>
            <p:nvPr/>
          </p:nvSpPr>
          <p:spPr bwMode="gray">
            <a:xfrm rot="15687606">
              <a:off x="3320102" y="145837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7534" y="2257588"/>
            <a:ext cx="3090672" cy="3020344"/>
          </a:xfrm>
        </p:spPr>
        <p:txBody>
          <a:bodyPr anchor="ctr"/>
          <a:lstStyle>
            <a:lvl1pPr algn="l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19261" y="2257588"/>
            <a:ext cx="3082516" cy="302034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ACCCB-9699-4302-A32C-F460435FB6AB}" type="datetimeFigureOut">
              <a:rPr lang="en-US" smtClean="0"/>
              <a:pPr/>
              <a:t>11-Jul-23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/>
            </a:lvl1pPr>
          </a:lstStyle>
          <a:p>
            <a:fld id="{B267EAC6-3563-4867-871E-A729BED17E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00502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66440" y="2489200"/>
            <a:ext cx="3636980" cy="353060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0581" y="2489203"/>
            <a:ext cx="3636980" cy="353060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ACCCB-9699-4302-A32C-F460435FB6AB}" type="datetimeFigureOut">
              <a:rPr lang="en-US" smtClean="0"/>
              <a:pPr/>
              <a:t>11-Jul-23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/>
            </a:lvl1pPr>
          </a:lstStyle>
          <a:p>
            <a:fld id="{B267EAC6-3563-4867-871E-A729BED17E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70052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9918" y="2489200"/>
            <a:ext cx="3633502" cy="75929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66440" y="3248490"/>
            <a:ext cx="3636980" cy="2771311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0581" y="2489200"/>
            <a:ext cx="3636979" cy="75663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0581" y="3245835"/>
            <a:ext cx="3636980" cy="277396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ACCCB-9699-4302-A32C-F460435FB6AB}" type="datetimeFigureOut">
              <a:rPr lang="en-US" smtClean="0"/>
              <a:pPr/>
              <a:t>11-Jul-23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/>
            </a:lvl1pPr>
          </a:lstStyle>
          <a:p>
            <a:fld id="{B267EAC6-3563-4867-871E-A729BED17E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7550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ACCCB-9699-4302-A32C-F460435FB6AB}" type="datetimeFigureOut">
              <a:rPr lang="en-US" smtClean="0"/>
              <a:pPr/>
              <a:t>11-Jul-23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/>
            </a:lvl1pPr>
          </a:lstStyle>
          <a:p>
            <a:fld id="{B267EAC6-3563-4867-871E-A729BED17E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99907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ACCCB-9699-4302-A32C-F460435FB6AB}" type="datetimeFigureOut">
              <a:rPr lang="en-US" smtClean="0"/>
              <a:pPr/>
              <a:t>11-Jul-23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B267EAC6-3563-4867-871E-A729BED17E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45027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>
            <a:xfrm>
              <a:off x="5283673" y="402165"/>
              <a:ext cx="3465769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 bwMode="gray">
            <a:xfrm rot="16200000">
              <a:off x="2548536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2" name="Freeform 5"/>
            <p:cNvSpPr/>
            <p:nvPr/>
          </p:nvSpPr>
          <p:spPr bwMode="gray">
            <a:xfrm rot="15687606">
              <a:off x="2769747" y="145837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1447800"/>
            <a:ext cx="2712590" cy="1495588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68927" y="1447800"/>
            <a:ext cx="3632850" cy="45720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866441" y="3086845"/>
            <a:ext cx="2712589" cy="2933701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ACCCB-9699-4302-A32C-F460435FB6AB}" type="datetimeFigureOut">
              <a:rPr lang="en-US" smtClean="0"/>
              <a:pPr/>
              <a:t>11-Jul-23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B267EAC6-3563-4867-871E-A729BED17E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92929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>
            <a:xfrm>
              <a:off x="5283673" y="402165"/>
              <a:ext cx="3465769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 bwMode="gray">
            <a:xfrm rot="16200000">
              <a:off x="2852610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4" name="Freeform 5"/>
            <p:cNvSpPr/>
            <p:nvPr/>
          </p:nvSpPr>
          <p:spPr bwMode="gray">
            <a:xfrm rot="15687606">
              <a:off x="3074559" y="145837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1381390"/>
            <a:ext cx="2987089" cy="157480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722909" y="1320800"/>
            <a:ext cx="2791102" cy="42164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0" y="3086100"/>
            <a:ext cx="2987089" cy="24511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ACCCB-9699-4302-A32C-F460435FB6AB}" type="datetimeFigureOut">
              <a:rPr lang="en-US" smtClean="0"/>
              <a:pPr/>
              <a:t>11-Jul-23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B267EAC6-3563-4867-871E-A729BED17E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88321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Freeform 5"/>
            <p:cNvSpPr/>
            <p:nvPr/>
          </p:nvSpPr>
          <p:spPr bwMode="gray">
            <a:xfrm rot="21010068">
              <a:off x="6359946" y="179029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5" name="Freeform 24"/>
            <p:cNvSpPr/>
            <p:nvPr/>
          </p:nvSpPr>
          <p:spPr bwMode="gray">
            <a:xfrm>
              <a:off x="485023" y="1856450"/>
              <a:ext cx="8173954" cy="4535226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866440" y="927099"/>
            <a:ext cx="6345260" cy="7098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4382" y="2489200"/>
            <a:ext cx="6345260" cy="353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74443" y="6365498"/>
            <a:ext cx="990599" cy="22865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 b="1" i="0">
                <a:solidFill>
                  <a:schemeClr val="accent1"/>
                </a:solidFill>
              </a:defRPr>
            </a:lvl1pPr>
          </a:lstStyle>
          <a:p>
            <a:fld id="{32CACCCB-9699-4302-A32C-F460435FB6AB}" type="datetimeFigureOut">
              <a:rPr lang="en-US" smtClean="0"/>
              <a:pPr/>
              <a:t>11-Jul-23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90843" y="6365497"/>
            <a:ext cx="3859795" cy="2286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 b="1" i="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8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>
                <a:solidFill>
                  <a:schemeClr val="bg1"/>
                </a:solidFill>
              </a:defRPr>
            </a:lvl1pPr>
          </a:lstStyle>
          <a:p>
            <a:fld id="{B267EAC6-3563-4867-871E-A729BED17E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97107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  <p:sldLayoutId id="2147483697" r:id="rId13"/>
    <p:sldLayoutId id="2147483698" r:id="rId14"/>
    <p:sldLayoutId id="2147483699" r:id="rId15"/>
    <p:sldLayoutId id="2147483700" r:id="rId16"/>
    <p:sldLayoutId id="2147483701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200" b="0" i="0" kern="1200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85800" indent="-283464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96012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3444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50876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8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0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5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4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mailto:isaritiaw@gmail.com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410200" y="5105400"/>
            <a:ext cx="3429000" cy="1246495"/>
          </a:xfrm>
          <a:prstGeom prst="rect">
            <a:avLst/>
          </a:prstGeom>
          <a:solidFill>
            <a:schemeClr val="accent2"/>
          </a:solidFill>
        </p:spPr>
        <p:txBody>
          <a:bodyPr wrap="square">
            <a:spAutoFit/>
          </a:bodyPr>
          <a:lstStyle/>
          <a:p>
            <a:pPr algn="r"/>
            <a:r>
              <a:rPr lang="th-TH" sz="2500" b="1" dirty="0">
                <a:solidFill>
                  <a:schemeClr val="bg1"/>
                </a:solidFill>
              </a:rPr>
              <a:t>อ. อิสรี ไพเราะ (อ.ต๊ะ)</a:t>
            </a:r>
          </a:p>
          <a:p>
            <a:pPr algn="r"/>
            <a:r>
              <a:rPr lang="en-US" sz="2500" b="1" dirty="0">
                <a:solidFill>
                  <a:schemeClr val="bg1"/>
                </a:solidFill>
                <a:hlinkClick r:id="rId2"/>
              </a:rPr>
              <a:t>isaritiaw@gmail.com</a:t>
            </a:r>
            <a:endParaRPr lang="th-TH" sz="2500" b="1" dirty="0">
              <a:solidFill>
                <a:schemeClr val="bg1"/>
              </a:solidFill>
            </a:endParaRPr>
          </a:p>
          <a:p>
            <a:pPr algn="r"/>
            <a:r>
              <a:rPr lang="en-US" sz="2500" b="1" dirty="0">
                <a:solidFill>
                  <a:schemeClr val="bg1"/>
                </a:solidFill>
              </a:rPr>
              <a:t>MB. </a:t>
            </a:r>
            <a:r>
              <a:rPr lang="th-TH" sz="2500" b="1" dirty="0">
                <a:solidFill>
                  <a:schemeClr val="bg1"/>
                </a:solidFill>
              </a:rPr>
              <a:t>086</a:t>
            </a:r>
            <a:r>
              <a:rPr lang="en-US" sz="2500" b="1" dirty="0">
                <a:solidFill>
                  <a:schemeClr val="bg1"/>
                </a:solidFill>
              </a:rPr>
              <a:t>-</a:t>
            </a:r>
            <a:r>
              <a:rPr lang="th-TH" sz="2500" b="1" dirty="0">
                <a:solidFill>
                  <a:schemeClr val="bg1"/>
                </a:solidFill>
              </a:rPr>
              <a:t>358</a:t>
            </a:r>
            <a:r>
              <a:rPr lang="en-US" sz="2500" b="1" dirty="0">
                <a:solidFill>
                  <a:schemeClr val="bg1"/>
                </a:solidFill>
              </a:rPr>
              <a:t>-</a:t>
            </a:r>
            <a:r>
              <a:rPr lang="th-TH" sz="2500" b="1" dirty="0">
                <a:solidFill>
                  <a:schemeClr val="bg1"/>
                </a:solidFill>
              </a:rPr>
              <a:t>3508</a:t>
            </a:r>
            <a:endParaRPr lang="en-US" sz="2500" dirty="0">
              <a:solidFill>
                <a:schemeClr val="bg1"/>
              </a:solidFill>
            </a:endParaRPr>
          </a:p>
        </p:txBody>
      </p:sp>
      <p:pic>
        <p:nvPicPr>
          <p:cNvPr id="31746" name="Picture 2" descr="http://www.theiiat.or.th/media/km/thumbnail/20/90210141120/nw-9021014112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" y="3886200"/>
            <a:ext cx="2895600" cy="2362200"/>
          </a:xfrm>
          <a:prstGeom prst="rect">
            <a:avLst/>
          </a:prstGeom>
          <a:noFill/>
        </p:spPr>
      </p:pic>
      <p:pic>
        <p:nvPicPr>
          <p:cNvPr id="31748" name="Picture 4" descr="http://www.oknation.net/blog/home/blog_data/202/31202/images/teamwork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04800" y="685800"/>
            <a:ext cx="2819400" cy="2362200"/>
          </a:xfrm>
          <a:prstGeom prst="rect">
            <a:avLst/>
          </a:prstGeom>
          <a:noFill/>
        </p:spPr>
      </p:pic>
      <p:sp>
        <p:nvSpPr>
          <p:cNvPr id="6" name="Content Placeholder 2"/>
          <p:cNvSpPr txBox="1">
            <a:spLocks/>
          </p:cNvSpPr>
          <p:nvPr/>
        </p:nvSpPr>
        <p:spPr>
          <a:xfrm>
            <a:off x="3276600" y="1981200"/>
            <a:ext cx="58674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705600" y="214290"/>
            <a:ext cx="2009804" cy="584775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r"/>
            <a:r>
              <a:rPr lang="en-US" sz="3200" b="1">
                <a:solidFill>
                  <a:schemeClr val="bg1"/>
                </a:solidFill>
              </a:rPr>
              <a:t>Week  1</a:t>
            </a:r>
            <a:endParaRPr lang="en-US" sz="3200" b="1" dirty="0">
              <a:solidFill>
                <a:schemeClr val="bg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2819400" y="2074310"/>
            <a:ext cx="6041571" cy="28416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4400" b="1" i="1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การสื่อสารการตลาดผ่านสื่อดิจิทัล</a:t>
            </a:r>
            <a:endParaRPr kumimoji="0" lang="en-US" sz="4400" b="1" i="1" u="none" strike="noStrike" kern="1200" cap="none" spc="0" normalizeH="0" baseline="0" noProof="0" dirty="0">
              <a:ln>
                <a:noFill/>
              </a:ln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  <a:p>
            <a:pPr lvl="0">
              <a:spcBef>
                <a:spcPct val="0"/>
              </a:spcBef>
              <a:defRPr/>
            </a:pPr>
            <a:r>
              <a:rPr lang="en-US" sz="2400" dirty="0"/>
              <a:t>Digital Marketing Communication</a:t>
            </a:r>
            <a:br>
              <a:rPr kumimoji="0" lang="en-US" sz="4400" b="0" i="0" u="none" strike="noStrike" kern="1200" cap="none" spc="0" normalizeH="0" baseline="0" noProof="0" dirty="0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n-US" sz="4400" b="0" i="0" u="none" strike="noStrike" kern="1200" cap="none" spc="0" normalizeH="0" baseline="0" noProof="0" dirty="0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AIM3303</a:t>
            </a:r>
            <a:endParaRPr kumimoji="0" lang="th-TH" sz="4400" b="0" i="0" u="none" strike="noStrike" kern="1200" cap="none" spc="0" normalizeH="0" baseline="0" noProof="0" dirty="0">
              <a:ln>
                <a:noFill/>
              </a:ln>
              <a:solidFill>
                <a:schemeClr val="accent6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เขียนตอบ</a:t>
            </a:r>
            <a:r>
              <a:rPr lang="th-TH" dirty="0"/>
              <a:t>คำถาม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2251364"/>
            <a:ext cx="8534400" cy="4572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1. </a:t>
            </a:r>
            <a:r>
              <a:rPr lang="th-TH" b="1" dirty="0"/>
              <a:t>ในการเรียนภาคการศึกษาที่ผ่านมาตนเองมีปัญหาในการเรียนเรื่องใดที่ทำให้การเรียรไม่ประสบผลสำเร็จ</a:t>
            </a:r>
          </a:p>
          <a:p>
            <a:pPr marL="0" indent="0">
              <a:buNone/>
            </a:pPr>
            <a:r>
              <a:rPr lang="en-US" b="1" dirty="0"/>
              <a:t>     	1.1</a:t>
            </a:r>
            <a:r>
              <a:rPr lang="th-TH" b="1" dirty="0"/>
              <a:t>  แนวทางแก้ไขจากปัญหาดังกล่าว </a:t>
            </a:r>
            <a:r>
              <a:rPr lang="en-US" b="1" dirty="0"/>
              <a:t>2 </a:t>
            </a:r>
            <a:r>
              <a:rPr lang="th-TH" b="1" dirty="0"/>
              <a:t>แนวทาง</a:t>
            </a:r>
          </a:p>
          <a:p>
            <a:pPr marL="0" indent="0">
              <a:buNone/>
            </a:pPr>
            <a:endParaRPr lang="th-TH" b="1" dirty="0"/>
          </a:p>
          <a:p>
            <a:pPr marL="0" indent="0">
              <a:buNone/>
            </a:pPr>
            <a:r>
              <a:rPr lang="en-US" b="1" dirty="0"/>
              <a:t>2. </a:t>
            </a:r>
            <a:r>
              <a:rPr lang="th-TH" b="1" dirty="0"/>
              <a:t>กำนหนดเป้าหมายในชีวิต </a:t>
            </a:r>
          </a:p>
          <a:p>
            <a:pPr marL="0" indent="0">
              <a:buNone/>
            </a:pPr>
            <a:r>
              <a:rPr lang="th-TH" b="1" dirty="0"/>
              <a:t>	</a:t>
            </a:r>
            <a:r>
              <a:rPr lang="en-US" b="1" dirty="0"/>
              <a:t>2.1 </a:t>
            </a:r>
            <a:r>
              <a:rPr lang="th-TH" b="1" dirty="0"/>
              <a:t>เป้าหมายระยะสั้น</a:t>
            </a:r>
          </a:p>
          <a:p>
            <a:pPr marL="0" indent="0">
              <a:buNone/>
            </a:pPr>
            <a:r>
              <a:rPr lang="th-TH" b="1" dirty="0"/>
              <a:t>                 แผนการกระทำให้เป้าหมายระยะสั้นให้สำเร็จ</a:t>
            </a:r>
          </a:p>
          <a:p>
            <a:pPr marL="0" indent="0">
              <a:buNone/>
            </a:pPr>
            <a:r>
              <a:rPr lang="th-TH" b="1" dirty="0"/>
              <a:t>	</a:t>
            </a:r>
            <a:r>
              <a:rPr lang="en-US" b="1" dirty="0"/>
              <a:t>2.2 </a:t>
            </a:r>
            <a:r>
              <a:rPr lang="th-TH" b="1" dirty="0"/>
              <a:t>เป้าหมายระยะกลาง</a:t>
            </a:r>
          </a:p>
          <a:p>
            <a:pPr marL="0" indent="0">
              <a:buNone/>
            </a:pPr>
            <a:r>
              <a:rPr lang="th-TH" b="1" dirty="0"/>
              <a:t>	       แผนการกระทำให้เป้าหมายระยะกลางให้สำเร็จ</a:t>
            </a:r>
          </a:p>
          <a:p>
            <a:pPr marL="0" indent="0">
              <a:buNone/>
            </a:pPr>
            <a:r>
              <a:rPr lang="th-TH" b="1" dirty="0"/>
              <a:t>	</a:t>
            </a:r>
            <a:r>
              <a:rPr lang="en-US" b="1" dirty="0"/>
              <a:t>2.3 </a:t>
            </a:r>
            <a:r>
              <a:rPr lang="th-TH" b="1" dirty="0"/>
              <a:t>เป้าหมายระยะยาว</a:t>
            </a:r>
          </a:p>
          <a:p>
            <a:pPr marL="0" indent="0">
              <a:buNone/>
            </a:pPr>
            <a:r>
              <a:rPr lang="en-US" b="1" dirty="0"/>
              <a:t>             </a:t>
            </a:r>
            <a:r>
              <a:rPr lang="th-TH" b="1" dirty="0"/>
              <a:t>แผนการกระทำให้เป้าหมายระยะยาวให้สำเร็จ</a:t>
            </a:r>
          </a:p>
          <a:p>
            <a:pPr marL="0" indent="0">
              <a:buNone/>
            </a:pPr>
            <a:endParaRPr lang="th-TH" dirty="0"/>
          </a:p>
          <a:p>
            <a:pPr marL="0" indent="0">
              <a:buNone/>
            </a:pPr>
            <a:endParaRPr lang="th-TH" dirty="0"/>
          </a:p>
          <a:p>
            <a:pPr marL="0" indent="0">
              <a:buNone/>
            </a:pP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36778080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4648200"/>
            <a:ext cx="8686800" cy="2819400"/>
          </a:xfrm>
        </p:spPr>
        <p:txBody>
          <a:bodyPr>
            <a:normAutofit/>
          </a:bodyPr>
          <a:lstStyle/>
          <a:p>
            <a:endParaRPr lang="th-TH" dirty="0"/>
          </a:p>
          <a:p>
            <a:r>
              <a:rPr lang="th-TH" sz="4400" dirty="0"/>
              <a:t>การสื่อสารการตลาดผ่านสื่อดิจิทัล คืออะไร </a:t>
            </a:r>
          </a:p>
          <a:p>
            <a:endParaRPr lang="th-TH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286000"/>
            <a:ext cx="6934200" cy="853440"/>
          </a:xfrm>
        </p:spPr>
        <p:txBody>
          <a:bodyPr>
            <a:normAutofit fontScale="90000"/>
          </a:bodyPr>
          <a:lstStyle/>
          <a:p>
            <a:pPr algn="r"/>
            <a:br>
              <a:rPr lang="th-TH" b="1" dirty="0"/>
            </a:br>
            <a:r>
              <a:rPr lang="en-US" dirty="0"/>
              <a:t>Homework </a:t>
            </a:r>
            <a:r>
              <a:rPr lang="th-TH" b="1" dirty="0"/>
              <a:t>	</a:t>
            </a:r>
            <a:br>
              <a:rPr lang="th-TH" b="1" dirty="0"/>
            </a:br>
            <a:br>
              <a:rPr lang="th-TH" b="1" dirty="0">
                <a:solidFill>
                  <a:schemeClr val="tx1"/>
                </a:solidFill>
              </a:rPr>
            </a:br>
            <a:br>
              <a:rPr lang="th-TH" b="1" dirty="0">
                <a:solidFill>
                  <a:schemeClr val="tx1"/>
                </a:solidFill>
              </a:rPr>
            </a:br>
            <a:r>
              <a:rPr lang="th-TH" b="1" dirty="0">
                <a:solidFill>
                  <a:schemeClr val="tx1"/>
                </a:solidFill>
              </a:rPr>
              <a:t>	</a:t>
            </a:r>
            <a:br>
              <a:rPr lang="th-TH" b="1" dirty="0">
                <a:solidFill>
                  <a:schemeClr val="tx1"/>
                </a:solidFill>
              </a:rPr>
            </a:br>
            <a:r>
              <a:rPr lang="th-TH" dirty="0">
                <a:solidFill>
                  <a:schemeClr val="tx1"/>
                </a:solidFill>
              </a:rPr>
              <a:t>			</a:t>
            </a:r>
            <a:r>
              <a:rPr lang="th-TH" b="1" dirty="0">
                <a:solidFill>
                  <a:schemeClr val="tx1"/>
                </a:solidFill>
              </a:rPr>
              <a:t>ชื่อ นามสุกล </a:t>
            </a:r>
            <a:br>
              <a:rPr lang="th-TH" b="1" dirty="0">
                <a:solidFill>
                  <a:schemeClr val="tx1"/>
                </a:solidFill>
              </a:rPr>
            </a:br>
            <a:r>
              <a:rPr lang="th-TH" b="1" dirty="0">
                <a:solidFill>
                  <a:schemeClr val="tx1"/>
                </a:solidFill>
              </a:rPr>
              <a:t>			วิชา 	   เอก</a:t>
            </a:r>
            <a:br>
              <a:rPr lang="th-TH" b="1" dirty="0">
                <a:solidFill>
                  <a:schemeClr val="tx1"/>
                </a:solidFill>
              </a:rPr>
            </a:br>
            <a:r>
              <a:rPr lang="th-TH" dirty="0">
                <a:solidFill>
                  <a:schemeClr val="tx1"/>
                </a:solidFill>
              </a:rPr>
              <a:t>			ชั้นปีที่ </a:t>
            </a:r>
            <a:br>
              <a:rPr lang="th-TH" dirty="0">
                <a:solidFill>
                  <a:schemeClr val="tx1"/>
                </a:solidFill>
              </a:rPr>
            </a:br>
            <a:r>
              <a:rPr lang="th-TH" dirty="0">
                <a:solidFill>
                  <a:schemeClr val="tx1"/>
                </a:solidFill>
              </a:rPr>
              <a:t>			</a:t>
            </a:r>
            <a:r>
              <a:rPr lang="th-TH" b="1" dirty="0">
                <a:solidFill>
                  <a:schemeClr val="tx1"/>
                </a:solidFill>
              </a:rPr>
              <a:t>รหัส </a:t>
            </a:r>
            <a:br>
              <a:rPr lang="th-TH" b="1" dirty="0">
                <a:solidFill>
                  <a:schemeClr val="tx1"/>
                </a:solidFill>
              </a:rPr>
            </a:br>
            <a:r>
              <a:rPr lang="th-TH" dirty="0">
                <a:solidFill>
                  <a:schemeClr val="tx1"/>
                </a:solidFill>
              </a:rPr>
              <a:t>			</a:t>
            </a:r>
            <a:r>
              <a:rPr lang="th-TH" b="1" dirty="0">
                <a:solidFill>
                  <a:schemeClr val="tx1"/>
                </a:solidFill>
              </a:rPr>
              <a:t>งานชิ้นที่ 1 (แก้ไขงานชิ้นที่ 1)</a:t>
            </a:r>
            <a:br>
              <a:rPr lang="th-TH" b="1" dirty="0">
                <a:solidFill>
                  <a:schemeClr val="tx1"/>
                </a:solidFill>
              </a:rPr>
            </a:b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901784" y="3244334"/>
            <a:ext cx="134043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Homework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20775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5900" y="1609416"/>
            <a:ext cx="5429250" cy="2962584"/>
          </a:xfrm>
          <a:solidFill>
            <a:schemeClr val="accent4">
              <a:lumMod val="75000"/>
            </a:schemeClr>
          </a:solidFill>
        </p:spPr>
        <p:txBody>
          <a:bodyPr>
            <a:normAutofit/>
          </a:bodyPr>
          <a:lstStyle/>
          <a:p>
            <a:r>
              <a:rPr lang="th-TH" b="1" dirty="0"/>
              <a:t>ความรับผิดชอบเป็นคุณสมบัติที่สำคัญชองผู้เป็นบัณฑิตค่ะ หลังจบไปทำงานความรับผิดชอบเป็นอันดับต้นๆ ในการพิจารณาขององค์กรผู้ว่าจ้างค่ะ และ ความมีน้ำใจ ช่วยเหลือผู้อื่นเสมอ เอาใจเค้ามาใส่ใจเรา ในวันที่คุณลำบากที่สุดก็มีคนพร้อมช่วยคุณค่ะ ครูสอนข้อคิด คติ ไม่มีวันหมด บนโลกนี้ ลูกจะเลือกเป็นคนแบบไหน อยากให้คนมองแบบไหน เลือกกระทำแบบไหน สุดท้ายผลของการกระทำด้วยความบริสุทธิ์ใจ ก็จะตอบสนองลูกผู้นั้นด้วยผลของสิ่งที่ลูกทำค่ะ</a:t>
            </a:r>
            <a:endParaRPr lang="en-US" dirty="0"/>
          </a:p>
        </p:txBody>
      </p:sp>
      <p:pic>
        <p:nvPicPr>
          <p:cNvPr id="4" name="Picture 9" descr="http://www.dmc.tv/images/OtherBB/crystalball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86500" y="152400"/>
            <a:ext cx="1500188" cy="1500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5486401" y="5410200"/>
            <a:ext cx="1945481" cy="1569660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th-TH" sz="3200" b="1" dirty="0">
                <a:solidFill>
                  <a:schemeClr val="accent1"/>
                </a:solidFill>
              </a:rPr>
              <a:t>ด้วยความรัก </a:t>
            </a:r>
          </a:p>
          <a:p>
            <a:r>
              <a:rPr lang="th-TH" sz="3200" b="1" dirty="0">
                <a:solidFill>
                  <a:schemeClr val="accent1"/>
                </a:solidFill>
              </a:rPr>
              <a:t>อ. อิสรี ไพเราะ (อ.ต๊ะ)</a:t>
            </a:r>
          </a:p>
        </p:txBody>
      </p:sp>
      <p:sp>
        <p:nvSpPr>
          <p:cNvPr id="3074" name="AutoShape 2" descr="data:image/jpeg;base64,/9j/4AAQSkZJRgABAQAAAQABAAD/2wCEAAkGBxQTEhQUExQWFhUXGB0aGBgXGB4dHBwdIB4cHh0aHx8fHSghHBwlHB0dITIhJSksLi4uIB8zODMsNygtLisBCgoKDg0OGxAQGywlICQsLCwsLCwsLCwsLCwsLSwsLCwsLCwsLCwsLCwsLCwsLCwsLCwsLCwsLCwsLCwsLCwsLP/AABEIAMkA+gMBIgACEQEDEQH/xAAcAAACAgMBAQAAAAAAAAAAAAAFBgAHAQMEAgj/xABNEAACAQIEBAMFAwcFDwQDAAABAgMEEQAFEiEGEzFBByJRFDJhcYEjkbEVM0JSocHRJCVyc7IWFzQ1Q1NUYnSCkpOUorNjg+HxRKPC/8QAGgEAAwEBAQEAAAAAAAAAAAAAAAECAwQFBv/EADARAAICAQMCBAUDBAMAAAAAAAABAhEDEiExBEETMlGBIjNhcZEFsfChweHxI0Jy/9oADAMBAAIRAxEAPwC8cTExMAEx5Y4H5/nUdJBJPKbJGLncXPwFyLn4YpHiTxuqJNSUsIp1YWEj3aQX/SA2UG3Qb4AG3jbjXMKHWwRTGraRI1I4Tc7DV7Rv87AHADJvHCYsqy0yS6jb7Esrn4CM6yT6bgHCXSyCoBeqqWkCeYxTzyNJKbXAESE6VB+N/iMdcmev7OzJS09OCSI0ggCzPo3Z2kN3RFP6QOq/S3XABar+LNJHLoqFeAaAbMpLq3muGVb7adBBF7ksDa2GPKONaOdUPN5ZkNkWYGNm+KhveB9RfHzbwlPMsxaKJS5XnGQqCyAGxZSei6trCxJ2uL4Lf3QRytMam328jvdiXRVJ06dN9ijWcWIsCwHvYAPp0MMZvihckzF6Xl/aGnCkKZo5GkjKN+bleNjpnhY9ZFKFTYG3e0Ml4qPNFPVhUlY2ilQkwT7foMej9bxnfY2vgAa8TGAcaK6sSGN5ZWCxoCzMegA6nAB0YmNFLVJIivGwdGF1ZTcEHuDgTxFxbS0RRaiZI3cEopPW3xtsL7XPfABtz/P4qTlmYOFkbSXVSVToNTke6tyNzjfU57TRyGN541kCGTSWAOgdXt+r8fnj52z3xKr5oagyovs1YCsSm1k0EX023Pa+rqemA3FXHktahWSGBT5RrUHXpQMFXUT08zX23v8ADAB9OT8T0aGINVQgygGK8i+cE2BXfzAnbbHbUZhEjxxu4V5SRGp6sQNRA+S74+Q6niNnhhjEUStCLLKATJYMzqAxOwUt2wSg4yninpWaeSoWlZWiJOmwOkypuCWBF47k9PuwAfWd8ZxXGUeK8FV7OIYzrd25yOwBhjVSWlJ6Fenp3xYFDVpKiyRsrowBVlNwR6g4AN+JiYmACYxfEJxXvGHifBTF46fTNKuzvqtFGb2szD3m6+RfrbCboaVlgSSAAkkADqSbYUanxMy1JGj9oLFTZjHFI6g9xqRCD9MUlmefz12qSaVnXfd/LCo9EiBs31v8T2xxLznHLhugC6mZjYqv6zfqD0HU7ADEeJvSL8Pa2Wv4lcS0dTQiWnqYjPDIk8Ss2hyVI1AK4Dail/La5x6yvxPnrJRFRUEkmpBaVyVjV9terb3FJI2NzbYYpekyCUyssrsALa7E3OoA6SOxtpuD0wYitTMFUvGkgNmSR1Orrpup79R8cJ5UnQ1ibVn07ATpGq2qwvbpfvb4Y24onhrxBqacpqkariYX0SWEunb3ZO5H6rdd9xi1OHeNKSsAEUqiQ7GJzpkB620Hc7Ana+LjJS4IlBx5GLEx5DY9YokmA/FHEEdFDzHBZmYJFGu7SSH3Y1HqT93XBcnFZeLOcct4hTrqqkR9Un+jwSaQ8lyQqOxUBWPSzfUAQuMeKG9oDTyrUzAG8MQvHTt0CKTdS/YyWJBJAA2OOI5RG8vSKWo0FjcnkxIADzGLG7AE7ySXDdFVgAcctBNE5VOUJKiQH2eEaSiMb/bzsxvJIVu9jsoN7DYYKVcKcjkUhE0AkVKmYeZ6yZh5kj7aI47uCdgQD16gAuszSCOZnjhAEYHJjYbSMx1LI/QlTs9u90GwGNFDTSiDmNreerWWFb3sgM0atf08zP8AfhwybhqnPLzmtmsjMZBCVuOumFABudIAAUeg+Iwz8NVOgwU09A0MM7SNTNIyu5YOZTrXqhv5h8hjOU/QtR9Sqc7inpI52hfTAZhS2Ki78nzX1dQNYuQLXvvjOQZTG8dPrB0zvLE7X8qtJDHy2PoRLpbFs8NcLxVFGq1cTEpUzuAbjczMdVu4IA+YJxspuFtGWVVMqIJpDO6gEGzsWMZuL7gBBf4DE+KlsPQUYubSJD7MCr6PMrHqA62lg+KFje36yAjB3hOv+wni8xgNmKk3Ed+lQjWuskUlixv7pJ/Rwv1GTyxVjUz7SjSGPvaWKrJt/vG31wzZnTiSvjcXSKthhmAB021aUlAtte3M2+IxsZl/8G5q1TSRSSKVltolBFrSIdL/AE1AkY7M6eAQye0lBCRpfmEBbHYg3xUnAnG9X7dDRT25UF6WSwuTKCwRybdDoCD53wl8d8W1VexpHDEJVuCFAtcnRFGPkA3XqScABTLPEWTKY5aWGDXGXaSmeRzYRuToNt7qeo3F8JHF/Fs2YTpUTKgdY1Syr5SFZmvY36ljtgXXOnuIltLN5iTqYE7BuwK9NhvfHK8drbg3F9jf7/Q4AJJKSd/Um3YX9B0AxvQNNISSgJBJ91F2F9gAAPkBjltjoELMGcKdI3JA2G4H4kffgA90Zi8/MVySh0aCBZ7bFrg3X1AtjZlsKEuZFYoqMbKQDe1k69g1r23tfGmWnBEehtTN7wsRpa9gtyfMbWNx649tl8il1aN9SDzAD3SbW1eg3t88AHKrkd7fLFw+BfHYhPsE2oo7M0T3FksrM4N+i+W+19ycU8VIO+xGOha1g6uCAy2tYW6bfhgA+06SoWRFdGDIwDKwNwQdwQfTGxjij/AfPZpah45pSyinVYlBFlWNiACo6HewNrnDX4scQtGiUcLFZJwS7g2KRDY2PYsfL8tRwm6VjSsB8e+IDT8yClcpAl1lnBOp7HzJGey9i3U9BiruQJblhogjvsfvPfdj3Pbp1x7eTnFUQaY9RVAOnl95/kOgHrjqkdCxQH7KAXb4nsD62tf4nHNKTbs6YxSVHuhpGndERQGKlo1bZIkG5lf5Df7sO1HJSw0pMUM80MV6iWoeMKkzqDoN2YEoGsQFUjZbd8EuFoY8uoTV1Ckz1Gm6AXc6vzUCj1tbb1vghwhxGuZxVEc1Ny9Dct43uQVI6EECxttbFJVuH0Kfy2pmctqB1SBWUN1kkmbZyeti3f0x0cQURpddJOGZoSrBlU2ZLghr32vuL9iDi5IuD4RWis3usaKke2lCo0hh8Quw9N/XYFxocvr546Q1CpVq1kKgnqRqiY20m9vdvgpN2DTSpiBm+UciaeCEm0bLLTltzokUMFv3G5X6Y4awgiOqTUpFixU2YD1B7FT+zbDhx/EUzMHSQslOiqezMha4HyBG2FjKQLSJsQJH2+BPX5bnGcnTbRUVsky8fDjic1kBWQ/bw6Vl/wBYEeWW3YOAT8www34+dPDzOGpqyBrkKZfZZvirG0RN/wBVipv6FsfQ+n4DHTF2jlkqYP4kzhaWmknbfSAFHdnYhUUfEsQMfP2dESLLT1UssdbNOh0AALJI2weVjukUZOlUNrKL/pDTafiRnccNRTCXeKFJKuRepYppjhTf1lkH1Awk8S8MRCB6zMTFHNVSBjbVqhU9Y41X89KRtc7Ai5va2KckhJWAeEMvp/aagR39mhS81Q2+qJAOYqehlkDb/qCwtucWvwRw4sMMcrIFkbmSaFACpzWDWC72YIES/ovxOFzLsp0U9FTpHpjrKjU6Wv8AyeNWZUa/64Cs1+7MMWZLEGFiARsbHpsbj7jjmyzZrCKEfxD4LerpoIaN0h5Ll1Q3C29drkEHfHjgPhGop2Vq2q57xajFHqLCPXszknzEm1h2G/rh4RSb6wL7jYk+X52FiR9OmF+uyWuklcrX8mLYRpHCrNYd3aS5Y/LEqTrTZVK7NnHebvTUE00R+0sqo2xALsFVr9LC974RIZsu1QwUDvLmKzxhpxrLPuOe2s7MmkNcfK3bDjlOX1BMlLXotRFyvJOqhEZSQDG0d7BwRcED7sdOQcLUlCxaCIR6jpJILMSTYeYknSelthvioyUVRLVuxCk4YeTiBppUZY5HkMY6auVHGA/9C7D7sVznMrmhpo2hdGo5ZIjLfyku7Pp6XDBgfuOPqFI72LAahcAjew+fXewuP4Y+b+MJJYEqaKUoWSTUxW9jdy6tv0P27i5FyNI7DGmKdsmcaO3LIJJ4s2qzqhUrFUghgDqMmsWPqRrt8bfLCJmFWGkcx6lQsCASSdtgzHu/Uk+pOG7xIkaF4oUusctHSsQNg2lD27+a+EUnGxmd8FCGmERkUXNtYuy3IuBsLm526dcTKBGZAsoJV/Jt1UnYMPUg9sdXDORS1chWLYqpbVvYW6dOhJ2viwjwTHFaZI+bIFUCJmAQNaxa9je3W3TGcskYujSOOTVg3I+GKBJNMk3Ok1FVBBWMsO17WY/DV67YO8DcPtTJIZAQXNtBIK2HcW9ST17AemB8WfVXskWVPQBbgASm9wwe7TX026dd/rhjqOI6aM6OaHcbaI/O5PyW5OMsl8LezbHXL2oFVHDV1rW5SNLIWEVztpIQfIHUCfoMDOHOEJYqt+aC1OLMCWuHcWsxUHcgk9R1w5UOaJIxQB1cC+mRSpse4v1HxGAxroHlnNZXyUipLyoUisGPlDGRzYkruvw+d8TBzfwjmoL4hD47pEhklTkaHebWkgbymPQLqF/pm5b1wsUdKZHRAQCzBQTsBc2uT2GLenVqrL1vGk8jkorMot77KJvUDSNW3rirM3Qx6YdV9Ba4AGxvZvNpGq5H0t88b45Wq9DDJGt/UxBVNTTNy2DaGtqHRgrgi3exKg4dczzqSp11U7BZaiwAW5Cp0VFG52Fz63J9cJuS5Q1RJoW9ykjLtcsY0L6V9TsMWh4QJTFpXm08yKGNoy5BCR2Otlv0IYbt2uPjgyK1Q8XIoZUytVckBxGoIa3lKxIrO/UXVie+LAy/w9D09AyqEJcSVIv1ja0mj42IVR8L46+FlizOprKnkiOAK0CaVCs+sAySMe7lQoHoDY4sONAoAGwAAH0xDdcGsI3uBeJcolmamlgeNXp5DIqyqWRjpKi4BBuL3BBxqQpQo81TK0s9RINRVCS72ssccYuQoA2Hpck4YceHiUkEgErupI3B9Qext6YV7UXpV2BqXPln1wqskFQYyyJMhViP117EA9d9sJuQ8KB2odVCYJadhJU1MhF5XU38vmJbU/mLEdAB32sKpyyN5oZmB1w6tBBtswsQfUd7eu+Oy+DVXAnC3uAeN8rFRSSAjzxgyRnuGUXH0IuD8CcUVk2p3ScC0bSSRk+rWaQD42AF/wCkMfSTKCCCLgixH7PwxWnHuUx0VJRLCv2ccmi+1/OCNZ23Y26+mF2phK7TEqrgGmYp+cKq1vityp+e2L+yfiSOWnhl1D7SNH/4lB/fj59jq0El21IJUTRrBGobi49cCk4gqIwI1kYKg0gbbAbDt6DBibjszPNT3LU8ZtXOkXlBudRW1m32aQymWY7n3j9mB8cevCpZK/VX1Z5rJ9hBqAAVRYu2n3dbG1z8MKXjtWSy17hVflQRJG7AHTdmDm56e8VH0GLO8J41GVUunupJ/pFmvi8zqJlj5GGWgDSxS94lcKvbz6QT9ApH1x2YmB2d0Mk0eiKdqclvM6KC2nuFJ2Un13xy88m4Iqc/eTMIaWlZWWPU9YdvKpFkUH9Yse3phoGK6mylMnqYqmFG9ldOVVMTqZTqBWZu5vdrnFhRShgGUhlIuCDcEfDFSVVQov1PRYDrjOFLxSdBllQHcKxUcvfcuGBULbqdQG2DXDeYrUUsEym+uNSbdjYXB+IN8LTtY7CAj3J7mw6+l+3QYqLxb4XClJkRpZJ6rUV6AqIxeMkepTb54uDCn4nwn2FplNnpnSoS/QlGvY/MEjFYnUhTWx8+5u001/aG0GnCxIjnzKhZiEN/MdIPX78DcrpObNGpB0tIitbtqNvp3wSzOsSSJgWKzMzSzB1uWmLFSFYKCqlGLWYkXB36Yd+A8qD0CEMVbmlwwG4Knb5gi4+uOrJPSrMccNToYuGMkFJDygdR1MS1rXudvuH78F8TExwN27Z6CVKjBxoho403REX5KB+Axoz2vEFPLKTbSp0/Fuw+ZNsbst1cqPmG76BqPxtv+OBJ1Ym1dGnMspjmZGbUHQ+VlYgi5Fxt1BsLg45c14XpahtcsQLm12BIO3yIx4zXMWSso4lNll5moeoVCR+3BzDuSppiqLtNHJldCIIliVmKoLLq3IG9h06DYfTFR+INAIqpgmor13HlBYl9IPfdid8XMcV/4hU7TyFVkAFPAZCNyNWrp6BrAdexxphl8W5nmitOxW9QQrsEYlQSFPS49fhfDPw/S+0xwQD848oiBFxZSdT3sdxpvtvhZr9JkYoWINjdgASSAW6be9fFg+E0f8so9r3EzH4bWv8AdjqmcuPkt3grKDS0oiKhSZJHIH+s7FfuTSPpg9iYmMWdaVKiYW6viGSlnkFWmmmJvFOillAsPJJa5U3v5unQXwyYhwAwdkueQVas9PIJFU6SQDa9r23G+x7YI4wBjOEMmEbxZV3gpoYwGkkqUCqT3AJ+7v8ATDzjRPSI7Rs6gtGSyE9VJBW4+NicNcikrRU1Py4snraarCtLBNNBDtcmRgChS+4BYg/LCTSUlFoTmVRV9I1jRezW3F+9jhn4sjT8rVrfqiM/AExi5+GwGLP4f4JpvZafXEjNyY9RI3J0i5+pxpGW7Oecdk2IHiM7XzWlXd5J0qWHpCkIOo/AuFX5kYZ/BCrLUDRNa8MhXb0YBx8+vX+GDvEuVv7csij7OqpnpZCFvpfzNE7G1wpuyXHcre+1qw8O66oy6pf2mPTAzpSSuvRZUJCM3e2k9dgVZcPJG4mcHTL0xMYBxnHEdIG4ky+eVUNPKilb64pF1RTKRYo9tx8CPuwp5LwdU+cB5MuF9lpqjmxN/wC26+Qj1B39MWLiYtTaVEuNi7lnCEMcgmlaSpnA2lnbUR28q+6mx7DBDKcjgp2laFNHNbU4BOm/qF6Le+9uuCWJhOTY0kiYTfFyuEWVVN7XcLGoJtcswG3rYXP0w5Yprxfrpa6dMvpUL8q8khANi4UnRf1Cm9vVhisauRM3SKwnoGp/zraJXiSSMFQQVkBvcn3fISb+tu9sWT4Y1OuiVe8bsvy7j8f2Y7sk8PRmDVLPJphVo6e5TU5MCqGaN9VlGvUttJ2B74DZbk02T1fKqbCGqZ1hbUDflkBSfTUHA+uOnLHVHYjDLTLceMTExMcHB3cgnMsiSoe8zF4wPLF0UGxux7sfS+wxyURrIPszGtQi7LJzAjkdgylSLjp13ww4mK1uqJ0K7EvMKKsMsda6KWhJ008Z1HQQVY6rbtv0t2w30s2tFcBgGF7MCCL9iDuDjbiYJStBGFMhwNrKFFgnUCwcOzfMjf8ADBLC5x5nC09K4/TkBRB8+p+gvghbaoJtJOynKMKWjVm0DVuxFwAbC9rb23P3YsDgmqWCry0g3R3mjV+l7sUBt8TpP1wmcP06mpgEoRU1KxEp0q6jzabn9cDSDsLkb4tWbgRq2MGjUxRc9ainLDSEimjGwtfeOVL6QfdII649Bqzz4y0lsHEwC4Tzw1ERWUaKmElJ4z1Vgbarfqt7wPe+Dtsc72O1O1ZMTExMIZMYvgdxJWywUsssEYlkRdQQm17EaunWy3NsV9V1XtSq7NPmD6FlMVKxihhBsy7gq5kAOwN2JG4GGkTKVDpnmazCoipKflq8iPI0r3YRqukX0C1ySw6sBgBw5M6ZgEgqJqyF0b2mVzeOORfdKkeS5PlKL02OOCmyJKx0EdPWImu9VPVlkeVADaEb6iNRGwAG3xwYzHmVSPl+U6IkjAWWcbRRi+8SFQS0tuo7DuDi0vQzcu5WXEteJ6qseNSTVSiGIDe4UcoP8iSPvGPpSgptEUaHqqKv3ADFSZFwKlNmVNBzROyMZmI25UcSrykZR0Zpm1C/aMepxcmNIoxlKzNscOY5TDNHJHLGrJKLOCPe2sLnrcDoe1hjGf5gaemnnABMUbOAeh0gm2FbJs1zeohimEVCqSosi3aQmzAMLgd7HFEA9IK/KzoEbVtCPcKm9REPQg25igdLb4K5TxtRVBKpOquNmjlBjcH0KsB+y+N7QZwb/bUKg9LRStb47uL4DZ1wZXVR+3ky6T0L0ZLD5HXf9uMpYostTaHIG/TpjOKki8Gq5G1RZkI7G40CRbfAWfYY3z8F8Qxm0WYrID1LMR/aU4zeB9mX4pamOXMcyigQyTSLGg/ScgD/AOcVY/BfEbX1Vyj+jMR+CDBDIeBKuB1eejpax1/Tmq5SdX61njdR9Fw1g9WDy+gZbPKnMfJlyGOE7NWTKVFjb80h8zNvsSLbYbOHOGYKONEjF2XVeRt3ZmsXZj3JIH3YEDiDMF8v5Hew2BSqh0/S5U2+gx6izzNH93K0j/ratfwSNvxxtGCjwZOTfIx5blsVPGIoUCICSFHqSST8yTfFZ8V8FtmXPM1Ur1aNL7LBHIvLRNgoYadWogAsb9cGM7/LklPOAlHGTGwURs7Pe3RSbDUeguOuKzrslK+yv7NNTRJ9nUzsDESSASjm4ZvMDd+m/XfDboErDeT1dTTiODMYjDKRaN2sVkA2C6lJGsel9+uGHFdVGXLM9ckdQ60iBGNmDIZQCwsWvYDcbG+OrIK6uip6ZvJUiZlVI72k36AMTY9D16Y5Z41J3H8HVDI4qpfke8TAiXOmjNqilqoT3LQsy/8AEgIPzGNa8WUh6ylf6SOPxXfGPhzXY28SL7hvEwF/ungPuCaT+rgkN/8AttjvpKPMam3IpeRGRfm1RsfpEDr++2KWKT7EvLFdzRnmcx0seuQ9dlUe8x9B/HpivZoXnrEqK8COIWflyhvPGCAI4wvvObjbY9+2LZzLwwU0zMGM1aGWRZZNgWQhuWo6Ro1rftOANfw/mEs9PUmhYJCWvGZYuYxZSNQGrTYG3Vr/ACx0Qg4cHPOanydi8T5JUywySxNG3IaIll+ziU3Ajc+6r2B0+l/jhr4K4oo3ENHT84BIRyTMhXmIgC3B7kbdQD3wiQeHGYMtVGRCiVbGQlnJMV7nTpC7t0Fw1sMOU+GzTBPyiVIiXTHHAzDfYF2cWJ2AGkC3XrjVNmTSO3xKymKNRXRtJDWArHE8I1GVm2WJ06Op679LYVch8V1C6a2Io6+9JCupBc286glo2uDsb74OZz4fillpanL4GmeOQ645J2sVKsoYFyQCpIOwv8DhalyOr9lzClGXu1VUSySu62EIDNrXS5tq6WCgdetsElY4yaH2i4ropfzdVC3w1gH6g7j64MpuLjceo3H34pyfh2OT8n3y6pWmgQrORCQ7yWB0kDzsC4N20232OG7hLwwpzE71MMiF5C0cfOe8ce2lWKsBq6m3a9rnEeGa+M0N1VWxx35kiJ/SYD9+F6HimijvDRjnvcnlUiatz1JIGhbnuTgrN4Z5YygNSobfpXbV9Te5xpovC3LYnLpAwv1XmPpPzXVbDWMl5mcE9FPU6vbp46On7wxyLzmX9WSS9lHwQX+OHbJ6aFIUWnCCEDyCO2m3qLYDpwBloN/YoCT3Zb/jfA/wiJFByj/kZ5oh8lc2H0Bt9MWlXBk23yN0NBGjvIqKJJLa3AGptOwue9hjotjOJhiEXxKzdgkdBEE5tasi65DpREVfOx9TY2A9ccHAOaVEE0WXzzQVK8kmGSAj7NYgF0OB2I02Pzx68a8shkpIpZIuYyTRqAu0jKzANGh9T1+mA/ClIozSlVaD8nhY5XHQvNYBSrFT7g1hrHqwHpie462LeXGcYXGcUImJiYhwATExV9B4sSPG1QcunNMrFTKjBrW63HwG5w/5DnUNZCs8Dh426EdQe4I7Edxi545Q5FYRxMTGCcQMzjXNCGBVgGUixBFwfgb4yXxkNhWgAEvBdE0olNMmuyja4U6fdugOg2+IxpyXgOjppRNHGS6k8vW7MIgeojBJCDc9MM18S+DYZi2PBp1/VX7hj3qxm+HYjyiAdBbHvHknAtc4f2s0/s8mgRh+ftyySbaPXVgALYmAHB2fmsilkKBNE8kQAN7hDYHp1Ppg1US6VZgCxAJ0jqbdh8ThtU6A2E4zhMz3i6WLKnrhTtFIALRTdR5wtzY+hvgvmmdvClOy08k5ldFYRW8mobub/ojD0urAOYmBmd57DSIjztpV5FiUgE+Zr26dBsd8Er4l7AZxMYviDBYGcTExMACzx5xOaCGOQIrF5BHqdisaXudTsASF27DrbCJ4XZ46Vfsizx1KTPNPIUjdRExsxKu20iliFsBcFvnho8Y4ycvuBuk0TgndFIb3pBveMd9sI+XZq35Qy/XmEFXMsxVYoowkaq6MrHUthqAOwPX0wm9xpbF44mJiYYhM8V6Zny59CsWWSNlZb3jIdQZbLudAJNvr2wpeHzx/lNWhqpMwvTuJZXB+xYMCNNwAocg7C52vi3yMIHgzTKtHMyqAXqprsB71mIG/cAbYVDsfxjOJiYYiY8yNYH5Y9Y8utwcAFH+GPiDR0dCY53czPM7lFjZidVrC4AXe3rhi8P1ejgzKumhamgkYzRwN7yqoYlrfoliQLfD0tjXwf4ZxPlqQ19OqVCs9pFIEijUSp1r1HcA32wQyvhuvMFVl9XKJqdoisNTc6xcWAYXubbHr26nHZknjerS++/1+xKTFas4qrTGk/wCUAtVMA8NBDCsnlO6q594XUi5Nvxwy+InFNXS0tJutO8xAnmKF1h8tyABfe/wPTAzhikr8uTkxZNE8o8pqknRRJ/rNca7d7XHfpg9XV+bQRQa6SGtJU89Y20FWJJUANcFQthe259MJ6dSpKvYNwdwblT856yHNGrYjA6sCxNpD5hZb2SwA2Iv19cBODps5qaAzpWIqxczQrIGaUqSSHY9BfYYN8DZFULVVdW9ItBDJCFFOrKbsL+fygAfcOuF7gXMcz9gMFHRo6O8qrUGUDQWYgkodzY+mLe9vbtzX19gGKt8QJ5MtopaZF9rrH5SA7qrKxV3+V12+d+2NtDmGYUNdSwVlQlVFV61DBAhjdRcDbqD0/wDrfTW8DT01BQCk0yVNC5k0k2EhckyKDtbc2F+2N+XUVbmFfT1VXTexw0mopGZA7SSMCNVwAABsenbvfGfwVtVb/f6BuBKLMcyqs0zCjgqDHEst2lIDGJRcBEB28x+vlPxx15bxhVx5RWyk8+opZ3hDlfeGsAOQv6oJPyGGDgPI5aerzSSWPSJ6nXG1wdaeYjpuLaj19TgNklFmFElfyKUTFq1nVJG064mFyUPS+q3X44HKLdUtq9w3B3ClHJXS09SmcGoljcPLCLogTuoj2J321EWw3ZNnU0mb1tMzDkxRRlFsNmPU3698LOX5VV1WZ0tV+Tly8QljK/MVjKCLaSFVb+lz6/DDPkfD8sWbV1UwHKmjjCm+5YWB27dMGSt7rj8b/QBP4HyrMJ46jkVopoRVT6QkYZ2bXvqLbBflfDFkvFFS1FmAqNIqqLWjMosrWW6Pa+1x1HywJ4fkzWhWaFMtEyvPLIj+0IttTGxYb3FrHaxwXyrhKdaGvE7BqutDs4X3VJXSqA97DvhSab+KvoCAnF+YST8MrNK2qSRIyxta51jsPhhg4pzqankymKJgonlCSCwN1Crt8OuBmecLVLZBBRKmqdREHVWHQPdtyQNhgxxXw/NNUZW8YBWmlvLc2sCq7/H3cCcNvu/8AK3jJlFQI1m9sYxNURBYCi6UaxAYN1NtzY+uCXEZzHLadKn2x6tY5Q06NGikxEaSBbsDvfbr8MFfFnJ5qqhEVOheTnRsLdQATdt/S+GyspUkieOQBkZSrA9CCLHErJ8EU/VgJXGvFshShhy9/t61lKOBfTFsWffbp+wN6YfYum5ufXFQ+DOQXnnqWdpIoS9PSFugXUSzL8NwL/FsW+owsyjF6V2Gj1iYmJjEYF4xyx6miqIIiBJJEyqSbC5HcjcDFeUdNJNMmWGhjotCRVBk1ozWSVd0CDfUUIuSD1uMW7hEkB/ukUjoMs3/AOe1v34VDTaHkY9YmJhiOPOagxwTOOqxswv6gE4XfCiLTlVKe7qXPzZif34L8XShaGqZjYCGQk/7pwH8Ps0hXLKJWmiDCnjuC63HlHUXwAN+JgBPxnl6MVatplYdQZkB/HGmTj7LV611P9JFP4HAAy4mFNvEjKwQPbYvoSf3bY6I+PctbpXU31lUficADEFxNOF48c5d/p1N/wA5P445arxJyxP/AMyNvhGGkP3IpwUA2acY04Tz4lUR932h/wCjSzfvQY2w8dRP7lNXN6fyZh069bd8ADTMlwR6gjC/wLw+1DSiB3DkO7XUWHmYm2/pfA1/EmnUkNT1y22N6V8ef751J/mqz/pZP4Yep1QDuRiacJP98+k/zVZ/0sn8MZHibSf5ur/6WT+GEA6acTThRj8QYWuEpq57elK4/tWxibjSYe5lde47HQi/i+ABv04mnCeOMqkg2ymt++L974zDxrMT58rr0Hc6Fb9gfAA36cZ04UX4+iBANLXAnoPZW3+ouPvxsfjhAQDSV25sP5M3X78ADTpxm2FOr4+giF5IKxNr70z/AF3AsMcp8UaLutV/00n8MADtbA/PaN5qeaKN9DyRsiv10kggH6XwsSeKdAoBc1CAm12p5Rc+nu9ceh4p5XuTOwA9YJh9fzeAQd4RyNaKkhplIPLWzEC2pjuzfVif2YM4SP76uV2uZ3Udbmnmtb1/N9MZTxXyk2/lgF/WKUfjHht27Yx2xMK0PiFljdK6D6vp/G2ClLxFSyDUlTCw9RIpH44QBXCPl6as/q2bqlHCq/AFmJHx3w1flaD/AD8X/Gv8cKWQVCTZ1XSRMHRaeFC67rqBYlbja4BFxgAe8TExMAFYZFxXX5hTmQQ0awSa1CyiRiwBK2YA23wmZhwYlTmUdPPDDTIYHcexjSGswALawbHfsMN/hilsujHo8oFvTmvbHusP880vxpZh/wBy45PFm5tdgxu50zhl8JcvIGgSoR+kshJ+5rjfHBxXwYtPSTTrVVBeJCy35Vr9vdiBt8jhgzzP5lq1o4o2UyhNE+kkC5bmHpYaVG1+5GBHEFRPNk9es2oPEzoHKaTIqMpDW+IuCRsdyMVGUrVs7JRhvSLNyGlBpYNaqW5Ka/KN20i5+pwtcZVVJDLHTjLI6uaVWdU5cIFl2JLOLd/TDdkrhqeEjoYkI+WkYR+Ln/nqgt3p5vxGNpy0xbOSKtpA/Jc0RKunhmyOmpBO5RJEMTEMFLbhYx2GLQSnUbBV+gGKu4uzSKCuyxpn0RrK7lrXGyFR036kDDPL4mZaoJ9pBsbWVHLfQBbnE4ZucFJl5YqMqG4LgdxJXtT0k8yAFo42cA9CQL744+GOL6avMop2Y8oqH1Iye9e2zAHse2PXHX+Lqz+ok/snGpmJGYcUZnHRw1jS03LYwl1WJtWmRlFrl7XGrFoobgH13xS/GlUi8PwqZFR2jp9IJ8x0shOkdyBv9MeIaKewH5RrTt053b1+WE3RWSotDVx3VTtmFJSw1UlOkkUrvytOq66dPUG3cYD1ebS5ZVUjz11TPTyM6SrIFb9A6SNK3uGt9MA8tyvk5rRuHkcusodpHLsbLt16bemDnH4HPy4n/SCPvRv34uK1Aq02D+PfEh5JqZcuqJYrLIZdUWnV7ug2dd+jdMLQ46zFTYZgxO5sUjPbv5cbOPhesg/qW/tYTqWaMgIAbjUx3+GMsqcZ6Uev0GLDLplKcVbbStvtXH5PqDgrM3qaCmnktrkjVmt623OFDMeP60VVVBBSQsIJNGp5WBO1wbBfT445vD/jblUFND7DXSFIwNccaaG+KlpBcfTAHh/N1qavMZVRk1TqSjgBlsumxsSAbqe+KtM8uELlTCtb4k5hEQJI6CK/TVK5Nj+lYfo/Hphh4A4kq6iqqoalomEccTpylIA1ltrknVsBviouLgyVpjEh01LKJF1i5U2X9S6r1774sjgBhHms0SgANRxkf7jsPwYYLCUEk67Db4j3/JVbY2Igfv8ADFVjP6igFJMauolh5iK8TlWuhU3A21E7bC+LW8Rv8V13+zyf2TilOLz/ACOk/rYv7Jx19PjjOM7+h5vVZZQyY6ezbv8AAzcb+IlLVxQwxxzK/tMLK0kekeVxfv6X+/BHjOwoKo2H5l+3qLDFW5qftaUnoJ0v94xavF0ZehqgO8L2+gvgzYlim4Iy8bxVCfH+wjl3iBSJBEohqmCooJWkewsAPTp8sGso4xoamVIYyea4OlHhZTYC595QNhhVySuSSKIBhq5Uble4DLsbehx5olJzqhHQCKdiPoB+/HmY87lPS0e9k6VQx67Dfirl8T0aI0a6ZKmBHIABCmQXsbXF+n1xW/E3COXwT03sUkTO8/JeJ2WdE2a5K31agRYgtbpi0vFA/wAiUnoKmmJPoOcm+Kkahj/KMcqxRq7VzjUkxYtp5l7xHdLkAk3/ABxObUsiabVJnJ/1bOk8P8iqSHlUMmuNpLvTHbSVGmwkPXVhqoM4rKSN0p6WgRBdrIJEBNtyRvvtbAriKWRa5DEut1pJSik9TrTb4YF8MVUzNUX5nJ+0a0i20OWJCqTufL17Dtjo6aWvGpS5ZeFRlFWXfw3mBqaWnqCApliSQqDcAsoYj6E2wTwveHy2yyh/2aL9qKcMOLMyg+H4pGyqjUVXs32swlJJGpA0jOAbbEKL3v2OOvJYeTmVInNEyn2tVIYtoGoHllibkrax+JOOepoFenqoJm0Qw106KFkWNyXOpfM3l06ZCumxv8OmNuVUrQV2Wxsmg66sG8wlLEqhJJAADX7AY5mt37hj86DPG2bzQVC8uogjUoh0SzBCSsl22Km6st1vjTJIzZDUlpkmYxzkuj613ZmsGIF9IIGPXF+Z1yVYSESiDSlzHCJBpOsyPc7B0AWw3G5viVldLJkta02q4WZUZwFZ0GyOyjYN2+ODsjrb3fuJFJGxRYoedqSBHdjVyKpJjDhFVT73XboBvj1muW1EVbTGiaTnmEuwkl1G1xdbubW7W7405plUbLHaObnPFCQedGsZblgbqWBtpBH1wR4jptdewYJZKINqaXlhDrHmDlWF/QEG+NW+Tz8bbmj3JPVyZlSCsUBkQ+XUmz6DdrKfKDt19MG4OJInmEcYZlLaOatimuxbSTe99Iwt5K7y1VHUzA82bm+ZnVy6BAFNgqhB1ABHbBLLW01EcISJlR3YlIXj0NpN2BJ0sT7u3rfGuHaFFZachy8KB/K81/rIf/GcOHGqXoKsf+i/9k4pvI8qeWur2SpqICsifmX0ggr1IIN/hg5nmXzimk1ZjWsqRsba032OzWQFh8zjKWWKlpNEnRXy1VGcuqIjPNNUcuMxhhcJbzuqG52BvqO2wHphlzlWeOmeMqkgTXz2IARQFLXXq4N/dtbC/S15MUEE1JBeWnRIZ2TzFblSxa9hbcDbqe+NtfURfk+keVXZ1VkAVgoOkWZHJBsp0j4ntipE5N6GDIZ2bMKD7cTqyzMG0qvRbW8uGDxKWyUcp6R1UZP+8Cv4nCzwwqiqy9vJctP7j6wNal9N7CxF+mGrxTivl7m9tMsTA/8AuKP/AOsXDg0j8tiV4i+Wpp263ikFvkQf34SKadXJuH1EHe/l6fjh48RR9tRn/Vl3+iYTKMki5kvsTax9LdenTE9R8x+x6/6a28MFe2p/2L08P/8AF1J/VKMKeQRqtdmgA39oBJ+eo/iT9+OnIOLFostpeZBOw5agMijSb9AD632tjmyObVX5gSpTXyH0tsVDR3sR+sO+OLBFrJJvucakvhODN4HNeCkkvSMsixBgF1HctfYYNfl2KizWjlmYIjxzRyOQdlsrL06ecKPqcKlXRwPmbl3qA+seUJqU2CEdvcubfC2OzxAYLU0LG1+YRb5kfs6Y7VyRLyy+488feIVBLl9XFFMXd4mVdMUmkk7e/o0j78InF+1JTD/1YfwOCfE8eqkqBb/JsfuF/wB2BfFO9JSf1sP4HHp4MehTX0PD/UFWTF93+wt8QS6eSx6LKCfpvhwzelrJlq2WqB0yMsaX0+QAlwy23OkgDrhI4u/Np/S/dh29nk9qLijQWkAdmGpn1CwdWvddCgG1ut8Z9b85+xPSfJi/v+4KgrIZGo1llaFIaRAZEJUszKDyyw6bLcDe+GKnyxfbqZElnAWmlcPzCJPMyDc2vax6YVMpoY5dpIDKBClrSiOxRpQCfMCfIBvuRb44fKKH+cgx2/kQABN7faebfv8Ao798eQvmJI+kxrXHfvX8/ocnGmVBYkfXPI5nhHnmkYfnB+gW0/swFDRyZrCyQqoad3EoUKzeVrowDtc331bfLDZxybUwPW00Bt6/arthGyHJ5Ys1R5KQ0wkd2QMWN1CtqC3J1C7KSe31ws9W/szn6yKjLZdg9xQ6iuJfTpFFISWBK++vW25HwGAvCdPyqesY6SdDMWXWOzG2l0XSBb64K+IdMXmCqLs1JMAPWzIbY5FqAaOv0GZlWK15ma+oodQ0sBptcb98a9G7xRMun8qLq4GW2XUIPUUsP/jXB3AvhdLUdKPSCIf9i4KY1Myis8pYXmzJJXZQtcpQIoYs0kYQLpbbve9x0645KClSKoy5V1aoaxo21xhJAZIlYmSzMJGNgdd+m3bHfxFqNfmaqkT6p6YFJraCNPUkg27bgXGOKjqI2loFjWFSK4fmnke/2fvM0iqxuCtjuNNt8YPlhHzIN8d0FS1SkpmjWk8gaKSoESPYkujAizarLuewPrjXmVGUyfMG0xIspaSNIZA6IpCAgMAF3ILGwHXHfxnKsdRHLpqg4URrJHFHJFeRgApWQ+8WA3UX6DvjFXQKMqrY15gLLKzmSPRdiLkqo2C9AAB1v1vifQ7Gt2JeVa3qGAaFTIItBmgL3tCh0K9wAQCW0fXHbmcUpzOYRRLLKKWNgjWIYLMhYANsDYG2AmXymZIytIZWSOM+SdlOyFNTBZB5tQXe3u3v2wbzMSjM4uVEkuulAkjO941cM4W5ALW2FzbFy7nm4vmo2yQss9HJJEsLvUSry15dgDCvvcva+oMd7kA2xyU9XzJ4Y5ZoZGimNnQkym5Nk0geVf1jciwxiKuimMEtPHHDCtcAiBVVwGh3LBdtyNjubY30uTJFVIwhZfOyq8k5Bt5msiLcEdfK3XGuDy+5rm83sFOG005jXi4+0SF7fIMp+e+/1GDHFB/kdTb/ADT/AIYC5Uf53n/2Vb/8zBnir/A6n+qf8Mcmb5prDyCtDl94adEcsaqgRHiSm5rBFv5geYunzNfcdQcBaKjkSlKDWBT1MgYFV1Fdx5ldgo7XudsEeS0cVNVxVNpEigURpAry/m3JF2YApo1MRuNjfpiM2pa1bLO0s4ZVkIQSa40kvYHY2ubD446mTkWxpyqf/Ap0VworFA1oi3DqU1AJtYnufXFg+I0GvLKsekeof7pDfuxWlM7w5e0ki6XjmikC6bKNMiW0m51gjvc9cW9xHS82lqIwba4XX71OLhwx4uGVXxy4aLL3BuDe3xBjU3/ZhNoxZSeZcqGBG42t0t88M+eya8tyxtrgqn3Iy/t04WIbmKUkAWBFlG339Tieo8/sj0/0tpY9+zl6+iLBmy+qjiy6WmjaYw0w8rxholLXJcecHmAHoAdrdMb8im5ldVyagxkipnLKCFN0O4B3UdNjuMdeWSwz8mGXmI5Ipl5MzKrIsCzXdQbb6mW436Y8CnWPNalEAVBTwgKOgA2A+gxy438VP+bnLHlM5c0aqFUrEN7NfYwC73stte19Or02sMDvEdTzKI9ucB+0fwxzZvmdRFXSAVUaxaluhuxVfKTtpNtgd+m56XwS4/UMlKw3AqEI9CD/APGOpchJpxl9wpmEeqKRR1KEfsOFbNZL5dQn/Xh/Cx/acNtR7jfI/hhQqG/meE+nLP3SWx6sHz9jxv1Bb4//AEB+II9XJUdWlAH12w55LHGksksrUZkMsvmD3m31WHWw8u1vTCnmA+1ptiQJ1JAFzYEE2tudsGOGYaeSapnijk0Qo9zJIAdw3l0Bdx16m/TGPW/O9kY9Mqw/n9zjocjj0o6mbmGm5kukx6RHJqP+U3J03Fh6DfDzlsgOZWHuiiQr6+aQ/uUYT8jlDrTmeKV0VEjKCBiBHy1ZW1Kt31N2vbSdwMOVMoGaKRsHoztbpokW3x6Ob/IY8iL/AOU+mxJKKr1Rt4+/wJj3EkP/AJo8KOV1jSZ1ZqiSXQ9RZXBtGCx2U6iCD8LdBhr8Q3IoXI6iSE//ALU/fhK4Lp75ks/mtKai2ttT6l0atRAt1Y2Ivtgzpby+jOfrvN7DJxrQiaop1bUFaKYakF2/ROw7nbCyoWKjzKzSsCqC84KvdhboRe1zthk4wq1SqViXHLpJnOiwIuyAEX2v1wHWk1Ly2LNJNVU8chaQOCt1cAEKO3bF9H8lM58Pk/Jf+TxaIIV/VjQfcoGOzHlFtt6Y9Y2IKP41oI3zCuWo50aPyWSVIHlW4Qqw8qke6fod+2B619KtbRzQLU1EUZmdmWByQzhVVQNCiyqoUAdLDF+SdMaaPp9+I03IOHZVmZZpSVJ1SUNfI1rBTDIBt021aQb97Y9y5nMYJYafLK3zowBcWALC3VnJ2P0xbKdMa5f3YSxpGjyyZ80U/DBWBY5Ia+OZb6lWnDKT0I1AAlCLbEkdcdldls001M8lJWxQxRaA8cQDah7pCAEBbj3cfRyYwvU4vSZJU7KGzOjJg5VJR1zScyErzItIVYrWAPy1de7HGRk1XzA4oK7SJObyi0ejmddW51dd7XxfOMLhQjoVIqfxclL5HkWamqmqfYkQOqoommCkKtzfyhr3PwHbBbMeEM2nilR5aSNXUjQiu5tbpqa3X1ti0zjDYHCLdsE6VIo/K+HqoRwiXLasyRwmI6J4lRvI8Yexb3gjsL/H4YF5lw9Uxyu1RR1cMH2RiMJSVl0RCE6ymrdlA/bj6EHfGRhtA3aPm3MYx7HJBFFXuSoCrJC5C6Tcfoi2H+TjFDGwalrUJU2BpnNyRa23TFq48jvhrYIvTwfLsiymipKfkT86Oa5TkyX0+axF1seuOSsy6TQyrSVAaxH5h/4Y+qX6/T+ONjYUlrds6en6ueCEoRSp+q/YpURUjohbKKiWTQoYmnIJYADqT8P2YFhaqHMJqiShqo4XjRI1EesqFAAB0kgdDi/8eE6nERxKO6MXldooCbIoppXl9lzHU5u2mNgDcAEW2NiB0xv4kpaieKOOChqtSSI4DRaQAvbc+m2L6PXGRjSgeV8epSqUWYOp/m2cXHd4h/acYX6nhzMRQijNBNrBGkroZSNerchiAbY+iPXGI+mNfHmvwYZMcclauzs+eIOHa9Z6aVqCo0xyBmsFJ6W2s2GSsyupnMhiyqVJnjaMSyNEmzC128+4+hOLlOPI74U8spvUyY9PBKkVrlvDmZQwxwiKlbloE1Gd1uAAAbck2PqMcL8NZqa5JvZ6fSkLJ/hB0nUQevK1X26aSPji2jiYwWKKepLc6n1GRqrKp4p4XzOemaMw0rKzKWjjkbVpVgxszhVJOm1jbqcC58lqI6mCanyeSGKJXWRUaLU7PpFwBIdQGnt64ukY8n94wp4lPkic5T3kUJncjPmEoa9M3sgVRUADq9/dLEEG1sesieM1NDAppgWrA+ina6qFS+/ckkHcjuB2xo8c/wDG9P8A1Kf2nwe4T/xrS/0H/s40hFQjpQJ1Gi58TExMBJ//2Q=="/>
          <p:cNvSpPr>
            <a:spLocks noChangeAspect="1" noChangeArrowheads="1"/>
          </p:cNvSpPr>
          <p:nvPr/>
        </p:nvSpPr>
        <p:spPr bwMode="auto">
          <a:xfrm>
            <a:off x="1143000" y="-925513"/>
            <a:ext cx="1785938" cy="191452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3076" name="Picture 4" descr="http://www.oknation.net/blog/home/blog_data/246/4246/images/content/note2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0820" y="43666"/>
            <a:ext cx="2215861" cy="1489551"/>
          </a:xfrm>
          <a:prstGeom prst="rect">
            <a:avLst/>
          </a:prstGeom>
          <a:noFill/>
        </p:spPr>
      </p:pic>
      <p:pic>
        <p:nvPicPr>
          <p:cNvPr id="8" name="Picture 7" descr="ความรับผิดชอบ.bmp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28751" y="4724400"/>
            <a:ext cx="1785715" cy="19142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58085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4318"/>
            <a:ext cx="7239000" cy="1143000"/>
          </a:xfrm>
        </p:spPr>
        <p:txBody>
          <a:bodyPr/>
          <a:lstStyle/>
          <a:p>
            <a:r>
              <a:rPr lang="th-TH" dirty="0"/>
              <a:t>เข้ากลุ่มไลน์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9416"/>
            <a:ext cx="7239000" cy="3191184"/>
          </a:xfrm>
        </p:spPr>
        <p:txBody>
          <a:bodyPr>
            <a:normAutofit/>
          </a:bodyPr>
          <a:lstStyle/>
          <a:p>
            <a:r>
              <a:rPr lang="th-TH" dirty="0"/>
              <a:t>ใช้กลุ่มเดิม เปลี่ยนชื่อหรือไม่</a:t>
            </a:r>
            <a:endParaRPr lang="en-US" dirty="0"/>
          </a:p>
        </p:txBody>
      </p:sp>
      <p:sp>
        <p:nvSpPr>
          <p:cNvPr id="4" name="กล่องข้อความ 3">
            <a:extLst>
              <a:ext uri="{FF2B5EF4-FFF2-40B4-BE49-F238E27FC236}">
                <a16:creationId xmlns:a16="http://schemas.microsoft.com/office/drawing/2014/main" id="{D44A8D4C-9F31-421C-98D7-C483BA9A3320}"/>
              </a:ext>
            </a:extLst>
          </p:cNvPr>
          <p:cNvSpPr txBox="1"/>
          <p:nvPr/>
        </p:nvSpPr>
        <p:spPr>
          <a:xfrm>
            <a:off x="2057400" y="2667000"/>
            <a:ext cx="44958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4000" dirty="0"/>
              <a:t>สื่อการสอนใน </a:t>
            </a:r>
            <a:r>
              <a:rPr lang="en-US" sz="4000" dirty="0"/>
              <a:t>www.</a:t>
            </a:r>
          </a:p>
          <a:p>
            <a:r>
              <a:rPr lang="th-TH" sz="4000" dirty="0"/>
              <a:t>ส่งงานใน </a:t>
            </a:r>
            <a:r>
              <a:rPr lang="en-US" sz="4000" dirty="0"/>
              <a:t>Classroom</a:t>
            </a:r>
          </a:p>
        </p:txBody>
      </p:sp>
    </p:spTree>
    <p:extLst>
      <p:ext uri="{BB962C8B-B14F-4D97-AF65-F5344CB8AC3E}">
        <p14:creationId xmlns:p14="http://schemas.microsoft.com/office/powerpoint/2010/main" val="7294102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Agreement</a:t>
            </a:r>
          </a:p>
        </p:txBody>
      </p:sp>
      <p:pic>
        <p:nvPicPr>
          <p:cNvPr id="1026" name="Picture 2" descr="http://images.wikia.com/false-awakening/th/images/e/eb/Nuvola_apps_important.svg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76400" y="1524000"/>
            <a:ext cx="5715000" cy="47625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9918656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Agreement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64382" y="2489200"/>
            <a:ext cx="6345260" cy="3987800"/>
          </a:xfrm>
        </p:spPr>
        <p:txBody>
          <a:bodyPr>
            <a:normAutofit fontScale="62500" lnSpcReduction="20000"/>
          </a:bodyPr>
          <a:lstStyle/>
          <a:p>
            <a:r>
              <a:rPr lang="th-TH" sz="2900" dirty="0">
                <a:latin typeface="Baskerville Old Face" pitchFamily="18" charset="0"/>
              </a:rPr>
              <a:t>เช็คชื่อ ห้ามเซ็นต์ชื่อแทนกันนะคะ</a:t>
            </a:r>
          </a:p>
          <a:p>
            <a:r>
              <a:rPr lang="th-TH" sz="2900" dirty="0">
                <a:latin typeface="Baskerville Old Face" pitchFamily="18" charset="0"/>
              </a:rPr>
              <a:t>ห้ามเข้าห้องเรียนสายเกิน </a:t>
            </a:r>
            <a:r>
              <a:rPr lang="en-US" sz="2900" dirty="0">
                <a:latin typeface="Baskerville Old Face" pitchFamily="18" charset="0"/>
              </a:rPr>
              <a:t>15 </a:t>
            </a:r>
            <a:r>
              <a:rPr lang="th-TH" sz="2900" dirty="0">
                <a:latin typeface="Baskerville Old Face" pitchFamily="18" charset="0"/>
              </a:rPr>
              <a:t>นาที </a:t>
            </a:r>
          </a:p>
          <a:p>
            <a:r>
              <a:rPr lang="th-TH" sz="2900" dirty="0">
                <a:latin typeface="Baskerville Old Face" pitchFamily="18" charset="0"/>
              </a:rPr>
              <a:t>หลัง </a:t>
            </a:r>
            <a:r>
              <a:rPr lang="en-US" sz="2900" dirty="0">
                <a:latin typeface="Baskerville Old Face" pitchFamily="18" charset="0"/>
              </a:rPr>
              <a:t>15 </a:t>
            </a:r>
            <a:r>
              <a:rPr lang="th-TH" sz="2900" dirty="0">
                <a:latin typeface="Baskerville Old Face" pitchFamily="18" charset="0"/>
              </a:rPr>
              <a:t>นาทีแต่ภายใน </a:t>
            </a:r>
            <a:r>
              <a:rPr lang="en-US" sz="2900" dirty="0">
                <a:latin typeface="Baskerville Old Face" pitchFamily="18" charset="0"/>
              </a:rPr>
              <a:t>30 </a:t>
            </a:r>
            <a:r>
              <a:rPr lang="th-TH" sz="2900" dirty="0">
                <a:latin typeface="Baskerville Old Face" pitchFamily="18" charset="0"/>
              </a:rPr>
              <a:t>นาทีของการเริ่มเรียน อาจารย์ขอเหตุผล แต่ถือเป็นขาด ครึ่งของครึ่งครั้ง (สายกรณีนี้ </a:t>
            </a:r>
            <a:r>
              <a:rPr lang="en-US" sz="2900" dirty="0">
                <a:latin typeface="Baskerville Old Face" pitchFamily="18" charset="0"/>
              </a:rPr>
              <a:t>4 </a:t>
            </a:r>
            <a:r>
              <a:rPr lang="th-TH" sz="2900" dirty="0">
                <a:latin typeface="Baskerville Old Face" pitchFamily="18" charset="0"/>
              </a:rPr>
              <a:t>ครั้ง ถือเป็นขาด </a:t>
            </a:r>
            <a:r>
              <a:rPr lang="en-US" sz="2900" dirty="0">
                <a:latin typeface="Baskerville Old Face" pitchFamily="18" charset="0"/>
              </a:rPr>
              <a:t>1 </a:t>
            </a:r>
            <a:r>
              <a:rPr lang="th-TH" sz="2900" dirty="0">
                <a:latin typeface="Baskerville Old Face" pitchFamily="18" charset="0"/>
              </a:rPr>
              <a:t>ครั้ง) โดยการขอเข้าห้องเรียนและ</a:t>
            </a:r>
            <a:r>
              <a:rPr lang="th-TH" sz="2900" dirty="0" err="1">
                <a:latin typeface="Baskerville Old Face" pitchFamily="18" charset="0"/>
              </a:rPr>
              <a:t>เซ็นต์ชื่อ</a:t>
            </a:r>
            <a:r>
              <a:rPr lang="th-TH" sz="2900" dirty="0">
                <a:latin typeface="Baskerville Old Face" pitchFamily="18" charset="0"/>
              </a:rPr>
              <a:t> พร้อมมีเครื่องหมายกำกับว่าเข้าสาย</a:t>
            </a:r>
          </a:p>
          <a:p>
            <a:r>
              <a:rPr lang="th-TH" sz="2900" dirty="0">
                <a:latin typeface="Baskerville Old Face" pitchFamily="18" charset="0"/>
              </a:rPr>
              <a:t>เกิน </a:t>
            </a:r>
            <a:r>
              <a:rPr lang="en-US" sz="2900" dirty="0">
                <a:latin typeface="Baskerville Old Face" pitchFamily="18" charset="0"/>
              </a:rPr>
              <a:t>30 </a:t>
            </a:r>
            <a:r>
              <a:rPr lang="th-TH" sz="2900" dirty="0">
                <a:latin typeface="Baskerville Old Face" pitchFamily="18" charset="0"/>
              </a:rPr>
              <a:t>อาจารย์อนุญาตให้เข้าเรียนแต่ถือเป็นขาดครึ่งครั้ง (สายกรณีนี้ </a:t>
            </a:r>
            <a:r>
              <a:rPr lang="en-US" sz="2900" dirty="0">
                <a:latin typeface="Baskerville Old Face" pitchFamily="18" charset="0"/>
              </a:rPr>
              <a:t>2 </a:t>
            </a:r>
            <a:r>
              <a:rPr lang="th-TH" sz="2900" dirty="0">
                <a:latin typeface="Baskerville Old Face" pitchFamily="18" charset="0"/>
              </a:rPr>
              <a:t>ครั้ง ถือเป็นขาด </a:t>
            </a:r>
            <a:r>
              <a:rPr lang="en-US" sz="2900" dirty="0">
                <a:latin typeface="Baskerville Old Face" pitchFamily="18" charset="0"/>
              </a:rPr>
              <a:t>1 </a:t>
            </a:r>
            <a:r>
              <a:rPr lang="th-TH" sz="2900" dirty="0">
                <a:latin typeface="Baskerville Old Face" pitchFamily="18" charset="0"/>
              </a:rPr>
              <a:t>ครั้ง) โดยการขอเข้าห้องเรียนและเซ็นต์ชื่อ พร้อมมีเครื่องหมายกำกับว่าเข้าสาย</a:t>
            </a:r>
          </a:p>
          <a:p>
            <a:r>
              <a:rPr lang="th-TH" sz="2900" dirty="0">
                <a:latin typeface="Baskerville Old Face" pitchFamily="18" charset="0"/>
              </a:rPr>
              <a:t>การลา </a:t>
            </a:r>
          </a:p>
          <a:p>
            <a:pPr>
              <a:buNone/>
            </a:pPr>
            <a:r>
              <a:rPr lang="th-TH" sz="2900" dirty="0">
                <a:latin typeface="Baskerville Old Face" pitchFamily="18" charset="0"/>
              </a:rPr>
              <a:t>		ลาป่วย โทรแจ้งอาจารย์ก่อนคาบเรียน และถ้ากรณีหยุดเรียน </a:t>
            </a:r>
            <a:r>
              <a:rPr lang="en-US" sz="2900" dirty="0">
                <a:latin typeface="Baskerville Old Face" pitchFamily="18" charset="0"/>
              </a:rPr>
              <a:t>2 </a:t>
            </a:r>
            <a:r>
              <a:rPr lang="th-TH" sz="2900" dirty="0">
                <a:latin typeface="Baskerville Old Face" pitchFamily="18" charset="0"/>
              </a:rPr>
              <a:t>สัปดาห์ติดต่อกัน ส่งเอกสารใบรับรอง</a:t>
            </a:r>
            <a:r>
              <a:rPr lang="th-TH" sz="2900" dirty="0" err="1">
                <a:latin typeface="Baskerville Old Face" pitchFamily="18" charset="0"/>
              </a:rPr>
              <a:t>เเพทย์</a:t>
            </a:r>
            <a:endParaRPr lang="th-TH" sz="2900" dirty="0">
              <a:latin typeface="Baskerville Old Face" pitchFamily="18" charset="0"/>
            </a:endParaRPr>
          </a:p>
          <a:p>
            <a:pPr>
              <a:buNone/>
            </a:pPr>
            <a:r>
              <a:rPr lang="th-TH" sz="2900" dirty="0">
                <a:latin typeface="Baskerville Old Face" pitchFamily="18" charset="0"/>
              </a:rPr>
              <a:t>		ลากิจ ทำเอกสารแจ้งอาจารย์ล่วงหน้า </a:t>
            </a:r>
            <a:r>
              <a:rPr lang="en-US" sz="2900" dirty="0">
                <a:latin typeface="Baskerville Old Face" pitchFamily="18" charset="0"/>
              </a:rPr>
              <a:t>1 </a:t>
            </a:r>
            <a:r>
              <a:rPr lang="th-TH" sz="2900" dirty="0">
                <a:latin typeface="Baskerville Old Face" pitchFamily="18" charset="0"/>
              </a:rPr>
              <a:t>สัปดาห์</a:t>
            </a:r>
          </a:p>
          <a:p>
            <a:r>
              <a:rPr lang="th-TH" sz="2900" dirty="0">
                <a:latin typeface="Baskerville Old Face" pitchFamily="18" charset="0"/>
              </a:rPr>
              <a:t>ขาดเกิน </a:t>
            </a:r>
            <a:r>
              <a:rPr lang="en-US" sz="2900" dirty="0">
                <a:latin typeface="Baskerville Old Face" pitchFamily="18" charset="0"/>
              </a:rPr>
              <a:t>3 </a:t>
            </a:r>
            <a:r>
              <a:rPr lang="th-TH" sz="2900" dirty="0">
                <a:latin typeface="Baskerville Old Face" pitchFamily="18" charset="0"/>
              </a:rPr>
              <a:t>ครั้ง ขาดครั้งที่ </a:t>
            </a:r>
            <a:r>
              <a:rPr lang="en-US" sz="2900" dirty="0">
                <a:latin typeface="Baskerville Old Face" pitchFamily="18" charset="0"/>
              </a:rPr>
              <a:t>4 </a:t>
            </a:r>
            <a:r>
              <a:rPr lang="th-TH" sz="2900" dirty="0">
                <a:latin typeface="Baskerville Old Face" pitchFamily="18" charset="0"/>
              </a:rPr>
              <a:t>อาจารย์ขอเชิญผู้ปกครองเข้าพบเพื่อหาแนวทางการเรียนของนักศึกษาคนนั้นๆ</a:t>
            </a:r>
          </a:p>
          <a:p>
            <a:endParaRPr lang="th-TH" dirty="0">
              <a:latin typeface="Baskerville Old Face" pitchFamily="18" charset="0"/>
            </a:endParaRPr>
          </a:p>
        </p:txBody>
      </p:sp>
      <p:pic>
        <p:nvPicPr>
          <p:cNvPr id="4" name="Picture 2" descr="http://images.wikia.com/false-awakening/th/images/e/eb/Nuvola_apps_important.svg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86600" y="304800"/>
            <a:ext cx="1371600" cy="11430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9243629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Agreement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h-TH" dirty="0">
                <a:latin typeface="Baskerville Old Face" pitchFamily="18" charset="0"/>
              </a:rPr>
              <a:t>ภายในห้องเรียน</a:t>
            </a:r>
          </a:p>
          <a:p>
            <a:r>
              <a:rPr lang="th-TH" dirty="0">
                <a:latin typeface="Baskerville Old Face" pitchFamily="18" charset="0"/>
              </a:rPr>
              <a:t>ปิดโทรศัพท์ และเครื่องมือสื่อสารทุกชนิด หรือเปิดเป็นระบบสั่น ถ้านักศึกษาต้องการคุยโทรศัพท์ แจ้งขออนุญาตอาจารย์ และออกไปคุยนอกห้องเรียน อาจารย์ให้เวลาในการคุย </a:t>
            </a:r>
            <a:r>
              <a:rPr lang="en-US" dirty="0">
                <a:latin typeface="Baskerville Old Face" pitchFamily="18" charset="0"/>
              </a:rPr>
              <a:t>15 </a:t>
            </a:r>
            <a:r>
              <a:rPr lang="th-TH" dirty="0">
                <a:latin typeface="Baskerville Old Face" pitchFamily="18" charset="0"/>
              </a:rPr>
              <a:t>นาที เกินกว่านั้นไม่อนุญาตให้เข้าเรียนต่อ ถือเป็นการขาดเรียน</a:t>
            </a:r>
          </a:p>
          <a:p>
            <a:r>
              <a:rPr lang="th-TH" dirty="0">
                <a:latin typeface="Baskerville Old Face" pitchFamily="18" charset="0"/>
              </a:rPr>
              <a:t>กรุณาอย่างเล่น </a:t>
            </a:r>
            <a:r>
              <a:rPr lang="en-US" dirty="0">
                <a:latin typeface="Baskerville Old Face" pitchFamily="18" charset="0"/>
              </a:rPr>
              <a:t>Community </a:t>
            </a:r>
            <a:r>
              <a:rPr lang="th-TH" dirty="0">
                <a:latin typeface="Baskerville Old Face" pitchFamily="18" charset="0"/>
              </a:rPr>
              <a:t>และ </a:t>
            </a:r>
            <a:r>
              <a:rPr lang="en-US" dirty="0">
                <a:latin typeface="Baskerville Old Face" pitchFamily="18" charset="0"/>
              </a:rPr>
              <a:t>Chat</a:t>
            </a:r>
            <a:r>
              <a:rPr lang="th-TH" dirty="0">
                <a:latin typeface="Baskerville Old Face" pitchFamily="18" charset="0"/>
              </a:rPr>
              <a:t> ทุกชนิด เช่น </a:t>
            </a:r>
            <a:r>
              <a:rPr lang="en-US" dirty="0" err="1">
                <a:latin typeface="Baskerville Old Face" pitchFamily="18" charset="0"/>
              </a:rPr>
              <a:t>Facebook</a:t>
            </a:r>
            <a:r>
              <a:rPr lang="en-US" dirty="0">
                <a:latin typeface="Baskerville Old Face" pitchFamily="18" charset="0"/>
              </a:rPr>
              <a:t>, </a:t>
            </a:r>
            <a:r>
              <a:rPr lang="en-US" dirty="0" err="1">
                <a:latin typeface="Baskerville Old Face" pitchFamily="18" charset="0"/>
              </a:rPr>
              <a:t>WhatApps</a:t>
            </a:r>
            <a:r>
              <a:rPr lang="en-US" dirty="0">
                <a:latin typeface="Baskerville Old Face" pitchFamily="18" charset="0"/>
              </a:rPr>
              <a:t>, Lines, MSN, </a:t>
            </a:r>
            <a:r>
              <a:rPr lang="en-US" dirty="0" err="1">
                <a:latin typeface="Baskerville Old Face" pitchFamily="18" charset="0"/>
              </a:rPr>
              <a:t>Instagram</a:t>
            </a:r>
            <a:r>
              <a:rPr lang="en-US" dirty="0">
                <a:latin typeface="Baskerville Old Face" pitchFamily="18" charset="0"/>
              </a:rPr>
              <a:t> </a:t>
            </a:r>
            <a:r>
              <a:rPr lang="th-TH" dirty="0">
                <a:latin typeface="Baskerville Old Face" pitchFamily="18" charset="0"/>
              </a:rPr>
              <a:t>ฯลฯ ในห้องเรียน เว้นแต่อาจารย์ให้ทำกิจกรรมผ่าน </a:t>
            </a:r>
            <a:r>
              <a:rPr lang="en-US" dirty="0">
                <a:latin typeface="Baskerville Old Face" pitchFamily="18" charset="0"/>
              </a:rPr>
              <a:t>Community </a:t>
            </a:r>
            <a:r>
              <a:rPr lang="th-TH" dirty="0">
                <a:latin typeface="Baskerville Old Face" pitchFamily="18" charset="0"/>
              </a:rPr>
              <a:t>เท่านั้น</a:t>
            </a:r>
          </a:p>
          <a:p>
            <a:r>
              <a:rPr lang="th-TH" dirty="0">
                <a:latin typeface="Baskerville Old Face" pitchFamily="18" charset="0"/>
              </a:rPr>
              <a:t>การขออนุญาตทำกิจธุระส่วนตัว ยกมือและขออนุญาต อาจารย์ให้เวลาในการทำกิจธุระส่วนตัว </a:t>
            </a:r>
            <a:r>
              <a:rPr lang="en-US" dirty="0">
                <a:latin typeface="Baskerville Old Face" pitchFamily="18" charset="0"/>
              </a:rPr>
              <a:t>15 </a:t>
            </a:r>
            <a:r>
              <a:rPr lang="th-TH" dirty="0">
                <a:latin typeface="Baskerville Old Face" pitchFamily="18" charset="0"/>
              </a:rPr>
              <a:t>นาที เกินกว่านั้นไม่อนุญาตให้เข้าเรียนต่อ ถือเป็นการขาดเรียน</a:t>
            </a:r>
            <a:endParaRPr lang="en-US" dirty="0">
              <a:latin typeface="Baskerville Old Face" pitchFamily="18" charset="0"/>
            </a:endParaRPr>
          </a:p>
        </p:txBody>
      </p:sp>
      <p:pic>
        <p:nvPicPr>
          <p:cNvPr id="4" name="Picture 2" descr="http://images.wikia.com/false-awakening/th/images/e/eb/Nuvola_apps_important.svg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86600" y="304800"/>
            <a:ext cx="1371600" cy="11430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3037977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/>
              <a:t>จุดมุ่งหมายของรายวิชา</a:t>
            </a:r>
            <a:br>
              <a:rPr lang="en-US" dirty="0"/>
            </a:b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64382" y="2489200"/>
            <a:ext cx="7822418" cy="3530600"/>
          </a:xfrm>
        </p:spPr>
        <p:txBody>
          <a:bodyPr/>
          <a:lstStyle/>
          <a:p>
            <a:r>
              <a:rPr lang="th-TH" sz="3200" dirty="0"/>
              <a:t>เพื่อให้นักศึกษาเข้าใจถึงบทบาทและพัฒนาการของการโฆษณาผ่านสื่อดิจิทัลประเภทต่างๆ การออกแบบและกลยุทธ์ของการโฆษณาผ่านสื่อดิจิทัลประเภทต่างๆ อย่างมีประสิทธิภาพ รวมถึงการประเมินผลการโฆษณาผ่านสื่อดิจิทัล</a:t>
            </a:r>
            <a:endParaRPr lang="en-US" sz="3200" dirty="0"/>
          </a:p>
          <a:p>
            <a:pPr marL="0" indent="0">
              <a:buNone/>
            </a:pP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8808230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/>
              <a:t>คำอธิบายรายวิชา</a:t>
            </a:r>
            <a:br>
              <a:rPr lang="en-US" dirty="0"/>
            </a:b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h-TH" dirty="0"/>
          </a:p>
          <a:p>
            <a:r>
              <a:rPr lang="th-TH" sz="2800" dirty="0"/>
              <a:t>การสื่อสารการตลาดผ่านสื่อดิจิทัล แนวคิดการสื่อสารการตลาด พัฒนาการสื่อสารการตลาด พฤติกรรมผู้บริโภคยุคใหม่ หลักการสื่อสารการตลาดผ่านสื่อดิจิทัล กลยุทธ์และกลวิธีสื่อสารการตลาดผ่านสื่อดิจิทัลประเภทต่าง ๆ รวมถึงจริยธรรมการสื่อสารการตลาดผ่านสื่อดิจิทัล</a:t>
            </a:r>
            <a:endParaRPr lang="en-US" sz="2800" dirty="0"/>
          </a:p>
          <a:p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14866546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381000" y="304800"/>
            <a:ext cx="8229600" cy="4525963"/>
          </a:xfrm>
        </p:spPr>
        <p:txBody>
          <a:bodyPr>
            <a:normAutofit/>
          </a:bodyPr>
          <a:lstStyle/>
          <a:p>
            <a:endParaRPr lang="en-US" dirty="0"/>
          </a:p>
          <a:p>
            <a:pPr>
              <a:buNone/>
            </a:pPr>
            <a:r>
              <a:rPr lang="th-TH" b="1" dirty="0"/>
              <a:t>    </a:t>
            </a:r>
            <a:endParaRPr lang="en-US" dirty="0"/>
          </a:p>
          <a:p>
            <a:endParaRPr lang="th-TH" dirty="0"/>
          </a:p>
          <a:p>
            <a:endParaRPr lang="th-TH" dirty="0"/>
          </a:p>
          <a:p>
            <a:endParaRPr lang="th-TH" dirty="0"/>
          </a:p>
          <a:p>
            <a:endParaRPr lang="th-TH" dirty="0"/>
          </a:p>
          <a:p>
            <a:endParaRPr lang="th-TH" dirty="0"/>
          </a:p>
        </p:txBody>
      </p:sp>
      <p:pic>
        <p:nvPicPr>
          <p:cNvPr id="2050" name="Picture 2" descr="http://statics.atcloud.com/files/entries/4/45130/images/1_origina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39181" y="5558576"/>
            <a:ext cx="1770183" cy="1299424"/>
          </a:xfrm>
          <a:prstGeom prst="rect">
            <a:avLst/>
          </a:prstGeom>
          <a:noFill/>
        </p:spPr>
      </p:pic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2783508"/>
              </p:ext>
            </p:extLst>
          </p:nvPr>
        </p:nvGraphicFramePr>
        <p:xfrm>
          <a:off x="152400" y="203474"/>
          <a:ext cx="8153400" cy="551152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8270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056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2075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80713">
                <a:tc gridSpan="3"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th-TH" sz="2400" dirty="0">
                          <a:effectLst/>
                        </a:rPr>
                        <a:t>๒</a:t>
                      </a:r>
                      <a:r>
                        <a:rPr lang="en-US" sz="2400" dirty="0">
                          <a:effectLst/>
                        </a:rPr>
                        <a:t>.</a:t>
                      </a:r>
                      <a:r>
                        <a:rPr lang="th-TH" sz="2400" dirty="0">
                          <a:effectLst/>
                        </a:rPr>
                        <a:t>แผนการประเมินผลการเรียนรู้</a:t>
                      </a:r>
                      <a:endParaRPr lang="en-US" sz="2400" dirty="0">
                        <a:effectLst/>
                        <a:latin typeface="Cambria"/>
                        <a:ea typeface="Times New Roman"/>
                        <a:cs typeface="Angsana New"/>
                      </a:endParaRPr>
                    </a:p>
                  </a:txBody>
                  <a:tcPr marL="53100" marR="53100" marT="0" marB="0"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1426"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th-TH" sz="2400" dirty="0">
                          <a:effectLst/>
                        </a:rPr>
                        <a:t>วิธีการประเมิน</a:t>
                      </a:r>
                      <a:endParaRPr lang="en-US" sz="2400" dirty="0">
                        <a:effectLst/>
                        <a:latin typeface="Cambria"/>
                        <a:ea typeface="Times New Roman"/>
                        <a:cs typeface="Angsana New"/>
                      </a:endParaRPr>
                    </a:p>
                  </a:txBody>
                  <a:tcPr marL="53100" marR="531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th-TH" sz="2400">
                          <a:effectLst/>
                        </a:rPr>
                        <a:t>สัปดาห์ที่ประเมิน</a:t>
                      </a:r>
                      <a:endParaRPr lang="en-US" sz="2400">
                        <a:effectLst/>
                        <a:latin typeface="Cambria"/>
                        <a:ea typeface="Times New Roman"/>
                        <a:cs typeface="Angsana New"/>
                      </a:endParaRPr>
                    </a:p>
                  </a:txBody>
                  <a:tcPr marL="53100" marR="531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th-TH" sz="2400">
                          <a:effectLst/>
                        </a:rPr>
                        <a:t>สัดส่วนของการประเมิน</a:t>
                      </a:r>
                      <a:endParaRPr lang="en-US" sz="2400">
                        <a:effectLst/>
                        <a:latin typeface="Cambria"/>
                        <a:ea typeface="Times New Roman"/>
                        <a:cs typeface="Angsana New"/>
                      </a:endParaRPr>
                    </a:p>
                  </a:txBody>
                  <a:tcPr marL="53100" marR="5310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9092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th-TH" sz="2400">
                          <a:effectLst/>
                        </a:rPr>
                        <a:t>๑</a:t>
                      </a:r>
                      <a:r>
                        <a:rPr lang="en-US" sz="2400">
                          <a:effectLst/>
                        </a:rPr>
                        <a:t>. </a:t>
                      </a:r>
                      <a:r>
                        <a:rPr lang="th-TH" sz="2400">
                          <a:effectLst/>
                        </a:rPr>
                        <a:t>คะแนนจิตพิสัย</a:t>
                      </a:r>
                      <a:r>
                        <a:rPr lang="en-US" sz="2400">
                          <a:effectLst/>
                        </a:rPr>
                        <a:t> (</a:t>
                      </a:r>
                      <a:r>
                        <a:rPr lang="th-TH" sz="2400">
                          <a:effectLst/>
                        </a:rPr>
                        <a:t>การเข้าชั้นเรียนตรงต่อเวลา</a:t>
                      </a:r>
                      <a:r>
                        <a:rPr lang="en-US" sz="2400">
                          <a:effectLst/>
                        </a:rPr>
                        <a:t>/</a:t>
                      </a:r>
                      <a:r>
                        <a:rPr lang="th-TH" sz="2400">
                          <a:effectLst/>
                        </a:rPr>
                        <a:t>การมีส่วนร่วมในห้องเรียน</a:t>
                      </a:r>
                      <a:r>
                        <a:rPr lang="en-US" sz="2400">
                          <a:effectLst/>
                        </a:rPr>
                        <a:t>) </a:t>
                      </a:r>
                      <a:endParaRPr lang="en-US" sz="2400">
                        <a:effectLst/>
                        <a:latin typeface="Cambria"/>
                        <a:ea typeface="Times New Roman"/>
                        <a:cs typeface="Angsana New"/>
                      </a:endParaRPr>
                    </a:p>
                  </a:txBody>
                  <a:tcPr marL="53100" marR="531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ตลอดภาคการศึกษา</a:t>
                      </a:r>
                      <a:endParaRPr lang="en-US" sz="2400">
                        <a:effectLst/>
                        <a:latin typeface="Cambria"/>
                        <a:ea typeface="Times New Roman"/>
                        <a:cs typeface="Angsana New"/>
                      </a:endParaRPr>
                    </a:p>
                  </a:txBody>
                  <a:tcPr marL="53100" marR="531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๑๐%</a:t>
                      </a:r>
                    </a:p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 </a:t>
                      </a:r>
                      <a:endParaRPr lang="en-US" sz="2400">
                        <a:effectLst/>
                        <a:latin typeface="Cambria"/>
                        <a:ea typeface="Times New Roman"/>
                        <a:cs typeface="Angsana New"/>
                      </a:endParaRPr>
                    </a:p>
                  </a:txBody>
                  <a:tcPr marL="53100" marR="5310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2769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th-TH" sz="2400" dirty="0">
                          <a:effectLst/>
                        </a:rPr>
                        <a:t>๒</a:t>
                      </a:r>
                      <a:r>
                        <a:rPr lang="en-US" sz="2400" dirty="0">
                          <a:effectLst/>
                        </a:rPr>
                        <a:t>. </a:t>
                      </a:r>
                      <a:r>
                        <a:rPr lang="th-TH" sz="2400" dirty="0">
                          <a:effectLst/>
                        </a:rPr>
                        <a:t>คะแนนแบบฝึกหัดตามบทเรียน</a:t>
                      </a:r>
                      <a:r>
                        <a:rPr lang="en-US" sz="2400" dirty="0">
                          <a:effectLst/>
                        </a:rPr>
                        <a:t> (</a:t>
                      </a:r>
                      <a:r>
                        <a:rPr lang="th-TH" sz="2400" dirty="0">
                          <a:effectLst/>
                        </a:rPr>
                        <a:t>ความเข้าใจ</a:t>
                      </a:r>
                      <a:r>
                        <a:rPr lang="en-US" sz="2400" dirty="0">
                          <a:effectLst/>
                        </a:rPr>
                        <a:t> /</a:t>
                      </a:r>
                      <a:r>
                        <a:rPr lang="th-TH" sz="2400" dirty="0">
                          <a:effectLst/>
                        </a:rPr>
                        <a:t>การวิเคราะห์</a:t>
                      </a:r>
                      <a:r>
                        <a:rPr lang="en-US" sz="2400" dirty="0">
                          <a:effectLst/>
                        </a:rPr>
                        <a:t>)	</a:t>
                      </a:r>
                    </a:p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th-TH" sz="2400" dirty="0">
                          <a:effectLst/>
                        </a:rPr>
                        <a:t> </a:t>
                      </a:r>
                      <a:endParaRPr lang="en-US" sz="2400" dirty="0">
                        <a:effectLst/>
                        <a:latin typeface="Cambria"/>
                        <a:ea typeface="Times New Roman"/>
                        <a:cs typeface="Angsana New"/>
                      </a:endParaRPr>
                    </a:p>
                  </a:txBody>
                  <a:tcPr marL="53100" marR="531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th-TH" sz="2400" dirty="0">
                          <a:effectLst/>
                        </a:rPr>
                        <a:t>๕, ๑๑</a:t>
                      </a:r>
                      <a:endParaRPr lang="en-US" sz="2400" dirty="0">
                        <a:effectLst/>
                        <a:latin typeface="Cambria"/>
                        <a:ea typeface="Times New Roman"/>
                        <a:cs typeface="Angsana New"/>
                      </a:endParaRPr>
                    </a:p>
                  </a:txBody>
                  <a:tcPr marL="53100" marR="531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th-TH" sz="2400" dirty="0">
                          <a:effectLst/>
                        </a:rPr>
                        <a:t>๒๐</a:t>
                      </a:r>
                      <a:r>
                        <a:rPr lang="en-US" sz="2400" dirty="0">
                          <a:effectLst/>
                        </a:rPr>
                        <a:t>%</a:t>
                      </a:r>
                    </a:p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 </a:t>
                      </a:r>
                      <a:endParaRPr lang="en-US" sz="2400" dirty="0">
                        <a:effectLst/>
                        <a:latin typeface="Cambria"/>
                        <a:ea typeface="Times New Roman"/>
                        <a:cs typeface="Angsana New"/>
                      </a:endParaRPr>
                    </a:p>
                  </a:txBody>
                  <a:tcPr marL="53100" marR="5310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3603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th-TH" sz="2400" dirty="0">
                          <a:effectLst/>
                        </a:rPr>
                        <a:t>๓</a:t>
                      </a:r>
                      <a:r>
                        <a:rPr lang="en-US" sz="2400" dirty="0">
                          <a:effectLst/>
                        </a:rPr>
                        <a:t>. </a:t>
                      </a:r>
                      <a:r>
                        <a:rPr lang="th-TH" sz="2400" dirty="0">
                          <a:effectLst/>
                        </a:rPr>
                        <a:t>คะแนนรายงานและการนำเสนอ</a:t>
                      </a:r>
                      <a:r>
                        <a:rPr lang="en-US" sz="2400" dirty="0">
                          <a:effectLst/>
                        </a:rPr>
                        <a:t> (</a:t>
                      </a:r>
                      <a:r>
                        <a:rPr lang="th-TH" sz="2400" dirty="0">
                          <a:effectLst/>
                        </a:rPr>
                        <a:t>เนื้อหา</a:t>
                      </a:r>
                      <a:r>
                        <a:rPr lang="en-US" sz="2400" dirty="0">
                          <a:effectLst/>
                        </a:rPr>
                        <a:t> /</a:t>
                      </a:r>
                      <a:r>
                        <a:rPr lang="th-TH" sz="2400" dirty="0">
                          <a:effectLst/>
                        </a:rPr>
                        <a:t>การนำเสนอ</a:t>
                      </a:r>
                      <a:r>
                        <a:rPr lang="en-US" sz="2400" dirty="0">
                          <a:effectLst/>
                        </a:rPr>
                        <a:t>/</a:t>
                      </a:r>
                      <a:r>
                        <a:rPr lang="th-TH" sz="2400" dirty="0">
                          <a:effectLst/>
                        </a:rPr>
                        <a:t>การสร้างสรรค์</a:t>
                      </a:r>
                      <a:r>
                        <a:rPr lang="en-US" sz="2400" dirty="0">
                          <a:effectLst/>
                        </a:rPr>
                        <a:t>)</a:t>
                      </a:r>
                      <a:endParaRPr lang="en-US" sz="2400" dirty="0">
                        <a:effectLst/>
                        <a:latin typeface="Cambria"/>
                        <a:ea typeface="Times New Roman"/>
                        <a:cs typeface="Angsana New"/>
                      </a:endParaRPr>
                    </a:p>
                  </a:txBody>
                  <a:tcPr marL="53100" marR="531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th-TH" sz="2400" dirty="0">
                          <a:effectLst/>
                        </a:rPr>
                        <a:t>๑๓</a:t>
                      </a:r>
                      <a:endParaRPr lang="en-US" sz="2400" dirty="0">
                        <a:effectLst/>
                      </a:endParaRPr>
                    </a:p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 </a:t>
                      </a:r>
                      <a:endParaRPr lang="en-US" sz="2400" dirty="0">
                        <a:effectLst/>
                        <a:latin typeface="Cambria"/>
                        <a:ea typeface="Times New Roman"/>
                        <a:cs typeface="Angsana New"/>
                      </a:endParaRPr>
                    </a:p>
                  </a:txBody>
                  <a:tcPr marL="53100" marR="531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th-TH" sz="2400" dirty="0">
                          <a:effectLst/>
                        </a:rPr>
                        <a:t>๒๐</a:t>
                      </a:r>
                      <a:r>
                        <a:rPr lang="en-US" sz="2400" dirty="0">
                          <a:effectLst/>
                        </a:rPr>
                        <a:t>%</a:t>
                      </a:r>
                    </a:p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 </a:t>
                      </a:r>
                      <a:endParaRPr lang="en-US" sz="2400" dirty="0">
                        <a:effectLst/>
                        <a:latin typeface="Cambria"/>
                        <a:ea typeface="Times New Roman"/>
                        <a:cs typeface="Angsana New"/>
                      </a:endParaRPr>
                    </a:p>
                  </a:txBody>
                  <a:tcPr marL="53100" marR="5310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4597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th-TH" sz="2400">
                          <a:effectLst/>
                        </a:rPr>
                        <a:t>๔. คะแนนสอบกลางภาค</a:t>
                      </a:r>
                      <a:r>
                        <a:rPr lang="en-US" sz="2400">
                          <a:effectLst/>
                        </a:rPr>
                        <a:t>	</a:t>
                      </a:r>
                    </a:p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th-TH" sz="2400">
                          <a:effectLst/>
                        </a:rPr>
                        <a:t> </a:t>
                      </a:r>
                      <a:endParaRPr lang="en-US" sz="2400">
                        <a:effectLst/>
                        <a:latin typeface="Cambria"/>
                        <a:ea typeface="Times New Roman"/>
                        <a:cs typeface="Angsana New"/>
                      </a:endParaRPr>
                    </a:p>
                  </a:txBody>
                  <a:tcPr marL="53100" marR="531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th-TH" sz="2400">
                          <a:effectLst/>
                        </a:rPr>
                        <a:t>๘</a:t>
                      </a:r>
                      <a:endParaRPr lang="en-US" sz="2400">
                        <a:effectLst/>
                        <a:latin typeface="Cambria"/>
                        <a:ea typeface="Times New Roman"/>
                        <a:cs typeface="Angsana New"/>
                      </a:endParaRPr>
                    </a:p>
                  </a:txBody>
                  <a:tcPr marL="53100" marR="531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th-TH" sz="2400">
                          <a:effectLst/>
                        </a:rPr>
                        <a:t>๒๐</a:t>
                      </a:r>
                      <a:r>
                        <a:rPr lang="en-US" sz="2400">
                          <a:effectLst/>
                        </a:rPr>
                        <a:t>%</a:t>
                      </a:r>
                      <a:endParaRPr lang="en-US" sz="2400">
                        <a:effectLst/>
                        <a:latin typeface="Cambria"/>
                        <a:ea typeface="Times New Roman"/>
                        <a:cs typeface="Angsana New"/>
                      </a:endParaRPr>
                    </a:p>
                  </a:txBody>
                  <a:tcPr marL="53100" marR="5310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th-TH" sz="2400">
                          <a:effectLst/>
                        </a:rPr>
                        <a:t>๔</a:t>
                      </a:r>
                      <a:r>
                        <a:rPr lang="en-US" sz="2400">
                          <a:effectLst/>
                        </a:rPr>
                        <a:t>. </a:t>
                      </a:r>
                      <a:r>
                        <a:rPr lang="th-TH" sz="2400">
                          <a:effectLst/>
                        </a:rPr>
                        <a:t>คะแนนสอบปลายภาค</a:t>
                      </a:r>
                      <a:r>
                        <a:rPr lang="en-US" sz="2400">
                          <a:effectLst/>
                        </a:rPr>
                        <a:t>		</a:t>
                      </a:r>
                      <a:endParaRPr lang="en-US" sz="2400">
                        <a:effectLst/>
                        <a:latin typeface="Cambria"/>
                        <a:ea typeface="Times New Roman"/>
                        <a:cs typeface="Angsana New"/>
                      </a:endParaRPr>
                    </a:p>
                  </a:txBody>
                  <a:tcPr marL="53100" marR="531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th-TH" sz="2400">
                          <a:effectLst/>
                        </a:rPr>
                        <a:t>๑๗</a:t>
                      </a:r>
                      <a:endParaRPr lang="en-US" sz="2400">
                        <a:effectLst/>
                        <a:latin typeface="Cambria"/>
                        <a:ea typeface="Times New Roman"/>
                        <a:cs typeface="Angsana New"/>
                      </a:endParaRPr>
                    </a:p>
                  </a:txBody>
                  <a:tcPr marL="53100" marR="531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th-TH" sz="2400">
                          <a:effectLst/>
                        </a:rPr>
                        <a:t>๓๐</a:t>
                      </a:r>
                      <a:r>
                        <a:rPr lang="en-US" sz="2400">
                          <a:effectLst/>
                        </a:rPr>
                        <a:t>%</a:t>
                      </a:r>
                      <a:endParaRPr lang="en-US" sz="2400">
                        <a:effectLst/>
                        <a:latin typeface="Cambria"/>
                        <a:ea typeface="Times New Roman"/>
                        <a:cs typeface="Angsana New"/>
                      </a:endParaRPr>
                    </a:p>
                  </a:txBody>
                  <a:tcPr marL="53100" marR="5310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18902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th-TH" sz="2400" dirty="0">
                          <a:effectLst/>
                        </a:rPr>
                        <a:t>รวม</a:t>
                      </a:r>
                      <a:r>
                        <a:rPr lang="en-US" sz="2400" dirty="0">
                          <a:effectLst/>
                        </a:rPr>
                        <a:t>		</a:t>
                      </a:r>
                      <a:endParaRPr lang="en-US" sz="2400" dirty="0">
                        <a:effectLst/>
                        <a:latin typeface="Cambria"/>
                        <a:ea typeface="Times New Roman"/>
                        <a:cs typeface="Angsana New"/>
                      </a:endParaRPr>
                    </a:p>
                  </a:txBody>
                  <a:tcPr marL="53100" marR="531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 </a:t>
                      </a:r>
                      <a:endParaRPr lang="en-US" sz="2400">
                        <a:effectLst/>
                        <a:latin typeface="Cambria"/>
                        <a:ea typeface="Times New Roman"/>
                        <a:cs typeface="Angsana New"/>
                      </a:endParaRPr>
                    </a:p>
                  </a:txBody>
                  <a:tcPr marL="53100" marR="531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th-TH" sz="2400" dirty="0">
                          <a:effectLst/>
                        </a:rPr>
                        <a:t>๑๐๐</a:t>
                      </a:r>
                      <a:r>
                        <a:rPr lang="en-US" sz="2400" dirty="0">
                          <a:effectLst/>
                        </a:rPr>
                        <a:t>%</a:t>
                      </a:r>
                      <a:endParaRPr lang="en-US" sz="2400" dirty="0">
                        <a:effectLst/>
                        <a:latin typeface="Cambria"/>
                        <a:ea typeface="Times New Roman"/>
                        <a:cs typeface="Angsana New"/>
                      </a:endParaRPr>
                    </a:p>
                  </a:txBody>
                  <a:tcPr marL="53100" marR="5310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582347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Assignment </a:t>
            </a:r>
            <a:r>
              <a:rPr lang="th-TH" dirty="0"/>
              <a:t>1 </a:t>
            </a:r>
            <a:r>
              <a:rPr lang="en-US" dirty="0"/>
              <a:t>Time 45 </a:t>
            </a:r>
            <a:r>
              <a:rPr lang="en-US" dirty="0" err="1"/>
              <a:t>Mins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(Present </a:t>
            </a:r>
            <a:r>
              <a:rPr lang="th-TH" dirty="0"/>
              <a:t>ในการเรียนสัปดาห์ที่ 1</a:t>
            </a:r>
            <a:r>
              <a:rPr lang="en-US" dirty="0"/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514600"/>
            <a:ext cx="8077200" cy="3276600"/>
          </a:xfrm>
        </p:spPr>
        <p:txBody>
          <a:bodyPr>
            <a:normAutofit/>
          </a:bodyPr>
          <a:lstStyle/>
          <a:p>
            <a:r>
              <a:rPr lang="th-TH" dirty="0"/>
              <a:t>คิดว่าตัวนักศึกษาเป็นคนอย่างไร จุดเด่น จุดด้อยของตัวเองคืออะไร</a:t>
            </a:r>
          </a:p>
          <a:p>
            <a:r>
              <a:rPr lang="th-TH" dirty="0"/>
              <a:t>จินตนาการตัวเองโดยวาดรูปการ์ตูนแทนตัวเองที่เป็นสัตว์ 1 ตัว พร้อมคำอธิบาย</a:t>
            </a:r>
          </a:p>
          <a:p>
            <a:r>
              <a:rPr lang="th-TH" dirty="0"/>
              <a:t>ทำไมถึงเลือกเรียนนิเทศศาสตร์</a:t>
            </a:r>
          </a:p>
          <a:p>
            <a:r>
              <a:rPr lang="th-TH" dirty="0"/>
              <a:t>ทำไมถึงเลือกเรียนสาขา</a:t>
            </a:r>
          </a:p>
          <a:p>
            <a:r>
              <a:rPr lang="th-TH" dirty="0"/>
              <a:t>มีแผนอย่างไรหลังจากจบการศึกษา</a:t>
            </a:r>
          </a:p>
          <a:p>
            <a:r>
              <a:rPr lang="th-TH" dirty="0"/>
              <a:t>มองเห็นตัวเองในอีก 5 ปีหลังจากจบการศึกษาเป็นอย่างไร</a:t>
            </a:r>
          </a:p>
          <a:p>
            <a:r>
              <a:rPr lang="th-TH" dirty="0"/>
              <a:t>คำ 3 คำที่คิดว่าเป็นตัวเอง</a:t>
            </a:r>
          </a:p>
          <a:p>
            <a:r>
              <a:rPr lang="th-TH" dirty="0"/>
              <a:t>ชื่อ นามสกุล ชื่อเล่น เบอร์โทรศัพท์และ </a:t>
            </a:r>
            <a:r>
              <a:rPr lang="en-US" dirty="0"/>
              <a:t>Email </a:t>
            </a:r>
            <a:r>
              <a:rPr lang="th-TH" dirty="0"/>
              <a:t>วิชาเอก จบมัธยมปลายที่ไหน</a:t>
            </a:r>
            <a:r>
              <a:rPr lang="en-US" dirty="0"/>
              <a:t>?</a:t>
            </a:r>
          </a:p>
          <a:p>
            <a:pPr>
              <a:buNone/>
            </a:pPr>
            <a:endParaRPr lang="en-US" dirty="0"/>
          </a:p>
        </p:txBody>
      </p:sp>
      <p:pic>
        <p:nvPicPr>
          <p:cNvPr id="5" name="Picture 2" descr="http://www.thaieditorial.com/wp-content/uploads/2011/01/%E0%B8%9B%E0%B8%A3%E0%B8%B0%E0%B9%82%E0%B8%A2%E0%B8%8A%E0%B8%99%E0%B9%8C%E0%B8%81%E0%B8%B2%E0%B8%A3%E0%B8%AA%E0%B8%B1%E0%B8%A1%E0%B8%A1%E0%B8%99%E0%B8%B2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629400" y="152400"/>
            <a:ext cx="2203373" cy="1828800"/>
          </a:xfrm>
          <a:prstGeom prst="rect">
            <a:avLst/>
          </a:prstGeom>
          <a:noFill/>
        </p:spPr>
      </p:pic>
      <p:sp>
        <p:nvSpPr>
          <p:cNvPr id="6" name="สี่เหลี่ยมผืนผ้า 3"/>
          <p:cNvSpPr/>
          <p:nvPr/>
        </p:nvSpPr>
        <p:spPr>
          <a:xfrm>
            <a:off x="0" y="5903893"/>
            <a:ext cx="9144000" cy="954107"/>
          </a:xfrm>
          <a:prstGeom prst="rect">
            <a:avLst/>
          </a:prstGeom>
          <a:solidFill>
            <a:schemeClr val="accent2"/>
          </a:solidFill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sz="2800" b="1" dirty="0">
                <a:solidFill>
                  <a:schemeClr val="bg1"/>
                </a:solidFill>
              </a:rPr>
              <a:t>*</a:t>
            </a:r>
            <a:r>
              <a:rPr lang="th-TH" sz="2800" b="1" dirty="0">
                <a:solidFill>
                  <a:schemeClr val="bg1"/>
                </a:solidFill>
              </a:rPr>
              <a:t>อาจารย์ให้นักศึกษาที่ไม่ได้มา ทำ </a:t>
            </a:r>
            <a:r>
              <a:rPr lang="en-US" sz="2800" b="1" dirty="0">
                <a:solidFill>
                  <a:schemeClr val="bg1"/>
                </a:solidFill>
              </a:rPr>
              <a:t>Paper </a:t>
            </a:r>
            <a:r>
              <a:rPr lang="th-TH" sz="2800" b="1" dirty="0">
                <a:solidFill>
                  <a:schemeClr val="bg1"/>
                </a:solidFill>
              </a:rPr>
              <a:t>นี้ส่งไม่เกินสัปดาห์ที่ </a:t>
            </a:r>
            <a:r>
              <a:rPr lang="en-US" sz="2800" b="1" dirty="0">
                <a:solidFill>
                  <a:schemeClr val="bg1"/>
                </a:solidFill>
              </a:rPr>
              <a:t>2 </a:t>
            </a:r>
            <a:endParaRPr lang="th-TH" sz="2800" b="1" dirty="0">
              <a:solidFill>
                <a:schemeClr val="bg1"/>
              </a:solidFill>
            </a:endParaRPr>
          </a:p>
          <a:p>
            <a:pPr>
              <a:buNone/>
            </a:pPr>
            <a:endParaRPr lang="en-US" sz="28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433</TotalTime>
  <Words>905</Words>
  <Application>Microsoft Office PowerPoint</Application>
  <PresentationFormat>นำเสนอทางหน้าจอ (4:3)</PresentationFormat>
  <Paragraphs>93</Paragraphs>
  <Slides>12</Slides>
  <Notes>1</Notes>
  <HiddenSlides>0</HiddenSlides>
  <MMClips>0</MMClips>
  <ScaleCrop>false</ScaleCrop>
  <HeadingPairs>
    <vt:vector size="6" baseType="variant">
      <vt:variant>
        <vt:lpstr>ฟอนต์ที่ถูกใช้</vt:lpstr>
      </vt:variant>
      <vt:variant>
        <vt:i4>9</vt:i4>
      </vt:variant>
      <vt:variant>
        <vt:lpstr>ธีม</vt:lpstr>
      </vt:variant>
      <vt:variant>
        <vt:i4>1</vt:i4>
      </vt:variant>
      <vt:variant>
        <vt:lpstr>ชื่อเรื่องสไลด์</vt:lpstr>
      </vt:variant>
      <vt:variant>
        <vt:i4>12</vt:i4>
      </vt:variant>
    </vt:vector>
  </HeadingPairs>
  <TitlesOfParts>
    <vt:vector size="22" baseType="lpstr">
      <vt:lpstr>Angsana New</vt:lpstr>
      <vt:lpstr>Arial</vt:lpstr>
      <vt:lpstr>Baskerville Old Face</vt:lpstr>
      <vt:lpstr>Calibri</vt:lpstr>
      <vt:lpstr>Cambria</vt:lpstr>
      <vt:lpstr>Century Gothic</vt:lpstr>
      <vt:lpstr>Cordia New</vt:lpstr>
      <vt:lpstr>Times New Roman</vt:lpstr>
      <vt:lpstr>Wingdings 3</vt:lpstr>
      <vt:lpstr>Ion Boardroom</vt:lpstr>
      <vt:lpstr>งานนำเสนอ PowerPoint</vt:lpstr>
      <vt:lpstr>เข้ากลุ่มไลน์</vt:lpstr>
      <vt:lpstr>Agreement</vt:lpstr>
      <vt:lpstr>Agreement</vt:lpstr>
      <vt:lpstr>Agreement</vt:lpstr>
      <vt:lpstr>จุดมุ่งหมายของรายวิชา </vt:lpstr>
      <vt:lpstr>คำอธิบายรายวิชา </vt:lpstr>
      <vt:lpstr>งานนำเสนอ PowerPoint</vt:lpstr>
      <vt:lpstr>Assignment 1 Time 45 Mins  (Present ในการเรียนสัปดาห์ที่ 1)</vt:lpstr>
      <vt:lpstr>เขียนตอบคำถาม</vt:lpstr>
      <vt:lpstr> Homework          ชื่อ นามสุกล     วิชา     เอก    ชั้นปีที่     รหัส     งานชิ้นที่ 1 (แก้ไขงานชิ้นที่ 1) </vt:lpstr>
      <vt:lpstr>งานนำเสนอ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SSRU</dc:creator>
  <cp:lastModifiedBy>Win11Home</cp:lastModifiedBy>
  <cp:revision>42</cp:revision>
  <dcterms:created xsi:type="dcterms:W3CDTF">2013-08-21T10:49:00Z</dcterms:created>
  <dcterms:modified xsi:type="dcterms:W3CDTF">2023-07-11T11:28:43Z</dcterms:modified>
</cp:coreProperties>
</file>