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3" r:id="rId2"/>
    <p:sldId id="275" r:id="rId3"/>
    <p:sldId id="271" r:id="rId4"/>
    <p:sldId id="258" r:id="rId5"/>
    <p:sldId id="272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59" r:id="rId15"/>
    <p:sldId id="260" r:id="rId16"/>
    <p:sldId id="261" r:id="rId17"/>
    <p:sldId id="262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84" r:id="rId26"/>
    <p:sldId id="285" r:id="rId27"/>
    <p:sldId id="286" r:id="rId28"/>
    <p:sldId id="287" r:id="rId29"/>
    <p:sldId id="256" r:id="rId30"/>
    <p:sldId id="25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274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9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4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7052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0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4817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78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2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8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9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8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6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2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7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2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6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560" y="2132856"/>
            <a:ext cx="7848600" cy="1600200"/>
          </a:xfrm>
        </p:spPr>
        <p:txBody>
          <a:bodyPr>
            <a:normAutofit fontScale="90000"/>
          </a:bodyPr>
          <a:lstStyle/>
          <a:p>
            <a:r>
              <a:rPr lang="th-TH" sz="4800" b="1" dirty="0"/>
              <a:t>รหัสวิชา </a:t>
            </a:r>
            <a:r>
              <a:rPr lang="en-US" sz="4800" b="1" dirty="0"/>
              <a:t>MCA1109 </a:t>
            </a:r>
            <a:br>
              <a:rPr lang="th-TH" sz="4800" b="1" dirty="0"/>
            </a:br>
            <a:r>
              <a:rPr lang="th-TH" sz="4800" b="1" dirty="0"/>
              <a:t>รายวิชา</a:t>
            </a:r>
            <a:r>
              <a:rPr lang="en-US" sz="4800" b="1" dirty="0"/>
              <a:t>  </a:t>
            </a:r>
            <a:r>
              <a:rPr lang="th-TH" sz="4800" b="1" dirty="0"/>
              <a:t>การนำเสนอเชิงนิเทศศาสตร์ 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8088" y="5105400"/>
            <a:ext cx="3376464" cy="17526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MB. 0863583508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1524001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Week  14</a:t>
            </a:r>
          </a:p>
        </p:txBody>
      </p:sp>
    </p:spTree>
    <p:extLst>
      <p:ext uri="{BB962C8B-B14F-4D97-AF65-F5344CB8AC3E}">
        <p14:creationId xmlns:p14="http://schemas.microsoft.com/office/powerpoint/2010/main" val="15154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สัญลักษณ์ </a:t>
            </a:r>
            <a:r>
              <a:rPr lang="en-US" dirty="0"/>
              <a:t>(Symbol)</a:t>
            </a:r>
            <a:endParaRPr lang="th-TH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ในการเล่าเรื่องในภาพยนตร์มักจะมีการใช้สัญลักษณ์ (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Symbol)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เพื่อสื่อความหมาย ซึ่งโดยทั่วไปสัญลักษณ์ในภาพยนตร์มักพบอยู่ 2 ชนิด คือ</a:t>
            </a:r>
          </a:p>
          <a:p>
            <a:pPr lvl="1"/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สัญลักษณ์ทางภาพ เป็นลักษณะขององค์ประกอบของภาพยนตร์ที่ถูกนำเสนอซ้ำ ๆ อาจเป็นวัตถุ สถานที่ สิ่งมีชีวิต เช่นสัตว์ หรือ บุคคล ก็ได้</a:t>
            </a:r>
          </a:p>
          <a:p>
            <a:pPr lvl="1"/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สัญลักษณ์ทางเสียง เป็นลักษณะของเสียงต่าง ๆ ที่ถูกใช้เพื่อแสดงความหมายอื่น ๆ เพื่อเปรียบเทียบความหมาย หรือเพื่อแสดงวัตถุประสงค์ของตัวละคร ไม่ใช่การใช้อารมณ์ร่วมกับตัวละคร และเรื่องราวของภาพยนตร์</a:t>
            </a:r>
          </a:p>
        </p:txBody>
      </p:sp>
    </p:spTree>
    <p:extLst>
      <p:ext uri="{BB962C8B-B14F-4D97-AF65-F5344CB8AC3E}">
        <p14:creationId xmlns:p14="http://schemas.microsoft.com/office/powerpoint/2010/main" val="3299781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มุมมองในการเล่าเรื่อง </a:t>
            </a:r>
            <a:r>
              <a:rPr lang="en-US" dirty="0"/>
              <a:t>(Point of view)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763"/>
            <a:ext cx="8856518" cy="5072062"/>
          </a:xfrm>
        </p:spPr>
        <p:txBody>
          <a:bodyPr>
            <a:normAutofit/>
          </a:bodyPr>
          <a:lstStyle/>
          <a:p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การเล่าเรื่องจากจุดยืนบุรุษที่หนึ่ง (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The First-Person Narrator)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ตัวเอกของเรื่องเป็นผู้เล่าเรื่อง มักจะได้ยินคำว่า “ผม” หรือ “ฉัน”ปรากฏอยู่ตลอด เนื่องจากผู้เล่าเรื่องเป็นเจ้าของเรื่อง ดังนั้น จึงมีข้อเด่นตรงที่ใกล้ชิดกับเหตุการณ์แต่ข้อด้อยก็คือ อาจจะมีอคติเจือปนอยู่ด้วย</a:t>
            </a:r>
          </a:p>
          <a:p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การเล่าเรื่องจากจุดยืนบุรุษที่สาม (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The Third-Person Narrator)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คือ การที่ผู้เล่าเรื่องมีความเกี่ยวข้องเชื่อมโยงอยู่กับตัวละครเอก ผู้เล่าจึงเล่าเรื่องเหตุการณ์ที่เกิดขึ้นกับตัวเอก</a:t>
            </a:r>
          </a:p>
          <a:p>
            <a:endParaRPr lang="th-TH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8299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การเล่าเรื่องจากจุดยืนที่เป็นกลาง (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The Objective Narrator)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เป็นการเล่าเรื่องที่ไม่ปรากฏตัวผู้เล่าในลักษณะของตัวบุคคล แต่จะเป็นการเล่าจากมุมมองของคนวงนอกที่สังเกตและรายงานเหตุการณ์ที่เกิดขึ้นอย่างเป็นกลาง ตามที่เหตุการณ์เกิดขึ้นจริง และปล่อยให้ผู้ชมตัดสินเอาเอง ตัวอย่างเช่น วิธีการเล่าเรื่องของภาพยนตร์สารคดี ข้อเด่นของวิธีการเล่าเรื่องแบบนี้ คือมีความเป็นกลาง แต่มีข้อด้อย คือ การเล่าเรื่องแบบนี้ไม่สามารถช่วยให้ผู้ชมเข้าใจอารมณ์ความคิด และจิตใจของตัวละครได้อย่างลึกซึ้ง</a:t>
            </a:r>
          </a:p>
          <a:p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การเล่าเรื่องแบบผู้รอบรู้ไปหมดทุกเรื่อง (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The Omniscient Narrator)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วิธีการเล่าเรื่องแบบนี้อาจจะมีจุดร่วมกับทั้ง 3 แบบที่กล่าวมา คือ อาจจะเป็นบุรุษที่หนึ่ง บุรุษที่สาม หรือมุมมองที่เป็นกลาง แต่ผู้เล่าจะมีลักษณะพิเศษ คือ หยั่งรู้ไปหมดทุกอย่าง ไม่ว่าจะเป็นความคิดหรือจิตใจของตัวละคร สามารถล่วงรู้ข้ามกาลเวลาข้ามสถานที่ได้หมด และผู้เล่าเรื่องจะอธิบายทุกอย่างให้ผู้ชมได้รับรู้ตาม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76908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แนวทางปฏิบัติการเขียนเพื่องานภาพยนตร์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10432" y="1547525"/>
            <a:ext cx="8596668" cy="3880773"/>
          </a:xfrm>
        </p:spPr>
        <p:txBody>
          <a:bodyPr>
            <a:noAutofit/>
          </a:bodyPr>
          <a:lstStyle/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ขั้นตอนสำหรับการเขียนบทภาพยนตร์</a:t>
            </a:r>
          </a:p>
          <a:p>
            <a:pPr lvl="1"/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การค้นคว้าหาข้อมูล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research)</a:t>
            </a:r>
          </a:p>
          <a:p>
            <a:pPr lvl="1"/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การกำหนดประโยคหลักสำคัญ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premise)</a:t>
            </a:r>
          </a:p>
          <a:p>
            <a:pPr lvl="1"/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การเขียนเรื่องย่อ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synopsis)</a:t>
            </a:r>
          </a:p>
          <a:p>
            <a:pPr lvl="1"/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การเขียนโครงเรื่องขยาย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treatment)	</a:t>
            </a:r>
          </a:p>
          <a:p>
            <a:pPr lvl="1"/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บทภาพยนตร์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screenplay)</a:t>
            </a:r>
          </a:p>
          <a:p>
            <a:pPr lvl="1"/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บทถ่ายทำ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shooting script)</a:t>
            </a:r>
          </a:p>
          <a:p>
            <a:pPr lvl="1"/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บทภาพ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storyboard)			</a:t>
            </a:r>
            <a:endParaRPr lang="th-TH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57369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ธรรมชาติของบทภาพยนตร์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บทภาพยนตร์ถูกเขียนขึ้นจากหลักเกณฑ์ไม่ใช่กฎเกณฑ์</a:t>
            </a:r>
          </a:p>
          <a:p>
            <a:r>
              <a:rPr lang="th-TH" sz="2800" dirty="0"/>
              <a:t>บทภาพยนตร์คือเรื่องของการเปิดเผยความจริงไม่ใช่การสร้างสรรค์งานเขียนที่ลี้ลับ</a:t>
            </a:r>
          </a:p>
          <a:p>
            <a:r>
              <a:rPr lang="th-TH" sz="2800" dirty="0"/>
              <a:t>บทภาพยนตร์คืองานศิลปะชิ้นเอกไม่ใช่การคาดเดาผลทางการตลาด</a:t>
            </a:r>
          </a:p>
          <a:p>
            <a:r>
              <a:rPr lang="th-TH" sz="2800" dirty="0"/>
              <a:t>บทภาพยนตร์คืองานที่ต้องใส่ใจในรายละเอียดไม่ใช่การค้นหาทางลัด</a:t>
            </a:r>
          </a:p>
          <a:p>
            <a:r>
              <a:rPr lang="th-TH" sz="2800" dirty="0"/>
              <a:t>บทภาพยนตร์คืองานที่ต้องให้ความเคารพในผู้ชมไม่ใช่การหลอกลวงหรือดูถูก</a:t>
            </a:r>
          </a:p>
          <a:p>
            <a:r>
              <a:rPr lang="th-TH" sz="2800" dirty="0"/>
              <a:t>บทภาพยนตร์คืองานต้นแบบไม่ใช่งานลอกเลียนแบบ (</a:t>
            </a:r>
            <a:r>
              <a:rPr lang="th-TH" sz="2800" dirty="0" err="1"/>
              <a:t>นิวัฒน์</a:t>
            </a:r>
            <a:r>
              <a:rPr lang="th-TH" sz="2800" dirty="0"/>
              <a:t> ศรีสัมมาชีพ)</a:t>
            </a:r>
          </a:p>
        </p:txBody>
      </p:sp>
    </p:spTree>
    <p:extLst>
      <p:ext uri="{BB962C8B-B14F-4D97-AF65-F5344CB8AC3E}">
        <p14:creationId xmlns:p14="http://schemas.microsoft.com/office/powerpoint/2010/main" val="2111632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องค์ประกอบของการเขียนบทภาพยนตร์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เรื่อง</a:t>
            </a:r>
          </a:p>
          <a:p>
            <a:r>
              <a:rPr lang="th-TH" sz="2800" dirty="0"/>
              <a:t>แนวความคิด</a:t>
            </a:r>
          </a:p>
          <a:p>
            <a:r>
              <a:rPr lang="th-TH" sz="2800" dirty="0"/>
              <a:t>แก่นเรื่อง</a:t>
            </a:r>
          </a:p>
          <a:p>
            <a:r>
              <a:rPr lang="th-TH" sz="2800" dirty="0"/>
              <a:t>เรื่องย่อ</a:t>
            </a:r>
          </a:p>
          <a:p>
            <a:r>
              <a:rPr lang="th-TH" sz="2800" dirty="0"/>
              <a:t>โครงเรื่อง</a:t>
            </a:r>
          </a:p>
          <a:p>
            <a:r>
              <a:rPr lang="th-TH" sz="2800" dirty="0"/>
              <a:t>ตัวละคร</a:t>
            </a:r>
          </a:p>
          <a:p>
            <a:r>
              <a:rPr lang="th-TH" sz="2800" dirty="0"/>
              <a:t>บทสนทนา</a:t>
            </a:r>
          </a:p>
        </p:txBody>
      </p:sp>
    </p:spTree>
    <p:extLst>
      <p:ext uri="{BB962C8B-B14F-4D97-AF65-F5344CB8AC3E}">
        <p14:creationId xmlns:p14="http://schemas.microsoft.com/office/powerpoint/2010/main" val="3094871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โครงสร้างการเขียนบทภาพยนตร์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จุดเริ่มต้น</a:t>
            </a:r>
          </a:p>
          <a:p>
            <a:r>
              <a:rPr lang="th-TH" sz="2800" dirty="0"/>
              <a:t>การพัฒนาเรื่อง</a:t>
            </a:r>
          </a:p>
          <a:p>
            <a:r>
              <a:rPr lang="th-TH" sz="2800" dirty="0"/>
              <a:t>จุดสิ้นสุด</a:t>
            </a:r>
          </a:p>
        </p:txBody>
      </p:sp>
    </p:spTree>
    <p:extLst>
      <p:ext uri="{BB962C8B-B14F-4D97-AF65-F5344CB8AC3E}">
        <p14:creationId xmlns:p14="http://schemas.microsoft.com/office/powerpoint/2010/main" val="349355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ปัจจัยสำคัญในโครงสร้างบทภาพยนตร์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แนะนำ</a:t>
            </a:r>
          </a:p>
          <a:p>
            <a:r>
              <a:rPr lang="th-TH" sz="3200" dirty="0"/>
              <a:t>สร้างเงื่อนไข</a:t>
            </a:r>
          </a:p>
          <a:p>
            <a:r>
              <a:rPr lang="th-TH" sz="3200" dirty="0"/>
              <a:t>สร้างวิกฤตกาล</a:t>
            </a:r>
          </a:p>
          <a:p>
            <a:r>
              <a:rPr lang="th-TH" sz="3200" dirty="0"/>
              <a:t>จุดวิกฤตสูงสุด</a:t>
            </a:r>
          </a:p>
          <a:p>
            <a:r>
              <a:rPr lang="th-TH" sz="3200" dirty="0"/>
              <a:t>ผลสรุป</a:t>
            </a:r>
          </a:p>
        </p:txBody>
      </p:sp>
    </p:spTree>
    <p:extLst>
      <p:ext uri="{BB962C8B-B14F-4D97-AF65-F5344CB8AC3E}">
        <p14:creationId xmlns:p14="http://schemas.microsoft.com/office/powerpoint/2010/main" val="3192037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10440939" cy="4260993"/>
          </a:xfrm>
        </p:spPr>
        <p:txBody>
          <a:bodyPr>
            <a:normAutofit/>
          </a:bodyPr>
          <a:lstStyle/>
          <a:p>
            <a:r>
              <a:rPr lang="th-TH" sz="2800" dirty="0">
                <a:solidFill>
                  <a:srgbClr val="FF0000"/>
                </a:solidFill>
              </a:rPr>
              <a:t>ขั้นตอนสำหรับการเขียนบทภาพยนตร์</a:t>
            </a:r>
          </a:p>
          <a:p>
            <a:r>
              <a:rPr lang="th-TH" sz="2800" dirty="0"/>
              <a:t>________________________________________</a:t>
            </a:r>
          </a:p>
          <a:p>
            <a:endParaRPr lang="th-TH" sz="2800" dirty="0"/>
          </a:p>
          <a:p>
            <a:r>
              <a:rPr lang="th-TH" sz="2800" dirty="0">
                <a:solidFill>
                  <a:srgbClr val="FF0000"/>
                </a:solidFill>
              </a:rPr>
              <a:t>1. การค้นคว้าหาข้อมูล </a:t>
            </a:r>
            <a:r>
              <a:rPr lang="en-US" sz="2800" dirty="0">
                <a:solidFill>
                  <a:srgbClr val="FF0000"/>
                </a:solidFill>
              </a:rPr>
              <a:t>(research)</a:t>
            </a:r>
          </a:p>
          <a:p>
            <a:r>
              <a:rPr lang="en-US" sz="2800" dirty="0"/>
              <a:t>________________________________________</a:t>
            </a:r>
          </a:p>
          <a:p>
            <a:r>
              <a:rPr lang="en-US" sz="2800" dirty="0"/>
              <a:t>            </a:t>
            </a:r>
            <a:r>
              <a:rPr lang="th-TH" sz="2800" dirty="0"/>
              <a:t>เป็นขั้นตอนการเขียนบทภาพยนตร์อันดับแรกที่ต้องทำถือเป็นสิ่งสำคัญหลังจากเราพบประเด็นของเรื่องแล้ว จึงลงมือค้นคว้าหาข้อมูลเพื่อเสริมรายละเอียดเรื่องราวที่ถูกต้อง จริง ชัดเจน และมีมิติมากขึ้น  คุณภาพของภาพยนตร์จะดีหรือไม่จึงอยู่ที่การค้นคว้าหาข้อมูล ไม่ว่าภาพยนตร์นั้นจะมีเนื้อหาใดก็ตาม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94777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2800" dirty="0">
                <a:solidFill>
                  <a:srgbClr val="FF0000"/>
                </a:solidFill>
              </a:rPr>
              <a:t>2. การกำหนดประโยคหลักสำคัญ </a:t>
            </a:r>
            <a:r>
              <a:rPr lang="en-US" sz="2800" dirty="0">
                <a:solidFill>
                  <a:srgbClr val="FF0000"/>
                </a:solidFill>
              </a:rPr>
              <a:t>(premise)</a:t>
            </a:r>
          </a:p>
          <a:p>
            <a:r>
              <a:rPr lang="en-US" sz="2800" dirty="0"/>
              <a:t>________________________________________</a:t>
            </a:r>
          </a:p>
          <a:p>
            <a:r>
              <a:rPr lang="en-US" sz="2800" dirty="0"/>
              <a:t>            </a:t>
            </a:r>
            <a:r>
              <a:rPr lang="th-TH" sz="2800" dirty="0"/>
              <a:t>หมายถึงความคิดหรือแนวความคิดที่ง่าย ๆ ธรรมดา ส่วนใหญ่มักใช้ตั้งคำถามว่า “เกิดอะไรขึ้นถ้า…” (</a:t>
            </a:r>
            <a:r>
              <a:rPr lang="en-US" sz="2800" dirty="0"/>
              <a:t>what if) </a:t>
            </a:r>
            <a:r>
              <a:rPr lang="th-TH" sz="2800" dirty="0"/>
              <a:t>ตัวอย่างของ </a:t>
            </a:r>
            <a:r>
              <a:rPr lang="en-US" sz="2800" dirty="0"/>
              <a:t>premise </a:t>
            </a:r>
            <a:r>
              <a:rPr lang="th-TH" sz="2800" dirty="0"/>
              <a:t>ตามรูปแบบหนังฮอลลีวู้ด เช่น </a:t>
            </a:r>
          </a:p>
          <a:p>
            <a:r>
              <a:rPr lang="th-TH" sz="2800" dirty="0">
                <a:solidFill>
                  <a:srgbClr val="7030A0"/>
                </a:solidFill>
              </a:rPr>
              <a:t>เกิดอะไรขึ้นถ้าเรื่องโรเมโอ &amp;จูเลียตเกิดขึ้นในนิวยอร์ค คือ เรื่อง </a:t>
            </a:r>
            <a:r>
              <a:rPr lang="en-US" sz="2800" dirty="0">
                <a:solidFill>
                  <a:srgbClr val="7030A0"/>
                </a:solidFill>
              </a:rPr>
              <a:t>West Side Story, </a:t>
            </a:r>
          </a:p>
          <a:p>
            <a:r>
              <a:rPr lang="th-TH" sz="2800" dirty="0">
                <a:solidFill>
                  <a:srgbClr val="7030A0"/>
                </a:solidFill>
              </a:rPr>
              <a:t>เกิดอะไรขึ้นถ้ามนุษย์ดาวอังคารบุกโลก คือเรื่อง </a:t>
            </a:r>
            <a:r>
              <a:rPr lang="en-US" sz="2800" dirty="0">
                <a:solidFill>
                  <a:srgbClr val="7030A0"/>
                </a:solidFill>
              </a:rPr>
              <a:t>The Invasion of Mars, </a:t>
            </a:r>
          </a:p>
          <a:p>
            <a:r>
              <a:rPr lang="th-TH" sz="2800" dirty="0">
                <a:solidFill>
                  <a:srgbClr val="7030A0"/>
                </a:solidFill>
              </a:rPr>
              <a:t>เกิดอะไรขึ้นถ้าก็อตซิล่าบุกนิวยอร์ค คือเรื่อง </a:t>
            </a:r>
            <a:r>
              <a:rPr lang="en-US" sz="2800" dirty="0">
                <a:solidFill>
                  <a:srgbClr val="7030A0"/>
                </a:solidFill>
              </a:rPr>
              <a:t>Godzilla, </a:t>
            </a:r>
          </a:p>
          <a:p>
            <a:r>
              <a:rPr lang="th-TH" sz="2800" dirty="0">
                <a:solidFill>
                  <a:srgbClr val="7030A0"/>
                </a:solidFill>
              </a:rPr>
              <a:t>เกิดอะไรขึ้นถ้ามนุษย์ต่างดาวบุกโลก คือเรื่อง </a:t>
            </a:r>
            <a:r>
              <a:rPr lang="en-US" sz="2800" dirty="0">
                <a:solidFill>
                  <a:srgbClr val="7030A0"/>
                </a:solidFill>
              </a:rPr>
              <a:t>The Independence Day, </a:t>
            </a:r>
          </a:p>
          <a:p>
            <a:r>
              <a:rPr lang="th-TH" sz="2800" dirty="0">
                <a:solidFill>
                  <a:srgbClr val="7030A0"/>
                </a:solidFill>
              </a:rPr>
              <a:t>เกิดอะไรขึ้นถ้าเรื่องโรเมโอ &amp;จูเลียตเกิดขึ้นบนเรือไททานิค คือเรื่อง </a:t>
            </a:r>
            <a:r>
              <a:rPr lang="en-US" sz="2800" dirty="0">
                <a:solidFill>
                  <a:srgbClr val="7030A0"/>
                </a:solidFill>
              </a:rPr>
              <a:t>Titanic </a:t>
            </a:r>
            <a:r>
              <a:rPr lang="th-TH" sz="2800" dirty="0">
                <a:solidFill>
                  <a:srgbClr val="7030A0"/>
                </a:solidFill>
              </a:rPr>
              <a:t>เป็นต้น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760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11DF569-B0A3-4957-AC13-066505D27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73C650A0-8E19-4F6A-8262-3924649268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721598"/>
              </p:ext>
            </p:extLst>
          </p:nvPr>
        </p:nvGraphicFramePr>
        <p:xfrm>
          <a:off x="2718594" y="1800226"/>
          <a:ext cx="6387306" cy="19487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4681">
                  <a:extLst>
                    <a:ext uri="{9D8B030D-6E8A-4147-A177-3AD203B41FA5}">
                      <a16:colId xmlns:a16="http://schemas.microsoft.com/office/drawing/2014/main" val="3036423925"/>
                    </a:ext>
                  </a:extLst>
                </a:gridCol>
                <a:gridCol w="4852625">
                  <a:extLst>
                    <a:ext uri="{9D8B030D-6E8A-4147-A177-3AD203B41FA5}">
                      <a16:colId xmlns:a16="http://schemas.microsoft.com/office/drawing/2014/main" val="651877190"/>
                    </a:ext>
                  </a:extLst>
                </a:gridCol>
              </a:tblGrid>
              <a:tr h="234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</a:rPr>
                        <a:t>สัปดาห์ที่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หัวข้อ</a:t>
                      </a: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รายละเอียด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347402"/>
                  </a:ext>
                </a:extLst>
              </a:tr>
              <a:tr h="14610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h-TH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การนำเชิงนิเทศศาสตร์ในงาน ภาพยนตร์และสื่อดิจิทัลและฝึกปฏิบัติ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5436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077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800" dirty="0">
                <a:solidFill>
                  <a:srgbClr val="FF0000"/>
                </a:solidFill>
              </a:rPr>
              <a:t>3. การเขียนเรื่องย่อ </a:t>
            </a:r>
            <a:r>
              <a:rPr lang="en-US" sz="2800" dirty="0">
                <a:solidFill>
                  <a:srgbClr val="FF0000"/>
                </a:solidFill>
              </a:rPr>
              <a:t>(synopsis)</a:t>
            </a:r>
          </a:p>
          <a:p>
            <a:r>
              <a:rPr lang="en-US" sz="2800" dirty="0"/>
              <a:t>________________________________________</a:t>
            </a:r>
          </a:p>
          <a:p>
            <a:r>
              <a:rPr lang="en-US" sz="2800" dirty="0"/>
              <a:t>            </a:t>
            </a:r>
            <a:r>
              <a:rPr lang="th-TH" sz="2800" dirty="0"/>
              <a:t>คือเรื่องย่อขนาดสั้น ที่สามารถจบลงได้ 3-4 บรรทัด หรือหนึ่งย่อหน้า หรืออาจเขียนเป็น </a:t>
            </a:r>
            <a:r>
              <a:rPr lang="en-US" sz="2800" dirty="0"/>
              <a:t>story outline </a:t>
            </a:r>
            <a:r>
              <a:rPr lang="th-TH" sz="2800" dirty="0"/>
              <a:t>เป็นร่างหลังจากที่เราค้นคว้าหาข้อมูลแล้วก่อนเขียนเป็นโครงเรื่องขยาย </a:t>
            </a:r>
            <a:r>
              <a:rPr lang="en-US" sz="2800" dirty="0"/>
              <a:t>(treatment)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59081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800" dirty="0">
                <a:solidFill>
                  <a:srgbClr val="FF0000"/>
                </a:solidFill>
              </a:rPr>
              <a:t>4. การเขียนโครงเรื่องขยาย (</a:t>
            </a:r>
            <a:r>
              <a:rPr lang="en-US" sz="2800" dirty="0">
                <a:solidFill>
                  <a:srgbClr val="FF0000"/>
                </a:solidFill>
              </a:rPr>
              <a:t>treatment)</a:t>
            </a:r>
          </a:p>
          <a:p>
            <a:r>
              <a:rPr lang="en-US" sz="2800" dirty="0"/>
              <a:t>________________________________________</a:t>
            </a:r>
          </a:p>
          <a:p>
            <a:r>
              <a:rPr lang="en-US" sz="2800" dirty="0"/>
              <a:t>            </a:t>
            </a:r>
            <a:r>
              <a:rPr lang="th-TH" sz="2800" dirty="0"/>
              <a:t>เป็นการเขียนคำอธิบายของโครงเรื่อง (</a:t>
            </a:r>
            <a:r>
              <a:rPr lang="en-US" sz="2800" dirty="0"/>
              <a:t>plot) </a:t>
            </a:r>
            <a:r>
              <a:rPr lang="th-TH" sz="2800" dirty="0"/>
              <a:t>ในรูปแบบของเรื่องสั้น โครงเรื่องขยายอาจใช้สำหรับเป็นแนวทางในการเขียนบทภาพยนตร์ที่สมบูรณ์ บางครั้งอาจใช้สำหรับยื่นของบประมาณได้ด้วย และการเขียนโครงเรื่องขยายที่ดีต้องมีประโยคหลักสำคัญ (</a:t>
            </a:r>
            <a:r>
              <a:rPr lang="en-US" sz="2800" dirty="0"/>
              <a:t>premise)  </a:t>
            </a:r>
            <a:r>
              <a:rPr lang="th-TH" sz="2800" dirty="0"/>
              <a:t>ที่ง่าย ๆ น่าสนใจ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85419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2800" dirty="0">
                <a:solidFill>
                  <a:srgbClr val="FF0000"/>
                </a:solidFill>
              </a:rPr>
              <a:t> 5. บทภาพยนตร์ </a:t>
            </a:r>
            <a:r>
              <a:rPr lang="en-US" sz="2800" dirty="0">
                <a:solidFill>
                  <a:srgbClr val="FF0000"/>
                </a:solidFill>
              </a:rPr>
              <a:t>(screenplay)</a:t>
            </a:r>
          </a:p>
          <a:p>
            <a:r>
              <a:rPr lang="en-US" sz="2800" dirty="0"/>
              <a:t>________________________________________</a:t>
            </a:r>
          </a:p>
          <a:p>
            <a:r>
              <a:rPr lang="en-US" sz="2800" dirty="0"/>
              <a:t>            </a:t>
            </a:r>
            <a:r>
              <a:rPr lang="th-TH" sz="2800" dirty="0"/>
              <a:t>สำหรับภาพยนตร์บันเทิง หมายถึง บท (</a:t>
            </a:r>
            <a:r>
              <a:rPr lang="en-US" sz="2800" dirty="0"/>
              <a:t>script) </a:t>
            </a:r>
            <a:r>
              <a:rPr lang="th-TH" sz="2800" dirty="0"/>
              <a:t>ซีเควนส์หลัก (</a:t>
            </a:r>
            <a:r>
              <a:rPr lang="en-US" sz="2800" dirty="0"/>
              <a:t>master scene/sequence)</a:t>
            </a:r>
            <a:r>
              <a:rPr lang="th-TH" sz="2800" dirty="0"/>
              <a:t>หรือ ซีนาริโอ (</a:t>
            </a:r>
            <a:r>
              <a:rPr lang="en-US" sz="2800" dirty="0"/>
              <a:t>scenario) </a:t>
            </a:r>
            <a:r>
              <a:rPr lang="th-TH" sz="2800" dirty="0"/>
              <a:t>คือ บทภาพยนตร์ที่มีโครงเรื่อง บทพูด แต่มีความสมบูรณ์น้อยกว่าบทถ่ายทำ (</a:t>
            </a:r>
            <a:r>
              <a:rPr lang="en-US" sz="2800" dirty="0"/>
              <a:t>shooting script) </a:t>
            </a:r>
            <a:r>
              <a:rPr lang="th-TH" sz="2800" dirty="0"/>
              <a:t>เป็นการเล่าเรื่องที่ได้พัฒนามาแล้วอย่างมีขั้นตอน ประกอบ ด้วยตัวละครหลักบทพูด ฉาก แอ็คชั่น ซีเควนส์ มีรูปแบบการเขียนที่ถูกต้อง เช่น บทสนทนาอยู่กึ่งกลางหน้ากระดาษฉาก เวลา สถานที่ อยู่ชิดขอบหน้าซ้ายกระดาษ ไม่มีตัวเลขกำกับช็อต และโดยหลักทั่วไปบทภาพยนตร์หนึ่งหน้ามีความยาวหนึ่งนาที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42494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>
                <a:solidFill>
                  <a:srgbClr val="FF0000"/>
                </a:solidFill>
              </a:rPr>
              <a:t>6. บทถ่ายทำ </a:t>
            </a:r>
            <a:r>
              <a:rPr lang="en-US" sz="2800" dirty="0">
                <a:solidFill>
                  <a:srgbClr val="FF0000"/>
                </a:solidFill>
              </a:rPr>
              <a:t>(shooting script)</a:t>
            </a:r>
          </a:p>
          <a:p>
            <a:r>
              <a:rPr lang="en-US" sz="2800" dirty="0"/>
              <a:t>________________________________________</a:t>
            </a:r>
          </a:p>
          <a:p>
            <a:r>
              <a:rPr lang="en-US" sz="2800" dirty="0"/>
              <a:t>            </a:t>
            </a:r>
            <a:r>
              <a:rPr lang="th-TH" sz="2800" dirty="0"/>
              <a:t>คือบทภาพยนตร์ที่เป็นขั้นตอนสุดท้ายของการเขียน บทถ่ายทำจะบอกรายละเอียดเพิ่มเติมจากบทภาพยนตร์ (</a:t>
            </a:r>
            <a:r>
              <a:rPr lang="en-US" sz="2800" dirty="0"/>
              <a:t>screenplay) </a:t>
            </a:r>
            <a:r>
              <a:rPr lang="th-TH" sz="2800" dirty="0"/>
              <a:t>ได้แก่ ตำแหน่งกล้อง การเชื่อมช็อต เช่น คัท (</a:t>
            </a:r>
            <a:r>
              <a:rPr lang="en-US" sz="2800" dirty="0"/>
              <a:t>cut) </a:t>
            </a:r>
            <a:r>
              <a:rPr lang="th-TH" sz="2800" dirty="0"/>
              <a:t>การเลือนภาพ (</a:t>
            </a:r>
            <a:r>
              <a:rPr lang="en-US" sz="2800" dirty="0"/>
              <a:t>fade) </a:t>
            </a:r>
            <a:r>
              <a:rPr lang="th-TH" sz="2800" dirty="0"/>
              <a:t>การละลายภาพ หรือการจางซ้อนภาพ (</a:t>
            </a:r>
            <a:r>
              <a:rPr lang="en-US" sz="2800" dirty="0"/>
              <a:t>dissolve) </a:t>
            </a:r>
            <a:r>
              <a:rPr lang="th-TH" sz="2800" dirty="0"/>
              <a:t>การกวาดภาพ (</a:t>
            </a:r>
            <a:r>
              <a:rPr lang="en-US" sz="2800" dirty="0"/>
              <a:t>wipe) </a:t>
            </a:r>
            <a:r>
              <a:rPr lang="th-TH" sz="2800" dirty="0"/>
              <a:t>ตลอดจนการใช้ภาพพิเศษ (</a:t>
            </a:r>
            <a:r>
              <a:rPr lang="en-US" sz="2800" dirty="0"/>
              <a:t>effect) </a:t>
            </a:r>
            <a:r>
              <a:rPr lang="th-TH" sz="2800" dirty="0"/>
              <a:t>อื่น ๆ เป็นต้น นอกจากนี้ยังมีเลขลำดับช็อตกำกับเรียงตามลำดับตั้งแต่ช็อตแรกจนกระทั่งจบเรื่อง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17328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2800" dirty="0">
                <a:solidFill>
                  <a:srgbClr val="FF0000"/>
                </a:solidFill>
              </a:rPr>
              <a:t>7. บทภาพ </a:t>
            </a:r>
            <a:r>
              <a:rPr lang="en-US" sz="2800" dirty="0">
                <a:solidFill>
                  <a:srgbClr val="FF0000"/>
                </a:solidFill>
              </a:rPr>
              <a:t>(storyboard)</a:t>
            </a:r>
          </a:p>
          <a:p>
            <a:r>
              <a:rPr lang="en-US" sz="2800" dirty="0"/>
              <a:t>________________________________________</a:t>
            </a:r>
          </a:p>
          <a:p>
            <a:r>
              <a:rPr lang="en-US" sz="2800" dirty="0"/>
              <a:t>        </a:t>
            </a:r>
            <a:r>
              <a:rPr lang="th-TH" sz="2800" dirty="0"/>
              <a:t>คือ บทภาพยนตร์ประเภทหนึ่งที่อธิบายด้วยภาพ คล้ายหนังสือการ์ตูน ให้เห็นความต่อเนื่องของช็อตตลอดทั้งซีเควนส์ หรือทั้งเรื่องมีคำอธิบายภาพประกอบ เสียงต่าง ๆ เช่น เสียงดนตรี เสียงประกอบฉาก และเสียงพูด เป็นต้น </a:t>
            </a:r>
          </a:p>
          <a:p>
            <a:r>
              <a:rPr lang="th-TH" sz="2800" dirty="0"/>
              <a:t>        ใช้เป็นแนวทางสำหรับการถ่ายทำ หรือใช้เป็นวิธีการคาดคะเนภาพล่วงหน้า (</a:t>
            </a:r>
            <a:r>
              <a:rPr lang="en-US" sz="2800" dirty="0"/>
              <a:t>pre-visualizing) </a:t>
            </a:r>
            <a:r>
              <a:rPr lang="th-TH" sz="2800" dirty="0"/>
              <a:t>ก่อนการถ่ายทำว่า เมื่อถ่ายทำสำเร็จแล้ว หนังจะมีรูปร่างหน้าตาเป็นอย่างไร ซึ่งบริษัทของ </a:t>
            </a:r>
            <a:r>
              <a:rPr lang="en-US" sz="2800" dirty="0"/>
              <a:t>Walt Disney </a:t>
            </a:r>
            <a:r>
              <a:rPr lang="th-TH" sz="2800" dirty="0"/>
              <a:t>นำมาใช้กับการผลิตภาพยนตร์การ์ตูนของบริษัทเป็นครั้งแรก โดยเขียนภาพ      เหตุการณ์ของแอ็คชั่นเรียงติดต่อกันบนบอร์ด เพื่อให้คนดูเข้าใจและมองเห็นเรื่องราวล่วงหน้าได้ก่อนลงมือเขียนภาพ ส่วนใหญ่บทภาพจะมีเลขที่ลำดับช็อตกำกับไว้ คำบรรยายเหตุการณ์ มุมกล้อง และอาจมีเสียงประกอบด้วย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72493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304800"/>
            <a:ext cx="113792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งานกลุ่ม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>
                <a:solidFill>
                  <a:srgbClr val="FF0000"/>
                </a:solidFill>
              </a:rPr>
              <a:t>เขียนบทภาพยนตร์ 1 เรื่อง</a:t>
            </a:r>
            <a:br>
              <a:rPr lang="th-TH" dirty="0"/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3505" y="425002"/>
            <a:ext cx="15282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146610"/>
            <a:ext cx="7344936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3923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B4F781B-93D3-4726-9CED-6F65576FC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7A6B2BD-A212-4B5E-A590-DA117325B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82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89" y="3618963"/>
            <a:ext cx="9546107" cy="1481072"/>
          </a:xfrm>
        </p:spPr>
        <p:txBody>
          <a:bodyPr/>
          <a:lstStyle/>
          <a:p>
            <a:r>
              <a:rPr lang="th-TH" sz="3600" b="1" dirty="0"/>
              <a:t>การพูดและการนำเสนอเพื่องานภาพยนตร์</a:t>
            </a:r>
            <a:endParaRPr lang="en-US" sz="3600" b="1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55666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หัวข้อเนื้อหา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z="3600" dirty="0"/>
              <a:t>องค์ประกอบของเรื่องราว</a:t>
            </a:r>
            <a:endParaRPr lang="en-US" sz="3600" dirty="0"/>
          </a:p>
          <a:p>
            <a:pPr lvl="0"/>
            <a:r>
              <a:rPr lang="th-TH" sz="3600" dirty="0"/>
              <a:t>การนำเสนอบทภาพยนตร์</a:t>
            </a:r>
            <a:endParaRPr lang="en-US" sz="3600" dirty="0"/>
          </a:p>
          <a:p>
            <a:pPr lvl="0"/>
            <a:r>
              <a:rPr lang="th-TH" sz="3600" dirty="0"/>
              <a:t>สิ่งที่ควรหลีกเลี่ยงในการพิชชิ่ง</a:t>
            </a:r>
            <a:endParaRPr lang="en-US" sz="3600" dirty="0"/>
          </a:p>
          <a:p>
            <a:pPr lvl="0"/>
            <a:r>
              <a:rPr lang="th-TH" sz="3600" dirty="0"/>
              <a:t>การเตรียมการพิชชิ่งบทภาพยนตร์</a:t>
            </a:r>
            <a:endParaRPr lang="en-US" sz="3600" dirty="0"/>
          </a:p>
          <a:p>
            <a:pPr lvl="0"/>
            <a:r>
              <a:rPr lang="th-TH" sz="3600" dirty="0"/>
              <a:t>ขั้นตอนการประชุมพิชชิ่งงาน</a:t>
            </a:r>
            <a:endParaRPr lang="en-US" sz="36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995851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การพูดประเภทต่างๆในงานนิเทศศาสตร์และจุดประสงค์ของการพูด</a:t>
            </a:r>
            <a:endParaRPr lang="en-GB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อ.สุภาภรณ์  วิมลชัยฤกษ์</a:t>
            </a:r>
            <a:endParaRPr lang="en-GB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7050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การเขียนเพื่องานภาพยนตร์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60304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คุณสมบัติของผู้พูดเพื่อการนำเสนอ</a:t>
            </a:r>
            <a:endParaRPr lang="en-GB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476519" y="1970467"/>
            <a:ext cx="107221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ต้องมีความรู้จริงในเรื่องที่จะพูดหรือนำเสนอ เพื่อจะได้ให้ข้อมูลที่ถูกต้องแก่ผู้ฟัง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ต้องมีบุคลิกดี เพราะบุคลิกภาพจะเสริมให้ผู้พูดนั้นดูน่าเชื่อถือมากขึ้น รวมถึงมีความน่าสนใจ มองดูแล้วสบายตา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ต้องมีความเชื่อมั่นในตนเอง เพราะการนำเสนอมักมีวัตถุประสงค์เพื่อการโน้มน้าวชักจูงใจให้ผู้ฟังคล้อยตาม หากพูดอย่างไม่มั่นใจแล้ว ผู้ฟังจะเกิดความไม่เชื่อมั่นในข้อมูลที่นำเสนอมาด้วย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ต้องมีน้ำเสียงชัดเจน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เพราะจะทำให้ฟังแล้วสบายหู เข้าใจง่าย หากพูดไม่ชัดเจนอาจทำให้ผู้ฟังฟังผิดเพี้ยนไปจนความหมายเปลี่ยน 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71106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คุณสมบัติของผู้พูดเพื่อการนำเสนอ</a:t>
            </a:r>
            <a:endParaRPr lang="en-GB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476519" y="1970467"/>
            <a:ext cx="107221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ต้องมีจิตวิทยาโน้มน้าวใจ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การพูดเพื่อการนำเสนอนั้นมีวัตถุประสงค์เพื่อให้ผู้ฟังคล้อยตาม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การที่ผู้ฟังจะคล้อยตามได้นั้นไม่ได้อยู่ที่การให้ข้อมูลเพียงอย่างเดียว แต่อยู่ที่พูดเพื่อให้บุคคลนั้นเกิดแรงผลักดันบางอย่างในการกระทำสิ่งใดสิ่งหนึ่ง เช่น พูดให้เกิดความอยากซื้อสินค้า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พูดเพื่อให้อยากรับเราเข้าทำงาน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6.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ต้องมีความสามารถในการใช้โสตทัศนอุปกรณ์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เพราะการพูดเพื่อการนำเสนอส่วนมากจะมีการแสดงข้อมูลตัวอักษร ภาพนิ่ง และภาพเคลื่อนไหว ประกอบด้วย หากผู้พูดไม่มีทักษะทางด้านนี้เลยจะทำให้ยุ่งยากในการหาบุคคลอื่นมาทำหน้าที่เปิดข้อมูลแทน และอาจทำให้การพูดกับการแสดงข้อมูลต่างๆไม่สัมพันธ์กัน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53167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คุณสมบัติของผู้พูดเพื่อการนำเสนอ</a:t>
            </a:r>
            <a:endParaRPr lang="en-GB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476519" y="1970467"/>
            <a:ext cx="107221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7.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ต้องเป็นคนช่างสังเกตกล่าวคือ ผู้ฟังส่วนใหญ่มักแสดงอากัปกิริยาบางอย่างออกมา เมื่อมีการพูดไปสักระยะหนึ่ง เช่น คล้อยตาม เห็นด้วย ตัดสินใจ ไม่ชอบ เบื่อหน่าย เป็นต้น ผู้พูดเมื่อเห็นอากัปกิริยาแล้วก็นำไปปรับใช้ในการพูดให้เหมาะสมต่อไป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8.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ต้องมีไหวพริบปฏิภาณในการตอบคำถาม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เพราะการพูดเพื่อการนำเสนอ ผู้ฟังมักจะมีคำถามเมื่อเกิดความไม่เข้าใจหรือต้องการข้อมูลเพิ่มเติมประกอบการตัดสินใจ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181002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การพูดเพื่อการนำเสนอขายผลิตภัณฑ์</a:t>
            </a:r>
            <a:endParaRPr lang="en-GB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476519" y="1893193"/>
            <a:ext cx="10959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การพูดในลักษณะนี้มักมีวัตถุประสงค์เพื่อให้ผู้ฟังเกิดการตัดสินใจซื้อสินค้าหรือใช้บริการ ผู้พูดจำเป็นต้องอธิบายให้รายละเอียดต่างๆเกี่ยวกับสินค้าหรือบริการ รวมถึงต้องใช้ทักษะการโน้มน้าวใจให้ลูกค้าเกิดความต้องการ และต้องวิเคราะห์พฤติกรรมที่ลูกค้าแสดงออกมาได้ว่าเขารู้สึกอย่างไร แล้วเมื่อไหร่ควรจะปิดการขาย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ในระหว่างการพูดเพื่อการนำเสนอขายผลิตภัณฑ์นั้น อาจมีการสาธิตเข้ามาเกี่ยวข้องด้วย เพื่อช่วยแสดงวิธีการใช้ผลิตภัณฑ์ให้เป็นที่ประจักษ์แก่สายตาลูกค้า จนนำไปสู่ความมั่นใจ และตัดสินใจซื้อในที่สุด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สำหรับการนำเสนอขายพร้อมการสาธิตนี้ พนักงานขายจำเป็นต้องมีความพร้อมในการสื่อสารทั้ง การพูด น้ำเสียง ท่าทาง การลำดับขั้นตอนในการสาธิตด้วย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316300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องค์ประกอบของการพูดเพื่อนำเสนอขายผลิตภัณฑ์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519" y="1893193"/>
            <a:ext cx="10959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ผู้ส่งสาร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(source/sender)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742950" indent="-742950">
              <a:buAutoNum type="arabicPeriod" startAt="2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สาร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(message) 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742950" indent="-742950">
              <a:buAutoNum type="arabicPeriod" startAt="3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สื่อ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(media) 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742950" indent="-742950">
              <a:buAutoNum type="arabicPeriod" startAt="4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ผู้รับสาร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(receiver/consumer)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742950" indent="-742950">
              <a:buAutoNum type="arabicPeriod" startAt="5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ปฏิกิริยาตอบสนอง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(response)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151642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องค์ประกอบของการพูดเพื่อนำเสนอขายผลิตภัณฑ์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195" y="2166937"/>
            <a:ext cx="7946264" cy="283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42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การพูดเพื่อนำเสนอตนเอง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519" y="1893193"/>
            <a:ext cx="10959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แผนภาพการเตรียมตัวสัมภาษณ์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999" y="2716761"/>
            <a:ext cx="4810125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686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การพูดแนะนำตนเอง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519" y="1893193"/>
            <a:ext cx="10959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การแนะนำตัวเองควรใช้เวลาสั้นๆ สัก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2-3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นาที เน้นการพูดให้กระชับได้ใจความ </a:t>
            </a:r>
            <a:b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บอกให้รู้ว่าผู้พูดเป็นใคร จบการศึกษาด้านใด เคยมีประสบการณ์อะไรมาก่อน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ไม่ควรเล่าทุกสิ่งทุกอย่างตั้งแต่เด็กเพราะจะทำให้การพูดเยิ่นเย้อ ขาดจุดเน้นที่สำคัญ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การพูดต้องพูดด้วยความมั่นใจ น้ำเสียงดังฟังชัด ในระหว่างการพูดควรสบตาผู้สัมภาษณ์ด้วยเพื่อแสดงความจริงใจ และแสดงให้เห็นถึงการมีปฏิสัมพันธ์ที่ดี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75687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การตอบคำถาม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519" y="1893193"/>
            <a:ext cx="1095992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คำถามที่มักพบบ่อย ได้แก่</a:t>
            </a:r>
          </a:p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-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ทำไมคุณถึงคิดว่าเหมาะกับงานนี้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-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คิดว่าตำแหน่งที่สมัครต้องทำอะไรบ้าง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-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เกรดที่ได้จากการเรียนน้อย จะทำงานได้หรือ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-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แผนการทำงานกับบริษัทของเราเป็นอย่างไร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-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อะไรคือจุดด้อยของคุณ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-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เพราะอะไรจึงลาออกจากงานเดิม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-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มีอะไรจะถามไหม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endParaRPr lang="en-GB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7760" y="4489278"/>
            <a:ext cx="2653048" cy="198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9117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909" y="5162204"/>
            <a:ext cx="2697721" cy="14547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การแต่งกาย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519" y="1893193"/>
            <a:ext cx="10959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การแต่งกายเป็นเรื่องที่ไม่ควรมองข้าม เพราะการแต่งกายสะท้อนบุคลิกภาพ สร้างความน่าเชื่อถือ และสร้างภาพลักษณ์ให้ผู้สวมใส่ได้ ในการพูดเพื่อนำเสนอตนเองควรใส่ชุดที่ดูสุภาพเรียบร้อย เหมาะสมกับกาละเทศะ ไม่สวมเสื้อแขนกุด กางเกงขาสั้น กระโปรงสั้น เสื้อผ้าไม่จำเป็นต้องมีราคาแพง แต่ต้องสะอาด ไม่ยับยู่ยี่ ขนาดต้องพอดีกับรูปร่างไม่ควรใส่เสื้อผ้าที่หลวมหรือคับจนเกินไป และควรสวมรองเท้าหุ้มส้น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นอกจากนี้สีของเสื้อผ้าก็ให้ความรู้สึกต่อผู้พบเห็นแตกต่างกันด้วย 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1349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ความหมายบทภาพยนตร์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/>
              <a:t>     </a:t>
            </a:r>
            <a:r>
              <a:rPr lang="th-TH" sz="2800" dirty="0"/>
              <a:t>บทภาพยนตร์เป็นงานเขียนที่ปรากฏเป็นตัวอักษรในหน้ากระดาษของบทภาพยนตร์ และนำมาแปรสภาพตัวอักษรที่ปรากฏอยู่บนหน้ากระดาษของบทภาพยนตร์ให้กลายมาเป็นภาพเคลื่อนไหวและตัวละครที่มีชีวิตโลดแล่นบนแผ่น</a:t>
            </a:r>
            <a:r>
              <a:rPr lang="th-TH" sz="2800" dirty="0" err="1"/>
              <a:t>ฟิลม์</a:t>
            </a:r>
            <a:r>
              <a:rPr lang="th-TH" sz="2800" dirty="0"/>
              <a:t> (</a:t>
            </a:r>
            <a:r>
              <a:rPr lang="th-TH" sz="2800" dirty="0" err="1"/>
              <a:t>นิวัฒน์</a:t>
            </a:r>
            <a:r>
              <a:rPr lang="th-TH" sz="2800" dirty="0"/>
              <a:t> ศรีสัมมาชีพ)</a:t>
            </a:r>
          </a:p>
          <a:p>
            <a:pPr marL="0" indent="0">
              <a:buNone/>
            </a:pPr>
            <a:r>
              <a:rPr lang="th-TH" sz="2800" dirty="0"/>
              <a:t>     บทภาพยนตร์คือแบบร่างของการสร้างภาพยนตร์ บทภาพยนตร์จะมีการบอกเล่าเรื่องราวว่าใคร ทำอะไร ที่ไหน อย่างไร และต้องสื่อความหมายออกมาเป็นภาพ โดยใช้ภาพเป็นตัวสื่อความหมาย เป็นการเขียนอธิบายรายละเอียดเรื่องราว เมื่อได้โครงสร้างเรื่องที่ชัดเจนแล้ว จึงนำเหตุการณ์มาแตกขยายเป็นฉากๆ ลงรายละเอียดย่อยๆใส่สถานการณ์ ช่วงเวลา สถานที่ ตัวละคร บทสนทนา บางครั้งอาจกำหนดมุมกล้อง หรือขนาดภาพให้ชัดเจนได้ (</a:t>
            </a:r>
            <a:r>
              <a:rPr lang="en-US" sz="2800" dirty="0"/>
              <a:t>krupiyadanai.wordpress.com</a:t>
            </a:r>
            <a:r>
              <a:rPr lang="th-TH" sz="2800" dirty="0"/>
              <a:t>)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267214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แบบฝึกหัด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519" y="1893193"/>
            <a:ext cx="10959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	คุณสมบัติของผู้พูดเพื่อนำเสนอประกอบด้วยอะไรบ้าง</a:t>
            </a:r>
            <a:endParaRPr lang="en-GB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	องค์ประกอบของการพูดเพื่อนำเสนอขายผลิตภัณฑ์ประกอบด้วยอะไรบ้าง </a:t>
            </a:r>
            <a:endParaRPr lang="en-GB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	อธิบายพร้อมยกตัวอย่างการปิดการขายที่ประสบความสำเร็จ</a:t>
            </a:r>
            <a:endParaRPr lang="en-GB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3308" y="3832185"/>
            <a:ext cx="285750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4736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คำถามท้ายบท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1. </a:t>
            </a:r>
            <a:r>
              <a:rPr lang="th-TH" sz="3600" dirty="0"/>
              <a:t>องค์ประกอบของเรื่องราวในภาพยนตร์ควรประกอบด้วย</a:t>
            </a:r>
            <a:endParaRPr lang="en-US" sz="3600" dirty="0"/>
          </a:p>
          <a:p>
            <a:r>
              <a:rPr lang="en-US" sz="3600" dirty="0"/>
              <a:t>2. </a:t>
            </a:r>
            <a:r>
              <a:rPr lang="th-TH" sz="3600" dirty="0"/>
              <a:t>การพิชชิ่งในงานภาพยนตร์หมายถึง มีกี่ประเภท</a:t>
            </a:r>
            <a:endParaRPr lang="en-US" sz="3600" dirty="0"/>
          </a:p>
          <a:p>
            <a:r>
              <a:rPr lang="en-US" sz="3600" dirty="0"/>
              <a:t>3. </a:t>
            </a:r>
            <a:r>
              <a:rPr lang="th-TH" sz="3600" dirty="0"/>
              <a:t>สิ่งใดควรที่จะหลีกเลี่ยงในการพิชชิ่ง</a:t>
            </a:r>
            <a:endParaRPr lang="en-US" sz="3600" dirty="0"/>
          </a:p>
          <a:p>
            <a:r>
              <a:rPr lang="en-US" sz="3600" dirty="0"/>
              <a:t>4. </a:t>
            </a:r>
            <a:r>
              <a:rPr lang="th-TH" sz="3600" dirty="0"/>
              <a:t>การเตรียมการพิชชิ่งมีกี่ขั้นตอน แต่ละขั้นตอนทำอะไรบ้าง</a:t>
            </a:r>
            <a:endParaRPr lang="en-US" sz="3600" dirty="0"/>
          </a:p>
          <a:p>
            <a:r>
              <a:rPr lang="en-US" sz="3600" dirty="0"/>
              <a:t>5. </a:t>
            </a:r>
            <a:r>
              <a:rPr lang="th-TH" sz="3600" dirty="0"/>
              <a:t>การประชุมเพื่อพิชชิ่งมีกระบวนการอย่างไร</a:t>
            </a:r>
            <a:endParaRPr lang="en-US" sz="3600" dirty="0"/>
          </a:p>
          <a:p>
            <a:pPr marL="114300" indent="0">
              <a:buNone/>
            </a:pP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349749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กิจกรรมท้ายบท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dirty="0"/>
              <a:t>ให้จับกลุ่ม กลุ่มละ </a:t>
            </a:r>
            <a:r>
              <a:rPr lang="en-US" sz="3200" dirty="0"/>
              <a:t>5 </a:t>
            </a:r>
            <a:r>
              <a:rPr lang="th-TH" sz="3200" dirty="0"/>
              <a:t>คน  โดยสมมติแต่ละกลุ่มเป็นนักสร้างหนังหน้าใหม่และจะต้องไปนำเสนอบทภาพยนตร์แก่ค่ายหนัง  เลือกบทภาพยนตร์ที่ชื่นชอบขึ้นมา </a:t>
            </a:r>
            <a:r>
              <a:rPr lang="en-US" sz="3200" dirty="0"/>
              <a:t>1 </a:t>
            </a:r>
            <a:r>
              <a:rPr lang="th-TH" sz="3200" dirty="0"/>
              <a:t>เรื่อง (จากภาพยนตร์ที่มีอยู่แล้ว หรือเป็นบทภาพยนตร์ใหม่ที่นักศึกษาเขียนขึ้น) วางแผน พร้อมออกมาพิชชิ่งหน้าชั้นเรียน โดยให้ทุกคนในชั้นเรียนร่วมอภิปรายถึงเทคนิคการพิชชิ่งของแต่ละกลุ่มที่ออกมานำเสนอ  	</a:t>
            </a:r>
            <a:r>
              <a:rPr lang="th-TH" dirty="0"/>
              <a:t>		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431770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9DD4BC-EB8C-4259-A32D-9D9AA18D5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78D00BC-7E37-4DEB-9444-5D95487B3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2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ลักษณะโดยทั่วไปของการเขียนเพื่องานภาพยนตร์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66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บทภาพยนตร์ประกอบด้วยส่วนต่างๆ ดังต่อไปนี้</a:t>
            </a: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โครงเรื่อง 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(Plot)</a:t>
            </a: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ความขัดแย้ง 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(Conflict)</a:t>
            </a: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ตัวละคร 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(Character)</a:t>
            </a: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แก่นความคิด 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(Theme)</a:t>
            </a: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ฉาก 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(Setting)</a:t>
            </a: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สัญลักษณ์ 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(Symbol)</a:t>
            </a: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มุมมองในการเล่าเรื่อง 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(Point of view)</a:t>
            </a:r>
          </a:p>
        </p:txBody>
      </p:sp>
    </p:spTree>
    <p:extLst>
      <p:ext uri="{BB962C8B-B14F-4D97-AF65-F5344CB8AC3E}">
        <p14:creationId xmlns:p14="http://schemas.microsoft.com/office/powerpoint/2010/main" val="3026390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โครงเรื่อง </a:t>
            </a:r>
            <a:r>
              <a:rPr lang="en-US" dirty="0"/>
              <a:t>(Plot)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3616"/>
            <a:ext cx="8596668" cy="3880773"/>
          </a:xfrm>
        </p:spPr>
        <p:txBody>
          <a:bodyPr>
            <a:noAutofit/>
          </a:bodyPr>
          <a:lstStyle/>
          <a:p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โดยปกติในภาพยนตร์จะลำดับเหตุการณ์การเล่าเรื่องไว้ 5 ขั้นตอน คือ </a:t>
            </a:r>
          </a:p>
          <a:p>
            <a:pPr lvl="1"/>
            <a:r>
              <a:rPr lang="th-TH" sz="28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การเริ่มเรื่อง (</a:t>
            </a:r>
            <a:r>
              <a:rPr lang="en-US" sz="28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Exposition)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ซึ่งเป็นการชักจูงความสนใจให้ติดตามเรื่องราว </a:t>
            </a:r>
          </a:p>
          <a:p>
            <a:pPr lvl="1"/>
            <a:r>
              <a:rPr lang="th-TH" sz="28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การพัฒนาเหตุการณ์ (</a:t>
            </a:r>
            <a:r>
              <a:rPr lang="en-US" sz="28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Rising Action)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เพื่อการดำเนินเรื่องราวไปอย่างต่อเนื่องและสมเหตุสมผล </a:t>
            </a: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ปมปัญหาหรือข้อขัดแย้งที่เกิดขึ้น เป็น </a:t>
            </a:r>
            <a:r>
              <a:rPr lang="th-TH" sz="28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ภาวะวิกฤติ (</a:t>
            </a:r>
            <a:r>
              <a:rPr lang="en-US" sz="28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Climax)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ซึ่งจะเกิดขึ้นเมื่อถึงจุดแตกหักและตัวละครกำลังอยู่ในสถานการณ์ที่ต้องตัดสินใจ </a:t>
            </a: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ในที่สุดเมื่อผ่านจุดวิกฤติไปได้แล้วนั้นจะเป็น ภาวะคลี่คลาย </a:t>
            </a:r>
            <a:r>
              <a:rPr lang="th-TH" sz="28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  <a:r>
              <a:rPr lang="en-US" sz="28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Falling Action)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ที่ประเด็นปัญหาได้รับการเปิดเผยหรือข้อขัดแย้งถูกขจัดออกไป </a:t>
            </a: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นำไปสู่ </a:t>
            </a:r>
            <a:r>
              <a:rPr lang="th-TH" sz="28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การยุติเรื่องราว (</a:t>
            </a:r>
            <a:r>
              <a:rPr lang="en-US" sz="28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Ending)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ซึ่งเป็นการสิ้นสุดของเรื่องราวทั้งหมด</a:t>
            </a:r>
          </a:p>
        </p:txBody>
      </p:sp>
    </p:spTree>
    <p:extLst>
      <p:ext uri="{BB962C8B-B14F-4D97-AF65-F5344CB8AC3E}">
        <p14:creationId xmlns:p14="http://schemas.microsoft.com/office/powerpoint/2010/main" val="2684162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ความขัดแย้ง </a:t>
            </a:r>
            <a:r>
              <a:rPr lang="en-US" dirty="0"/>
              <a:t>(Conflict)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61826"/>
            <a:ext cx="8596668" cy="3880773"/>
          </a:xfrm>
        </p:spPr>
        <p:txBody>
          <a:bodyPr>
            <a:noAutofit/>
          </a:bodyPr>
          <a:lstStyle/>
          <a:p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สามารถแบ่งออกได้เป็น 3 ลักษณะใหญ่ ๆ </a:t>
            </a:r>
          </a:p>
          <a:p>
            <a:pPr lvl="1"/>
            <a:r>
              <a:rPr lang="th-TH" sz="24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ความขัดแย้งระหว่างคนกับคน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คือ การที่ตัวละครสองฝ่ายไม่ลงรอยกัน แต่ละฝ่ายมีการต่อต้านกัน หรือพยายามทำลายล้างกัน เช่น ความอิจฉาริษยากันของผู้หญิงสองคน การไม่ลงรอยกันระหว่างพ่อกับลูก เป็นต้น</a:t>
            </a:r>
          </a:p>
          <a:p>
            <a:pPr lvl="1"/>
            <a:r>
              <a:rPr lang="th-TH" sz="24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ความขัดแย้งภายในจิตใจ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เป็นความขัดแย้งที่เกิดขึ้นภายใน ตัวละครจะมีความสับสน หรือยุ่งยากลำบากใจเพื่อที่กระทำการอย่างที่คิดไว้ เช่น ความรู้สึกขัดแย้งกับกฎเกณฑ์ทางสังคม หรือ ความขัดแย้งระหว่างความรักและหน้าที่ความรับผิดชอบ เป็นต้น</a:t>
            </a:r>
          </a:p>
          <a:p>
            <a:pPr lvl="1"/>
            <a:r>
              <a:rPr lang="th-TH" sz="24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ความขัดแย้งกับพลังภายนอก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เป็นความขัดแย้งระหว่างตัวละคร กับสิ่งที่เป็นธรรมชาติ เช่น พายุอันโหดร้ายในภาพยนตร์เรื่อง ตะลุมพุกมหาวาตภัยล้างแผ่นดิน (2546) หรือสิ่งเหนือธรรมชาติ เช่นการพยายามที่จะเอาชนะความตายในภาพยนตร์เรื่อง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Final Destination (2542)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เป็นต้น</a:t>
            </a:r>
          </a:p>
          <a:p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0116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ตัวละคร </a:t>
            </a:r>
            <a:r>
              <a:rPr lang="en-US" dirty="0"/>
              <a:t>(Character)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ตัวละครในแต่ละตัว จะต้องมีองค์ประกอบ 2 ส่วนเสมอ คือ </a:t>
            </a:r>
          </a:p>
          <a:p>
            <a:pPr lvl="1"/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ส่วนที่เป็นความคิด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Conception)</a:t>
            </a:r>
            <a:r>
              <a:rPr lang="th-TH" sz="3200" dirty="0">
                <a:latin typeface="Cordia New" panose="020B0304020202020204" pitchFamily="34" charset="-34"/>
              </a:rPr>
              <a:t> เป็นสิ่งที่อยู่ภายในจิตใจของตัวละคร ซึ่งเป็นสิ่งที่เปลี่ยนแปลงยากจนกว่าจะมีเหตุผลที่สำคัญพอสำหรับการเปลี่ยนแปลง ซึ่งสิ่งที่จะมากำหนดความคิดและจิตใจของตัวละครนั้น อยู่ที่ภูมิหลังของตัวละคร เช่น ชีวิตวัยเด็ก การศึกษา หรือ ฐานะความเป็นอยู่ เป็นต้น 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ส่วนที่เป็นพฤติกรรม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Presentation)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จะเป็นผลที่เกิดขึ้นโดยตรงสืบเนื่องมาจากความคิดของตัวละครนั่นเอง </a:t>
            </a:r>
          </a:p>
        </p:txBody>
      </p:sp>
    </p:spTree>
    <p:extLst>
      <p:ext uri="{BB962C8B-B14F-4D97-AF65-F5344CB8AC3E}">
        <p14:creationId xmlns:p14="http://schemas.microsoft.com/office/powerpoint/2010/main" val="2391443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แก่นความคิด </a:t>
            </a:r>
            <a:r>
              <a:rPr lang="en-US" dirty="0"/>
              <a:t>(Theme)</a:t>
            </a:r>
            <a:r>
              <a:rPr lang="th-TH" dirty="0"/>
              <a:t> 				    ฉาก </a:t>
            </a:r>
            <a:r>
              <a:rPr lang="en-US" dirty="0"/>
              <a:t>(Setting)</a:t>
            </a:r>
            <a:endParaRPr lang="th-TH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/>
              <a:t>โดยทั่วไป ก็มักเกี่ยวกับ ความดี-ความชั่ว หรือไม่ก็เกี่ยวข้องกับ ความรัก-ความเกลียด เป็นต้น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/>
              <a:t>สถานที่รองรับเหตุการณ์ต่าง ๆ ที่เกิดขึ้นในเรื่อง ฉากจึงมีความสำคัญในด้านของการที่สามารถบ่งบอกความหมายบางประการของภาพยนตร์ด้วย</a:t>
            </a:r>
          </a:p>
        </p:txBody>
      </p:sp>
    </p:spTree>
    <p:extLst>
      <p:ext uri="{BB962C8B-B14F-4D97-AF65-F5344CB8AC3E}">
        <p14:creationId xmlns:p14="http://schemas.microsoft.com/office/powerpoint/2010/main" val="3738788610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3061</Words>
  <Application>Microsoft Office PowerPoint</Application>
  <PresentationFormat>แบบจอกว้าง</PresentationFormat>
  <Paragraphs>177</Paragraphs>
  <Slides>43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10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43</vt:i4>
      </vt:variant>
    </vt:vector>
  </HeadingPairs>
  <TitlesOfParts>
    <vt:vector size="54" baseType="lpstr">
      <vt:lpstr>Angsana New</vt:lpstr>
      <vt:lpstr>Arial</vt:lpstr>
      <vt:lpstr>Cordia New</vt:lpstr>
      <vt:lpstr>Courier New</vt:lpstr>
      <vt:lpstr>IrisUPC</vt:lpstr>
      <vt:lpstr>TH SarabunPSK</vt:lpstr>
      <vt:lpstr>Times New Roman</vt:lpstr>
      <vt:lpstr>Trebuchet MS</vt:lpstr>
      <vt:lpstr>Wingdings</vt:lpstr>
      <vt:lpstr>Wingdings 3</vt:lpstr>
      <vt:lpstr>เหลี่ยมเพชร</vt:lpstr>
      <vt:lpstr>รหัสวิชา MCA1109  รายวิชา  การนำเสนอเชิงนิเทศศาสตร์  </vt:lpstr>
      <vt:lpstr>งานนำเสนอ PowerPoint</vt:lpstr>
      <vt:lpstr>การเขียนเพื่องานภาพยนตร์</vt:lpstr>
      <vt:lpstr>ความหมายบทภาพยนตร์</vt:lpstr>
      <vt:lpstr>ลักษณะโดยทั่วไปของการเขียนเพื่องานภาพยนตร์</vt:lpstr>
      <vt:lpstr>โครงเรื่อง (Plot)</vt:lpstr>
      <vt:lpstr>ความขัดแย้ง (Conflict)</vt:lpstr>
      <vt:lpstr>ตัวละคร (Character)</vt:lpstr>
      <vt:lpstr>แก่นความคิด (Theme)         ฉาก (Setting)</vt:lpstr>
      <vt:lpstr>สัญลักษณ์ (Symbol)</vt:lpstr>
      <vt:lpstr>มุมมองในการเล่าเรื่อง (Point of view)</vt:lpstr>
      <vt:lpstr>งานนำเสนอ PowerPoint</vt:lpstr>
      <vt:lpstr>แนวทางปฏิบัติการเขียนเพื่องานภาพยนตร์</vt:lpstr>
      <vt:lpstr>ธรรมชาติของบทภาพยนตร์</vt:lpstr>
      <vt:lpstr>องค์ประกอบของการเขียนบทภาพยนตร์</vt:lpstr>
      <vt:lpstr>โครงสร้างการเขียนบทภาพยนตร์</vt:lpstr>
      <vt:lpstr>ปัจจัยสำคัญในโครงสร้างบทภาพยนตร์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 HOMEWORK งานกลุ่ม    เขียนบทภาพยนตร์ 1 เรื่อง   </vt:lpstr>
      <vt:lpstr>งานนำเสนอ PowerPoint</vt:lpstr>
      <vt:lpstr>งานนำเสนอ PowerPoint</vt:lpstr>
      <vt:lpstr>หัวข้อเนื้อหา</vt:lpstr>
      <vt:lpstr>การพูดประเภทต่างๆในงานนิเทศศาสตร์และจุดประสงค์ของการพูด</vt:lpstr>
      <vt:lpstr>คุณสมบัติของผู้พูดเพื่อการนำเสนอ</vt:lpstr>
      <vt:lpstr>คุณสมบัติของผู้พูดเพื่อการนำเสนอ</vt:lpstr>
      <vt:lpstr>คุณสมบัติของผู้พูดเพื่อการนำเสนอ</vt:lpstr>
      <vt:lpstr>การพูดเพื่อการนำเสนอขายผลิตภัณฑ์</vt:lpstr>
      <vt:lpstr>องค์ประกอบของการพูดเพื่อนำเสนอขายผลิตภัณฑ์</vt:lpstr>
      <vt:lpstr>องค์ประกอบของการพูดเพื่อนำเสนอขายผลิตภัณฑ์</vt:lpstr>
      <vt:lpstr>การพูดเพื่อนำเสนอตนเอง</vt:lpstr>
      <vt:lpstr>การพูดแนะนำตนเอง</vt:lpstr>
      <vt:lpstr>การตอบคำถาม</vt:lpstr>
      <vt:lpstr>การแต่งกาย</vt:lpstr>
      <vt:lpstr>แบบฝึกหัด</vt:lpstr>
      <vt:lpstr>คำถามท้ายบท</vt:lpstr>
      <vt:lpstr>กิจกรรมท้ายบท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รหัสวิชา MCA1109  รายวิชา  การนำเสนอเชิงนิเทศศาสตร์</dc:title>
  <dc:creator>Win11Home</dc:creator>
  <cp:lastModifiedBy>Win11Home</cp:lastModifiedBy>
  <cp:revision>15</cp:revision>
  <dcterms:created xsi:type="dcterms:W3CDTF">2023-05-02T09:05:05Z</dcterms:created>
  <dcterms:modified xsi:type="dcterms:W3CDTF">2023-05-10T10:16:45Z</dcterms:modified>
</cp:coreProperties>
</file>