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358" r:id="rId3"/>
    <p:sldId id="403" r:id="rId4"/>
    <p:sldId id="404" r:id="rId5"/>
    <p:sldId id="428" r:id="rId6"/>
    <p:sldId id="405" r:id="rId7"/>
    <p:sldId id="406" r:id="rId8"/>
    <p:sldId id="429" r:id="rId9"/>
    <p:sldId id="407" r:id="rId10"/>
    <p:sldId id="408" r:id="rId11"/>
    <p:sldId id="430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31" r:id="rId21"/>
    <p:sldId id="432" r:id="rId22"/>
    <p:sldId id="434" r:id="rId23"/>
    <p:sldId id="417" r:id="rId24"/>
    <p:sldId id="418" r:id="rId25"/>
    <p:sldId id="419" r:id="rId26"/>
    <p:sldId id="420" r:id="rId27"/>
    <p:sldId id="426" r:id="rId28"/>
    <p:sldId id="421" r:id="rId29"/>
    <p:sldId id="427" r:id="rId30"/>
    <p:sldId id="422" r:id="rId31"/>
    <p:sldId id="423" r:id="rId32"/>
    <p:sldId id="424" r:id="rId33"/>
    <p:sldId id="425" r:id="rId34"/>
    <p:sldId id="435" r:id="rId35"/>
    <p:sldId id="43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BE7AE-2E8F-4227-A9FA-2EE8449FD75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DEAD-7080-4ECE-A6F0-17BFF4666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42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91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91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2374802" y="903485"/>
            <a:ext cx="4394397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=""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5980709" y="5753530"/>
            <a:ext cx="488710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=""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1691640" y="2751804"/>
            <a:ext cx="589160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6016337" y="671565"/>
            <a:ext cx="294581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xagon 19">
            <a:extLst>
              <a:ext uri="{FF2B5EF4-FFF2-40B4-BE49-F238E27FC236}">
                <a16:creationId xmlns=""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1526549" y="3344350"/>
            <a:ext cx="147291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5" y="2576761"/>
            <a:ext cx="2943701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2636" y="1899514"/>
            <a:ext cx="2943701" cy="49053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3437" y="4459105"/>
            <a:ext cx="2417127" cy="116853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42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5522119" y="443263"/>
            <a:ext cx="271463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8255435" y="5605995"/>
            <a:ext cx="490670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8012843" y="6132439"/>
            <a:ext cx="188364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00062" y="624239"/>
            <a:ext cx="4391816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2044701"/>
            <a:ext cx="3206354" cy="35607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05214"/>
            <a:ext cx="3206354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1446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>
            <a:extLst>
              <a:ext uri="{FF2B5EF4-FFF2-40B4-BE49-F238E27FC236}">
                <a16:creationId xmlns=""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2044701"/>
            <a:ext cx="3206354" cy="35607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7015843" y="5363987"/>
            <a:ext cx="3429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5019594" y="1699890"/>
            <a:ext cx="239812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7015843" y="5897739"/>
            <a:ext cx="134983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7670" y="786181"/>
            <a:ext cx="3331029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05214"/>
            <a:ext cx="3206354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3303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0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1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775" y="2057818"/>
            <a:ext cx="381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7789423" y="1443145"/>
            <a:ext cx="353378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6682509" y="328774"/>
            <a:ext cx="238360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6476199" y="623939"/>
            <a:ext cx="127805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2673522"/>
            <a:ext cx="3800475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=""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8700" y="2061363"/>
            <a:ext cx="381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=""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48225" y="2677067"/>
            <a:ext cx="3800475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46236" y="0"/>
            <a:ext cx="2197765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05214"/>
            <a:ext cx="3206354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1989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2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0" y="2037656"/>
            <a:ext cx="260604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2664637"/>
            <a:ext cx="260604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=""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3135" y="2052478"/>
            <a:ext cx="260604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=""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42660" y="2668182"/>
            <a:ext cx="260604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=""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4218" y="2048933"/>
            <a:ext cx="260604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=""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3743" y="2664637"/>
            <a:ext cx="260604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=""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8025094" y="788524"/>
            <a:ext cx="866930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=""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8541321" y="1859136"/>
            <a:ext cx="236404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=""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6760616" y="740289"/>
            <a:ext cx="284295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05214"/>
            <a:ext cx="3206354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44928" y="3"/>
            <a:ext cx="209907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2124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8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1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AIM1202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th-TH" dirty="0" smtClean="0">
                <a:solidFill>
                  <a:schemeClr val="accent6"/>
                </a:solidFill>
              </a:rPr>
              <a:t>หลักการ</a:t>
            </a:r>
            <a:r>
              <a:rPr lang="th-TH" dirty="0">
                <a:solidFill>
                  <a:schemeClr val="accent6"/>
                </a:solidFill>
              </a:rPr>
              <a:t>สื่อสาร</a:t>
            </a:r>
            <a:r>
              <a:rPr lang="th-TH" dirty="0" smtClean="0">
                <a:solidFill>
                  <a:schemeClr val="accent6"/>
                </a:solidFill>
              </a:rPr>
              <a:t>การตลาด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876800"/>
            <a:ext cx="6400800" cy="17526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MB. 086-358-3508</a:t>
            </a:r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Week   11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43561A4B-D9C1-49B4-9C8C-305A80DDF4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375" r="2037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4CFDFD-07B2-4137-A98B-7FAE1171BB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57200"/>
            <a:ext cx="3206354" cy="5631570"/>
          </a:xfrm>
        </p:spPr>
        <p:txBody>
          <a:bodyPr/>
          <a:lstStyle/>
          <a:p>
            <a:pPr marL="0" indent="0" algn="thaiDist">
              <a:lnSpc>
                <a:spcPct val="100000"/>
              </a:lnSpc>
              <a:buNone/>
            </a:pPr>
            <a:r>
              <a:rPr lang="th-T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1. เพื่อ</a:t>
            </a: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สร้างความสัมพันธ์และความเข้าใจภายใน</a:t>
            </a:r>
            <a:r>
              <a:rPr lang="th-T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องค์กรสถาบัน</a:t>
            </a: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หรือ</a:t>
            </a:r>
            <a:r>
              <a:rPr lang="th-T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หน่วยงาน</a:t>
            </a:r>
          </a:p>
          <a:p>
            <a:pPr marL="0" indent="0" algn="thaiDist">
              <a:lnSpc>
                <a:spcPct val="100000"/>
              </a:lnSpc>
              <a:buNone/>
            </a:pPr>
            <a:endParaRPr lang="th-TH" sz="1800" b="1" dirty="0">
              <a:solidFill>
                <a:srgbClr val="000000"/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2. เพื่อสร้างความเข้าใจอันดีระหว่างองค์กร สถาบัน หรือหน่วยงานกับ</a:t>
            </a:r>
            <a:r>
              <a:rPr lang="th-T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ประชาชน</a:t>
            </a:r>
          </a:p>
          <a:p>
            <a:pPr marL="0" indent="0" algn="thaiDist">
              <a:lnSpc>
                <a:spcPct val="100000"/>
              </a:lnSpc>
              <a:buNone/>
            </a:pPr>
            <a:endParaRPr lang="th-TH" sz="1800" b="1" dirty="0">
              <a:solidFill>
                <a:srgbClr val="000000"/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3. เพื่อให้ผู้บริหารขององค์กร สถาบันหรือหน่วยงาน ได้รับทราบประชามติหรือความคิดเห็น ของกลุ่มประชาชนหรือ</a:t>
            </a:r>
            <a:r>
              <a:rPr lang="th-T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ผู้ใช้บริการ</a:t>
            </a:r>
          </a:p>
          <a:p>
            <a:pPr marL="0" indent="0" algn="thaiDist">
              <a:lnSpc>
                <a:spcPct val="100000"/>
              </a:lnSpc>
              <a:buNone/>
            </a:pPr>
            <a:endParaRPr lang="th-TH" sz="1800" b="1" dirty="0">
              <a:solidFill>
                <a:srgbClr val="000000"/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4. เพื่อสร้างความชื่อนชม นิยม ศรัทธาและภาพลักษณ์ที่</a:t>
            </a:r>
            <a:r>
              <a:rPr lang="th-T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ดี</a:t>
            </a:r>
          </a:p>
          <a:p>
            <a:pPr marL="0" indent="0" algn="thaiDist">
              <a:lnSpc>
                <a:spcPct val="100000"/>
              </a:lnSpc>
              <a:buNone/>
            </a:pPr>
            <a:endParaRPr lang="th-TH" sz="1800" b="1" dirty="0">
              <a:solidFill>
                <a:srgbClr val="000000"/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5. เพื่ออำนวยความสะดวกในการติดต่อสื่อสาร ระหว่างองค์กร สถาบันหรือหน่วยงานกับประชาชน ผละผู้ใช้บริการ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00000"/>
              </a:lnSpc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70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5D6C54BB-227B-4B0A-9A5F-15C0C03C50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641" r="22641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DD807032-D29D-4204-B063-6B39BDD9C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786181"/>
            <a:ext cx="3206354" cy="53930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1800" b="1" dirty="0">
                <a:solidFill>
                  <a:srgbClr val="000000"/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3. </a:t>
            </a: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ความสำคัญของการประชาสัมพันธ์ในด้านการศึกษาให้ความรู้ความเข้าใจและแนวคิด</a:t>
            </a:r>
            <a:r>
              <a:rPr lang="th-TH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การทำ</a:t>
            </a: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ให้มนุษย์มีสติปัญญารู้แจ้งในสรรพสิ่งทั้งหลาย </a:t>
            </a: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การประชาสัมพันธ์จำเป็นมากในระยะเริ่มแรกของการให้การศึกษานอกระบบจากกลุ่มเป้าหมาย เพราะจะเป็นผลต่อเนื่องจากการได้รับฟังข่าวสารในเบื้องต้นมาเป็นการชักจูงให้สนใจที่จะ</a:t>
            </a:r>
            <a:r>
              <a:rPr lang="th-TH" sz="18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เรียน</a:t>
            </a:r>
          </a:p>
          <a:p>
            <a:pPr marL="0" indent="0">
              <a:buNone/>
            </a:pPr>
            <a:endParaRPr lang="th-TH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4. ความสำคัญของการประชาสัมพันธ์ในด้านศาสนา</a:t>
            </a: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การประชาสัมพันธ์มีส่วนช่วยศาสนาสำหรับการชี้แนะ และกระจายความเข้าใจในด้านศาสนาสู่</a:t>
            </a:r>
            <a:r>
              <a:rPr lang="th-TH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ประชาชน</a:t>
            </a:r>
          </a:p>
          <a:p>
            <a:pPr marL="0" indent="0">
              <a:buNone/>
            </a:pPr>
            <a:endParaRPr lang="th-TH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5. ความสำคัญของประชาสัมพันธ์ในด้านสันทนาการหรือการพักผ่อนหย่อนใจ</a:t>
            </a: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การประชาสัมพันธ์เป็นเครื่องมือชี้แนะ สาธิตให้ดู และเตือนให้ประชาชนรู้จักการเล่นเพื่อการพักผ่อนที่ถูกต้อง และปลอดภัยต่อร่างกายและชีวิต พักผ่อนตามควรแก่อัตภาพของคนและความรู้ความเข้าใจเหล่านี้แต่ต้องใช้วิธีการประชาสัมพันธ์ทั้งสิ้น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1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B01392-1366-4422-B933-858D8C26C9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252539"/>
            <a:ext cx="3206354" cy="175072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วัตถุประสงค์ของประชาสัมพันธ์เฉพาะกิจ</a:t>
            </a:r>
            <a:r>
              <a: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(Specific Objectives) </a:t>
            </a: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การประชาสัมพันธ์เพื่อแก้ไขเหตุการณ์เฉพาะหน้าที่เกิดขึ้นโดยอาจเป็นการป้องกันและแก้ไขความเข้าใจผิดและส่งผลในเชิงลบต่อภาพลักษณ์องค์กร</a:t>
            </a:r>
            <a:endParaRPr lang="th-TH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8A16341-8BC8-4B58-A869-638A3173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05214"/>
            <a:ext cx="3206354" cy="447324"/>
          </a:xfrm>
        </p:spPr>
        <p:txBody>
          <a:bodyPr>
            <a:normAutofit fontScale="90000"/>
          </a:bodyPr>
          <a:lstStyle/>
          <a:p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    </a:t>
            </a:r>
            <a:r>
              <a:rPr lang="th-TH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วัตถุประสงค์ของประชาสัมพันธ์เฉพาะกิจ</a:t>
            </a:r>
            <a:endParaRPr lang="th-TH" dirty="0"/>
          </a:p>
        </p:txBody>
      </p:sp>
      <p:pic>
        <p:nvPicPr>
          <p:cNvPr id="8" name="Picture Placeholder 8" descr="close up of bridge">
            <a:extLst>
              <a:ext uri="{FF2B5EF4-FFF2-40B4-BE49-F238E27FC236}">
                <a16:creationId xmlns="" xmlns:a16="http://schemas.microsoft.com/office/drawing/2014/main" id="{81AFC3A6-143C-45D4-AF8C-10F7C5502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2" r="17082"/>
          <a:stretch/>
        </p:blipFill>
        <p:spPr>
          <a:xfrm>
            <a:off x="4416028" y="533401"/>
            <a:ext cx="4156472" cy="5611813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</p:pic>
      <p:sp>
        <p:nvSpPr>
          <p:cNvPr id="9" name="Title 3">
            <a:extLst>
              <a:ext uri="{FF2B5EF4-FFF2-40B4-BE49-F238E27FC236}">
                <a16:creationId xmlns="" xmlns:a16="http://schemas.microsoft.com/office/drawing/2014/main" id="{BBC88633-6034-40ED-848F-3561590F3902}"/>
              </a:ext>
            </a:extLst>
          </p:cNvPr>
          <p:cNvSpPr txBox="1">
            <a:spLocks/>
          </p:cNvSpPr>
          <p:nvPr/>
        </p:nvSpPr>
        <p:spPr>
          <a:xfrm>
            <a:off x="495300" y="3165535"/>
            <a:ext cx="3206354" cy="447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    วัตถุประสงค์ของการประชาสัมพันธ์เพื่อการบริหาร</a:t>
            </a:r>
            <a:endParaRPr lang="th-TH" sz="54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B02E9A00-64A5-4725-8607-7BC77569D22D}"/>
              </a:ext>
            </a:extLst>
          </p:cNvPr>
          <p:cNvSpPr txBox="1">
            <a:spLocks/>
          </p:cNvSpPr>
          <p:nvPr/>
        </p:nvSpPr>
        <p:spPr>
          <a:xfrm>
            <a:off x="495300" y="3612860"/>
            <a:ext cx="3206354" cy="175072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วัตถุประสงค์ของการปนะชาสัมพันธ์เพื่อการบริหาร</a:t>
            </a:r>
            <a:r>
              <a: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(Administrative Objectives)</a:t>
            </a: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เป็นการประชาสัมพันธ์เชิงการบริหารจัดการ ซึ่งมีการวางแผนอย่างเป็นระบบเพื่อสร้างความนิยมชมชอบ สร้างภาพลักษณ์ที่ดี หรือการวางแผนประชาสัมพันธ์เชิงรุกเพื่อคาดหวังผลทางการตลาด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56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7F6D16-A8AB-48D6-8E2E-EC6452832C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300295"/>
            <a:ext cx="3206354" cy="5252905"/>
          </a:xfrm>
        </p:spPr>
        <p:txBody>
          <a:bodyPr>
            <a:normAutofit fontScale="85000" lnSpcReduction="20000"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1.เป็นเป้าหมายที่เป็นภาระหน้าที่ของการประชาสัมพันธ์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2.</a:t>
            </a: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สอดคล้องกับวัตถุประสงค์ทางการตลาดขององค์กร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3.เจาะจง ชัดเจน ไม่กำกวม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4.เป็นเป้าหมายที่สามารถบรรลุได้ภายใต้เงื่อนไข และสถานที่จริง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5.พยามให้เป็นเป้าหมายเชิงปริมาณ บอกวันเวลา - เวลาที่เสร็จแล้ว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6.ต้องกำหนดวัตถุประสงค์ที่เป็นไปตามงบประมาณที่มี</a:t>
            </a:r>
          </a:p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7.จัดลำดับความสำคัญก่อนหลังของสิ่งที่ต้อง</a:t>
            </a:r>
            <a:r>
              <a:rPr lang="th-TH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บรรลุ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5996D27-ABF6-4266-9043-826A24B5A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05214"/>
            <a:ext cx="3206354" cy="369246"/>
          </a:xfrm>
        </p:spPr>
        <p:txBody>
          <a:bodyPr/>
          <a:lstStyle/>
          <a:p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      </a:t>
            </a:r>
            <a:r>
              <a:rPr lang="th-TH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วัตถุประสงค์ที่ดีต้องมีกลยุทธ์ 7 ข้อ</a:t>
            </a:r>
            <a:endParaRPr lang="th-TH" dirty="0"/>
          </a:p>
        </p:txBody>
      </p:sp>
      <p:pic>
        <p:nvPicPr>
          <p:cNvPr id="5" name="Picture Placeholder 8" descr="close up of bridge">
            <a:extLst>
              <a:ext uri="{FF2B5EF4-FFF2-40B4-BE49-F238E27FC236}">
                <a16:creationId xmlns="" xmlns:a16="http://schemas.microsoft.com/office/drawing/2014/main" id="{1D6E7CD7-6091-4E8C-8E19-6E43F8214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2" r="17082"/>
          <a:stretch/>
        </p:blipFill>
        <p:spPr>
          <a:xfrm>
            <a:off x="4416028" y="533401"/>
            <a:ext cx="4156472" cy="5611813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85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4FE3FD0-D5FD-4A2B-9205-04EFB91F0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252539"/>
            <a:ext cx="3206354" cy="43529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กลยุทธ์ของการประชาสัมพันธ์นั้นมีขั้นตอนสำคัญอยู่ 4 ขั้นตอน</a:t>
            </a: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1. การกำหนดปัญหา </a:t>
            </a: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หรือการวิเคราะห์สถานการณ์ปัจจุบัน เพื่อค้นหาปัญหา</a:t>
            </a:r>
            <a:r>
              <a: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(Defining the problem)</a:t>
            </a: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เป็นขั้นตอนแรกที่จะช่วยให้เราเข้าใจในสถานการณ์ของการชัดเจน และถูกต้องขึ้น</a:t>
            </a:r>
          </a:p>
          <a:p>
            <a:pPr marL="0" indent="0">
              <a:buNone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ด้านการวางแผนและกำหนดโปรแกรม</a:t>
            </a:r>
            <a:r>
              <a: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(Planning and Programming) </a:t>
            </a: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ในขั้นตอนนี้มีการกำหนดวัตถุประสงค์ยุทธวิธี ที่จะนำไปสู่การปฏิบัติ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3. </a:t>
            </a: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ลงมือป</a:t>
            </a:r>
            <a:r>
              <a:rPr lang="th-TH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ฎิบั</a:t>
            </a: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ติตาม</a:t>
            </a: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แผน</a:t>
            </a:r>
            <a:r>
              <a: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 (Taking Action and Communication</a:t>
            </a: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ขั้นตอนนี้จะเป็นการลงมือทำตามแผนที่วางไว้</a:t>
            </a:r>
            <a:r>
              <a: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การประเมินผลโปรแกรม (</a:t>
            </a:r>
            <a:r>
              <a: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Evaluation the Program</a:t>
            </a: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 </a:t>
            </a: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เป็นขั้นตอนสุดท้าย โดยเป็นการประเมินมาวัดผลว่าการประชาสัมพันธ์ บรรลุเป้าหมายตามที่กำหนด และจากแนวคิดข้างต้นสามารถแบ่งเป็นองค์ประกอบย่อยได้เป็น 7 ประการ ดังนี้</a:t>
            </a:r>
            <a:r>
              <a: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th-TH" sz="1800" dirty="0">
              <a:solidFill>
                <a:srgbClr val="00000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68A17F05-7139-4BB3-910C-3192983858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518" r="24518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01DC13E2-2B30-4645-8CB4-BF121D12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05214"/>
            <a:ext cx="3206354" cy="447324"/>
          </a:xfrm>
        </p:spPr>
        <p:txBody>
          <a:bodyPr/>
          <a:lstStyle/>
          <a:p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   </a:t>
            </a:r>
            <a:r>
              <a:rPr lang="th-TH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กลยุทธ์ของการประชาสัมพันธ์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86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B5F43995-65E9-4372-918E-170451D8D0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518" r="24518"/>
          <a:stretch>
            <a:fillRect/>
          </a:stretch>
        </p:blipFill>
        <p:spPr/>
      </p:pic>
      <p:sp>
        <p:nvSpPr>
          <p:cNvPr id="7" name="Title 3">
            <a:extLst>
              <a:ext uri="{FF2B5EF4-FFF2-40B4-BE49-F238E27FC236}">
                <a16:creationId xmlns="" xmlns:a16="http://schemas.microsoft.com/office/drawing/2014/main" id="{E5A0D86E-A399-49F9-B97F-88821AE413DE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4495800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th-TH" sz="1800" b="0" dirty="0">
                <a:latin typeface="Cordia New" panose="020B0304020202020204" pitchFamily="34" charset="-34"/>
                <a:cs typeface="Cordia New" panose="020B0304020202020204" pitchFamily="34" charset="-34"/>
              </a:rPr>
              <a:t>4.1. </a:t>
            </a:r>
            <a:r>
              <a:rPr lang="th-TH" sz="1800" b="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การกําหนดปัญหา (</a:t>
            </a:r>
            <a:r>
              <a:rPr lang="en-US" sz="1800" b="0" dirty="0" err="1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DefiningtheProblem</a:t>
            </a:r>
            <a:r>
              <a:rPr lang="en-US" sz="1800" b="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r>
              <a:rPr lang="th-TH" sz="1800" b="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เป็นขั้นตอนแรกที่มีความสําคัญต่อ การวางแผนประชาสัมพันธ์ถ้าขั้นนี้นักประชาสัมพันธ์ไม่สามารถกําหนดปัญหาที่แท้จริงได้ ก็จะสูญเปล่า </a:t>
            </a:r>
            <a:endParaRPr lang="th-TH" sz="1800" b="0" dirty="0" smtClean="0">
              <a:solidFill>
                <a:srgbClr val="00000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500"/>
              </a:spcAft>
            </a:pPr>
            <a:endParaRPr lang="th-TH" sz="1800" b="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th-TH" sz="1800" b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4.2</a:t>
            </a:r>
            <a:r>
              <a:rPr lang="th-TH" sz="1800" b="0" dirty="0"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การวิจัยหาข้อเท็จจริง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Research the Facts)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เพื่อป้องกันการสูญเปล่าด้านงบประมาณและเวลา คําถามที่วางแผนบนพื้นฐานข้อมูลที่ถูกต้อง นักประชาสัมพันธ์ต้องตอบให้ได้คือ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sz="1800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DA0F3934-6A2A-4646-AF75-46E137A7A311}"/>
              </a:ext>
            </a:extLst>
          </p:cNvPr>
          <p:cNvSpPr txBox="1">
            <a:spLocks/>
          </p:cNvSpPr>
          <p:nvPr/>
        </p:nvSpPr>
        <p:spPr>
          <a:xfrm>
            <a:off x="495300" y="2882042"/>
            <a:ext cx="3206354" cy="23397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28650"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-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ปัญหาคืออะไร 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628650"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-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ต้องการข้อมูลอะไร 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628650"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-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กลุ่มเป้าหมายเป็นใคร มีลักษณะอย่างไร 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628650"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-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ใช้เทคนิควิจัยแบบใด 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628650"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-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มีวิธีการเก็บรวบรวม และวิเคราะห์ข้อมูลอย่างไร 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628650"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-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สรุปและนําข้อมูลไปใช้อย่างไร เมื่อตอบคําถามเหล่านี้ได้แล้ว ก็จะลงมือ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กําหนด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วัตถุประสงค์แผนการประชาสัมพันธ์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sz="1800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62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97537160-7828-4433-9F89-0B2C79D6E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105" r="19105"/>
          <a:stretch>
            <a:fillRect/>
          </a:stretch>
        </p:blipFill>
        <p:spPr/>
      </p:pic>
      <p:sp>
        <p:nvSpPr>
          <p:cNvPr id="7" name="Title 3">
            <a:extLst>
              <a:ext uri="{FF2B5EF4-FFF2-40B4-BE49-F238E27FC236}">
                <a16:creationId xmlns="" xmlns:a16="http://schemas.microsoft.com/office/drawing/2014/main" id="{8F92F1A9-05DD-45F9-A3DA-77B1281568C6}"/>
              </a:ext>
            </a:extLst>
          </p:cNvPr>
          <p:cNvSpPr txBox="1">
            <a:spLocks/>
          </p:cNvSpPr>
          <p:nvPr/>
        </p:nvSpPr>
        <p:spPr>
          <a:xfrm>
            <a:off x="224754" y="1694577"/>
            <a:ext cx="4499645" cy="889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428750"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 =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กลุ่มเป้าหมาย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Audience)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1428750"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B =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พฤติกรรมที่ต้องการ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Behavior) 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1428750"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 =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เงื่อนไข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Conditions)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1428750"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D =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ระดับที่ต้องการ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Degree)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990F3C24-637D-4681-B7EA-AE170A1B5E21}"/>
              </a:ext>
            </a:extLst>
          </p:cNvPr>
          <p:cNvSpPr txBox="1">
            <a:spLocks/>
          </p:cNvSpPr>
          <p:nvPr/>
        </p:nvSpPr>
        <p:spPr>
          <a:xfrm>
            <a:off x="685799" y="3505200"/>
            <a:ext cx="4038599" cy="889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0" dirty="0">
                <a:latin typeface="Cordia New" panose="020B0304020202020204" pitchFamily="34" charset="-34"/>
                <a:cs typeface="Cordia New" panose="020B0304020202020204" pitchFamily="34" charset="-34"/>
              </a:rPr>
              <a:t>4.4.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ระบุกลุ่มเป้าหมาย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Define the Audience)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หมายถึง กลุ่มเป้าหมายของ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การประชาสัมพันธ์ โดยปกติทั่วไปมี 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กลุ่มหลักๆ ดังนี้ คือ ประชาชนทั่วไป กลุ่มเป้าหมายหลัก และกลุ่มเป้าหมายภายในบริษัท ขั้นตอนนี้นักประชาสัมพันธ์ต้อง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ทําการ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ระบุกลุ่มเป้าหมายให้ ชัดเจน เพื่อที่ว่าแผนประชาสัมพันธ์ที่คิดขึ้นนั้น สามารถนําไปใช้ได้ถูกต้องกับกลุ่มเป้าหมาย</a:t>
            </a:r>
            <a:endParaRPr lang="th-TH" sz="1800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7982" y="609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4.3.</a:t>
            </a:r>
            <a:r>
              <a:rPr lang="th-TH" dirty="0">
                <a:solidFill>
                  <a:srgbClr val="000000"/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กําหนดวัตถุประสงค์ (</a:t>
            </a:r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Set Objectives) </a:t>
            </a:r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เป็นการวางเป้าหมายของการ ประชาสัมพันธ์ให้สอดคล้องกับปัญหาและข้อมูลที่มีอยู่ การเขียนวัตถุประสงค์ที่ดีควรครอบคลุม ปัจจัยต่างๆ </a:t>
            </a:r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ปัจจัยคือ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38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0F1EF9EA-5958-4DF3-8953-32BE42C7B6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105" r="19105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E83B75F1-2CD5-4DC6-A8BC-AD77E3D4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05213"/>
            <a:ext cx="3206354" cy="5393036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th-TH" sz="1800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447800"/>
            <a:ext cx="419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4.5.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จัดโปรแกรมของแผน (</a:t>
            </a:r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Plan </a:t>
            </a:r>
            <a:r>
              <a:rPr lang="en-US" dirty="0" err="1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theProgram</a:t>
            </a:r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</a:t>
            </a:r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ขั้นตอนนี้เป็นการกําหนดรูปแบบ และวิธีการที่จะใช้ทําการประชาสัมพันธ์ เช่น ตารางการทํางาน ตลอดจนการเลือกสื่อประชาสัมพันธ์ให้สอดคล้องกับกลุ่มเป้าหมาย ซึ่งอาจจะเป็นการแถลงข่าวกับสื่อมวลชน การแจก ข่าว การทําโฆษณาประชาสัมพันธ์ เขียนบทความลงในหนังสือพิมพ์ หรือนิตยสาร เป็นต้น</a:t>
            </a:r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4.6.</a:t>
            </a:r>
            <a:r>
              <a:rPr lang="th-TH" dirty="0">
                <a:solidFill>
                  <a:srgbClr val="000000"/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ปฏิบัติตามแผนงานที่กําหนด (</a:t>
            </a:r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Execute the Program) </a:t>
            </a:r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เมื่อกําหนดโปรแกรม </a:t>
            </a:r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| </a:t>
            </a:r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ของแผนงานได้แล้วก็ลงมือปฏิบัติตามแผนงานที่กําหนดไว้ โดยบุคคลที่มีหน้าที่เกี่ยวข้อง ภายใต้ งบประมาณและตารางเวลา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4.7</a:t>
            </a:r>
            <a:r>
              <a:rPr lang="th-TH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ประเมินผลแผนงาน (</a:t>
            </a:r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Assess the Results) </a:t>
            </a:r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คือ เป็นการกําหนดเงื่อนไขเพื่อเป็น แนวทางที่จะทําการวัดและประเมินผลการปฏิบัติตามแผนประชาสัมพันธ์นั้นสิ้นสุดลง</a:t>
            </a:r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0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17E6D6-C63D-4A7C-B1F1-1E8117B2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th-TH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ประเภทของเครื่องมือการประชาสัมพันธ์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dirty="0"/>
          </a:p>
        </p:txBody>
      </p:sp>
      <p:pic>
        <p:nvPicPr>
          <p:cNvPr id="25" name="Picture Placeholder 4" descr="close up of building">
            <a:extLst>
              <a:ext uri="{FF2B5EF4-FFF2-40B4-BE49-F238E27FC236}">
                <a16:creationId xmlns="" xmlns:a16="http://schemas.microsoft.com/office/drawing/2014/main" id="{B43125FE-4923-4B38-ADD6-3F547696AB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0082" b="10082"/>
          <a:stretch/>
        </p:blipFill>
        <p:spPr>
          <a:xfrm>
            <a:off x="6946107" y="1"/>
            <a:ext cx="2197894" cy="1560513"/>
          </a:xfr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127DC06-E3ED-47AA-A80C-6DC3AB8A2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909069"/>
            <a:ext cx="3810000" cy="277908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การประชาสัมพันธ์เพื่อเข้าถึงกลุ่มเป้าหมาย หรือสาธารณชนทั่วไปมีวิธีการ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กระทํา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ได้ หลายวิธี ในรูปแบบที่แตกต่างกัน ได้แก่ การเผยแพร่ข่าวสาร ซึ่ง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ทําได้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โดยการให้บริการข้อมูล ข่าวสาร การส่งข่าวแจกและการแถลงข่าว สื่อมวลชนสัมพันธ์ การนําชมกิจการ การพบปะเยี่ยม เยียน ชุมชนสัมพันธ์ การจัดกิจกรรมเพื่อสังคม และกิจกรรมพิเศษ ซึ่งแต่ละวิธีการมีรายละเอียด ดังต่อไปนี้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42BCCC6-6D52-4984-A92F-8B1A8A9032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0" y="3886200"/>
            <a:ext cx="3508177" cy="224260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การเผยแพร่ข่าวสาร การเผยแพร่ข่าวสาร</a:t>
            </a:r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การเผยแพร่ข่าวสาร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Publicity)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หมายถึง ให้ข้อมูลข่าวสารโดยใช้สื่อมวลชน เช่น โทรทัศน์ หรือหนังสือพิมพ์ หรือสื่อเฉพาะต่างๆ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เช่น วารสาร หรือจดหมายข่าวภายใน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8488EDE0-3DCF-48FF-B991-588F914BEE12}"/>
              </a:ext>
            </a:extLst>
          </p:cNvPr>
          <p:cNvSpPr txBox="1">
            <a:spLocks/>
          </p:cNvSpPr>
          <p:nvPr/>
        </p:nvSpPr>
        <p:spPr>
          <a:xfrm>
            <a:off x="4800600" y="1191166"/>
            <a:ext cx="3508177" cy="224260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1.1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การให้บริการข้อมูลข่าวสาร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Information Service)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กล่าวได้ว่าเป็นวิธีการ พื้นฐานของการประชาสัมพันธ์ธุรกิจโดยทั่วไป เพื่อให้ข้อมูลข่าวสาร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ทั่วๆ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ไป แก่กลุ่มเป้าหมายไม่ ว่าจะเป็นลูกค้า สื่อมวลชน หรือประชาชน องค์กรธุรกิจที่ให้ความสําคัญกับประชาสัมพันธ์ โดย ปกติมักจัดหน่วยงานเพื่อ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าหน้าที่ให้บริการข้อมูลข่าวสารที่กลุ่มเป้าหมาย หรือประชาชนทั่วไป ต้องการทราบ และสามารถสอบถามได้ เช่น การบริการหลังการขาย การคืนสินค้า การจัด กิจกรรมต่างๆ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="" xmlns:a16="http://schemas.microsoft.com/office/drawing/2014/main" id="{B2E1B4DF-D767-476B-BA1A-955219D9282B}"/>
              </a:ext>
            </a:extLst>
          </p:cNvPr>
          <p:cNvCxnSpPr/>
          <p:nvPr/>
        </p:nvCxnSpPr>
        <p:spPr>
          <a:xfrm flipV="1">
            <a:off x="3895563" y="2952926"/>
            <a:ext cx="1082180" cy="142050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6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1" grpId="0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="" xmlns:a16="http://schemas.microsoft.com/office/drawing/2014/main" id="{B89E9C66-E38F-4FFF-B1A6-BA4E05DD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47800"/>
            <a:ext cx="3206354" cy="830997"/>
          </a:xfrm>
        </p:spPr>
        <p:txBody>
          <a:bodyPr>
            <a:normAutofit fontScale="90000"/>
          </a:bodyPr>
          <a:lstStyle/>
          <a:p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1.2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การส่งข่าวแจก ข่าวแจก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Press Release or New Release)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เป็นวิธีการที่ นิยมใช้มากโดยการส่งข่าวสารต่างๆ ให้แก่สื่อมวลชน เพื่อให้สื่อมวลชนเผยแพร่สู่ประชาชน และ กลุ่มเป้าหมายภายนอกธุรกิจ ข่าวแจกส่วนใหญ่เป็นเรื่องเกี่ยวกับกิจกรรม หรือความเคลื่อนไหว ต่างๆ ของธุรกิจ ซึ่งต้องการเผยแพร่โดยอาศัยสื่อมวลชนที่สามารถเข้าถึงกลุ่มเป้าหมาย และ ประชาชนทั่วไปได้</a:t>
            </a:r>
            <a:r>
              <a:rPr lang="en-US" sz="1800" b="0" dirty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b="0" dirty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US" sz="1800" b="0" dirty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1800" b="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endParaRPr lang="en-US" sz="1800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2" name="Picture Placeholder 3" descr="close up of building">
            <a:extLst>
              <a:ext uri="{FF2B5EF4-FFF2-40B4-BE49-F238E27FC236}">
                <a16:creationId xmlns="" xmlns:a16="http://schemas.microsoft.com/office/drawing/2014/main" id="{5A9FCEFE-ADCB-4861-8CEA-A074136512A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7044928" y="0"/>
            <a:ext cx="209907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FCE041C-95BD-44D2-B6C1-24D83ADE17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499" y="771528"/>
            <a:ext cx="2606040" cy="86468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1.3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การแถลงข่าว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Press Conference)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เป็นวิธีการประชาสัมพันธ์ ที่มักใช้ในกรณีที่ เป็นเรื่อง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สําคัญ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ซึ่งต้องการให้สื่อมวลชน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จํานวน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มากในทราบ จึงมีการเชิญสื่อมวลชนหลายๆ แขนง ทั้งวิทยุ โทรทัศน์ หนังสือพิมพ์ เข้าร่วมการแถลงข่าว ผู้แถลงข่าวมักเป็นผู้บริหารของธุรกิจ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F5DCF7EA-3411-4C0C-80B9-EA80529F64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0" y="2990850"/>
            <a:ext cx="2606040" cy="438150"/>
          </a:xfrm>
        </p:spPr>
        <p:txBody>
          <a:bodyPr/>
          <a:lstStyle/>
          <a:p>
            <a:r>
              <a:rPr lang="th-TH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    </a:t>
            </a:r>
            <a:r>
              <a:rPr lang="th-TH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สื่อมวลชนสัมพันธ์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EB1EB18-010F-4370-A5A6-0A68EC2345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1380" y="3586658"/>
            <a:ext cx="8105513" cy="239296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th-TH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  สื่อมวลชนสัมพันธ์ สื่อมวลชนจัดเป็นสื่อที่ไม่สามารถควบคุมได้ แต่ขณะเดียวกันก็เป็น สื่อที่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สําคัญ</a:t>
            </a:r>
            <a:r>
              <a:rPr lang="th-TH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ซึ่งธุรกิจ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จําเป็นต้</a:t>
            </a:r>
            <a:r>
              <a:rPr lang="th-TH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องพึ่งพาสื่อมวลชนให้ช่วยเผยแพร่ข่าวสารออกไปสู่กลุ่มเป้าหมาย ในวงกว้าง ดังนั้น ธุรกิจจะต้องสร้างความสัมพันธ์ที่ดีกับสื่อมวลชน เพื่อให้เกิดความร่วมมือ และ สนับสนุนงานประชาสัมพันธ์ของธุรกิจ รวมถึงสนับสนุนการดําเนินงานของธุรกิจ โดยใช้วิธีการ หรือกิจกรรมที่เรียกว่าสื่อมวลชนสัมพันธ์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Press or Media Relations)</a:t>
            </a:r>
            <a:r>
              <a:rPr lang="th-TH" sz="1800" b="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</a:t>
            </a:r>
            <a:r>
              <a:rPr lang="th-TH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การสร้างความสัมพันธ์ที่ดีกับสื่อมวลชน 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กระทํา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ได้ 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ประการ ดังนี้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44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" grpId="0" build="p"/>
      <p:bldP spid="16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pPr marL="0" indent="0">
              <a:buNone/>
            </a:pPr>
            <a:r>
              <a:rPr lang="th-TH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04596"/>
              </p:ext>
            </p:extLst>
          </p:nvPr>
        </p:nvGraphicFramePr>
        <p:xfrm>
          <a:off x="762000" y="2133600"/>
          <a:ext cx="6686550" cy="2926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6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9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</a:rPr>
                        <a:t>สัปดาห์ที่ </a:t>
                      </a:r>
                      <a:r>
                        <a:rPr lang="en-US" sz="2400" dirty="0" smtClean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effectLst/>
                        </a:rPr>
                        <a:t>บทที่ </a:t>
                      </a:r>
                      <a:r>
                        <a:rPr lang="th-TH" sz="2400" baseline="0" dirty="0" smtClean="0">
                          <a:effectLst/>
                        </a:rPr>
                        <a:t>  </a:t>
                      </a:r>
                      <a:r>
                        <a:rPr lang="en-US" sz="2400" baseline="0" dirty="0" smtClean="0">
                          <a:effectLst/>
                        </a:rPr>
                        <a:t>7 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กลยุทธ์การประชาสัมพันธ์		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-ความหมายของการประชาสัมพันธ์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-ความสำคัญของกาประชาสัมพันธ์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วัตถุประสงค์ของการประชาสัมพันธ์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-กลยุทธ์ของการประชาสัมพันธ์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	</a:t>
                      </a: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-ประเภทของเครื่องมือการประชาสัมพันธ์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	</a:t>
                      </a: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-การประเมินผลกลยุทธ์การประชาสัมพันธ์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กรณีศึกษาของการประชาสัมพันธ์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199" y="5978233"/>
            <a:ext cx="2842445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FFFF00"/>
                </a:solidFill>
              </a:rPr>
              <a:t>อ่านตำราบทที่ </a:t>
            </a:r>
            <a:r>
              <a:rPr lang="en-US" sz="4800" dirty="0">
                <a:solidFill>
                  <a:srgbClr val="FFFF00"/>
                </a:solidFill>
              </a:rPr>
              <a:t>7</a:t>
            </a:r>
            <a:endParaRPr lang="th-TH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17E6D6-C63D-4A7C-B1F1-1E8117B2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05214"/>
            <a:ext cx="5905500" cy="83099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th-TH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</a:t>
            </a:r>
            <a:r>
              <a:rPr lang="th-TH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ประเภทของเครื่องมือการประชาสัมพันธ์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sz="3600" dirty="0"/>
          </a:p>
        </p:txBody>
      </p:sp>
      <p:pic>
        <p:nvPicPr>
          <p:cNvPr id="25" name="Picture Placeholder 4" descr="close up of building">
            <a:extLst>
              <a:ext uri="{FF2B5EF4-FFF2-40B4-BE49-F238E27FC236}">
                <a16:creationId xmlns="" xmlns:a16="http://schemas.microsoft.com/office/drawing/2014/main" id="{B43125FE-4923-4B38-ADD6-3F547696AB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0082" b="10082"/>
          <a:stretch/>
        </p:blipFill>
        <p:spPr>
          <a:xfrm>
            <a:off x="6946107" y="1"/>
            <a:ext cx="2197894" cy="1560513"/>
          </a:xfr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127DC06-E3ED-47AA-A80C-6DC3AB8A2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2667000"/>
            <a:ext cx="3810000" cy="277908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การประชาสัมพันธ์เพื่อเข้าถึงกลุ่มเป้าหมาย หรือสาธารณชนทั่วไปมีวิธีการ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กระทํา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ได้ หลายวิธี ในรูปแบบที่แตกต่างกัน ได้แก่ การเผยแพร่ข่าวสาร ซึ่ง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ทําได้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โดยการให้บริการข้อมูล ข่าวสาร การส่งข่าวแจกและการแถลงข่าว สื่อมวลชนสัมพันธ์ การนําชมกิจการ การพบปะเยี่ยม เยียน ชุมชนสัมพันธ์ การจัดกิจกรรมเพื่อสังคม และกิจกรรมพิเศษ ซึ่งแต่ละวิธีการมีรายละเอียด ดังต่อไปนี้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42BCCC6-6D52-4984-A92F-8B1A8A9032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5401" y="2130832"/>
            <a:ext cx="2590800" cy="22426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การเผยแพร่ข่าวสาร การเผยแพร่ข่าวสาร</a:t>
            </a:r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การเผยแพร่ข่าวสาร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Publicity)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หมายถึง ให้ข้อมูลข่าวสารโดยใช้สื่อมวลชน เช่น โทรทัศน์ หรือหนังสือพิมพ์ หรือสื่อเฉพาะต่างๆ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เช่น วารสาร หรือจดหมายข่าวภายใน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="" xmlns:a16="http://schemas.microsoft.com/office/drawing/2014/main" id="{B2E1B4DF-D767-476B-BA1A-955219D9282B}"/>
              </a:ext>
            </a:extLst>
          </p:cNvPr>
          <p:cNvCxnSpPr/>
          <p:nvPr/>
        </p:nvCxnSpPr>
        <p:spPr>
          <a:xfrm flipV="1">
            <a:off x="4038600" y="2925217"/>
            <a:ext cx="1082180" cy="142050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17E6D6-C63D-4A7C-B1F1-1E8117B2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th-TH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ประเภทของเครื่องมือการประชาสัมพันธ์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dirty="0"/>
          </a:p>
        </p:txBody>
      </p:sp>
      <p:pic>
        <p:nvPicPr>
          <p:cNvPr id="25" name="Picture Placeholder 4" descr="close up of building">
            <a:extLst>
              <a:ext uri="{FF2B5EF4-FFF2-40B4-BE49-F238E27FC236}">
                <a16:creationId xmlns="" xmlns:a16="http://schemas.microsoft.com/office/drawing/2014/main" id="{B43125FE-4923-4B38-ADD6-3F547696AB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0082" b="10082"/>
          <a:stretch/>
        </p:blipFill>
        <p:spPr>
          <a:xfrm>
            <a:off x="6946107" y="1"/>
            <a:ext cx="2197894" cy="1560513"/>
          </a:xfr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127DC06-E3ED-47AA-A80C-6DC3AB8A2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477" y="1371687"/>
            <a:ext cx="3810000" cy="277908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42BCCC6-6D52-4984-A92F-8B1A8A9032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600" y="3429001"/>
            <a:ext cx="6781800" cy="224260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sz="1800" b="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8488EDE0-3DCF-48FF-B991-588F914BEE12}"/>
              </a:ext>
            </a:extLst>
          </p:cNvPr>
          <p:cNvSpPr txBox="1">
            <a:spLocks/>
          </p:cNvSpPr>
          <p:nvPr/>
        </p:nvSpPr>
        <p:spPr>
          <a:xfrm>
            <a:off x="762000" y="1371600"/>
            <a:ext cx="6096000" cy="224260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1.1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การให้บริการข้อมูลข่าวสาร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Information Service)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กล่าวได้ว่าเป็นวิธีการ พื้นฐานของการประชาสัมพันธ์ธุรกิจโดยทั่วไป เพื่อให้ข้อมูลข่าวสารทั่วๆ ไป แก่กลุ่มเป้าหมายไม่ ว่าจะเป็นลูกค้า สื่อมวลชน หรือประชาชน องค์กรธุรกิจที่ให้ความสําคัญกับประชาสัมพันธ์ โดย ปกติมักจัดหน่วยงานเพื่อทําหน้าที่ให้บริการข้อมูลข่าวสารที่กลุ่มเป้าหมาย หรือประชาชนทั่วไป ต้องการทราบ และสามารถสอบถามได้ เช่น การบริการหลังการขาย การคืนสินค้า การจัด กิจกรรม</a:t>
            </a:r>
            <a:r>
              <a:rPr lang="th-TH" sz="1800" b="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ต่างๆ</a:t>
            </a:r>
            <a:endParaRPr lang="en-US" sz="1800" b="0" dirty="0" smtClean="0">
              <a:solidFill>
                <a:srgbClr val="0000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sz="1800" b="0" dirty="0" smtClean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1.2 </a:t>
            </a:r>
            <a:r>
              <a:rPr lang="th-TH" sz="18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การส่งข่าวแจก ข่าวแจก (</a:t>
            </a:r>
            <a:r>
              <a:rPr lang="en-US" sz="18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Press Release or New Release) </a:t>
            </a:r>
            <a:r>
              <a:rPr lang="th-TH" sz="18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เป็นวิธีการที่ นิยมใช้มากโดยการส่งข่าวสารต่างๆ ให้แก่สื่อมวลชน เพื่อให้สื่อมวลชนเผยแพร่สู่ประชาชน และ กลุ่มเป้าหมายภายนอกธุรกิจ ข่าวแจกส่วนใหญ่เป็นเรื่องเกี่ยวกับกิจกรรม หรือความเคลื่อนไหว ต่างๆ ของธุรกิจ ซึ่งต้องการเผยแพร่โดยอาศัยสื่อมวลชนที่สามารถเข้าถึงกลุ่มเป้าหมาย และ ประชาชนทั่วไป</a:t>
            </a:r>
            <a:r>
              <a:rPr lang="th-TH" sz="1800" b="0" dirty="0" smtClean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ได้</a:t>
            </a:r>
            <a:endParaRPr lang="en-US" sz="1800" b="0" dirty="0" smtClean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sz="1800" b="0" dirty="0" smtClean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1.3 </a:t>
            </a:r>
            <a:r>
              <a:rPr lang="th-TH" sz="18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การแถลงข่าว (</a:t>
            </a:r>
            <a:r>
              <a:rPr lang="en-US" sz="18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Press Conference) </a:t>
            </a:r>
            <a:r>
              <a:rPr lang="th-TH" sz="18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เป็นวิธีการประชาสัมพันธ์ ที่มักใช้ในกรณีที่ เป็นเรื่องสําคัญ ซึ่งต้องการให้สื่อมวลชนจํานวนมากในทราบ จึงมีการเชิญสื่อมวลชนหลายๆ แขนง ทั้งวิทยุ โทรทัศน์ หนังสือพิมพ์ เข้าร่วมการแถลงข่าว ผู้แถลงข่าวมักเป็นผู้บริหารของธุรกิจ</a:t>
            </a:r>
            <a:endParaRPr lang="en-US" sz="1800" b="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5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64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1" grpId="0" build="p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3" descr="close up of building">
            <a:extLst>
              <a:ext uri="{FF2B5EF4-FFF2-40B4-BE49-F238E27FC236}">
                <a16:creationId xmlns="" xmlns:a16="http://schemas.microsoft.com/office/drawing/2014/main" id="{5A9FCEFE-ADCB-4861-8CEA-A074136512A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7044928" y="0"/>
            <a:ext cx="209907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F5DCF7EA-3411-4C0C-80B9-EA80529F64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2000" y="990600"/>
            <a:ext cx="3505200" cy="438150"/>
          </a:xfrm>
        </p:spPr>
        <p:txBody>
          <a:bodyPr>
            <a:normAutofit fontScale="77500" lnSpcReduction="20000"/>
          </a:bodyPr>
          <a:lstStyle/>
          <a:p>
            <a:r>
              <a:rPr lang="th-TH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    </a:t>
            </a:r>
            <a:r>
              <a:rPr lang="th-TH" sz="3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สื่อมวลชนสัมพันธ์</a:t>
            </a:r>
            <a:endParaRPr lang="en-US" sz="3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EB1EB18-010F-4370-A5A6-0A68EC2345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001" y="2362200"/>
            <a:ext cx="7086600" cy="23929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th-TH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  </a:t>
            </a:r>
            <a:r>
              <a:rPr lang="th-TH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สื่อมวลชน</a:t>
            </a:r>
            <a:r>
              <a:rPr lang="th-TH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สัมพันธ์ สื่อมวลชนจัดเป็นสื่อที่ไม่สามารถควบคุมได้ แต่ขณะเดียวกันก็เป็น สื่อที่สําคัญ ซึ่งธุรกิจจําเป็นต้องพึ่งพาสื่อมวลชนให้ช่วยเผยแพร่ข่าวสารออกไปสู่กลุ่มเป้าหมาย ในวงกว้าง ดังนั้น ธุรกิจจะต้องสร้างความสัมพันธ์ที่ดีกับสื่อมวลชน เพื่อให้เกิดความร่วมมือ และ สนับสนุนงานประชาสัมพันธ์ของธุรกิจ รวมถึงสนับสนุนการดําเนินงานของธุรกิจ โดยใช้วิธีการ หรือกิจกรรมที่เรียกว่าสื่อมวลชนสัมพันธ์ (</a:t>
            </a:r>
            <a:r>
              <a:rPr lang="en-US" sz="2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Press or Media Relations)</a:t>
            </a:r>
            <a:r>
              <a:rPr lang="th-TH" sz="2800" b="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</a:t>
            </a:r>
            <a:r>
              <a:rPr lang="th-TH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การสร้างความสัมพันธ์ที่ดีกับสื่อมวลชน </a:t>
            </a:r>
            <a:r>
              <a:rPr lang="th-TH" sz="2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กระทํา</a:t>
            </a:r>
            <a:r>
              <a:rPr lang="th-TH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ได้ </a:t>
            </a:r>
            <a:r>
              <a:rPr lang="en-US" sz="2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ประการ ดังนี้</a:t>
            </a:r>
            <a:endParaRPr lang="en-US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42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E3F6BA3-9A9B-4BDF-94DB-985366956D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0" y="2274109"/>
            <a:ext cx="5374958" cy="63179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2</a:t>
            </a:r>
            <a:r>
              <a:rPr lang="en-US" sz="1800" b="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th-TH" sz="1800" b="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ให้</a:t>
            </a:r>
            <a:r>
              <a:rPr lang="th-TH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ความสัมพันธ์กับสื่อมวลชนทั้งหลายในลักษณะที่เหมือนกัน เช่น การให้ข่าวสารแก่ สื่อมวลชนเท่าเทียมกันเชิญเข้าร่วมกิจกรรมอย่างเท่าเทียมกัน เป็นต้น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C03956-E6EE-4D7E-AC73-FB933B01DF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600" y="3048000"/>
            <a:ext cx="6004070" cy="43815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 </a:t>
            </a:r>
            <a:r>
              <a:rPr lang="th-TH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มีความซื่อตรงและจริงใจกับสื่อมวลชน ด้วยการบอกกล่าวอย่างตรงไปตรงมาไม่ใช้ เล่ห์เหลี่ยม</a:t>
            </a:r>
            <a:endParaRPr lang="th-T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13D7A9F-D76A-4691-AA9F-45449611B7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600" y="3733800"/>
            <a:ext cx="6241615" cy="438150"/>
          </a:xfrm>
        </p:spPr>
        <p:txBody>
          <a:bodyPr>
            <a:no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ติดตามข่าวสารที่เสนอโดยสื่อมวลชนอย่างสม่ำเสมอ เพื่อดูว่าข่าวสารได้รับการ เผยแพร่ในสื่อมวลชน</a:t>
            </a:r>
            <a:r>
              <a:rPr lang="th-TH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ใดบ้าง หาก</a:t>
            </a:r>
            <a:r>
              <a:rPr lang="th-TH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มีสื่อมวลชนใดไม่ได้เผยแพร่ข่าวสารให้หลายๆ ครั้ง ต้องรับภา ข้อเท็จจริง เพื่อแก้ไข</a:t>
            </a:r>
            <a:endParaRPr lang="th-T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10575B23-69D8-4FFD-80AA-9A0E7F75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5537835" cy="830997"/>
          </a:xfrm>
        </p:spPr>
        <p:txBody>
          <a:bodyPr/>
          <a:lstStyle/>
          <a:p>
            <a:endParaRPr lang="th-TH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8372F4FF-F016-4F11-BABB-90BFEC2E55E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0813" b="10813"/>
          <a:stretch>
            <a:fillRect/>
          </a:stretch>
        </p:blipFill>
        <p:spPr/>
      </p:pic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A0F44F5E-B7DF-41EA-949C-310D1EEE0F7D}"/>
              </a:ext>
            </a:extLst>
          </p:cNvPr>
          <p:cNvSpPr txBox="1">
            <a:spLocks/>
          </p:cNvSpPr>
          <p:nvPr/>
        </p:nvSpPr>
        <p:spPr>
          <a:xfrm>
            <a:off x="1752600" y="4724400"/>
            <a:ext cx="6248400" cy="43815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5. </a:t>
            </a:r>
            <a:r>
              <a:rPr lang="th-TH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ใช้วิธีการเสนอข่าวแก่สื่อมวลชนในหลายๆ รูปแบบ เช่น การให้แฟ้มคู่มือ 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Press Kit) </a:t>
            </a:r>
            <a:r>
              <a:rPr lang="th-TH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การจัดประชุมแถลงข่าว 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Press Conference) </a:t>
            </a:r>
            <a:r>
              <a:rPr lang="th-TH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การจัดรอบปฐมทัศน์ 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Press Preview) </a:t>
            </a:r>
            <a:r>
              <a:rPr lang="th-TH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เป็นต้น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0873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</a:t>
            </a: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เรียนรู้กับสื่อมวลชนให้มากที่สุด เช่น คุณสมบัติทั่วไปของสื่อมวลชน บุคคลที่อยู่ เบื้องหลังเป็นใคร ติดต่อได้อย่างไร สื่อมวลชนนั้นมีนโยบาย หรือหลักในการเผยแพร่ข่าว ประชาสัมพันธ์อย่างไร เป็นต้น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3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 build="p"/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0BDD48E-6966-43E6-9D98-3A5525E1E9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338" y="972329"/>
            <a:ext cx="3572662" cy="43815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 เป็นวิธีการประชาสัมพันธ์ที่สามารถ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นําม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าใช้กับกลุ่มเป้าหมายได้หลาย กลุ่ม ไม่ว่าจะเป็นตัวแทนจําหน่าย สื่อมวลชน นักศึกษาหรือกลุ่มทางสังคมอื่นๆ โดยมี จุดมุ่งหมายเพื่อทราบถึงกระบวนการ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ทํางาน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ของธุรกิจ เพื่อให้กลุ่มเป้าหมายเกิดความเข้าใจ ความนิยม ความเชื่อถือต่อธุรกิจ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1E92E4-688F-46A2-9426-AC8B78AAE5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1144" y="523868"/>
            <a:ext cx="3725056" cy="2779581"/>
          </a:xfrm>
        </p:spPr>
        <p:txBody>
          <a:bodyPr>
            <a:normAutofit/>
          </a:bodyPr>
          <a:lstStyle/>
          <a:p>
            <a:r>
              <a:rPr lang="th-TH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Cordia New" panose="020B0304020202020204" pitchFamily="34" charset="-34"/>
              </a:rPr>
              <a:t>ชุมชนสัมพันธ์</a:t>
            </a:r>
          </a:p>
          <a:p>
            <a:r>
              <a:rPr lang="th-TH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ชุมชนสัมพันธ์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Community Relations)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เป็นวิธีการสร้างความสัมพันธ์กับชุมชนที่อยู่ ใกล้เคียงธุรกิจ ชุมชนใกล้เคียงหรือเป็นกลุ่มเป้าหมายที่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สําคัญ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ของการประชาสัมพันธ์ เปรียบเสมือนเป็นเพื่อนบ้านของธุรกิจ ธุรกิจจะ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ดําเนิน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กิจการได้อย่างปกติสุขและราบรื่น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CF395CC-3095-4312-9A23-9AE49A2562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5809" y="3159592"/>
            <a:ext cx="3745335" cy="3048262"/>
          </a:xfrm>
        </p:spPr>
        <p:txBody>
          <a:bodyPr>
            <a:normAutofit lnSpcReduction="10000"/>
          </a:bodyPr>
          <a:lstStyle/>
          <a:p>
            <a:r>
              <a:rPr lang="th-TH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Cordia New" panose="020B0304020202020204" pitchFamily="34" charset="-34"/>
              </a:rPr>
              <a:t>          การพบปะเยี่ยมเยียน</a:t>
            </a:r>
          </a:p>
          <a:p>
            <a:pPr>
              <a:lnSpc>
                <a:spcPct val="100000"/>
              </a:lnSpc>
            </a:pP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 วิธีการนี้นิยมใช้เสริมสร้างความสัมพันธ์ระหว่างธุรกิจกับลูกค้าซึ่ง ลูกค้าในที่นี้หมายถึง คนกลางหรือตัวแทนจําหน่ายผลิตภัณฑ์ ที่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าหน้าที่กระจายผลิตภัณฑ์ ของ</a:t>
            </a:r>
            <a:r>
              <a:rPr lang="th-TH" sz="1800" b="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ธุรกิจไปสู่ผู้บริโภคคนสุดท้าย การออกเยี่ยมเยียนและพบปะลูกค้าเหล่านี้ นอกจากจะช่วยสร้าง - ความสัมพันธ์ที่ดีแล้ว ยังเป็นการสร้างขวัญและกําลังใจได้ เป็นวิธีการที่มีลักษณะไม่เป็นทางการ</a:t>
            </a:r>
            <a:r>
              <a:rPr lang="th-TH" sz="1800" b="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ซึ่งจะช่วยสร้างความคุ้นเคยสนิทสนมระหว่างกันได้เป็นอย่างดี โดยเลือกโอกาสและวาระที่ เหมาะสมตามสมควร</a:t>
            </a:r>
            <a:endParaRPr lang="th-TH" sz="1800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88D68F69-8DFC-4439-A6FE-E0E4302F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23867"/>
            <a:ext cx="3206354" cy="438150"/>
          </a:xfrm>
        </p:spPr>
        <p:txBody>
          <a:bodyPr/>
          <a:lstStyle/>
          <a:p>
            <a:r>
              <a:rPr lang="th-TH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    การนําชมกิจการ</a:t>
            </a:r>
            <a:endParaRPr lang="th-TH" sz="54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21693F7D-8BC5-4049-9EEB-6587E5CBD51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693" b="13693"/>
          <a:stretch/>
        </p:blipFill>
        <p:spPr>
          <a:xfrm>
            <a:off x="7543800" y="0"/>
            <a:ext cx="1600200" cy="1032861"/>
          </a:xfrm>
        </p:spPr>
      </p:pic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F50C78D2-4517-4F05-A61E-7C864C367D64}"/>
              </a:ext>
            </a:extLst>
          </p:cNvPr>
          <p:cNvSpPr txBox="1">
            <a:spLocks/>
          </p:cNvSpPr>
          <p:nvPr/>
        </p:nvSpPr>
        <p:spPr>
          <a:xfrm>
            <a:off x="4114799" y="2722418"/>
            <a:ext cx="4769141" cy="308391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การจัดกิจกรรมเพื่อสังคม</a:t>
            </a:r>
          </a:p>
          <a:p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เป็นกิจกรรมประชาสัมพันธ์ที่ช่วยเสริมสร้างภาพลักษณ์ได้ดี โดยการจัดกิจกรรมเพื่อสังคม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Social Affair)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อันแสดงให้เห็นถึงความเป็นหน่วยหนึ่งในสังคมที่ ต้องการมีบทบาทร่วมรับผิดชอบต่อความเจริญรุ่งเรืองของสังคม</a:t>
            </a:r>
            <a:endParaRPr lang="th-TH" sz="1800" b="0" dirty="0">
              <a:solidFill>
                <a:srgbClr val="0000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endParaRPr lang="th-TH" sz="2800" dirty="0"/>
          </a:p>
        </p:txBody>
      </p:sp>
      <p:sp>
        <p:nvSpPr>
          <p:cNvPr id="3" name="Rectangle 2"/>
          <p:cNvSpPr/>
          <p:nvPr/>
        </p:nvSpPr>
        <p:spPr>
          <a:xfrm>
            <a:off x="4128655" y="443234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การจัดกิจกรรมพิเศษ</a:t>
            </a:r>
          </a:p>
          <a:p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เป็นการจัดกิจกรรมในรูปแบบต่างๆ ที่ก่อให้เกิดความร่วมมือ สนับสนุน ก่อให้เกิดความเข้าใจอันดีระหว่างองค์กรธุรกิจและกลุ่มเป้าหมาย ที่สามารถกระทำขึ้น เป็นครั้งคราวเป็นพิเศษในวาระหนึ่งโอกาสเหมาะสม เช่น การจัดงานฉลองยอดขาย การจัด กิจกรรมประกวดวาดภาพสําหรับเยาวชน การจัดประชุมสัมมนาตัวแทนร้านค้า การจัดกีฬาสีใน หมู่พนักงาน การจัดงานวันครอบครัวพนักงาน เป็นต้น</a:t>
            </a:r>
            <a:endParaRPr lang="en-US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63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 build="p"/>
      <p:bldP spid="8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7CAC7B62-B70D-4E11-B43C-AA6980E0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24" y="176040"/>
            <a:ext cx="6457776" cy="453135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ตาราง </a:t>
            </a:r>
            <a:r>
              <a:rPr lang="th-TH" sz="20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แสดงการเปรียบเทียบกลุ่มเป้าหมายและสื่อที่ใช้ในการประชาสัมพันธ์กับ วิธีการ</a:t>
            </a:r>
            <a:r>
              <a:rPr lang="th-TH" sz="200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ประชาสัมพันธ์</a:t>
            </a:r>
            <a:endParaRPr lang="th-TH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B29FB1B6-F319-496E-9BDD-B23B9D4CE89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7736" b="7736"/>
          <a:stretch>
            <a:fillRect/>
          </a:stretch>
        </p:blipFill>
        <p:spPr/>
      </p:pic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7AB1D72F-F2B6-4A05-82A0-EBAA3F2A8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56222"/>
              </p:ext>
            </p:extLst>
          </p:nvPr>
        </p:nvGraphicFramePr>
        <p:xfrm>
          <a:off x="476424" y="629175"/>
          <a:ext cx="6217989" cy="629361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72663">
                  <a:extLst>
                    <a:ext uri="{9D8B030D-6E8A-4147-A177-3AD203B41FA5}">
                      <a16:colId xmlns="" xmlns:a16="http://schemas.microsoft.com/office/drawing/2014/main" val="594324084"/>
                    </a:ext>
                  </a:extLst>
                </a:gridCol>
                <a:gridCol w="2072663">
                  <a:extLst>
                    <a:ext uri="{9D8B030D-6E8A-4147-A177-3AD203B41FA5}">
                      <a16:colId xmlns="" xmlns:a16="http://schemas.microsoft.com/office/drawing/2014/main" val="1523015150"/>
                    </a:ext>
                  </a:extLst>
                </a:gridCol>
                <a:gridCol w="2072663">
                  <a:extLst>
                    <a:ext uri="{9D8B030D-6E8A-4147-A177-3AD203B41FA5}">
                      <a16:colId xmlns="" xmlns:a16="http://schemas.microsoft.com/office/drawing/2014/main" val="4202438960"/>
                    </a:ext>
                  </a:extLst>
                </a:gridCol>
              </a:tblGrid>
              <a:tr h="305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วิธีการประชาสัมพันธ์</a:t>
                      </a:r>
                      <a:endParaRPr lang="en-US" sz="20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กลุ่มเป้าหมาย</a:t>
                      </a:r>
                      <a:endParaRPr lang="en-US" sz="20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สื่อที่ใช้</a:t>
                      </a:r>
                      <a:endParaRPr lang="en-US" sz="20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extLst>
                  <a:ext uri="{0D108BD9-81ED-4DB2-BD59-A6C34878D82A}">
                    <a16:rowId xmlns="" xmlns:a16="http://schemas.microsoft.com/office/drawing/2014/main" val="403537305"/>
                  </a:ext>
                </a:extLst>
              </a:tr>
              <a:tr h="1174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8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1.การเผยแพร่</a:t>
                      </a:r>
                      <a:endParaRPr lang="en-US" sz="18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4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    1.1การให้บริการข้อมูลข่าวสาร</a:t>
                      </a:r>
                      <a:endParaRPr lang="en-US" sz="14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4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    1.2 การส่งข่าวแจก</a:t>
                      </a:r>
                      <a:endParaRPr lang="en-US" sz="14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4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    1.3 การแถลงข่าว</a:t>
                      </a:r>
                      <a:endParaRPr lang="en-US" sz="14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ประชาชนกลุ่มต่างๆ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ประชาชนทั่วไป 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สื่อมวลชน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18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สื่อเฉพาะกิจต่างๆ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สื่อบุคคล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สื่อมวลชน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extLst>
                  <a:ext uri="{0D108BD9-81ED-4DB2-BD59-A6C34878D82A}">
                    <a16:rowId xmlns="" xmlns:a16="http://schemas.microsoft.com/office/drawing/2014/main" val="3040680767"/>
                  </a:ext>
                </a:extLst>
              </a:tr>
              <a:tr h="519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8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2.สื่อมวลชนสัมพันธ์</a:t>
                      </a:r>
                      <a:endParaRPr lang="en-US" sz="18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สื่อมวลชน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สื่อกิจกรรม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สื่อเฉพาะกิจต่างๆ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extLst>
                  <a:ext uri="{0D108BD9-81ED-4DB2-BD59-A6C34878D82A}">
                    <a16:rowId xmlns="" xmlns:a16="http://schemas.microsoft.com/office/drawing/2014/main" val="1498962410"/>
                  </a:ext>
                </a:extLst>
              </a:tr>
              <a:tr h="1174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8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3.การนำชมกิจกรรม</a:t>
                      </a:r>
                      <a:endParaRPr lang="en-US" sz="18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8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สื่อมวลชน</a:t>
                      </a:r>
                      <a:endParaRPr lang="en-US" sz="18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8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ลูกค้า(คนกลางต่างๆ)</a:t>
                      </a:r>
                      <a:endParaRPr lang="en-US" sz="18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8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กลุ่มสังคมต่างๆ</a:t>
                      </a:r>
                      <a:endParaRPr lang="en-US" sz="18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สื่อกิจกรรม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สื่อเฉพาะกิจต่างๆ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extLst>
                  <a:ext uri="{0D108BD9-81ED-4DB2-BD59-A6C34878D82A}">
                    <a16:rowId xmlns="" xmlns:a16="http://schemas.microsoft.com/office/drawing/2014/main" val="650460091"/>
                  </a:ext>
                </a:extLst>
              </a:tr>
              <a:tr h="483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8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4.ชุมนุมสัมพันธ์</a:t>
                      </a:r>
                      <a:endParaRPr lang="en-US" sz="18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500"/>
                        </a:spcAft>
                        <a:buFontTx/>
                        <a:buNone/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ประชาชนในชุมนุมใกล้เคียงธุรกิจ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สื่อกิจกรรม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extLst>
                  <a:ext uri="{0D108BD9-81ED-4DB2-BD59-A6C34878D82A}">
                    <a16:rowId xmlns="" xmlns:a16="http://schemas.microsoft.com/office/drawing/2014/main" val="2802369895"/>
                  </a:ext>
                </a:extLst>
              </a:tr>
              <a:tr h="483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8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5.การจัดกิจกรรมเพื่อสังคม</a:t>
                      </a:r>
                      <a:endParaRPr lang="en-US" sz="18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ประชาชนกลุ่มต่างๆ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สื่อกิจกรรม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extLst>
                  <a:ext uri="{0D108BD9-81ED-4DB2-BD59-A6C34878D82A}">
                    <a16:rowId xmlns="" xmlns:a16="http://schemas.microsoft.com/office/drawing/2014/main" val="822297581"/>
                  </a:ext>
                </a:extLst>
              </a:tr>
              <a:tr h="1082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8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6.การจัดกิจกรรมพิเศษ</a:t>
                      </a:r>
                      <a:endParaRPr lang="en-US" sz="18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ประชาชนกลุ่มต่างๆ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ลูกค้า(คนกลางต่างๆ)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6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พนักงาน</a:t>
                      </a:r>
                      <a:endParaRPr lang="en-US" sz="16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2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8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สื่อกิจกรรม</a:t>
                      </a:r>
                      <a:endParaRPr lang="en-US" sz="1800" b="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th-TH" sz="1800" b="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สื่ออื่นๆ</a:t>
                      </a:r>
                      <a:endParaRPr lang="en-US" sz="1800" b="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5441" marR="35441" marT="0" marB="0"/>
                </a:tc>
                <a:extLst>
                  <a:ext uri="{0D108BD9-81ED-4DB2-BD59-A6C34878D82A}">
                    <a16:rowId xmlns="" xmlns:a16="http://schemas.microsoft.com/office/drawing/2014/main" val="125634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7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8BB6F54-7270-4CFE-9B83-4026D6A468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905000"/>
            <a:ext cx="6438900" cy="3962400"/>
          </a:xfrm>
        </p:spPr>
        <p:txBody>
          <a:bodyPr>
            <a:normAutofit fontScale="62500" lnSpcReduction="20000"/>
          </a:bodyPr>
          <a:lstStyle/>
          <a:p>
            <a:r>
              <a:rPr lang="th-TH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การวัดและการประเมินผลการประชาสัมพันธ์ </a:t>
            </a:r>
            <a:r>
              <a:rPr lang="th-TH" sz="35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ทําให้</a:t>
            </a:r>
            <a:r>
              <a:rPr lang="th-TH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ทราบว่ากิจกรรมประชาสัมพันธ์ สามารถบรรลุวัตถุประสงค์ที่</a:t>
            </a:r>
            <a:r>
              <a:rPr lang="th-TH" sz="35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กําหนด</a:t>
            </a:r>
            <a:r>
              <a:rPr lang="th-TH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ไว้หรือไม่ และยังทราบคุณภาพของการประชาสัมพันธ์ด้วย โดยการประเมินผลการประชาสัมพันธ์</a:t>
            </a:r>
            <a:r>
              <a:rPr lang="en-US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35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n-US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 </a:t>
            </a:r>
            <a:r>
              <a:rPr lang="th-TH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การประเมินผลในขั้นเตรียมการ หรือการประเมินผลก่อน</a:t>
            </a:r>
            <a:r>
              <a:rPr lang="th-TH" sz="35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ทําการ</a:t>
            </a:r>
            <a:r>
              <a:rPr lang="th-TH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ประชาสัมพันธ์ มักจะ</a:t>
            </a:r>
            <a:r>
              <a:rPr lang="th-TH" sz="35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</a:t>
            </a:r>
            <a:r>
              <a:rPr lang="th-TH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การเป็นการประเมินถึงเรื่องต่างๆ ดังนี้คือ</a:t>
            </a:r>
          </a:p>
          <a:p>
            <a:r>
              <a:rPr lang="en-US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1.1. </a:t>
            </a:r>
            <a:r>
              <a:rPr lang="th-TH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ความเพียงพอของข่าวสาร คือ การประเมินผล</a:t>
            </a:r>
            <a:r>
              <a:rPr lang="th-TH" sz="35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การทํางาน</a:t>
            </a:r>
            <a:r>
              <a:rPr lang="th-TH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ในขั้นตอนนี้ว่าข้อมูล ที่จะติดต่อสื่อสารถูกต้องหรือไม่ กลุ่มเป้าหมายได้มีการระบุไว้อย่างชัดเจนสมบูรณ์หรือไม่</a:t>
            </a:r>
          </a:p>
          <a:p>
            <a:r>
              <a:rPr lang="th-TH" sz="3500" b="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</a:t>
            </a:r>
            <a:r>
              <a:rPr lang="en-US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1.2. </a:t>
            </a:r>
            <a:r>
              <a:rPr lang="th-TH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ความเหมาะสมของเนื้อหาและการเรียบเรียงข่าวสาร เป็นการประเมินว่าข่าวสารที่ส่งออกไป สอดคล้องกับวัตถุประสงค์ สื่อที่ใช้ และกลุ่มเป้าหมายหรือไม่</a:t>
            </a:r>
            <a:endParaRPr lang="th-TH" sz="3500" b="0" dirty="0">
              <a:solidFill>
                <a:srgbClr val="0000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</a:t>
            </a:r>
            <a:r>
              <a:rPr lang="en-US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1.3. </a:t>
            </a:r>
            <a:r>
              <a:rPr lang="th-TH" sz="35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รูปแบบการนําเสนอข่าวสาร เป็นการประเมินถึงลักษณะรูปแบบและการ นําเสนอข่าวสารว่าเหมาะสมและเป็นที่ยอมรับได้หรือไม่</a:t>
            </a:r>
          </a:p>
          <a:p>
            <a:r>
              <a:rPr lang="th-TH" sz="180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5189297F-F518-41FC-B2C5-446071BA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27079"/>
            <a:ext cx="6972300" cy="438151"/>
          </a:xfrm>
        </p:spPr>
        <p:txBody>
          <a:bodyPr>
            <a:normAutofit fontScale="90000"/>
          </a:bodyPr>
          <a:lstStyle/>
          <a:p>
            <a:r>
              <a:rPr lang="th-TH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    </a:t>
            </a:r>
            <a:r>
              <a:rPr lang="th-TH" sz="3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การวัดและการประเมินผลการประชาสัมพันธ์</a:t>
            </a:r>
            <a:endParaRPr lang="th-TH" sz="36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4BDC7BDD-F994-403F-A448-68DA5D4BC61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6419" b="6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1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8BB6F54-7270-4CFE-9B83-4026D6A468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0" y="865229"/>
            <a:ext cx="5223895" cy="3119543"/>
          </a:xfrm>
        </p:spPr>
        <p:txBody>
          <a:bodyPr>
            <a:normAutofit/>
          </a:bodyPr>
          <a:lstStyle/>
          <a:p>
            <a:r>
              <a:rPr lang="th-TH" sz="1800" dirty="0" smtClean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368FCB-AA8F-4F24-A041-8A549C4629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133600"/>
            <a:ext cx="5154686" cy="3505200"/>
          </a:xfrm>
        </p:spPr>
        <p:txBody>
          <a:bodyPr>
            <a:normAutofit fontScale="92500" lnSpcReduction="10000"/>
          </a:bodyPr>
          <a:lstStyle/>
          <a:p>
            <a:r>
              <a:rPr lang="th-TH" sz="2800" b="0" dirty="0">
                <a:latin typeface="Cordia New" panose="020B0304020202020204" pitchFamily="34" charset="-34"/>
                <a:cs typeface="Cordia New" panose="020B0304020202020204" pitchFamily="34" charset="-34"/>
              </a:rPr>
              <a:t>2.</a:t>
            </a:r>
            <a:r>
              <a:rPr lang="th-TH" sz="2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การประเมินผลในขั้นการปฏิบัติการ มักจะเป็นการวัดในเรื่องของการรับทราบข่าวสาร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2.1 </a:t>
            </a:r>
            <a:r>
              <a:rPr lang="th-TH" sz="2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จํานวน</a:t>
            </a:r>
            <a:r>
              <a:rPr lang="th-TH" sz="2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ข่าวสารที่ส่งออกไป เป็นการดูจาก</a:t>
            </a:r>
            <a:r>
              <a:rPr lang="th-TH" sz="2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จํานวน</a:t>
            </a:r>
            <a:r>
              <a:rPr lang="th-TH" sz="2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จดหมายข่าว บทความ การ จัดนิทรรศการ การกระจายเสียง และอื่นๆ ที่ส่งออกไป</a:t>
            </a:r>
            <a:endParaRPr lang="th-TH" sz="2800" b="0" dirty="0">
              <a:solidFill>
                <a:srgbClr val="0000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2.2 </a:t>
            </a:r>
            <a:r>
              <a:rPr lang="th-TH" sz="2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จํานวน</a:t>
            </a:r>
            <a:r>
              <a:rPr lang="th-TH" sz="2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ข่าวสารที่ได้รับการเผยแพร่ เพื่อดูว่าข่าวสารที่ส่งไปยังสื่อมวลชนต่างๆ ได้รับการเผยแพร่เป็น</a:t>
            </a:r>
            <a:r>
              <a:rPr lang="th-TH" sz="2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จํานวน</a:t>
            </a:r>
            <a:r>
              <a:rPr lang="th-TH" sz="2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กี่ชิ้น รวมทั้งเผยแพร่ในช่วงเวลาที่เราต้องการหรือไม่</a:t>
            </a:r>
            <a:endParaRPr lang="en-US" sz="2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sz="2800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5189297F-F518-41FC-B2C5-446071BA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27079"/>
            <a:ext cx="6057900" cy="438151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    การวัดและการประเมินผลการประชาสัมพันธ์</a:t>
            </a:r>
            <a:endParaRPr lang="th-TH" sz="32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4BDC7BDD-F994-403F-A448-68DA5D4BC61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6419" b="6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74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544537-CC0A-4E80-9779-718C7B74D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399" y="1828799"/>
            <a:ext cx="6705601" cy="4387443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2.2 </a:t>
            </a:r>
            <a:r>
              <a:rPr lang="th-TH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จํานวนข่าวสารที่ได้รับการเผยแพร่ เพื่อดูว่าข่าวสารที่ส่งไปยังสื่อมวลชนต่างๆ ได้รับการเผยแพร่เป็นจํานวนกี่  ชิ้น รวมทั้งเผยแพร่ในช่วงเวลาที่เราต้องการหรือไม่</a:t>
            </a:r>
            <a:br>
              <a:rPr lang="th-TH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en-US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2.3 </a:t>
            </a:r>
            <a:r>
              <a:rPr lang="th-TH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จํานวนคนที่มีโอกาสได้รับข่าวสาร การวัดแต่จํานวนข่าวสารที่ได้รับการ เผยแพร่นั้นยังไม่เพียงพอ ต้องมีการวัดถึงจํานวนผู้รับเป้าหมายที่ได้รับข้อมูลข่าวสารด้วย เป็น การวัดจํานวนคนที่ได้ยิน ได้อ่าน หรือจดจําข่าวสารนั้นได้</a:t>
            </a:r>
            <a:br>
              <a:rPr lang="th-TH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en-US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2.4 </a:t>
            </a:r>
            <a:r>
              <a:rPr lang="th-TH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จํานวนคนที่สนใจข่าวสาร เพื่อดูว่าในจํานวนของผู้ที่ได้รับข่าวสารมีเปอร์เซ็นต์ ของจํานวนผู้รับเป้าหมาย ที่มีความสนใจหรือประทับใจในข่าวสารนั้นอยู่เท่าไหร่</a:t>
            </a:r>
            <a:r>
              <a:rPr lang="en-US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th-TH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7028797E-75AC-469D-97B3-C160A6A16E9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5514" b="15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2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544537-CC0A-4E80-9779-718C7B74D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1" y="1371600"/>
            <a:ext cx="6477000" cy="5105400"/>
          </a:xfrm>
        </p:spPr>
        <p:txBody>
          <a:bodyPr>
            <a:normAutofit/>
          </a:bodyPr>
          <a:lstStyle/>
          <a:p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 การประเมินผลหลังการประชาสัมพันธ์ จะเป็นการประเมินถึงผลกระทบของการ ประชาสัมพันธ์ ซึ่งมาจากวัดออกมาในเรื่องต่างๆ ดังนี้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3.1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การเปลี่ยนแปลงในเรื่องการรับรู้ ความคิดเห็น ทัศนคติ เป็นการวัดการ เปลี่ยนแปลงในเรื่องของการรู้จัก ความเข้าใจ หรือทัศนคติที่มีต่อตราผลิตภัณฑ์ หรือองค์กรอัน เป็นผลมาจากการรณรงค์การประชาสัมพันธ์ ซึ่งมีประโยชน์ คือ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ทําให้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ทราบสัดส่วนของคนที่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3.2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สําเร็จ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ของวัตถุประสงค์ เพื่อดูว่าผลการประชาสัมพันธ์นั้นสามารถบรรลุ เป้าหมายที่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กําหนด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ไว้หรือไม่</a:t>
            </a:r>
            <a:endParaRPr lang="en-US" sz="1800" b="0" dirty="0">
              <a:solidFill>
                <a:srgbClr val="0000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3.3 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จํานวน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ปัญหาที่ได้รับการแก้ไข มักจะเป็นการวัดผลการประชาสัมพันธ์ในเชิง รับมากกว่าเชิงรุก เพื่อดูถึงปัญหา ข้อผิดพลาด ข่าวลือ หรือผลเสียหายที่เกิดขึ้น ว่าจะได้รับการ แก้ไขไปมากน้อยเพียงไร และบรรลุผลลัพธ์ที่ต้องการหรือไม่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3.4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การเปลี่ยนแปลงในด้านอื่น ๆ มักจะเป็นการวัดผลของการประชาสัมพันธ์เพื่อ สังคม หรือบริการเพื่อสาธารณะประโยชน์ต่างๆ โดยวัดออกมาในรูปของผลกระทบหรือการ เปลี่ยนแปลงในทางที่ดีขึ้นต่อ สังคม ส่วนร่วม วัฒนธรรม หรือสิ่งแวดล้อม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3.5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การเปลี่ยนแปลงพฤติกรรม เป็นการดูถึงพฤติกรรมของกลุ่มเป้าหมายที่ได้ เปลี่ยนแปลงภายหลังจากการรณรงค์ ตัวอย่างเช่น ภายหลังจากการรณรงค์ไม่ให้ใช้ถุงพลาสติก</a:t>
            </a:r>
            <a:endParaRPr lang="th-TH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7028797E-75AC-469D-97B3-C160A6A16E9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5514" b="15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91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lue glass building">
            <a:extLst>
              <a:ext uri="{FF2B5EF4-FFF2-40B4-BE49-F238E27FC236}">
                <a16:creationId xmlns="" xmlns:a16="http://schemas.microsoft.com/office/drawing/2014/main" id="{E6A5B61D-69C0-4661-AD66-3D72D9A6E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xfrm>
            <a:off x="0" y="0"/>
            <a:ext cx="9144000" cy="6858000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38AF5374-EA50-4722-BB45-6C182E5A16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374802" y="903485"/>
            <a:ext cx="5168998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D837CEB-1A69-4F72-95D4-054D82F0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Relations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FFAF4E3-C8A2-4861-A67E-040D885F8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E6DF5064-7AAC-4887-9BD5-FB6BC40A6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Hexagon 20">
            <a:extLst>
              <a:ext uri="{FF2B5EF4-FFF2-40B4-BE49-F238E27FC236}">
                <a16:creationId xmlns="" xmlns:a16="http://schemas.microsoft.com/office/drawing/2014/main" id="{35FAA64B-9D7A-4109-97E0-B0BAA29C47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980709" y="5753530"/>
            <a:ext cx="488710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="" xmlns:a16="http://schemas.microsoft.com/office/drawing/2014/main" id="{00A0E61B-8139-47E5-862B-C6D87AFF35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691640" y="2751804"/>
            <a:ext cx="589160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B06F39E4-24A5-44F2-BD9A-7E8C8AF277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016337" y="671565"/>
            <a:ext cx="294581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="" xmlns:a16="http://schemas.microsoft.com/office/drawing/2014/main" id="{62F7433A-0BB9-4B38-A96F-AB1B77772B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26549" y="3344350"/>
            <a:ext cx="147291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00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CF1225-95CE-482D-9F40-BE6773ACF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2514600"/>
            <a:ext cx="6562935" cy="2572166"/>
          </a:xfrm>
        </p:spPr>
        <p:txBody>
          <a:bodyPr>
            <a:normAutofit fontScale="62500" lnSpcReduction="20000"/>
          </a:bodyPr>
          <a:lstStyle/>
          <a:p>
            <a:r>
              <a:rPr lang="th-TH" sz="1800" b="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4300" b="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กรณีศึกษา</a:t>
            </a:r>
            <a:r>
              <a:rPr lang="th-TH" sz="43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ของประชาสัมพันธ์ การประชาสัมพันธ์เป็นส่วนหนึ่งของการสื่อสารการตลาดที่มีความสำคัญในด้านการสื่อสารให้เกิดความเข้าใจทั้งต่อองค์กรและผลิตภัณฑ์ และจุดเด่นของการประชาสัมพันธ์ คือ การบอกเล่าเรื่องราวธุรกิจและผลิตภัณฑ์ให้แก่ลูกค้าได้รู้จักและเกิดความต้องการแบบไม่ยัดเยียดและรู้สึกเป็นมิตรมากกว่า ยกตัวอย่างธุรกิจออนไลน์ดังต่อไปนี้</a:t>
            </a:r>
            <a:endParaRPr lang="en-US" sz="43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7CD755E3-80CC-4DBC-86AC-319C79B0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295400"/>
            <a:ext cx="4191000" cy="549650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กรณีศึกษาของการประชาสัมพันธ์</a:t>
            </a:r>
            <a:endParaRPr lang="th-TH" sz="32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489DC327-5FB3-4574-997B-56D8F11B986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8664" r="86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70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9733D3-9F21-44BD-8093-767A327E3C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8600" y="1681483"/>
            <a:ext cx="3505200" cy="438150"/>
          </a:xfrm>
        </p:spPr>
        <p:txBody>
          <a:bodyPr>
            <a:noAutofit/>
          </a:bodyPr>
          <a:lstStyle/>
          <a:p>
            <a:r>
              <a:rPr lang="th-TH" sz="2000" b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	ร้านอาหาร</a:t>
            </a:r>
            <a:r>
              <a:rPr lang="th-TH" sz="20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ทุ่งนาหว่าน ร้านกาแฟ อาหารเช้า จังหวัด สงขลา ร้านข้าวยํา ติมซ้ํา ยามเช้า </a:t>
            </a:r>
            <a:r>
              <a:rPr lang="en-US" sz="20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@</a:t>
            </a:r>
            <a:r>
              <a:rPr lang="th-TH" sz="20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ทุ่งนาหว่าน ทําการประชาสัมพันธ์ด้วยการทําส่งเสริมการขายทางสื่อสังคมด้วยการทบทวน (</a:t>
            </a:r>
            <a:r>
              <a:rPr lang="en-US" sz="20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Influencer Review) </a:t>
            </a:r>
            <a:r>
              <a:rPr lang="th-TH" sz="20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หรือ การรีวิวร้านอาหารนั่นเอง การรีวิวก็เป็นอีกรูปแบบหนึ่งของการ ประชาสัมพันธ์ผ่านมุมมองของลูกค้า โดยหลักการการตลาดแล้วพนักงานขายหรือเซลล์ที่ดีที่สุด คือ</a:t>
            </a:r>
            <a:r>
              <a:rPr lang="en-US" sz="20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“</a:t>
            </a:r>
            <a:r>
              <a:rPr lang="th-TH" sz="20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เสียงของลูกค้า</a:t>
            </a:r>
            <a:r>
              <a:rPr lang="en-US" sz="20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” </a:t>
            </a:r>
            <a:r>
              <a:rPr lang="th-TH" sz="2000" b="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หากเราต้องการให้ธุรกิจเราเป็นที่รู้จักมากขึ้นการทํารีวิว จึงเป็นเรื่องที่ สําคัญและให้ได้เกิดผลมาก</a:t>
            </a:r>
            <a:endParaRPr lang="th-TH" sz="2000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256D046C-3903-42CF-91F5-0E4916D3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990600"/>
            <a:ext cx="2655263" cy="1516667"/>
          </a:xfrm>
        </p:spPr>
        <p:txBody>
          <a:bodyPr>
            <a:normAutofit fontScale="90000"/>
          </a:bodyPr>
          <a:lstStyle/>
          <a:p>
            <a:r>
              <a:rPr lang="th-TH" sz="1800" dirty="0" smtClean="0">
                <a:solidFill>
                  <a:srgbClr val="000000"/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1800" dirty="0">
                <a:solidFill>
                  <a:srgbClr val="000000"/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. ร้านอาหารทุ่งนาหว่าน ร้านกาแฟ อาหารเช้า จังหวัด สงขลา</a:t>
            </a:r>
            <a:r>
              <a:rPr lang="th-TH" sz="1800" dirty="0"/>
              <a:t/>
            </a:r>
            <a:br>
              <a:rPr lang="th-TH" sz="1800" dirty="0"/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th-TH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3B753E7-CEDF-4159-B82C-7B1D01A05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03" y="781078"/>
            <a:ext cx="2238960" cy="22389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7C2045C3-77CA-4C47-8778-22624F1924C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t="17727" b="17727"/>
          <a:stretch/>
        </p:blipFill>
        <p:spPr>
          <a:xfrm>
            <a:off x="7044928" y="3"/>
            <a:ext cx="2099072" cy="1354861"/>
          </a:xfr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48FE7B3-05FD-4E52-94FD-53DEE4044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76" y="751679"/>
            <a:ext cx="2034431" cy="22389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886BA08-7D4C-42F0-B86D-4DE907447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41" y="2860648"/>
            <a:ext cx="3413351" cy="239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7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50144D6-B09D-4E59-9955-40C75D1D46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1" y="2048838"/>
            <a:ext cx="3886200" cy="32213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         ใช้วิธีการ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ทําการ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สื่อสารการตลาด ด้วยการ ประชาสัมพันธ์ธุรกิจด้วยการออกงานกิจกรรมพิเศษ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Events)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ต่างๆ เพื่อ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ทําให้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คนรู้จักในวิธีการ สื่อสารการตลาดแบบออฟไลน์ คือ ได้ลองชิมสินค้า ขณะเดียวกันก็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ทําการ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ประชาสัมพันธ์ธุรกิจ บนโลกออนไลน์คู่ขนานกันไปด้วย โดย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สัมภาษณ์เจ้าของกิจการ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CEO Interview) 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ทั้ง ในรูปแบบของวีดีโอคอนเทนต์        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Video Content)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เพื่อให้เห็นถึงรูปร่างหน้าตาร้านค้า ขั้นตอนการ 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นมเหนียว เพื่อให้กลุ่มเป้าหมายได้เห็นภาพชัดเจน และ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บทความสัมภาษณ์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Article Content)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เพื่อให้กลุ่มเป้าหมายมีความมั่นใจในธุรกิจแฟรนไชส์มากยิ่งขึ้น เมื่อคนเห็นมากขึ้น ธุรกิจก็มีความน่าเชื่อถือมากขึ้น ส่งผลให้ธุรกิจก็เติบโตมากขึ้น สาขาแฟรนไชส์ก็ขยายมากขึ้น ด้วยเช่นกัน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81027A9-89A5-45F6-99F2-9C99AE40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219200"/>
            <a:ext cx="2743200" cy="438151"/>
          </a:xfrm>
        </p:spPr>
        <p:txBody>
          <a:bodyPr>
            <a:normAutofit/>
          </a:bodyPr>
          <a:lstStyle/>
          <a:p>
            <a:r>
              <a:rPr lang="th-TH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2. ธุรกิจแฟรนไชส์นมเหนียว ปังปิ้ง</a:t>
            </a:r>
            <a:endParaRPr lang="th-TH" sz="54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62A4A78D-AF2F-4D80-ADC2-9047977623B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2327" b="12327"/>
          <a:stretch/>
        </p:blipFill>
        <p:spPr>
          <a:xfrm>
            <a:off x="7044928" y="3"/>
            <a:ext cx="2099072" cy="1354861"/>
          </a:xfr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07573C8-91EB-422A-8C2F-303A6E22F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7" y="3162497"/>
            <a:ext cx="3009108" cy="210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AA930F6-D826-428F-BEEA-E19168516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2841327" cy="210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5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B82EFFC-62D1-4FDA-9717-532EDDFD26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0082" y="2040998"/>
            <a:ext cx="4353718" cy="2683401"/>
          </a:xfrm>
        </p:spPr>
        <p:txBody>
          <a:bodyPr>
            <a:normAutofit fontScale="92500"/>
          </a:bodyPr>
          <a:lstStyle/>
          <a:p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        ในธุรกิจของสมุนไพร เครื่องสําอาง อาหารเสริม มีการแข่งขันกันสูงมาก นอกจากเรื่อง ของ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การส่งเสริมการขาย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Promotion)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ให้โดนแล้วเรื่องของ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ประชาสัมพันธ์เพื่อให้ คนได้รู้จักเจ้าของกิจการ เพื่อสร้างความเชื่อมันก็เป็นอีกหนึ่งแนวทางใน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ตราผลิตภัณฑ์ ด้วยบุคคล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Personal Branding) “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สมุนไพรคนใหม่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”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ให้ความสําคัญ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ประชาสัมพันธ์ผ่าน ช่องทางออนไลน์โดย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วีดีโอคอนเทนต์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Video Content)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พาเยี่ยมชมบรรยากาศ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การทํางาน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ระหว่างตัวแทนจําหน่าย และเจ้าของผลิตภัณฑ์ รวมทั้ง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ทํา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บทความสัมภาษณ์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Article Content) 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เพื่อสร้างเนื้อหาในการมุ่งหวังให้ติดอันดับดีๆ บนกูเก</a:t>
            </a:r>
            <a:r>
              <a:rPr lang="th-TH" sz="1800" b="0" dirty="0" err="1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ิ้ล</a:t>
            </a:r>
            <a:r>
              <a:rPr lang="th-TH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(</a:t>
            </a:r>
            <a:r>
              <a:rPr lang="en-US" sz="1800" b="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Google)</a:t>
            </a:r>
            <a:endParaRPr lang="en-US" sz="1800" b="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34CE214B-80C7-4FB8-8AA6-DC4EBE2E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1354863"/>
            <a:ext cx="3419706" cy="520320"/>
          </a:xfrm>
        </p:spPr>
        <p:txBody>
          <a:bodyPr>
            <a:normAutofit/>
          </a:bodyPr>
          <a:lstStyle/>
          <a:p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3.</a:t>
            </a:r>
            <a:r>
              <a:rPr lang="th-TH" sz="20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สมุนไพร เพื่อคนวัยทอง สมุนไพรคนใหม่</a:t>
            </a:r>
            <a:endParaRPr lang="th-TH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3ECF5EC1-6C1B-4E69-A4F5-F637DF4EEC7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3950" b="3950"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EEC3678-559E-4D93-A769-FB741391E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37" y="677432"/>
            <a:ext cx="1777167" cy="236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29EB9AD-7BCC-49A6-A3CB-B2103DFDA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37" y="3046988"/>
            <a:ext cx="1777167" cy="236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BC72746-9DBC-4D34-98AB-FE11389F7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724400"/>
            <a:ext cx="3569524" cy="176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9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งานเดี่ยว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2514600"/>
            <a:ext cx="6324600" cy="3941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สรุปตำราบทที่  </a:t>
            </a:r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th-TH" dirty="0" smtClean="0"/>
              <a:t>ลงในสมุดจด</a:t>
            </a:r>
          </a:p>
          <a:p>
            <a:pPr marL="514350" indent="-514350">
              <a:buAutoNum type="arabicPeriod"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1982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1447800"/>
            <a:ext cx="6172200" cy="17526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th-TH" sz="4000" dirty="0"/>
              <a:t>เวลาเจอคำตำหนิ ให้บอกตัวเองว่า </a:t>
            </a:r>
            <a:endParaRPr lang="en-US" sz="4000" dirty="0"/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th-TH" sz="4000" dirty="0"/>
              <a:t>นี่คือการชี้ขุมทรัพย์มหาสมบัติ</a:t>
            </a:r>
            <a:r>
              <a:rPr lang="en-US" sz="4000" dirty="0"/>
              <a:t> 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th-TH" sz="4000" i="1" dirty="0"/>
              <a:t>ว.วชิรเมธี</a:t>
            </a:r>
            <a:endParaRPr lang="en-US" sz="36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343400" y="5715002"/>
            <a:ext cx="29670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200" b="1"/>
              <a:t>ด้วยรัก</a:t>
            </a:r>
          </a:p>
          <a:p>
            <a:pPr eaLnBrk="1" hangingPunct="1"/>
            <a:r>
              <a:rPr lang="th-TH" sz="3200" b="1"/>
              <a:t>อ. อิสรี ไพเราะ(อ.ต๊ะ)</a:t>
            </a:r>
          </a:p>
        </p:txBody>
      </p:sp>
      <p:pic>
        <p:nvPicPr>
          <p:cNvPr id="20484" name="Picture 2" descr="http://img.kapook.com/image/health/01_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12573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0"/>
            <a:ext cx="1500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C:\Documents and Settings\stu1\My Documents\My Pictures\IMG_3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23764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8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EF304F5-32C5-4869-B185-859B5678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2" y="421541"/>
            <a:ext cx="6177278" cy="8309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</a:rPr>
              <a:t>Public Relations ( PR )</a:t>
            </a:r>
            <a:endParaRPr lang="en-US" sz="8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21C28F5-3CA3-4B78-B5C9-550C00BB3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3449984" cy="396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      ความหมายของการประชาสัมพันธ์</a:t>
            </a: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การประชาสัมพันธ์ หรือ </a:t>
            </a:r>
            <a:r>
              <a: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‘’PR’’(Public Relations) </a:t>
            </a: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คือ วิธีการสื่อสารอย่างมีแบบแผน เพื่อสร้างความเข้าใจอันดีระหว่างองค์กร หน่วยงาน   กับ สาธารณะชนกลุ่มต่างๆ นำมาซึ่งความน่าเชื่อถือ และนำไปสู่ความร่วมมือ การสนับสนุนการดำเนินงานของกิจการหรือหน่วยงานนั้นๆ</a:t>
            </a:r>
          </a:p>
          <a:p>
            <a:pPr marL="0" indent="0">
              <a:buNone/>
            </a:pP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    </a:t>
            </a:r>
            <a:endParaRPr lang="th-TH" sz="1800" b="1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sz="1800" b="1" dirty="0">
              <a:solidFill>
                <a:srgbClr val="000000"/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1CE2008D-DBCE-465F-90DA-B28A4E5251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322" r="15322"/>
          <a:stretch/>
        </p:blipFill>
        <p:spPr>
          <a:xfrm>
            <a:off x="4300062" y="624239"/>
            <a:ext cx="4391816" cy="5631571"/>
          </a:xfrm>
        </p:spPr>
      </p:pic>
    </p:spTree>
    <p:extLst>
      <p:ext uri="{BB962C8B-B14F-4D97-AF65-F5344CB8AC3E}">
        <p14:creationId xmlns:p14="http://schemas.microsoft.com/office/powerpoint/2010/main" val="990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EF304F5-32C5-4869-B185-859B5678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2" y="421541"/>
            <a:ext cx="6177278" cy="8309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</a:rPr>
              <a:t>Public Relations ( PR )</a:t>
            </a:r>
            <a:endParaRPr lang="en-US" sz="8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21C28F5-3CA3-4B78-B5C9-550C00BB3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3449984" cy="3969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1800" b="1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    </a:t>
            </a: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ความสำคัญของการประชาสัมพันธ์                                  </a:t>
            </a: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เป็นเรื่องของการสร้างภาพลักษณ์ และภาพลักษณ์นี้มีความสำคัญมากกับการกระทำของมนุษย์ทุกคน เพราะเป็นตัวกำหนดทิศทางและความหนักแน่นของพฤติกรรมของตน เพราะฉะนั้นการสร้างภาพลักษณ์ที่ดีจึงเป็นสิ่งจำเป็นที่จะทำให้นักประชาสัมพันธ์ได้รับความร่วมมืออย่างดี และทำให้ประชาชนมีพฤติกรรมที่ดีต่อหน่วยงานต่างๆดังต่อไปนี้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sz="1800" b="1" dirty="0">
              <a:solidFill>
                <a:srgbClr val="000000"/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1CE2008D-DBCE-465F-90DA-B28A4E5251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322" r="15322"/>
          <a:stretch/>
        </p:blipFill>
        <p:spPr>
          <a:xfrm>
            <a:off x="4300062" y="624239"/>
            <a:ext cx="4391816" cy="5631571"/>
          </a:xfrm>
        </p:spPr>
      </p:pic>
    </p:spTree>
    <p:extLst>
      <p:ext uri="{BB962C8B-B14F-4D97-AF65-F5344CB8AC3E}">
        <p14:creationId xmlns:p14="http://schemas.microsoft.com/office/powerpoint/2010/main" val="4612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5B9DABC5-4348-4E77-9907-388CD3B651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646" r="22646"/>
          <a:stretch/>
        </p:blipFill>
        <p:spPr>
          <a:xfrm>
            <a:off x="5317670" y="786181"/>
            <a:ext cx="3331029" cy="5393036"/>
          </a:xfrm>
        </p:spPr>
      </p:pic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0F49B4E3-F47F-47D7-8E63-DE505D3661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786180"/>
            <a:ext cx="3206354" cy="539303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1.ความสำคัญของประชาสัมพันธ์ในงานราชการ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    </a:t>
            </a:r>
            <a:r>
              <a:rPr lang="th-TH" sz="1800" b="1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1.1</a:t>
            </a:r>
            <a:r>
              <a:rPr lang="th-TH" sz="1800" b="1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</a:t>
            </a:r>
            <a:r>
              <a:rPr lang="th-TH" sz="1800" b="1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การประชาสัมพันธ์ช่วยประสานสามัคคีระหว่างกลุ่มชนต่างๆ ในสังคม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1800" b="1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</a:t>
            </a:r>
            <a:r>
              <a:rPr lang="th-TH" sz="1800" b="1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1.2.รัฐบาลในประเทศประชาธิปไตยจะตั้งอยู่ได้ด้วยความนิยมและความเห็นชอบของประชาชน ไม่ใช่ด้วยอำนาจ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th-TH" sz="1800" b="1" dirty="0">
              <a:solidFill>
                <a:srgbClr val="0000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72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5D6C54BB-227B-4B0A-9A5F-15C0C03C50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641" r="22641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DD807032-D29D-4204-B063-6B39BDD9C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786181"/>
            <a:ext cx="3206354" cy="5393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1800" b="1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2. ความสำคัญของการประชาสัมพันธ์ในด้านเศรษฐกิจ</a:t>
            </a:r>
            <a:r>
              <a:rPr lang="th-TH" sz="18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  </a:t>
            </a:r>
            <a:r>
              <a:rPr lang="th-TH" sz="18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ในวงการธุรกิจ ฝ่ายประชาสัมพันธ์ทำงานควบคู่กับฝ่ายโฆษณา ฝ่ายประชาสัมพันธ์มุ่งสร้างชื่อเสียงและความเข้าใจอันดีต่อกันระหว่างหน่วยงานธุรกิจของตนกับลูกค้าหรือผู้ใช้บริการในด้านแรงน วิธีกาที่เรียกว่า</a:t>
            </a:r>
            <a:r>
              <a:rPr lang="en-US" sz="18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"</a:t>
            </a:r>
            <a:r>
              <a:rPr lang="th-TH" sz="18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แรงานสัมพันธ์</a:t>
            </a:r>
            <a:r>
              <a:rPr lang="en-US" sz="18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" </a:t>
            </a:r>
            <a:r>
              <a:rPr lang="th-TH" sz="18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ซึ่งเป็นการประชาสัมพันธ์รูปหนึ่งที่จะดำเนินการป้องกันและระงับข้อพิพาท ตลอดจนสร้างความสัมพันธ์อันดีระหว่างนายจ้างกับคนงานให้เกิดขึ้น เพื่อลดปัญหาความขัดแย้ง</a:t>
            </a:r>
            <a:endParaRPr lang="th-TH" sz="1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sz="1800" b="1" dirty="0" smtClean="0">
              <a:solidFill>
                <a:srgbClr val="000000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1800" b="1" dirty="0" smtClean="0">
                <a:solidFill>
                  <a:srgbClr val="000000"/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1800" b="1" dirty="0">
                <a:solidFill>
                  <a:srgbClr val="000000"/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ความสำคัญของการประชาสัมพันธ์ในด้านการศึกษาให้ความรู้ความเข้าใจและแนวคิด</a:t>
            </a:r>
            <a:r>
              <a:rPr lang="th-TH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การทำ</a:t>
            </a: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ให้มนุษย์มีสติปัญญารู้แจ้งในสรรพสิ่งทั้งหลาย </a:t>
            </a: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การประชาสัมพันธ์จำเป็นมากในระยะเริ่มแรกของการให้การศึกษานอกระบบจากกลุ่มเป้าหมาย เพราะจะเป็นผลต่อเนื่องจากการได้รับฟังข่าวสารในเบื้องต้นมาเป็นการชักจูงให้สนใจที่จะเรียน</a:t>
            </a:r>
          </a:p>
          <a:p>
            <a:pPr marL="0" indent="0">
              <a:buNone/>
            </a:pPr>
            <a:endParaRPr lang="th-TH" sz="1800" b="1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255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5D6C54BB-227B-4B0A-9A5F-15C0C03C50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641" r="22641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DD807032-D29D-4204-B063-6B39BDD9C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786181"/>
            <a:ext cx="3206354" cy="53930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1800" b="1" dirty="0" smtClean="0">
              <a:solidFill>
                <a:srgbClr val="000000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4</a:t>
            </a: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ความสำคัญของการประชาสัมพันธ์ในด้านศาสนา</a:t>
            </a: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การประชาสัมพันธ์มีส่วนช่วยศาสนาสำหรับการชี้แนะ และกระจายความเข้าใจในด้านศาสนาสู่</a:t>
            </a:r>
            <a:r>
              <a:rPr lang="th-TH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ประชาชน</a:t>
            </a:r>
          </a:p>
          <a:p>
            <a:pPr marL="0" indent="0">
              <a:buNone/>
            </a:pPr>
            <a:endParaRPr lang="th-TH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5. ความสำคัญของประชาสัมพันธ์ในด้านสันทนาการหรือการพักผ่อนหย่อนใจ</a:t>
            </a:r>
          </a:p>
          <a:p>
            <a:pPr marL="0" indent="0">
              <a:buNone/>
            </a:pPr>
            <a:r>
              <a:rPr lang="th-TH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การประชาสัมพันธ์เป็นเครื่องมือชี้แนะ สาธิตให้ดู และเตือนให้ประชาชนรู้จักการเล่นเพื่อการพักผ่อนที่ถูกต้อง และปลอดภัยต่อร่างกายและชีวิต พักผ่อนตามควรแก่อัตภาพของคนและความรู้ความเข้าใจเหล่านี้แต่ต้องใช้วิธีการประชาสัมพันธ์ทั้งสิ้น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1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D4A6C37F-792F-4F84-8E3F-B1DC4D0ABD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375" r="2037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02F784-5DBA-456E-B628-BC0F925B0F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220711"/>
            <a:ext cx="3206354" cy="1384300"/>
          </a:xfrm>
        </p:spPr>
        <p:txBody>
          <a:bodyPr>
            <a:normAutofit fontScale="85000" lnSpcReduction="20000"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การประชาสัมพันธ์นั้นเป็นเครื่องมือที่ใช้สร้างภาพลักษณ์และชื่อเสียงองค์กร และเมื่อองค์กรนำไปบูรณาการกับการสื่อสารทางการตลาดประเภทอื่น ก็จะทำให้บรรลุวัตถุประสงค์ได้ง่ายขึ้นและการประชาสัมพันธ์มีวัตถุประสงค์หลัก 3 ประการดังนี้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8828816-005A-4099-80DB-3A9F300F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05214"/>
            <a:ext cx="3206354" cy="830997"/>
          </a:xfrm>
        </p:spPr>
        <p:txBody>
          <a:bodyPr>
            <a:normAutofit fontScale="90000"/>
          </a:bodyPr>
          <a:lstStyle/>
          <a:p>
            <a:r>
              <a:rPr lang="th-TH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</a:t>
            </a:r>
            <a:r>
              <a:rPr lang="th-TH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วัตถุประสงค์ของการประชาสัมพันธ์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th-TH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B377B8BC-636F-48BB-9AA3-6D48F28FD957}"/>
              </a:ext>
            </a:extLst>
          </p:cNvPr>
          <p:cNvSpPr txBox="1">
            <a:spLocks/>
          </p:cNvSpPr>
          <p:nvPr/>
        </p:nvSpPr>
        <p:spPr>
          <a:xfrm>
            <a:off x="495300" y="2605011"/>
            <a:ext cx="3206354" cy="41549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    </a:t>
            </a:r>
            <a:r>
              <a:rPr lang="th-TH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วัตถุประสงค์ของการประชาสัมพันธ์ทั่วไป</a:t>
            </a:r>
            <a:endParaRPr lang="th-TH" dirty="0"/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D3D3E8A2-8DD5-48FC-BD80-F97667C1731D}"/>
              </a:ext>
            </a:extLst>
          </p:cNvPr>
          <p:cNvSpPr txBox="1">
            <a:spLocks/>
          </p:cNvSpPr>
          <p:nvPr/>
        </p:nvSpPr>
        <p:spPr>
          <a:xfrm>
            <a:off x="505691" y="3823430"/>
            <a:ext cx="3206354" cy="159780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วัตถุประสงค์ของการประชาสัมพันธ์ทั่วไป</a:t>
            </a:r>
            <a:r>
              <a: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 Genera Objective )</a:t>
            </a:r>
            <a:r>
              <a:rPr lang="th-TH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เป็นการประชาสัมพันธ์โดยปกติ เพื่อสร้างความนิยมแก่หน่วยงาน สร้างความเข้าใจที่ถูกต้อง สร้างความสัมพันธ์ใหม่ในหน่วยงานและเพื่อป้องกันรักษาชื่อเสียงหน่วยงาน 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73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742</TotalTime>
  <Words>3287</Words>
  <Application>Microsoft Office PowerPoint</Application>
  <PresentationFormat>On-screen Show (4:3)</PresentationFormat>
  <Paragraphs>212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Opulent</vt:lpstr>
      <vt:lpstr>AIM1202  หลักการสื่อสารการตลาด</vt:lpstr>
      <vt:lpstr>PowerPoint Presentation</vt:lpstr>
      <vt:lpstr>Public Relations</vt:lpstr>
      <vt:lpstr>Public Relations ( PR )</vt:lpstr>
      <vt:lpstr>Public Relations ( PR )</vt:lpstr>
      <vt:lpstr>PowerPoint Presentation</vt:lpstr>
      <vt:lpstr>PowerPoint Presentation</vt:lpstr>
      <vt:lpstr>PowerPoint Presentation</vt:lpstr>
      <vt:lpstr>     วัตถุประสงค์ของการประชาสัมพันธ์ </vt:lpstr>
      <vt:lpstr>PowerPoint Presentation</vt:lpstr>
      <vt:lpstr>PowerPoint Presentation</vt:lpstr>
      <vt:lpstr>     วัตถุประสงค์ของประชาสัมพันธ์เฉพาะกิจ</vt:lpstr>
      <vt:lpstr>       วัตถุประสงค์ที่ดีต้องมีกลยุทธ์ 7 ข้อ</vt:lpstr>
      <vt:lpstr>     กลยุทธ์ของการประชาสัมพันธ์</vt:lpstr>
      <vt:lpstr>PowerPoint Presentation</vt:lpstr>
      <vt:lpstr>PowerPoint Presentation</vt:lpstr>
      <vt:lpstr> </vt:lpstr>
      <vt:lpstr>    ประเภทของเครื่องมือการประชาสัมพันธ์ </vt:lpstr>
      <vt:lpstr>1.2 การส่งข่าวแจก ข่าวแจก (Press Release or New Release) เป็นวิธีการที่ นิยมใช้มากโดยการส่งข่าวสารต่างๆ ให้แก่สื่อมวลชน เพื่อให้สื่อมวลชนเผยแพร่สู่ประชาชน และ กลุ่มเป้าหมายภายนอกธุรกิจ ข่าวแจกส่วนใหญ่เป็นเรื่องเกี่ยวกับกิจกรรม หรือความเคลื่อนไหว ต่างๆ ของธุรกิจ ซึ่งต้องการเผยแพร่โดยอาศัยสื่อมวลชนที่สามารถเข้าถึงกลุ่มเป้าหมาย และ ประชาชนทั่วไปได้  </vt:lpstr>
      <vt:lpstr>    ประเภทของเครื่องมือการประชาสัมพันธ์ </vt:lpstr>
      <vt:lpstr>    ประเภทของเครื่องมือการประชาสัมพันธ์ </vt:lpstr>
      <vt:lpstr>PowerPoint Presentation</vt:lpstr>
      <vt:lpstr>PowerPoint Presentation</vt:lpstr>
      <vt:lpstr>     การนําชมกิจการ</vt:lpstr>
      <vt:lpstr>ตาราง แสดงการเปรียบเทียบกลุ่มเป้าหมายและสื่อที่ใช้ในการประชาสัมพันธ์กับ วิธีการประชาสัมพันธ์</vt:lpstr>
      <vt:lpstr>     การวัดและการประเมินผลการประชาสัมพันธ์</vt:lpstr>
      <vt:lpstr>     การวัดและการประเมินผลการประชาสัมพันธ์</vt:lpstr>
      <vt:lpstr>PowerPoint Presentation</vt:lpstr>
      <vt:lpstr>PowerPoint Presentation</vt:lpstr>
      <vt:lpstr>กรณีศึกษาของการประชาสัมพันธ์</vt:lpstr>
      <vt:lpstr>1. ร้านอาหารทุ่งนาหว่าน ร้านกาแฟ อาหารเช้า จังหวัด สงขลา  </vt:lpstr>
      <vt:lpstr>2. ธุรกิจแฟรนไชส์นมเหนียว ปังปิ้ง</vt:lpstr>
      <vt:lpstr>3. สมุนไพร เพื่อคนวัยทอง สมุนไพรคนใหม่</vt:lpstr>
      <vt:lpstr> HOMEWORK งานเดี่ยว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สัมมนาการโฆษณา Seminar inAdvertising CAD4902</dc:title>
  <dc:creator>HOME</dc:creator>
  <cp:lastModifiedBy>TAO</cp:lastModifiedBy>
  <cp:revision>95</cp:revision>
  <dcterms:created xsi:type="dcterms:W3CDTF">2012-10-31T06:48:48Z</dcterms:created>
  <dcterms:modified xsi:type="dcterms:W3CDTF">2021-04-13T07:33:13Z</dcterms:modified>
</cp:coreProperties>
</file>