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56" r:id="rId2"/>
    <p:sldId id="358" r:id="rId3"/>
    <p:sldId id="402" r:id="rId4"/>
    <p:sldId id="403" r:id="rId5"/>
    <p:sldId id="415" r:id="rId6"/>
    <p:sldId id="404" r:id="rId7"/>
    <p:sldId id="416" r:id="rId8"/>
    <p:sldId id="417" r:id="rId9"/>
    <p:sldId id="406" r:id="rId10"/>
    <p:sldId id="418" r:id="rId11"/>
    <p:sldId id="407" r:id="rId12"/>
    <p:sldId id="410" r:id="rId13"/>
    <p:sldId id="413" r:id="rId14"/>
    <p:sldId id="414" r:id="rId15"/>
    <p:sldId id="419" r:id="rId16"/>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2A7E465F-D795-4FF0-8E1B-93CD99C47256}" type="datetimeFigureOut">
              <a:rPr lang="th-TH" smtClean="0"/>
              <a:t>24/12/65</a:t>
            </a:fld>
            <a:endParaRPr lang="th-TH"/>
          </a:p>
        </p:txBody>
      </p:sp>
      <p:sp>
        <p:nvSpPr>
          <p:cNvPr id="4" name="Footer Placeholder 3"/>
          <p:cNvSpPr>
            <a:spLocks noGrp="1"/>
          </p:cNvSpPr>
          <p:nvPr>
            <p:ph type="ftr" sz="quarter" idx="2"/>
          </p:nvPr>
        </p:nvSpPr>
        <p:spPr>
          <a:xfrm>
            <a:off x="0" y="9518650"/>
            <a:ext cx="2986088" cy="501650"/>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902075" y="9518650"/>
            <a:ext cx="2986088" cy="501650"/>
          </a:xfrm>
          <a:prstGeom prst="rect">
            <a:avLst/>
          </a:prstGeom>
        </p:spPr>
        <p:txBody>
          <a:bodyPr vert="horz" lIns="91440" tIns="45720" rIns="91440" bIns="45720" rtlCol="0" anchor="b"/>
          <a:lstStyle>
            <a:lvl1pPr algn="r">
              <a:defRPr sz="1200"/>
            </a:lvl1pPr>
          </a:lstStyle>
          <a:p>
            <a:fld id="{DEDAA9ED-32CD-42F7-9E17-F1CB035B4D55}" type="slidenum">
              <a:rPr lang="th-TH" smtClean="0"/>
              <a:t>‹#›</a:t>
            </a:fld>
            <a:endParaRPr lang="th-TH"/>
          </a:p>
        </p:txBody>
      </p:sp>
    </p:spTree>
    <p:extLst>
      <p:ext uri="{BB962C8B-B14F-4D97-AF65-F5344CB8AC3E}">
        <p14:creationId xmlns:p14="http://schemas.microsoft.com/office/powerpoint/2010/main" val="2880596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916BE7AE-2E8F-4227-A9FA-2EE8449FD751}" type="datetimeFigureOut">
              <a:rPr lang="en-US" smtClean="0"/>
              <a:pPr/>
              <a:t>12/24/2022</a:t>
            </a:fld>
            <a:endParaRPr lang="en-US"/>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38D5DEAD-7080-4ECE-A6F0-17BFF46665C7}" type="slidenum">
              <a:rPr lang="en-US" smtClean="0"/>
              <a:pPr/>
              <a:t>‹#›</a:t>
            </a:fld>
            <a:endParaRPr lang="en-US"/>
          </a:p>
        </p:txBody>
      </p:sp>
    </p:spTree>
    <p:extLst>
      <p:ext uri="{BB962C8B-B14F-4D97-AF65-F5344CB8AC3E}">
        <p14:creationId xmlns:p14="http://schemas.microsoft.com/office/powerpoint/2010/main" val="313345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85BF1D-77DB-4450-9F51-92BE65E38762}" type="datetimeFigureOut">
              <a:rPr lang="en-US" smtClean="0"/>
              <a:pPr/>
              <a:t>12/24/2022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835D529-8577-43D3-9741-7FA4FE9B7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835D529-8577-43D3-9741-7FA4FE9B7C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85BF1D-77DB-4450-9F51-92BE65E38762}" type="datetimeFigureOut">
              <a:rPr lang="en-US" smtClean="0"/>
              <a:pPr/>
              <a:t>12/24/2022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C835D529-8577-43D3-9741-7FA4FE9B7C6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885BF1D-77DB-4450-9F51-92BE65E38762}" type="datetimeFigureOut">
              <a:rPr lang="en-US" smtClean="0"/>
              <a:pPr/>
              <a:t>12/24/2022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7885BF1D-77DB-4450-9F51-92BE65E38762}"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5D529-8577-43D3-9741-7FA4FE9B7C68}"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85BF1D-77DB-4450-9F51-92BE65E38762}" type="datetimeFigureOut">
              <a:rPr lang="en-US" smtClean="0"/>
              <a:pPr/>
              <a:t>12/24/2022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835D529-8577-43D3-9741-7FA4FE9B7C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saritiaw@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685801"/>
            <a:ext cx="7848600" cy="1600200"/>
          </a:xfrm>
        </p:spPr>
        <p:txBody>
          <a:bodyPr>
            <a:normAutofit/>
          </a:bodyPr>
          <a:lstStyle/>
          <a:p>
            <a:r>
              <a:rPr lang="en-US" dirty="0" smtClean="0">
                <a:solidFill>
                  <a:schemeClr val="accent6"/>
                </a:solidFill>
              </a:rPr>
              <a:t>AIM1202</a:t>
            </a:r>
            <a:br>
              <a:rPr lang="en-US" dirty="0" smtClean="0">
                <a:solidFill>
                  <a:schemeClr val="accent6"/>
                </a:solidFill>
              </a:rPr>
            </a:br>
            <a:r>
              <a:rPr lang="en-US" dirty="0" smtClean="0">
                <a:solidFill>
                  <a:schemeClr val="accent6"/>
                </a:solidFill>
              </a:rPr>
              <a:t> </a:t>
            </a:r>
            <a:r>
              <a:rPr lang="en-US" dirty="0"/>
              <a:t>Marketing Communication</a:t>
            </a:r>
            <a:endParaRPr lang="en-US" dirty="0">
              <a:solidFill>
                <a:schemeClr val="tx1"/>
              </a:solidFill>
            </a:endParaRPr>
          </a:p>
        </p:txBody>
      </p:sp>
      <p:sp>
        <p:nvSpPr>
          <p:cNvPr id="3" name="Subtitle 2"/>
          <p:cNvSpPr>
            <a:spLocks noGrp="1"/>
          </p:cNvSpPr>
          <p:nvPr>
            <p:ph type="subTitle" idx="1"/>
          </p:nvPr>
        </p:nvSpPr>
        <p:spPr>
          <a:xfrm>
            <a:off x="2514600" y="4876800"/>
            <a:ext cx="6400800" cy="1752600"/>
          </a:xfrm>
        </p:spPr>
        <p:txBody>
          <a:bodyPr/>
          <a:lstStyle/>
          <a:p>
            <a:r>
              <a:rPr lang="en-US" b="1" dirty="0">
                <a:solidFill>
                  <a:schemeClr val="tx1"/>
                </a:solidFill>
                <a:hlinkClick r:id="rId2"/>
              </a:rPr>
              <a:t>Isari Pairoa</a:t>
            </a:r>
          </a:p>
          <a:p>
            <a:r>
              <a:rPr lang="en-US" b="1" dirty="0">
                <a:solidFill>
                  <a:schemeClr val="tx1"/>
                </a:solidFill>
                <a:hlinkClick r:id="rId2"/>
              </a:rPr>
              <a:t>isaritiaw@gmail.com</a:t>
            </a:r>
            <a:endParaRPr lang="th-TH" b="1" dirty="0">
              <a:solidFill>
                <a:schemeClr val="tx1"/>
              </a:solidFill>
            </a:endParaRPr>
          </a:p>
          <a:p>
            <a:r>
              <a:rPr lang="en-US" b="1" dirty="0">
                <a:solidFill>
                  <a:schemeClr val="tx1"/>
                </a:solidFill>
              </a:rPr>
              <a:t>MB. </a:t>
            </a:r>
            <a:r>
              <a:rPr lang="en-US" b="1">
                <a:solidFill>
                  <a:schemeClr val="tx1"/>
                </a:solidFill>
              </a:rPr>
              <a:t>086-358-3508</a:t>
            </a:r>
          </a:p>
          <a:p>
            <a:endParaRPr lang="en-US" dirty="0"/>
          </a:p>
        </p:txBody>
      </p:sp>
      <p:sp>
        <p:nvSpPr>
          <p:cNvPr id="15364" name="AutoShape 4" descr="data:image/jpeg;base64,/9j/4AAQSkZJRgABAQAAAQABAAD/2wCEAAkGBhQQEBAQEBIPEBAQDw8VFRQVDw8QFBQQGBAVFRUUFRUXHCYeFxkjGRQUHy8gJCcpLCwsFR8xNTAqNSYrLCkBCQoKDgwOGg8PGiolHyQtKTAvLCwsLSwvKjU0LCksLy0qKi4sMCwpLCwwLCwsKSwpNCwsLCwqKSwpLCwpLCkpLP/AABEIAMMBAwMBIgACEQEDEQH/xAAbAAABBQEBAAAAAAAAAAAAAAAAAQIEBQYDB//EAD8QAAIBAgQCCAMFBwMEAwAAAAECAAMRBAUSIQYxEyJBUWFxgZEyocEHI0JSsRRicoKS0eGisvAzY8LSFmSj/8QAGwEBAAIDAQEAAAAAAAAAAAAAAAEFAgMEBgf/xAAzEQACAgIBAwEFBgUFAAAAAAAAAQIDBBESBSExQRMiYYHBMnGRodHwFSMkUbEUM0Lh8f/aAAwDAQACEQMRAD8A9xhCEgBCEIAQhCAEIQgBCEIAQhCAEIQgBCEIAQhOdarpEA6Qkb9s8PnF/bB3GTojaJEJwGLHjHDEr3xobR1hOYrr3iOFQd495BI6ES8WAEIQgBCEIAQhCAEIQgBCEIAQhCAEIQgBCEIAQhCAEIQgBCEIAQhCAEi408vWSpDxx3HlJXkh+CNeES8S8zNYt4l4l4l5JA68NUZeF5AJGFqHWB3yylXgReoPAGV/EfFJwtVEVA4td+d7HlaZQrlZLjEwtvhRXzn4NJCVOR8Qri9ZRGVU07m25IvYDnLaYTg4PjLyba7Y2x5we0EIytVCqWPJQSZisx4qcsQpKjuE2048rn7pzZebXipOfqbiEzfD+fNUYI5vfke280kwtqlVLjI2Y2TDIhzgEIQmo6QhCEAIQhACEIQAhCEAIQkCvnVJDYtv4bzKMXLwjCdkK1ub0T4Tlh8UtQXQgidZDWuzMk1JbQQhCQSEIQgBIGNPW9BJ8wXGlKtWqsgqClTpFaqlNYqMyAKabkECxNQ2t3TTdfChcpmyur2j1vQ3H/aFhqYbQXqsFqbBWQakNipLWt52tM3mP2g16jAUbUFFWjYgKzlWQlkfVceo7paYHhqhSqA6TUK1641VDqvS6LUQV+E9Yje19pWYjhBCFakzU3CYVrEl0atUZlJN7lQNtlsN+UrP4pGb13SLeqvErf2W/i+/5FhlP2mKwH7VT6MlWYsl2UIDYXX4r3HZNZgc3pVxelUR9gSAesoIuNSndfWeQZnkdagGvTZlCMiug6QNoq9drLdlUcrsBzk/D8M4guSR0IGJo6rvZjTZgisum4bmdiROqOckttpozyOn40lyrlx8/Ffh5PQMz4xw1AdaqrsadR1VOvrCgkgMOqDt2kSgbirEYxlp4amaFDEUXCV3VrpVUOTZlJU/Dy585wyvhGlQalqvVqJiaqBiLIydEzEGnci97j0khMX0fQqoAUHEuAAAADUIFgOW1Qzjt6lKfar9+TjmsbH+ynJ/3f0X4eTZcGU3FACs/S1F1Kz/AJiHO/lJmfZEuJS9rVFHVPL+U+EbwvTth1Pad/ff6y4l5XKUNPffsVVsY2qSkuz2eW4PMHwdYkDQL2Zbcj2giehZdnVOsgYMFNtwSBY+vOQ+IOGlxI1LZaoHPsYdzf3mTfJq9LqlHUcr/Evut5aSdWTFNvUighHIwJtRXKD/AH8jeY9Omo1EQglkIFiDv2Ty7GIVdtZC2JuG2K+Bk6niHQ7MysO4kbxlfH1WcO7pUK8hVw+Hqj3K6v8AVN9FU6G+PdfgceXk1ZaXtE4tfP8AQv8Ag3AFiKu+gcja1z4d82cx2W8bWstdEHIaqYI/0m9vea6jWDqGU3DC4M4MxWOfKa0XPTJY6r4Uy3rz6P8AAfCEJxFqEIQgBEJimY3Ps7YsQCQoOwm+iiV0tI48zMhiw5SNgtQHkQfWOnm2GzxlYEMR6zcZLmgxFPUPiRtLfxaQf0Im3IxZU9zRhdRhldktMsYRLwvOQsyHnFYpRdhztPK8dmx1HftnrONZNJV+TAi252nlGf8ABtfpWagFrozbBatOkR/EKhHyJllg2RgnsoerY07mnH8C+4PzhjWpoLkOSD4CxN/eegzJ8F8InCqHrFWq22CnUFvz63aZq5zZU4zsbid/T6Z00qMxZFx2YLRF2PkO2SZ57xlmhWs6luXIdw0rt87+sxx6lbPizLOyHj1c4ruaelxShNiCB53lzSrBgGUggzxujmR1T0Xg/EM6VL/CClvPTv8ASdWXixrjyiVvTeoWXzcLDQzG5sdVar50F/qxJB+SzZTO4nAqzM1rEte4JG97g7SgzMSWTFJPWj0cLVW+5QV3IVz/ANvMD69KFX5Tvp+809n7TTX0TD6/1EmVMqFiAxAsRvY9Um59zIxZFa5clg7NsABcpp7e4Sq/g2VLtBJ+fD/XRNnUKKu9j0Qn61Ikczg6xHnXa4+ayRVN3cf/AGqKjySktUfMGH7LZRouy6cKnZcLTqFmJHiD2d05VatiGIItVrOdjy0lE9wR7Tjtw76m1KDXy+ZvhkV2R5QkmiNUzAJoJ7Di6n/6EA/0uZU08QpKJbdcPTH8zE3/ANgkTH4k6dJvcYZV/ma4PrcCLlPXxAH/AHEHoFB/8p1U469f33/7OC2+TlpfvwevZPT00UHh/iTZxwq2RR+6J1npn5Ml4FiQhIJPNOI3FOtXPL7xvmSZRPiSdzffkLWHnaXPFjXr1PGsfkT/AGlGzXJ9J6aj7CPn+X/uyXxZzoZhrrVaR501otf+MP8A+nznqXBmI1YYD8rEek8xwuD/AOtVHM1ACf3VAA+d56BwFU+7YeJ+k5cv3qH8GWHTv5eZHX/KP0X1RrIRLxZRHsBIQhJAGefcR4Mo7A7cyPEd83OMxgpi55nkJms3xaVlIqL0gANgAAw/hOxB9Z24kpwfJLsVHU4VXR4Semjz7G4opcjsBN7iehfZvh6gwnS1QVNdtSqRYhANINvGxPlaY/LM2weHrFqmBxLMDsz1Fq28kZrT0vKs8pYhQaZIuPhZSjexm/MsnNa4vRy9Lopqlvmm/wCyLGR8djBSXUeZ2A7zYn6TveYnN89LY2thmNlpqgpjb4igZj5m4HpK+qKlNJlzkWOFUpR8jMdnzFidRkHFUqOMGjEIr/law1qfA/TlIONveQXzDow7X+Fe/e/ZPROmCh2PDRybpW9yRg8yGDZlSpVupt/1G0+HV5T0ThfO/wBqo6z8atpbx2BB+fyng2Y570mKqjYWIAsQQRaeg/ZRnH3tWix+NAy+ak3+TH2lfkRjZXyXlF7hSspvUZN6f7X6Hpz1AoJOwExHGvDqY0irRqaKygAhtSpUA5X22bx8u4Tjx7xccPiKeGXVc0VqDeytqd1377aOXj7VuTYupjA5clKS9Vjvct+Vd+drb9l5oopaXtEzszMqPJ1SjtFblHA2LqVQrUxTRWBNRq1MrYHsCMSfaerZVlq4emKa7nmT3tMBRyLC02LIKysfxDEVFPyMukzWpQQMjvVpr8Qc6mA8+0eM23122JbZzYuTj1NuK/Pf0X5GxvOFTCK3ZY+ETD4oVER15OoI9RFNa0rNaL/aa2YzNc4KhwbBRUqKCOZCvZb+/wApn2xhJ9ZNz7L2q0UXS4dqyEEC+kkNcsPy72PnfsmbbXh30V1dWJsLqdz+6eTekucGyKjp+TyvV6LJz5Lwa7KsQezumgKgykybKKlSi7FWolqb6NQsxOk6Tbs3mcyPMClXDNc6OmVXW5sUYgbjkbXJ9Jy5lkZT90selUTrq9/1NvWwCN8SKfNQZHoZFRR1dUCsD2bb99p1zasy4jRTIVAqXFr9YliT7afaSOGan7RRWu9h95UAA5EK2kE38jOJqL7tFpxezSLsAO4RbznrhqmJuOl4ExmqRszr6aNVu6m3vawhLb0RKWk2eZZ3X11CdzdnblfmT/eVlP6yficQFNyL7ge5A+sZiqFjcT00GlqJ8/ug5bsLLKMAXweJt8QRnHpUufkDL/gRSAdQKk6ufdtG8H4NXpPTYXV6diPAmS+FsLVR3WqpUU2Kg2sCLW27++V91nu2Q+ZeY9P8yi1L01/6aeES8SVB6UW8ZVrKg1OyqO9iFHuY68xf2huQ+Fvun323Zr6m/na/zgktuKqmmkK6jWFDfCeY0kix8xb1mUwfEVCqNnCk9jbfPlK2kwsQjPTDcwjFQT3leR9RM/U4IcG+GrfyOLj3E7Kb+C0yry8N2S5RNXmONUHqsjNa9gVJA75VjOXVwymxBuD49kx+brXwtRenQ06yC4PMOnbY9olhTxwqItReTD2aW1dsZrR5u/GnVLl3/Q96y7GitRpVV5VKaN7i9pjuJuFxXxjV1r9H1KYIVA56Rbi5OoW6unbwkfg/iO2XV03L4QM1hct0BbUSo53W7j0E6UKq6futOk73XtuL3J5km9995V14/vtN+D0F+c1XFpb2u/6FbnWBq00LipSa176m6H2Jv7XmNxFcuR0i9TUC2ncHwLDa03WZZYlcfeKGI5HtEpqOQU6T6gzKR+Xqn3EsPZzlHjy/Ipf9RTCfLh+ZgeI6WvGLUSwNRdrWALAbD12EsuF8zNOslZWKGnZgbXv4Ed3OaLinK6eIQuiqMTRGtGGxfTuUe3O4Fr8wZg6WJUMWQnS41eR7R7k+845xlUnFltVZXktTj6G54qqvmVSjW6SilSijKPu2XUCSRfrG3M+80mWIaWDoISLhCTblqJNz7zy9MxI3uAJtOFc+FWk1N2BNM7WYE6T4c7X7fGTiySlpmvqVblXuPks2rG8scC2oMv5lI9xK12X8wtI+Y8SUsLTJuGqOCEW9ifHwEtbpR4HmcWuftdG14TzDXhVAN+jd19AxI/WcOJOJlw5WmxAZwWtvfQDbYefb4TDfZ5xSKJqUqmoqw1DSLkNf/MjfaXXqV6+HrUKdYrTpgE6L2Oskiwvta0pHFRu2/B7KMpWYuo9n4NIvEob4bGV2IxmJL6qWKKC/w6EUepA3mNw+aLyJ0ntBllhcyI2DXHZc3t4yyUapeiKGU8iHiTN7lWcVyLVWB/eBsbysp8Khma1ZijNq06QGXe+x/wASny/NvvBTJ61gfSazL6nWXx2mu7FrcW4m3G6jkQsjGx9vidMRXOqtUO+kOf6aYH0lvwkujBYcd6av6mLfWVWIyio1OqgK3qBwGN9tR7R5Ey2y7DNTpol/gRV9haU56lFwHjw8hqDOoMgkkB5VcUYjThmH5mVfnf6Sbrmc4zxdkppftZvlYfqZvojysSOTMs4USfwMnRpdJXpp+9f25fMiWnEVAJXqKOQbb1AP1nHhGnrxWrsW3/t9BJPFFS+Iqea/7Flty/qOPwPNOGsLl/eX0ZfcGnq/yfWacGZXg82X+T6zSh5WZa/msv8Apj/pona8IzVCcpZDyZneOsB0uDdh8VAioP4QCH/0kn0l+WjHsQQdwQQR3jtkDZ4zTrydgsbpYHxEiZzl5w2Iq0d7I3VPfTO6n2NvMGRkqyDIuvtMpCvg6dUWLU7H07R7Xnm3DtY6zQ7Kh6vg3YfaemO3T4R6Z3IBnleX1eixKX2NOqFPkTYH2M6qZuK7HBk0qbXLwz0nKsnqYaqtZGFQEMrp8Oukws6/UeIEzVeviMG5Oiqqkk6gCQLm55X2uTNXhsdsJPp4wHZgDMFfPe2Zyw6nHilpGay7jzULNpb5H5bfKNbiYVazU2ATloYHZvAzQvwjhcW3WQIx/EvVb3EwXHHDb5dVVdRqJzR+Rt2q3jynbVllVkdMXr3X+C9XF6W9bGYDEZYaVatd+qtR9Kk/hJuPkR7TT4bHdLTWp2kWb+LvlbnlEalxJJ2Uoy/h1aSAxHiD8hNmX78FNehp6Y/Y2OuXqbL7OsjRE/aqyaqji9Mso0005Ai/N23N+wW7bzXY3on3dFcjl1QWHkeYmP4f4sBp0aVa2oUksw2GjdVuO8abGaSnVVxdSCPA3mVdUHFGq/JuhN7Rkc1qqKvVoYlV7fvgf9JH1kV+GDiKdToqoeoai1EWoppEELbTquynbUL3HObarRB5gGcqJVDsADN7x1NeWckeoSqf2UvkecYajVwtY06yPSfTcBhzF+ankw35i80eEz5h2+80WZ4AYqk1JrXIJQ23SpbYg9ncfAzzajij27HtHcZXX1uuXf1LzCyI3w93to2xxdGsLVqdN/NQZy/+KYaob0nqUSe5tQ9mmew+LtLXCY8giaU2vB1ySl2ktnLiPhuvgjRr3FSlYL0i3+IEldS9lwSJq8pxepFcdwMkV8QKuCZXGpQVJHetxf5XlBwyxQPRbnRqMndsDsfa07sWxy3GRT9SojBRnA9KpPqUEdoBnQGVeU4waLMQLHa/jLSV1sOEmi7x7lbWpfAXXA140iNKzA3nPEZgFBJ5CY3ibMFrG4bZQNiLWM2FXDhgQRcGU+I4ZpMb6PmbTpx7IVvk/JX5tFl8eEWteuyk4Sxq02Yki5B7e+30Ej5pjS9Vj+Yk+55S0xWStT3pUwee1gfkech4bAk/HSqggi3UYA+p/vO6icXJ2tlTm1zjCOPBP79dmafhw6U/lWXqVpQZXRcfEunuF7+8uKaGV18lKbkXeHB10xg/QmCpCcgsJoO07loxnjGecXqSCTGfaLhRroVRzKOhPgpDD/c0xo35G89D4pN1osfw1hfyZWH62mTbBUhjnSoo6OphyRYlbOrruLcjYmQzJDMlxWltJ5NtMFx/kjU8R0tK4JO9u7sM3NagtKoulyyFgN7agb7XtsRGcbUQKaVCOYHqeyEQyBkuYGpRpsdmKi47mtv85a08TMjkWMbU6sAO1QPn9JfrUkEo0OW46zDeQ/tUp9Lh0qfl/wCf3kKhiLES0z1enwTDmQD+kyi9MxmuUdHmmSV9N6Z5ODb+MXtPRsLwbQq0NNQsWdRqOoi58uzeeUJXsTuAyncdzCet5TmF6akHmoPynRbY9JJ9jix6Y83KS79imzL7OqyBThnVxTUqA2zEatQBI2237O2VDYzE4U2rU6qW/FYkf1CekUMwkwYhHFnAIPeJhC+UTZdh12GCwPFxYDrA+gnfA58WrNSqaQbjSRtcFQwv6H5GaevwBhcSbqvROfxIdO/iORmG4yyCrl+JpBjqVlVVqD8Vj1SR2EbDyvO+rL395TZHS9J+q/wbSlzDc7WtudvSeaZ9huixeITs6Z2H8LnWvyYTfZNjulpK3eN/PkZnuP8AAgGlieQa1J/4gCUPquofyibcyPKCkjl6VP2dzrfr9DOUq0nYbEcpV0z3ESXSlWeja7m6wFfVhqq/uH9JGSsgxAqIyt0yWYBlPWXkbDvBt/LG8OVLqy96zJZTkzpiajKWulR7aiSApNxz7LGZ1Wezls1ZOP7evij0vLvvKqKfhLC/pvNkJg+GccGxCKdJChyWsQAQtxvN0pmzJuVrTj4NHT8WWNGSnrbZ0AhpgI8TlLIZoiGlO1ooEgaI/QQGHknTF0wTo4pStOyrFCxwEE6HCEBCCSK5kaq0k1JErCYmRS59T6WmUBsdSsD4qwP/ADzmTzbL3qVadQHRoBBtuTcWt5Tb4ijeVtbCSAYrF4VgLm5tY+xvJfF414JG7tJ+cusTluoEHtBErcwy13w3QbXtbVva3faSDFZbQ++S3aSPlL2u4RtL3Q9moFQfInYwGTdCA3MqVN/USbxjvh6L/lemfTUIYREA7pc5XV1IyHtExjZhpN028Ow+k0nCuYCs1uTLa4+ogHnHEuRacU1luGO/ge+bXhfEEUEQndAF9ht8pw47UUqvLrG9pVcL409I6E3uAR+h+klkLybyniZLpYuUqVJ3StMTI1OWY+zDeR/tJTpaFJ7XNOrSI/qAPyJlZg8TYiWfEP3uEcdyzKL00zCa3FozeUfdV6tH8JPSJ5E9YehlzmOCFejUon8a9U91RSGQ+4EzoxS2pVdaF6dtViOsh2bbn3N6TRdNcC0vavfhwZ4zK3TarY/eeecSZNXpaKzhVBYrdSD1iLgOBvewPsZV4XMWU9cXHeOc9A4wwmvDU7cxWB8+o4mJqZfa8qr4KubjE9NiXSvpU5+WbfhRQ41DkRMxmOdF8Y2Hp7IrEOe1m228t5p+Cxal/J9JnsPw6WrmuuzM7HwNzeaWdcV2NhSrtTGHFNQxKsLE2ABtcn+02mExOoC/OZXLsISUZvwqQB5kG/ymjw4jfbRi4+9stEadFkak07qZBkdRHARojxBIoEW0QRwgkLRbQigQAhHQgENxOLpJRE5ssxMiC9KR6lCWLJOLU4BVVcPIdXCy7anI1WjAM7jMEGVlPJgRKfOMuarR6Enb81t7eU11XDyHVwkAwD8O6eUl8M0OixFvzL+h/wAzT1sFID5aVqJUXfSTcdtjbl7QCg+0Kleuh71P0lHkmDtXQ99x7j/E1XFGXtiKlMqDZQbk7dnISFRwHRMh7nX9bSSPUsGUA2uL90XTJPF1Bf2bpAqhxbrAANbz5zMrmjIeqdQ7jv7GYmRoaT2M0OHfXRZT3TIYDOEqnSeq3ce3yM1uU0za3hAPHa+TuMTWpF6llqMQutwNBN12v3G3pPRspxLrSXplChVA1FrXsOZHfInED0sNUatUALcgLC5PdIvD+ZHGVA9QDQG6qW2A8u+b4Wyh3izltxq7u01ss8xxZqp1F1qKtMC3PSVa5Hfvb3kOtkpcEDa4lni8WyV3p0kuTo3vpVRbw3v4fOW2Cw5sL7mTN8km33MKo+zbilqPoVeQ4F6VMoVudNgQRY7ePKWWX5ToVQbEgC/naWlKhJdOjNR0bOGHw9pOppHJTnZKcEjqYkhBOaJOqiAPWdBGKI8QSOEcIgiwBRFEBFgCwhCQDiRGETqRGkSDI4FZzZZIIjCsAisk5PTkwrGMkAgPRnB8PLI04xqcAqHwsjvhZdNSnF6EAoauElbmOWllOn4gVI7OTA/Saiph5Fq4aAZbPwXwppgHWRa1jzmXTJ3A609Fq4SQ6uB8IBhHy4ieh8HuWopq3Onn2ynxOBt2Sz4Qf7sDz/WGDI8Y4I1sVU7QtgB3dphwpgmoNZgbXNiBeX1bD68RW/jH+0S2weX27JJBwwuCLVKlQi2phbvsBz/WXFChOlDDyZToyTBoZTpySiRVpzsqQNCKk6qsVVjwIJ0AWPAgBHgQSKBHAQAiiAKBFEAI4QAgIRRIAsIRYByIiER5ES0gyOZEaROtohEA5FY0rOxEbpgHApGlJIKxpWARmpzm1KSysaUgEFqU4vh5ZGnGGlAKp8LOD4K8ujRidBIJKFsrB7ImFyMUySh0gk3Fri5527pf9BE6KAUtDJFQsRclmuSe0/TlJiYS0nilHCnMjFkVaE6rSncU48JJIOSpOgSPCRwWAMCx4WOCxwEAaBHARQI4CAIBHWgBHSAIIsIogAIsIsAIQhBI2JCEgkIhiQgAYkIQBLRLQhAGmJaEIAERtoQgBpiWhCQSFo0rCEkgNMUCEIIFtHgRISSB1osISQLHAQhAFtCEJAHQhCAKIsIQBYQhACLCEA//2Q=="/>
          <p:cNvSpPr>
            <a:spLocks noChangeAspect="1" noChangeArrowheads="1"/>
          </p:cNvSpPr>
          <p:nvPr/>
        </p:nvSpPr>
        <p:spPr bwMode="auto">
          <a:xfrm>
            <a:off x="0" y="-904875"/>
            <a:ext cx="2466975" cy="1857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0" y="228600"/>
            <a:ext cx="2743200" cy="369332"/>
          </a:xfrm>
          <a:prstGeom prst="rect">
            <a:avLst/>
          </a:prstGeom>
          <a:solidFill>
            <a:schemeClr val="tx1"/>
          </a:solidFill>
        </p:spPr>
        <p:txBody>
          <a:bodyPr wrap="square" rtlCol="0">
            <a:spAutoFit/>
          </a:bodyPr>
          <a:lstStyle/>
          <a:p>
            <a:r>
              <a:rPr lang="en-US" b="1" dirty="0" smtClean="0">
                <a:solidFill>
                  <a:schemeClr val="bg1"/>
                </a:solidFill>
              </a:rPr>
              <a:t>Week   14</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r>
              <a:rPr lang="en-US" dirty="0"/>
              <a:t>Its purpose is to increase likes. Sharing stories and talking about creating an email marketing strategy. Creating Brand Experiences with Smartphone Marketing The objective of digital media marketing is the mechanism that makes effective digital marketing communication strategies. in order to run the business successfully</a:t>
            </a:r>
            <a:endParaRPr lang="th-TH" dirty="0"/>
          </a:p>
        </p:txBody>
      </p:sp>
    </p:spTree>
    <p:extLst>
      <p:ext uri="{BB962C8B-B14F-4D97-AF65-F5344CB8AC3E}">
        <p14:creationId xmlns:p14="http://schemas.microsoft.com/office/powerpoint/2010/main" val="383574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Marketing Strategy</a:t>
            </a:r>
            <a:endParaRPr lang="th-TH" dirty="0"/>
          </a:p>
        </p:txBody>
      </p:sp>
      <p:sp>
        <p:nvSpPr>
          <p:cNvPr id="3" name="Content Placeholder 2"/>
          <p:cNvSpPr>
            <a:spLocks noGrp="1"/>
          </p:cNvSpPr>
          <p:nvPr>
            <p:ph idx="1"/>
          </p:nvPr>
        </p:nvSpPr>
        <p:spPr/>
        <p:txBody>
          <a:bodyPr/>
          <a:lstStyle/>
          <a:p>
            <a:r>
              <a:rPr lang="en-US" dirty="0" smtClean="0"/>
              <a:t>Connection</a:t>
            </a:r>
          </a:p>
          <a:p>
            <a:r>
              <a:rPr lang="en-US" dirty="0" smtClean="0"/>
              <a:t>Conversation</a:t>
            </a:r>
          </a:p>
          <a:p>
            <a:r>
              <a:rPr lang="en-US" dirty="0" smtClean="0"/>
              <a:t>Co-Creation</a:t>
            </a:r>
          </a:p>
          <a:p>
            <a:r>
              <a:rPr lang="en-US" dirty="0" smtClean="0"/>
              <a:t>Commerce</a:t>
            </a:r>
          </a:p>
          <a:p>
            <a:r>
              <a:rPr lang="en-US" dirty="0"/>
              <a:t>Community</a:t>
            </a:r>
            <a:endParaRPr lang="th-TH"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7" t="40172" r="74656" b="25256"/>
          <a:stretch/>
        </p:blipFill>
        <p:spPr bwMode="auto">
          <a:xfrm>
            <a:off x="7021220" y="5029199"/>
            <a:ext cx="1776415" cy="177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65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digital marketing tools</a:t>
            </a:r>
            <a:endParaRPr lang="th-TH" dirty="0"/>
          </a:p>
        </p:txBody>
      </p:sp>
      <p:sp>
        <p:nvSpPr>
          <p:cNvPr id="3" name="Content Placeholder 2"/>
          <p:cNvSpPr>
            <a:spLocks noGrp="1"/>
          </p:cNvSpPr>
          <p:nvPr>
            <p:ph idx="1"/>
          </p:nvPr>
        </p:nvSpPr>
        <p:spPr/>
        <p:txBody>
          <a:bodyPr/>
          <a:lstStyle/>
          <a:p>
            <a:r>
              <a:rPr lang="en-US" dirty="0" smtClean="0"/>
              <a:t>Website</a:t>
            </a:r>
          </a:p>
          <a:p>
            <a:r>
              <a:rPr lang="en-US" dirty="0" smtClean="0"/>
              <a:t>Email</a:t>
            </a:r>
          </a:p>
          <a:p>
            <a:r>
              <a:rPr lang="en-US" dirty="0" smtClean="0"/>
              <a:t>Blog</a:t>
            </a:r>
          </a:p>
          <a:p>
            <a:r>
              <a:rPr lang="en-US" dirty="0"/>
              <a:t>Social </a:t>
            </a:r>
            <a:r>
              <a:rPr lang="en-US" dirty="0" smtClean="0"/>
              <a:t>Media</a:t>
            </a:r>
          </a:p>
          <a:p>
            <a:r>
              <a:rPr lang="en-US" dirty="0" smtClean="0"/>
              <a:t>Search</a:t>
            </a:r>
          </a:p>
          <a:p>
            <a:r>
              <a:rPr lang="en-US" dirty="0"/>
              <a:t>Online </a:t>
            </a:r>
            <a:r>
              <a:rPr lang="en-US" dirty="0" smtClean="0"/>
              <a:t>Video</a:t>
            </a:r>
          </a:p>
          <a:p>
            <a:r>
              <a:rPr lang="en-US" dirty="0"/>
              <a:t>Digital </a:t>
            </a:r>
            <a:r>
              <a:rPr lang="en-US" dirty="0" smtClean="0"/>
              <a:t>Games</a:t>
            </a:r>
          </a:p>
          <a:p>
            <a:r>
              <a:rPr lang="en-US" dirty="0"/>
              <a:t>Influencer</a:t>
            </a:r>
            <a:endParaRPr lang="th-TH"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95" t="67089" r="51177" b="12701"/>
          <a:stretch/>
        </p:blipFill>
        <p:spPr bwMode="auto">
          <a:xfrm>
            <a:off x="6248400" y="2590800"/>
            <a:ext cx="1828801" cy="128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24" t="46105" r="75728" b="23043"/>
          <a:stretch/>
        </p:blipFill>
        <p:spPr bwMode="auto">
          <a:xfrm>
            <a:off x="6677890" y="856013"/>
            <a:ext cx="1246910" cy="129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926" t="30582" r="26807" b="21139"/>
          <a:stretch/>
        </p:blipFill>
        <p:spPr bwMode="auto">
          <a:xfrm>
            <a:off x="6324600" y="4220924"/>
            <a:ext cx="1752599" cy="188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68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31" t="19643" r="24256" b="9921"/>
          <a:stretch/>
        </p:blipFill>
        <p:spPr bwMode="auto">
          <a:xfrm>
            <a:off x="381000" y="1295400"/>
            <a:ext cx="7744711"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46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239000" cy="1143000"/>
          </a:xfrm>
        </p:spPr>
        <p:txBody>
          <a:bodyPr>
            <a:normAutofit fontScale="90000"/>
          </a:bodyPr>
          <a:lstStyle/>
          <a:p>
            <a:r>
              <a:rPr lang="en-US" dirty="0"/>
              <a:t>Behavior-based measurement and evaluation of target audiences.</a:t>
            </a:r>
            <a:endParaRPr lang="th-TH" dirty="0"/>
          </a:p>
        </p:txBody>
      </p:sp>
      <p:sp>
        <p:nvSpPr>
          <p:cNvPr id="3" name="Content Placeholder 2"/>
          <p:cNvSpPr>
            <a:spLocks noGrp="1"/>
          </p:cNvSpPr>
          <p:nvPr>
            <p:ph idx="1"/>
          </p:nvPr>
        </p:nvSpPr>
        <p:spPr/>
        <p:txBody>
          <a:bodyPr/>
          <a:lstStyle/>
          <a:p>
            <a:r>
              <a:rPr lang="en-US" dirty="0"/>
              <a:t>The company can measure the performance of the website from a number of things by measuring and evaluating the behavior of the target audience: </a:t>
            </a:r>
            <a:endParaRPr lang="en-US" dirty="0" smtClean="0"/>
          </a:p>
          <a:p>
            <a:r>
              <a:rPr lang="en-US" dirty="0" smtClean="0"/>
              <a:t>1</a:t>
            </a:r>
            <a:r>
              <a:rPr lang="en-US" dirty="0"/>
              <a:t>) increase in purchase volume </a:t>
            </a:r>
            <a:endParaRPr lang="en-US" dirty="0" smtClean="0"/>
          </a:p>
          <a:p>
            <a:r>
              <a:rPr lang="en-US" dirty="0" smtClean="0"/>
              <a:t>2</a:t>
            </a:r>
            <a:r>
              <a:rPr lang="en-US" dirty="0"/>
              <a:t>) click purchase rate </a:t>
            </a:r>
            <a:endParaRPr lang="en-US" dirty="0" smtClean="0"/>
          </a:p>
          <a:p>
            <a:r>
              <a:rPr lang="en-US" dirty="0" smtClean="0"/>
              <a:t>3</a:t>
            </a:r>
            <a:r>
              <a:rPr lang="en-US" dirty="0"/>
              <a:t>) brand awareness. And brand awareness </a:t>
            </a:r>
            <a:endParaRPr lang="en-US" dirty="0" smtClean="0"/>
          </a:p>
          <a:p>
            <a:r>
              <a:rPr lang="en-US" dirty="0" smtClean="0"/>
              <a:t>4</a:t>
            </a:r>
            <a:r>
              <a:rPr lang="en-US" dirty="0"/>
              <a:t>) Number of visitors </a:t>
            </a:r>
            <a:endParaRPr lang="en-US" dirty="0" smtClean="0"/>
          </a:p>
          <a:p>
            <a:r>
              <a:rPr lang="en-US" dirty="0" smtClean="0"/>
              <a:t>5</a:t>
            </a:r>
            <a:r>
              <a:rPr lang="en-US" dirty="0"/>
              <a:t>) Length of stay on the website </a:t>
            </a:r>
            <a:endParaRPr lang="en-US" dirty="0" smtClean="0"/>
          </a:p>
          <a:p>
            <a:r>
              <a:rPr lang="en-US" dirty="0" smtClean="0"/>
              <a:t>6</a:t>
            </a:r>
            <a:r>
              <a:rPr lang="en-US" dirty="0"/>
              <a:t>) Number of types of information received</a:t>
            </a:r>
            <a:endParaRPr lang="th-TH"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284" t="41642" r="26625" b="22713"/>
          <a:stretch/>
        </p:blipFill>
        <p:spPr bwMode="auto">
          <a:xfrm>
            <a:off x="7412182" y="4343400"/>
            <a:ext cx="1731818" cy="229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06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fontScale="92500" lnSpcReduction="10000"/>
          </a:bodyPr>
          <a:lstStyle/>
          <a:p>
            <a:r>
              <a:rPr lang="en-US" dirty="0"/>
              <a:t>Evaluation of digital marketing strategies (Digital Marketing) can also be measured and evaluated by type of digital marketing tools: </a:t>
            </a:r>
            <a:endParaRPr lang="en-US" dirty="0" smtClean="0"/>
          </a:p>
          <a:p>
            <a:pPr marL="0" indent="0">
              <a:buNone/>
            </a:pPr>
            <a:r>
              <a:rPr lang="en-US" dirty="0"/>
              <a:t>	</a:t>
            </a:r>
            <a:r>
              <a:rPr lang="en-US" dirty="0" smtClean="0"/>
              <a:t>1</a:t>
            </a:r>
            <a:r>
              <a:rPr lang="en-US" dirty="0"/>
              <a:t>) Facebook Likes </a:t>
            </a:r>
            <a:endParaRPr lang="en-US" dirty="0" smtClean="0"/>
          </a:p>
          <a:p>
            <a:pPr marL="0" indent="0">
              <a:buNone/>
            </a:pPr>
            <a:r>
              <a:rPr lang="en-US" dirty="0" smtClean="0"/>
              <a:t>	2</a:t>
            </a:r>
            <a:r>
              <a:rPr lang="en-US" dirty="0"/>
              <a:t>) Advertising through online video </a:t>
            </a:r>
            <a:r>
              <a:rPr lang="en-US"/>
              <a:t>content </a:t>
            </a:r>
            <a:r>
              <a:rPr lang="en-US" smtClean="0"/>
              <a:t>	3</a:t>
            </a:r>
            <a:r>
              <a:rPr lang="en-US" dirty="0"/>
              <a:t>) Measurement will be more accurate with different types of measurement tools </a:t>
            </a:r>
            <a:endParaRPr lang="en-US" dirty="0" smtClean="0"/>
          </a:p>
          <a:p>
            <a:r>
              <a:rPr lang="en-US" dirty="0" smtClean="0"/>
              <a:t>By </a:t>
            </a:r>
            <a:r>
              <a:rPr lang="en-US" dirty="0"/>
              <a:t>evaluating the digital marketing strategies mentioned above will make the business successful. But the assessment needs to be detailed. and at the same time must be able to keep up with competitors in marketing communications</a:t>
            </a:r>
            <a:endParaRPr lang="th-TH" dirty="0"/>
          </a:p>
        </p:txBody>
      </p:sp>
    </p:spTree>
    <p:extLst>
      <p:ext uri="{BB962C8B-B14F-4D97-AF65-F5344CB8AC3E}">
        <p14:creationId xmlns:p14="http://schemas.microsoft.com/office/powerpoint/2010/main" val="109220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a:p>
            <a:pPr marL="0" indent="0">
              <a:buNone/>
            </a:pPr>
            <a:r>
              <a:rPr lang="th-TH" dirty="0"/>
              <a:t> </a:t>
            </a:r>
          </a:p>
        </p:txBody>
      </p:sp>
      <p:graphicFrame>
        <p:nvGraphicFramePr>
          <p:cNvPr id="4" name="Table 3"/>
          <p:cNvGraphicFramePr>
            <a:graphicFrameLocks noGrp="1"/>
          </p:cNvGraphicFramePr>
          <p:nvPr>
            <p:extLst>
              <p:ext uri="{D42A27DB-BD31-4B8C-83A1-F6EECF244321}">
                <p14:modId xmlns:p14="http://schemas.microsoft.com/office/powerpoint/2010/main" val="2585160789"/>
              </p:ext>
            </p:extLst>
          </p:nvPr>
        </p:nvGraphicFramePr>
        <p:xfrm>
          <a:off x="685800" y="1524000"/>
          <a:ext cx="6686550" cy="4754880"/>
        </p:xfrm>
        <a:graphic>
          <a:graphicData uri="http://schemas.openxmlformats.org/drawingml/2006/table">
            <a:tbl>
              <a:tblPr firstRow="1" firstCol="1" lastRow="1" lastCol="1" bandRow="1" bandCol="1">
                <a:tableStyleId>{5C22544A-7EE6-4342-B048-85BDC9FD1C3A}</a:tableStyleId>
              </a:tblPr>
              <a:tblGrid>
                <a:gridCol w="1506849">
                  <a:extLst>
                    <a:ext uri="{9D8B030D-6E8A-4147-A177-3AD203B41FA5}">
                      <a16:colId xmlns="" xmlns:a16="http://schemas.microsoft.com/office/drawing/2014/main" val="20000"/>
                    </a:ext>
                  </a:extLst>
                </a:gridCol>
                <a:gridCol w="5179701">
                  <a:extLst>
                    <a:ext uri="{9D8B030D-6E8A-4147-A177-3AD203B41FA5}">
                      <a16:colId xmlns="" xmlns:a16="http://schemas.microsoft.com/office/drawing/2014/main" val="20001"/>
                    </a:ext>
                  </a:extLst>
                </a:gridCol>
              </a:tblGrid>
              <a:tr h="3429000">
                <a:tc>
                  <a:txBody>
                    <a:bodyPr/>
                    <a:lstStyle/>
                    <a:p>
                      <a:pPr algn="ctr">
                        <a:lnSpc>
                          <a:spcPct val="105000"/>
                        </a:lnSpc>
                        <a:spcAft>
                          <a:spcPts val="0"/>
                        </a:spcAft>
                      </a:pPr>
                      <a:r>
                        <a:rPr lang="en-US" sz="2400" dirty="0" smtClean="0">
                          <a:effectLst/>
                        </a:rPr>
                        <a:t>Week</a:t>
                      </a:r>
                      <a:r>
                        <a:rPr lang="th-TH" sz="2400" dirty="0" smtClean="0">
                          <a:effectLst/>
                        </a:rPr>
                        <a:t> </a:t>
                      </a:r>
                      <a:r>
                        <a:rPr lang="en-US" sz="2400" dirty="0" smtClean="0">
                          <a:effectLst/>
                        </a:rPr>
                        <a:t>14</a:t>
                      </a:r>
                      <a:endParaRPr lang="en-US" sz="2400" dirty="0">
                        <a:effectLst/>
                        <a:latin typeface="Cambria" panose="02040503050406030204" pitchFamily="18" charset="0"/>
                        <a:ea typeface="Times New Roman" panose="02020603050405020304" pitchFamily="18" charset="0"/>
                        <a:cs typeface="Angsana New" panose="02020603050405020304" pitchFamily="18" charset="-34"/>
                      </a:endParaRPr>
                    </a:p>
                  </a:txBody>
                  <a:tcPr marL="68580" marR="68580" marT="0" marB="0"/>
                </a:tc>
                <a:tc>
                  <a:txBody>
                    <a:bodyPr/>
                    <a:lstStyle/>
                    <a:p>
                      <a:r>
                        <a:rPr lang="en-US" sz="2400" dirty="0" smtClean="0"/>
                        <a:t>Chapter 10 Digital Marketing Strategies </a:t>
                      </a:r>
                    </a:p>
                    <a:p>
                      <a:endParaRPr lang="en-US" sz="2400" dirty="0" smtClean="0"/>
                    </a:p>
                    <a:p>
                      <a:r>
                        <a:rPr lang="en-US" sz="2400" dirty="0" smtClean="0"/>
                        <a:t>-Meaning of digital marketing </a:t>
                      </a:r>
                    </a:p>
                    <a:p>
                      <a:r>
                        <a:rPr lang="en-US" sz="2400" dirty="0" smtClean="0"/>
                        <a:t>-Importance of digital marketing </a:t>
                      </a:r>
                    </a:p>
                    <a:p>
                      <a:r>
                        <a:rPr lang="en-US" sz="2400" dirty="0" smtClean="0"/>
                        <a:t>-Objectives of Digital Marketing </a:t>
                      </a:r>
                    </a:p>
                    <a:p>
                      <a:r>
                        <a:rPr lang="en-US" sz="2400" dirty="0" smtClean="0"/>
                        <a:t>- Strategies of marketing through digital media. </a:t>
                      </a:r>
                    </a:p>
                    <a:p>
                      <a:r>
                        <a:rPr lang="en-US" sz="2400" dirty="0" smtClean="0"/>
                        <a:t>-Types of digital marketing tools </a:t>
                      </a:r>
                    </a:p>
                    <a:p>
                      <a:r>
                        <a:rPr lang="en-US" sz="2400" dirty="0" smtClean="0"/>
                        <a:t>-Evaluation of digital marketing strategies </a:t>
                      </a:r>
                    </a:p>
                    <a:p>
                      <a:r>
                        <a:rPr lang="en-US" sz="2400" dirty="0" smtClean="0"/>
                        <a:t>- Case studies of digital marketing</a:t>
                      </a:r>
                      <a:r>
                        <a:rPr kumimoji="0" lang="en-US" sz="2400" b="1" kern="1200" dirty="0" smtClean="0">
                          <a:solidFill>
                            <a:schemeClr val="lt1"/>
                          </a:solidFill>
                          <a:effectLst/>
                          <a:latin typeface="+mn-lt"/>
                          <a:ea typeface="+mn-ea"/>
                          <a:cs typeface="+mn-cs"/>
                        </a:rPr>
                        <a:t>	</a:t>
                      </a:r>
                      <a:endParaRPr lang="en-US" sz="2400" dirty="0">
                        <a:effectLst/>
                        <a:latin typeface="Cambria" panose="02040503050406030204" pitchFamily="18" charset="0"/>
                        <a:ea typeface="Times New Roman" panose="02020603050405020304" pitchFamily="18" charset="0"/>
                        <a:cs typeface="Angsana New" panose="02020603050405020304" pitchFamily="18" charset="-34"/>
                      </a:endParaRPr>
                    </a:p>
                  </a:txBody>
                  <a:tcPr marL="68580" marR="68580" marT="0" marB="0"/>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38000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endParaRPr lang="th-TH"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20" t="20040" r="22917" b="8532"/>
          <a:stretch/>
        </p:blipFill>
        <p:spPr bwMode="auto">
          <a:xfrm>
            <a:off x="-6927" y="1143000"/>
            <a:ext cx="7982857" cy="444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55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Digital Marketing</a:t>
            </a:r>
            <a:endParaRPr lang="th-TH" dirty="0"/>
          </a:p>
        </p:txBody>
      </p:sp>
      <p:sp>
        <p:nvSpPr>
          <p:cNvPr id="3" name="Content Placeholder 2"/>
          <p:cNvSpPr>
            <a:spLocks noGrp="1"/>
          </p:cNvSpPr>
          <p:nvPr>
            <p:ph idx="1"/>
          </p:nvPr>
        </p:nvSpPr>
        <p:spPr/>
        <p:txBody>
          <a:bodyPr/>
          <a:lstStyle/>
          <a:p>
            <a:r>
              <a:rPr lang="en-US" dirty="0"/>
              <a:t>Definition of Digital Marketing which consists of digital media Digital marketing, online media, electronic business, which means media with text, graphics, animations audio and video Let's convert and link together for the benefit of use. by relying on the advancement of computer technology The marketing communication has developed the market in the future.</a:t>
            </a:r>
            <a:endParaRPr lang="th-TH"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013" t="42696" r="26369" b="17772"/>
          <a:stretch/>
        </p:blipFill>
        <p:spPr bwMode="auto">
          <a:xfrm>
            <a:off x="7304829" y="4800600"/>
            <a:ext cx="1589790" cy="180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15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 the company conducts most of its marketing operations through digital communication channels. using social media as a tool for social practice It is a form of electronic advertising. or promoting the company's marketing to business customers using the Internet to send news and close sales. Digital marketing is the use of technology to reach consumers through digital channels.</a:t>
            </a:r>
            <a:endParaRPr lang="th-TH" dirty="0"/>
          </a:p>
        </p:txBody>
      </p:sp>
      <p:sp>
        <p:nvSpPr>
          <p:cNvPr id="5" name="Title 1"/>
          <p:cNvSpPr>
            <a:spLocks noGrp="1"/>
          </p:cNvSpPr>
          <p:nvPr>
            <p:ph type="title"/>
          </p:nvPr>
        </p:nvSpPr>
        <p:spPr/>
        <p:txBody>
          <a:bodyPr>
            <a:normAutofit fontScale="90000"/>
          </a:bodyPr>
          <a:lstStyle/>
          <a:p>
            <a:r>
              <a:rPr lang="en-US" dirty="0"/>
              <a:t>Definition of Digital Marketing</a:t>
            </a:r>
            <a:endParaRPr lang="th-TH" dirty="0"/>
          </a:p>
        </p:txBody>
      </p:sp>
    </p:spTree>
    <p:extLst>
      <p:ext uri="{BB962C8B-B14F-4D97-AF65-F5344CB8AC3E}">
        <p14:creationId xmlns:p14="http://schemas.microsoft.com/office/powerpoint/2010/main" val="28399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importance of digital marketing</a:t>
            </a:r>
            <a:endParaRPr lang="th-TH" dirty="0"/>
          </a:p>
        </p:txBody>
      </p:sp>
      <p:sp>
        <p:nvSpPr>
          <p:cNvPr id="3" name="Content Placeholder 2"/>
          <p:cNvSpPr>
            <a:spLocks noGrp="1"/>
          </p:cNvSpPr>
          <p:nvPr>
            <p:ph idx="1"/>
          </p:nvPr>
        </p:nvSpPr>
        <p:spPr/>
        <p:txBody>
          <a:bodyPr/>
          <a:lstStyle/>
          <a:p>
            <a:r>
              <a:rPr lang="en-US" dirty="0"/>
              <a:t>When digital media is applied to that marketing There are several things that need to be emphasized, namely the response aspect. communication personal response Consumer demand Invisible Advertising conformity aspect of identity Marketing through digital media is important to business, being able to clearly target customers. Able to send information about products or services directly to target groups. by facilitating sales staff</a:t>
            </a:r>
            <a:endParaRPr lang="th-TH"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8" t="39324" r="70064" b="20478"/>
          <a:stretch/>
        </p:blipFill>
        <p:spPr bwMode="auto">
          <a:xfrm>
            <a:off x="7086600" y="5181600"/>
            <a:ext cx="1510145" cy="160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95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dirty="0"/>
          </a:p>
        </p:txBody>
      </p:sp>
      <p:sp>
        <p:nvSpPr>
          <p:cNvPr id="3" name="Content Placeholder 2"/>
          <p:cNvSpPr>
            <a:spLocks noGrp="1"/>
          </p:cNvSpPr>
          <p:nvPr>
            <p:ph idx="1"/>
          </p:nvPr>
        </p:nvSpPr>
        <p:spPr/>
        <p:txBody>
          <a:bodyPr/>
          <a:lstStyle/>
          <a:p>
            <a:r>
              <a:rPr lang="en-US" dirty="0"/>
              <a:t>Evaluate decisions about the number of interested parties clearly. and can collect target audience information Consistent with the importance to consumers, that is, it can be used as information for decision making. Convenience in choosing products and create satisfaction for target customers Digital marketing is one of the most important marketing communications for a successful business.</a:t>
            </a:r>
            <a:endParaRPr lang="th-TH" dirty="0"/>
          </a:p>
        </p:txBody>
      </p:sp>
    </p:spTree>
    <p:extLst>
      <p:ext uri="{BB962C8B-B14F-4D97-AF65-F5344CB8AC3E}">
        <p14:creationId xmlns:p14="http://schemas.microsoft.com/office/powerpoint/2010/main" val="311710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th-TH" dirty="0"/>
          </a:p>
        </p:txBody>
      </p:sp>
      <p:sp>
        <p:nvSpPr>
          <p:cNvPr id="3" name="Content Placeholder 2"/>
          <p:cNvSpPr>
            <a:spLocks noGrp="1"/>
          </p:cNvSpPr>
          <p:nvPr>
            <p:ph idx="1"/>
          </p:nvPr>
        </p:nvSpPr>
        <p:spPr/>
        <p:txBody>
          <a:bodyPr/>
          <a:lstStyle/>
          <a:p>
            <a:r>
              <a:rPr lang="en-US" dirty="0"/>
              <a:t>And achieve the objectives according to the specified business goals. Because marketing through digital media It is a new alternative marketing communication that saves budget in marketing communications.</a:t>
            </a:r>
            <a:endParaRPr lang="th-TH" dirty="0"/>
          </a:p>
        </p:txBody>
      </p:sp>
    </p:spTree>
    <p:extLst>
      <p:ext uri="{BB962C8B-B14F-4D97-AF65-F5344CB8AC3E}">
        <p14:creationId xmlns:p14="http://schemas.microsoft.com/office/powerpoint/2010/main" val="139355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Objectives of Digital Marketing</a:t>
            </a:r>
            <a:endParaRPr lang="th-TH" dirty="0"/>
          </a:p>
        </p:txBody>
      </p:sp>
      <p:sp>
        <p:nvSpPr>
          <p:cNvPr id="3" name="Content Placeholder 2"/>
          <p:cNvSpPr>
            <a:spLocks noGrp="1"/>
          </p:cNvSpPr>
          <p:nvPr>
            <p:ph idx="1"/>
          </p:nvPr>
        </p:nvSpPr>
        <p:spPr/>
        <p:txBody>
          <a:bodyPr/>
          <a:lstStyle/>
          <a:p>
            <a:r>
              <a:rPr lang="en-US" dirty="0"/>
              <a:t>for the company to be more convenient in marketing communications so that the company can quickly define and modify the content of the news for more and faster customer interactions To be a tool that helps build good relationships with customers in the most effective way. To be a channel that plays an important role in the purchasing decisions of today's consumers. and marketing through social media</a:t>
            </a:r>
            <a:endParaRPr lang="th-TH"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34" t="36223" r="27511" b="22736"/>
          <a:stretch/>
        </p:blipFill>
        <p:spPr bwMode="auto">
          <a:xfrm>
            <a:off x="7010400" y="5257800"/>
            <a:ext cx="1440874" cy="141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336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882</TotalTime>
  <Words>592</Words>
  <Application>Microsoft Office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AIM1202  Marketing Communication</vt:lpstr>
      <vt:lpstr>PowerPoint Presentation</vt:lpstr>
      <vt:lpstr>PowerPoint Presentation</vt:lpstr>
      <vt:lpstr>Definition of Digital Marketing</vt:lpstr>
      <vt:lpstr>Definition of Digital Marketing</vt:lpstr>
      <vt:lpstr>The importance of digital marketing</vt:lpstr>
      <vt:lpstr>PowerPoint Presentation</vt:lpstr>
      <vt:lpstr>PowerPoint Presentation</vt:lpstr>
      <vt:lpstr>Objectives of Digital Marketing</vt:lpstr>
      <vt:lpstr>PowerPoint Presentation</vt:lpstr>
      <vt:lpstr>Digital Marketing Strategy</vt:lpstr>
      <vt:lpstr>Types of digital marketing tools</vt:lpstr>
      <vt:lpstr>PowerPoint Presentation</vt:lpstr>
      <vt:lpstr>Behavior-based measurement and evaluation of target audiences.</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สัมมนาการโฆษณา Seminar inAdvertising CAD4902</dc:title>
  <dc:creator>HOME</dc:creator>
  <cp:lastModifiedBy>TAO</cp:lastModifiedBy>
  <cp:revision>105</cp:revision>
  <cp:lastPrinted>2021-04-23T06:50:24Z</cp:lastPrinted>
  <dcterms:created xsi:type="dcterms:W3CDTF">2012-10-31T06:48:48Z</dcterms:created>
  <dcterms:modified xsi:type="dcterms:W3CDTF">2022-12-24T10:16:14Z</dcterms:modified>
</cp:coreProperties>
</file>