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71" r:id="rId2"/>
    <p:sldId id="336" r:id="rId3"/>
    <p:sldId id="272" r:id="rId4"/>
    <p:sldId id="303" r:id="rId5"/>
    <p:sldId id="304" r:id="rId6"/>
    <p:sldId id="305" r:id="rId7"/>
    <p:sldId id="307" r:id="rId8"/>
    <p:sldId id="308" r:id="rId9"/>
    <p:sldId id="306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9" r:id="rId20"/>
    <p:sldId id="320" r:id="rId21"/>
    <p:sldId id="321" r:id="rId22"/>
    <p:sldId id="322" r:id="rId23"/>
    <p:sldId id="323" r:id="rId24"/>
    <p:sldId id="281" r:id="rId25"/>
    <p:sldId id="294" r:id="rId26"/>
    <p:sldId id="295" r:id="rId27"/>
    <p:sldId id="299" r:id="rId28"/>
    <p:sldId id="300" r:id="rId29"/>
    <p:sldId id="301" r:id="rId30"/>
    <p:sldId id="302" r:id="rId31"/>
    <p:sldId id="280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4" r:id="rId40"/>
    <p:sldId id="288" r:id="rId41"/>
    <p:sldId id="289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268" r:id="rId55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0606A-5E14-498B-8085-2507D63D09D2}" type="datetimeFigureOut">
              <a:rPr lang="th-TH" smtClean="0"/>
              <a:t>01/02/65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703EC-A9EC-410E-A021-C293A8FC9E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976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A693F-7DCD-47F5-B784-66A016595D93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A7FC0-1B2F-4401-B905-4A44070E6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9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296956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355478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85462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90370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1253D3-06E6-40D5-8888-A569BD423D25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lorich13.files.wordpress.com/2015/09/20-4-255514-56-03.pn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lorich13.files.wordpress.com/2015/09/20-4-255515-05-05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00943"/>
            <a:ext cx="58674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dirty="0"/>
              <a:t>MCA 2102  </a:t>
            </a:r>
            <a:endParaRPr lang="th-TH" sz="2200" dirty="0" smtClean="0"/>
          </a:p>
          <a:p>
            <a:pPr algn="ctr">
              <a:buNone/>
            </a:pPr>
            <a:r>
              <a:rPr lang="th-TH" sz="2200" dirty="0" smtClean="0"/>
              <a:t>การ</a:t>
            </a:r>
            <a:r>
              <a:rPr lang="th-TH" sz="2200" dirty="0"/>
              <a:t>จัดการธุรกิจ</a:t>
            </a:r>
            <a:r>
              <a:rPr lang="th-TH" sz="2200" dirty="0" smtClean="0"/>
              <a:t>สื่อสารมวลชน</a:t>
            </a:r>
          </a:p>
          <a:p>
            <a:pPr algn="ctr">
              <a:buNone/>
            </a:pPr>
            <a:r>
              <a:rPr lang="en-US" sz="2200" dirty="0"/>
              <a:t>Mass Communication Business Management </a:t>
            </a:r>
            <a:r>
              <a:rPr lang="th-TH" sz="2200" dirty="0" smtClean="0"/>
              <a:t> 	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0863583508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5600" y="214290"/>
            <a:ext cx="200980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Week  4-5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</a:rPr>
              <a:t>Chapter 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th-TH" dirty="0"/>
              <a:t>ยุคหนังเสียง (ค.ศ. 1928-1945)</a:t>
            </a:r>
            <a:endParaRPr lang="en-US" dirty="0"/>
          </a:p>
          <a:p>
            <a:r>
              <a:rPr lang="th-TH" dirty="0"/>
              <a:t>ความคิดที่จะบันทึกเสียงลงในภาพยนตร์นั้น เกิดขึ้นมานานควบคู่กับการคิดสร้างภาพยนตร์นั่นเอง และตลอดยุคหนังเงียบ จนกระทั่งหลังสงครามโลกครั้งที่1ก็ได้มีการค้นคว้าทดลองเพื่อหาวิธีบันทึกเสียงลงในภาพยนตร์อย่างมีประสิทธิภาพและเสียค่าใช้จ่ายไม่สูงมาโดยตลอด  หนังเสียงในยุคแรกเริ่มจึงมีลักษณะของภาพนิ่งๆ ผสมผสานกับเสียงสนทนา ไม่มีการเคลื่อนไหวในภาพยนตร์อีกต่อไป ตัวอย่างเช่น ในเรื่อง </a:t>
            </a:r>
            <a:r>
              <a:rPr lang="en-US" dirty="0"/>
              <a:t>“The Jazz Singer” </a:t>
            </a:r>
            <a:r>
              <a:rPr lang="th-TH" dirty="0"/>
              <a:t>ในซีเควนซ์ที่มีเสียงนั้น กล้องแช่นิ่งจับภาพนิ่งของ อัล จอลสัน ที่กำลังร้องเพลงโดยมีการตัดภาพเพียงน้อยนิด หากจะมีการขยับเคลื่อนไหวบ้างก็เป็นการเคลื่อนไหวของผู้แสดงไม่ใช่ตัวกล้อง</a:t>
            </a:r>
            <a:endParaRPr lang="en-US" dirty="0"/>
          </a:p>
          <a:p>
            <a:r>
              <a:rPr lang="th-TH" dirty="0"/>
              <a:t> นอกจากการทดลองเรื่องเสียงแล้ว ในยุคเดียวกันนี้ มีเริ่มมีการทดลองเกี่ยวกับการใช้สีในภาพยนตร์ขึ้นพร้อมๆ กัน โดยในช่วงแรกๆ ผู้สร้างหนังบางคนใช้วิธีจ้างคนงาน 20 กว่าคนมาช่วยกันระบายสีลงในฟิล์มหนังทีละเฟรมด้วยมือ จนมาถึงในยุคนี้ซึ่งมีการผลิตฟิล์มที่สามารถบันทึกภาพยนตร์สีเหมือนจริงได้ในที่สุด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110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the-jazz-singer-jolson-poste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35052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5800" y="465011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ภาพที่ </a:t>
            </a:r>
            <a:r>
              <a:rPr lang="en-US" dirty="0"/>
              <a:t>3.</a:t>
            </a:r>
            <a:r>
              <a:rPr lang="th-TH" dirty="0"/>
              <a:t>5 ภาพยนตร์สารคดี เรื่อง ในเรื่อง </a:t>
            </a:r>
            <a:r>
              <a:rPr lang="en-US" dirty="0"/>
              <a:t>“The Jazz Singer”</a:t>
            </a:r>
          </a:p>
          <a:p>
            <a:r>
              <a:rPr lang="th-TH" dirty="0"/>
              <a:t>ที่มา</a:t>
            </a:r>
            <a:r>
              <a:rPr lang="en-US" dirty="0"/>
              <a:t>: https://elorich13.files.wordpress.com/2015/09/the-jazz-singer-jolson-poster.jpg</a:t>
            </a:r>
          </a:p>
        </p:txBody>
      </p:sp>
    </p:spTree>
    <p:extLst>
      <p:ext uri="{BB962C8B-B14F-4D97-AF65-F5344CB8AC3E}">
        <p14:creationId xmlns:p14="http://schemas.microsoft.com/office/powerpoint/2010/main" val="119756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h-TH" dirty="0"/>
              <a:t>ภาพยนตร์ในปัจจุบัน (ค.ศ. 1965-ปัจจุบัน)</a:t>
            </a:r>
            <a:endParaRPr lang="en-US" dirty="0"/>
          </a:p>
          <a:p>
            <a:r>
              <a:rPr lang="th-TH" dirty="0"/>
              <a:t>ในระยะ 2 ทศวรรษหลังสงครามโลกครั้งที่ 2 นั้น ปรากฏว่าอุตสาหกรรมภาพยนตร์มีแนวโน้มไปในเรื่องของชาตินิยมเป็นสำคัญ  ทว่าหลังจาก ค.ศ. 1965 เป็นต้นมาก็ได้เปลี่ยนแนวไปเป็นสากลนิยมมากขึ้น ทั้งนี้ ไม่เพียงแต่จะเนื่องด้วยการจัดจำหน่ายที่เผยแพร่ไปทั่วโลกเท่านั้น หากแต่ในด้านการผลิตก็มีลักษณะเป็นสากลมากขึ้น ตัวอย่างเช่น ผู้กำกับอิตาเลียนอาจใช้ตัวแสดงที่เป็นอังกฤษ อิตาเลียน และเยอรมัน ร่วมแสดงในภาพยนตร์ที่เป็นเรื่องของชาวเยอรมันก็เป็นได้ สิ่งเหล่านี้เป็นการทำลายกำแพงแห่งเชื้อชาติและวัฒนธรรมที่เคยเป็นเครื่องกีดขวางอยู่แต่เดิมในทศวรรษ 1980 และ1990 กลุ่มผู้ชมภาพยนตร์มีอายุต่ำลงเรื่อยๆ ผู้กำกับรุ่นใหม่ที่ประสบความสำเร็จมหาศาลก็เป็นคนหนุ่มรุ่นใหม่เช่นกัน ลักษณะของหนังส่วนใหญ่ในสองทศวรรษนี้มีพัฒนาขึ้นอย่างมากในด้านการเล่นเทคนิคพิเศษต่างๆ ในหนังทั้งหนังประเภทนิยายวิทยาศาสตร์และแฟนตาซี หรือแม้จะเป็นหนังชีวิตหนังผจญภัยลักษณะที่สมจริงมีเหตุผลถูกลดลงเป็นด้านรองโดยมุ่งให้ความสนุกสนานตื่นเต้นตามจินตนาการของผู้สร้างที่สอดรับกับความต้องการของผู้ชมส่วนใหญ่ (</a:t>
            </a:r>
            <a:r>
              <a:rPr lang="en-US" dirty="0" err="1"/>
              <a:t>Elorich</a:t>
            </a:r>
            <a:r>
              <a:rPr lang="en-US" dirty="0"/>
              <a:t>. 2015</a:t>
            </a:r>
            <a:r>
              <a:rPr lang="th-TH" dirty="0"/>
              <a:t>)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102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u="sng" dirty="0"/>
              <a:t>สำหรับธุรกิจภาพยนตร์ในประเทศไทย</a:t>
            </a:r>
            <a:r>
              <a:rPr lang="th-TH" dirty="0"/>
              <a:t>เริ่มต้นขึ้น ในปี พ.ศ. </a:t>
            </a:r>
            <a:r>
              <a:rPr lang="en-US" dirty="0"/>
              <a:t>2439 </a:t>
            </a:r>
            <a:r>
              <a:rPr lang="th-TH" dirty="0"/>
              <a:t>เมื่อพระบาทสมเด็จพระจุลจอมเกล้าเจ้าอยู่ หัว รัชกาลที่ </a:t>
            </a:r>
            <a:r>
              <a:rPr lang="en-US" dirty="0"/>
              <a:t>5 </a:t>
            </a:r>
            <a:r>
              <a:rPr lang="th-TH" dirty="0"/>
              <a:t>เสด็จเยือนสิงคโปร์และชวาได้ทอดพระเนตร ประดิษฐกรรมภาพยนตร์ของ โทมัส อัลวา เอดิสัน (</a:t>
            </a:r>
            <a:r>
              <a:rPr lang="en-US" dirty="0"/>
              <a:t>Thomas a. Edison) </a:t>
            </a:r>
            <a:r>
              <a:rPr lang="th-TH" dirty="0"/>
              <a:t>ที่เรียกว่า </a:t>
            </a:r>
            <a:r>
              <a:rPr lang="en-US" dirty="0"/>
              <a:t>“</a:t>
            </a:r>
            <a:r>
              <a:rPr lang="th-TH" dirty="0"/>
              <a:t>คิเนโตสโคป</a:t>
            </a:r>
            <a:r>
              <a:rPr lang="en-US" dirty="0"/>
              <a:t>” (</a:t>
            </a:r>
            <a:r>
              <a:rPr lang="en-US" dirty="0" err="1"/>
              <a:t>kinetoscope</a:t>
            </a:r>
            <a:r>
              <a:rPr lang="en-US" dirty="0"/>
              <a:t>) </a:t>
            </a:r>
            <a:r>
              <a:rPr lang="th-TH" dirty="0"/>
              <a:t>เหตุการณ์นี้ได้ ถูกบันทึกไว้ในประวัติศาสตร์ชาติไทย เมื่อวันที่ </a:t>
            </a:r>
            <a:r>
              <a:rPr lang="en-US" dirty="0"/>
              <a:t>3 </a:t>
            </a:r>
            <a:r>
              <a:rPr lang="th-TH" dirty="0"/>
              <a:t>สิงหาคม พ.ศ.</a:t>
            </a:r>
            <a:r>
              <a:rPr lang="en-US" dirty="0"/>
              <a:t> 2439 </a:t>
            </a:r>
            <a:r>
              <a:rPr lang="th-TH" dirty="0"/>
              <a:t>โดยพระบาทสมเด็จพระเจ้าอยู่หัว ทรงมีพระราชนิพนธ์ถึง ประดิษฐกรรมแปลกใหม่นี้ว่า </a:t>
            </a:r>
            <a:r>
              <a:rPr lang="en-US" dirty="0"/>
              <a:t>“</a:t>
            </a:r>
            <a:r>
              <a:rPr lang="th-TH" dirty="0"/>
              <a:t>อะไรก็จำชื่อไม่ได้ คือรูปถ่ายติด ๆ กันไปเป็นม้วนยาว ๆ เอาเข้าในเครื่องไฟฟ้าหมุนไป และเห็น เหมือนรูปนั้นกระดิกได้ ด้วยสามารถแห่งความเปลี่ยนเร็วของรูป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912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th-TH" dirty="0"/>
              <a:t>มิถุนายนพ.ศ.</a:t>
            </a:r>
            <a:r>
              <a:rPr lang="en-US" dirty="0"/>
              <a:t>2440</a:t>
            </a:r>
            <a:r>
              <a:rPr lang="th-TH" dirty="0"/>
              <a:t>ณโรงละครหม่อมเจ้าอลังการกรุงเทพชาวสยามเรียกมหรสพนี้ว่าหนังฝรั่งเป็นมหรสพฉายแสงเล่นเงาบนจอผ้าขาวทำนองเดียวกับหนังใหญ่หนังตะลุงมหรสพดั้งเดิม และได้ตั้งโรงฉายหนังฝรั่งเป็นโรงถาวรรายแรกของสยามเปิดฉายหนังประจำบริเวณหลังวัดตึกถนนเจริญกรุงชาวสยามจึงได้ดูหนังฝรั่งกันทุกคืนจึงค่อยๆเปลี่ยนมาเรียกมหรสพชนิดนี้ว่าหนังญี่ปุ่นแทนคำว่าหนังฝรั่ง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102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พ.ศ.2465ในสมัยรัชกาลที่6ได้มีกลุ่มนักสร้างภาพยนตร์ชาวอเมริกันจากบริษัทยูนิเวอร์ซัลได้มาถ่ายภาพยนตร์ในประเทศไทยเรื่องนางสาวสุวรรณโดยได้รับความช่วยเหลือจากกรมมหรสพหลวงและกรมรถไฟหลวงโดยใช้นักแสดงไทยทั้งหมดซึ่งนับว่าเป็นภาพยนตร์เรื่องแรกของเมืองไทยโดยมีนายเฮนรี่แมคเรย์กำกับการแสดงนายเดลคลองสันถ่ายภาพนำแสดงโดยขุนรามภรตศาสตร์นางสาวเสงี่ยมนาวีเสถียรและหลวงภรตกรรมโกศลซึ่งถือได้ว่าทั้งสามได้เล่นเป็นพระเอกนางเอกและผู้ร้ายคนแรกของเมืองไทย  ภาพยนตร์เรื่องนางสาวสุวรรณออกฉายในกรุงสยามเป็นครั้งแรกเมื่อวันที่22มิถุนายนพ.ศ.2466ท่ามกลางความตื่นเต้นของประชาชน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171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นช่วงต้นทศวรรษวัยรุ่นเป็นกลุ่มเป้าหมายใหม่ของคนทำหนังไทยตั้งแต่ราวปีพ.ศ.2531-2532หลังความสำเร็จของซึมน้อยหน่อยกะล่อนมากหน่อย</a:t>
            </a:r>
            <a:r>
              <a:rPr lang="en-US" dirty="0"/>
              <a:t>,</a:t>
            </a:r>
            <a:r>
              <a:rPr lang="th-TH" dirty="0"/>
              <a:t>ปลื้ม</a:t>
            </a:r>
            <a:r>
              <a:rPr lang="en-US" dirty="0"/>
              <a:t>,</a:t>
            </a:r>
            <a:r>
              <a:rPr lang="th-TH" dirty="0"/>
              <a:t>ฉลุยและบุญชูผู้น่ารัก(พ.ศ.2531)เรื่องหลังเป็นงานที่ประสบความสำเร็จอย่างสูงของบัณฑิตฤทธิ์ถกลผู้กำกับรุ่นเดียวกับยุทธนามุกดาสนิทซึ่งหลังจากหนังเรื่องนี้บัณฑิตก็กลายเป็นคนทำหนังร่วมสมัยที่มีหนังทำเงินและหนังคุณภาพมากที่สุดระหว่างปี2531-2538บัณฑิตทำหนังชุดบุญชูถึง6เรื่องในปีพ.ศ.2534ไทเอนเตอร์เทนเมนท์ประสบความสำเร็จกับภาพยนตร์เรื่องกลิ้งไว้ก่อนพ่อสอนไว้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6980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นอกจากหนังประเภทวัยรุ่นแล้วหนังผีและหนังบู๊รวมทั้งหนังโป๊(เป็นแนวพิเศษที่แยกออกมาจากหนังชีวิตนิยมสร้างกันในช่วงปีพ.ศ.2532-2535โดยมีตลาดวิดีโอเป็นเป้าหมายหลัก)ส่วนใหญ่เป็นหนังเกรดบีหรือหนังลงทุนต่ำของผู้สร้างรายเล็กๆหนังที่โดดเด่นในบรรดาหนังเกรดบีคือหนังผีในชุดบ้านผีปอบซึ่งสร้างติดต่อกันมากว่า10ภาคในระหว่างปีพ.ศ.2532-2537เหตุเพราะเป็นหนังลงทุนต่ำที่ทำกำไรดีโดยเฉพาะในตลาดต่างจังหวัด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176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นช่วงปลายทศวรรษคนทำหนังไทยได้ปรับปรุงคุณภาพของงานสร้างจนกระทั่งหนังไทยชั้นดีมีรูปลักษณ์ไม่ห่างจากหนังระดับมาตรฐานของฮ่องกงหรือฮอลลีวูดแต่จำนวนการสร้างหนังก็ลดลงจากที่เคยออกฉายมากกว่า100เรื่องในปีพ.ศ.2533ลดลงเหลือเพียงราว30เรื่องในปีพ.ศ.2539ทางด้านรายได้จากเพดานรายได้จากระดับ20-30ล้านบาท(ต่อเรื่อง)ในระหว่างปี2531-2534สู่ระดับ50-70ล้านบาทในระหว่างปี2537-2540แต่ยังห่างจากความสำเร็จของหนังฮอลลีวูดที่พุ่งผ่าน100ล้านบาทเป็นครั้งแรกในปีพ.ศ.2539 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379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เปลี่ยนแปลงของวงการภาพยนตร์ไทยนั้นมีผลจากการเติบโตของตลาดวิดีโอและการพัฒนาอย่างต่อเนื่องของหนังฮอลลีวูดและการปรับเปลี่ยนรูปแบบโรงหนังในกรุงเทพฯสู่ระบบมัลติเพล็กซ์ซึ่งเริ่มต้นในปีพ.ศ.2537โรงหนังขนาดย่อยในห้างที่มีระบบเสียงและระบบการฉายทันสมัยเหล่านี้นอกจากจะถูกสร้างให้สอดคล้องกับวิถีชีวิตแบบใหม่ของคนเมืองแล้วยังมุ่งรองรับหนังฮอลลีวูดเป็นหลักทำให้หนังไทยถูกลดจำนวนลงไปเรื่อยๆ (สุทธากร สันติธวัช. 2550)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553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อธิบายสิ่งที่</a:t>
            </a:r>
            <a:r>
              <a:rPr lang="th-TH" sz="4000" smtClean="0"/>
              <a:t>ได้เรียนรู้และยกตัวอย่างประกอบใน</a:t>
            </a:r>
            <a:endParaRPr lang="th-TH" sz="4000" dirty="0" smtClean="0"/>
          </a:p>
          <a:p>
            <a:r>
              <a:rPr lang="th-TH" sz="4000" dirty="0" smtClean="0"/>
              <a:t>บทที่ 1 และบทที่ 2 </a:t>
            </a:r>
          </a:p>
          <a:p>
            <a:r>
              <a:rPr lang="th-TH" sz="4000" dirty="0" smtClean="0"/>
              <a:t>บทละ 5 คะแนน</a:t>
            </a:r>
            <a:endParaRPr lang="th-TH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38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เมื่อเริ่มต้นทศวรรษใหม่ในปีพ.ศ.</a:t>
            </a:r>
            <a:r>
              <a:rPr lang="en-US" dirty="0"/>
              <a:t>2540</a:t>
            </a:r>
            <a:r>
              <a:rPr lang="th-TH" dirty="0"/>
              <a:t>ก็มีปรากฏการณ์ที่สร้างความตื่นตัวให้แก่วงการหนังไทยอีกครั้งนั่นคือความสำเร็จชนิดทำลายสถิติหนังไทยทุกเรื่องด้วยรายได้มากกว่า</a:t>
            </a:r>
            <a:r>
              <a:rPr lang="en-US" dirty="0"/>
              <a:t>70</a:t>
            </a:r>
            <a:r>
              <a:rPr lang="th-TH" dirty="0"/>
              <a:t>ล้านบาทจากหนังของไทเอ็นเตอร์เทนเมนท์เรื่อง</a:t>
            </a:r>
            <a:r>
              <a:rPr lang="en-US" dirty="0"/>
              <a:t>2499</a:t>
            </a:r>
            <a:r>
              <a:rPr lang="th-TH" dirty="0"/>
              <a:t>อันธพาลครองเมือง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18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ตั้งแต่ปีพ.ศ.</a:t>
            </a:r>
            <a:r>
              <a:rPr lang="en-US" dirty="0"/>
              <a:t>2540-2548</a:t>
            </a:r>
            <a:r>
              <a:rPr lang="th-TH" dirty="0"/>
              <a:t>ทางด้านการทำรายได้มีการสร้างสถิติอย่างต่อเนื่องภาพยนตร์ที่ทำรายได้สูงสุดตลอดกาล</a:t>
            </a:r>
            <a:r>
              <a:rPr lang="en-US" dirty="0"/>
              <a:t>20</a:t>
            </a:r>
            <a:r>
              <a:rPr lang="th-TH" dirty="0"/>
              <a:t>อันดับแรกล้วนอยู่ในช่วงปี</a:t>
            </a:r>
            <a:r>
              <a:rPr lang="en-US" dirty="0"/>
              <a:t>2540–2548</a:t>
            </a:r>
            <a:r>
              <a:rPr lang="th-TH" dirty="0"/>
              <a:t>มีภาพยนตร์ไทย</a:t>
            </a:r>
            <a:r>
              <a:rPr lang="en-US" dirty="0"/>
              <a:t>9</a:t>
            </a:r>
            <a:r>
              <a:rPr lang="th-TH" dirty="0"/>
              <a:t>เรื่องสามารถทำรายได้มากกว่า</a:t>
            </a:r>
            <a:r>
              <a:rPr lang="en-US" dirty="0"/>
              <a:t>100</a:t>
            </a:r>
            <a:r>
              <a:rPr lang="th-TH" dirty="0"/>
              <a:t>ล้านบาทโดยภาพยนตร์เรื่องสุริโยไท(</a:t>
            </a:r>
            <a:r>
              <a:rPr lang="en-US" dirty="0"/>
              <a:t>2544)</a:t>
            </a:r>
            <a:r>
              <a:rPr lang="th-TH" dirty="0"/>
              <a:t>รายได้ภายในประเทศกว่า</a:t>
            </a:r>
            <a:r>
              <a:rPr lang="en-US" dirty="0"/>
              <a:t>700</a:t>
            </a:r>
            <a:r>
              <a:rPr lang="th-TH" dirty="0"/>
              <a:t>ล้านบาท (พันทิวา อ่วมเจิม</a:t>
            </a:r>
            <a:r>
              <a:rPr lang="en-US" dirty="0"/>
              <a:t>, </a:t>
            </a:r>
            <a:r>
              <a:rPr lang="th-TH" dirty="0"/>
              <a:t>2544) เป็นภาพยนตร์ที่ทำรายได้สูงสุดนางนากที่ออกฉายต้นปี</a:t>
            </a:r>
            <a:r>
              <a:rPr lang="en-US" dirty="0"/>
              <a:t>2542</a:t>
            </a:r>
            <a:r>
              <a:rPr lang="th-TH" dirty="0"/>
              <a:t>กวาดรายได้ไปถึง</a:t>
            </a:r>
            <a:r>
              <a:rPr lang="en-US" dirty="0"/>
              <a:t>150</a:t>
            </a:r>
            <a:r>
              <a:rPr lang="th-TH" dirty="0"/>
              <a:t>ล้านบาทบางระจันของธนิตย์จิตต์นุกูลกวาดรายได้</a:t>
            </a:r>
            <a:r>
              <a:rPr lang="en-US" dirty="0"/>
              <a:t>150.4</a:t>
            </a:r>
            <a:r>
              <a:rPr lang="th-TH" dirty="0"/>
              <a:t>ล้านมือปืน/โลก/พระ/จันของผู้กำกับฯยุทธเลิศสิปปภาค</a:t>
            </a:r>
            <a:r>
              <a:rPr lang="en-US" dirty="0"/>
              <a:t>120</a:t>
            </a:r>
            <a:r>
              <a:rPr lang="th-TH" dirty="0"/>
              <a:t>ล้านและสตรีเหล็กของยงยุทธทองกองทุน</a:t>
            </a:r>
            <a:r>
              <a:rPr lang="en-US" dirty="0"/>
              <a:t>99</a:t>
            </a:r>
            <a:r>
              <a:rPr lang="th-TH" dirty="0"/>
              <a:t>ล้านในปี</a:t>
            </a:r>
            <a:r>
              <a:rPr lang="en-US" dirty="0"/>
              <a:t>2544</a:t>
            </a:r>
            <a:r>
              <a:rPr lang="th-TH" dirty="0"/>
              <a:t>ถือเป็นปีทองที่น่าจดจำของวงการภาพยนตร์ไทย(วิเคราะห์สถานการณ์ภาพยนตร์ไทยจากอดีตจนถึงปัจจุบัน,</a:t>
            </a:r>
            <a:r>
              <a:rPr lang="en-US" dirty="0"/>
              <a:t> 2</a:t>
            </a:r>
            <a:r>
              <a:rPr lang="th-TH" dirty="0"/>
              <a:t>546)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556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ธุรกิจภาพยนตร์ไทยกำลังเข้าไปสู่ยุคการแข่งขันที่รุนแรงอย่างที่ไม่เคยเกิดขึ้นมาก่อนนั่นเป็นเพราะกระแสโลกที่เป็นตัวกำหนดรสนิยมของการดูภาพยนตร์ของคนไทยเริ่มเปลี่ยนไปพร้อมๆกับการเข้ามาของกลุ่มผู้กำกับฯคลื่นลูกใหม่ที่มีศิลปะในการจัดการทางด้านธุรกิจการใช้สื่อโฆษณาทุกรูปแบบกระตุ้นผู้บริโภค</a:t>
            </a:r>
            <a:endParaRPr lang="en-US" dirty="0"/>
          </a:p>
          <a:p>
            <a:r>
              <a:rPr lang="th-TH" dirty="0"/>
              <a:t>ธุรกิจภาพยนตร์ได้ผ่านการต่อสู้และต่อรองกับวัฒนธรรมการชมของผู้คนในแต่ละยุคสมัยจนมาถึงยุคการปฏิวัติดิจิทัล(</a:t>
            </a:r>
            <a:r>
              <a:rPr lang="en-US" dirty="0" err="1"/>
              <a:t>DigitalRevolution</a:t>
            </a:r>
            <a:r>
              <a:rPr lang="en-US" dirty="0"/>
              <a:t>)</a:t>
            </a:r>
            <a:r>
              <a:rPr lang="th-TH" dirty="0"/>
              <a:t>ที่มีการแปลงข้อมูลจากสื่อแบบดั้งเดิม(</a:t>
            </a:r>
            <a:r>
              <a:rPr lang="en-US" dirty="0" err="1"/>
              <a:t>TraditionalMedia</a:t>
            </a:r>
            <a:r>
              <a:rPr lang="en-US" dirty="0"/>
              <a:t>)</a:t>
            </a:r>
            <a:r>
              <a:rPr lang="th-TH" dirty="0"/>
              <a:t>ให้กลายเป็นภาษาตัวเลขภาพยนตร์เองก็ได้เปลี่ยนระบบจากฟิล์มมาสู่ไฟล์ปัจจุบันการมาถึงของอินเทอร์เน็ตความเร็วสูงได้ทำให้เกิดแนวความคิดเรื่อง</a:t>
            </a:r>
            <a:r>
              <a:rPr lang="en-US" dirty="0" err="1"/>
              <a:t>BigData</a:t>
            </a:r>
            <a:r>
              <a:rPr lang="th-TH" dirty="0"/>
              <a:t>และ</a:t>
            </a:r>
            <a:r>
              <a:rPr lang="en-US" dirty="0"/>
              <a:t>Cloud</a:t>
            </a:r>
            <a:r>
              <a:rPr lang="th-TH" dirty="0"/>
              <a:t>ข้อมูลต่างๆเปรียบเสมือนกลุ่มก้อนเมฆขนาดใหญ่ที่มีจำนวนมากลอยอยู่ในอากาศซึ่งได้มีการนำมาใช้งานในหลายรูปแบบรวมไปถึงการให้บริการ</a:t>
            </a:r>
            <a:r>
              <a:rPr lang="en-US" dirty="0" err="1"/>
              <a:t>VideoStreaming</a:t>
            </a:r>
            <a:r>
              <a:rPr lang="th-TH" dirty="0"/>
              <a:t>อันนำมาซึ่งการเปลี่ยงแปลงทางวัฒนธรรมการชมภาพยนตร์อีกครั้งหนึ่งในรูปแบบดิจิทัล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436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8865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01D00-15D5-44DD-A23E-78C1DF79EEB3}" type="slidenum">
              <a:rPr lang="en-US"/>
              <a:pPr/>
              <a:t>24</a:t>
            </a:fld>
            <a:endParaRPr lang="en-US"/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018688" y="2511689"/>
            <a:ext cx="723429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40000"/>
              </a:spcBef>
            </a:pPr>
            <a:r>
              <a:rPr lang="th-TH" sz="6000">
                <a:solidFill>
                  <a:srgbClr val="FFFFFF"/>
                </a:solidFill>
                <a:cs typeface="Tahoma" pitchFamily="34" charset="0"/>
              </a:rPr>
              <a:t>ความรู้ทั่วไป </a:t>
            </a:r>
            <a:br>
              <a:rPr lang="th-TH" sz="6000">
                <a:solidFill>
                  <a:srgbClr val="FFFFFF"/>
                </a:solidFill>
                <a:cs typeface="Tahoma" pitchFamily="34" charset="0"/>
              </a:rPr>
            </a:br>
            <a:r>
              <a:rPr lang="th-TH" sz="6000">
                <a:solidFill>
                  <a:srgbClr val="FFFFFF"/>
                </a:solidFill>
                <a:cs typeface="Tahoma" pitchFamily="34" charset="0"/>
              </a:rPr>
              <a:t>เกี่ยวกับภาพยนตร์</a:t>
            </a:r>
            <a:endParaRPr lang="en-US" sz="6000">
              <a:solidFill>
                <a:srgbClr val="FFFFFF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2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42BE1-DDD6-47AC-8B1F-BFD288FB7FB8}" type="slidenum">
              <a:rPr lang="en-US"/>
              <a:pPr/>
              <a:t>25</a:t>
            </a:fld>
            <a:endParaRPr lang="en-US"/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561757" y="307451"/>
            <a:ext cx="81374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800">
                <a:solidFill>
                  <a:srgbClr val="FFFF00"/>
                </a:solidFill>
                <a:cs typeface="Tahoma" pitchFamily="34" charset="0"/>
              </a:rPr>
              <a:t>งานสำเร็จ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 + </a:t>
            </a:r>
            <a:r>
              <a:rPr lang="th-TH" sz="2800">
                <a:solidFill>
                  <a:srgbClr val="CCFFCC"/>
                </a:solidFill>
                <a:cs typeface="Tahoma" pitchFamily="34" charset="0"/>
              </a:rPr>
              <a:t>คุณภาพ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 + </a:t>
            </a:r>
            <a:r>
              <a:rPr lang="th-TH" sz="2800">
                <a:solidFill>
                  <a:srgbClr val="FF6600"/>
                </a:solidFill>
                <a:cs typeface="Tahoma" pitchFamily="34" charset="0"/>
              </a:rPr>
              <a:t>ใช้ทุนน้อย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= 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สำคัญที่บท </a:t>
            </a:r>
            <a:r>
              <a:rPr lang="en-US">
                <a:solidFill>
                  <a:schemeClr val="bg1"/>
                </a:solidFill>
                <a:cs typeface="Tahoma" pitchFamily="34" charset="0"/>
              </a:rPr>
              <a:t>(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script</a:t>
            </a:r>
            <a:r>
              <a:rPr lang="en-US">
                <a:solidFill>
                  <a:schemeClr val="bg1"/>
                </a:solidFill>
                <a:cs typeface="Tahoma" pitchFamily="34" charset="0"/>
              </a:rPr>
              <a:t>)</a:t>
            </a:r>
            <a:endParaRPr lang="en-US" sz="280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255799" y="3213953"/>
            <a:ext cx="1499810" cy="766107"/>
          </a:xfrm>
          <a:prstGeom prst="rect">
            <a:avLst/>
          </a:prstGeom>
          <a:solidFill>
            <a:schemeClr val="accent1">
              <a:alpha val="32156"/>
            </a:schemeClr>
          </a:solidFill>
          <a:ln w="381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r>
              <a:rPr lang="en-US" sz="2800">
                <a:solidFill>
                  <a:srgbClr val="FF66FF"/>
                </a:solidFill>
                <a:cs typeface="Tahoma" pitchFamily="34" charset="0"/>
              </a:rPr>
              <a:t>Resolution</a:t>
            </a:r>
            <a:br>
              <a:rPr lang="en-US" sz="2800">
                <a:solidFill>
                  <a:srgbClr val="FF66FF"/>
                </a:solidFill>
                <a:cs typeface="Tahoma" pitchFamily="34" charset="0"/>
              </a:rPr>
            </a:br>
            <a:r>
              <a:rPr lang="th-TH" sz="1600">
                <a:solidFill>
                  <a:srgbClr val="FF66FF"/>
                </a:solidFill>
                <a:cs typeface="Tahoma" pitchFamily="34" charset="0"/>
              </a:rPr>
              <a:t>คลี่คลาย</a:t>
            </a:r>
            <a:endParaRPr lang="th-TH" sz="2800">
              <a:solidFill>
                <a:srgbClr val="FF66FF"/>
              </a:solidFill>
              <a:cs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1524" y="3213953"/>
            <a:ext cx="1558942" cy="766107"/>
            <a:chOff x="522" y="1913"/>
            <a:chExt cx="1160" cy="456"/>
          </a:xfrm>
        </p:grpSpPr>
        <p:sp>
          <p:nvSpPr>
            <p:cNvPr id="19486" name="Rectangle 5"/>
            <p:cNvSpPr>
              <a:spLocks noChangeArrowheads="1"/>
            </p:cNvSpPr>
            <p:nvPr/>
          </p:nvSpPr>
          <p:spPr bwMode="auto">
            <a:xfrm>
              <a:off x="522" y="1913"/>
              <a:ext cx="780" cy="456"/>
            </a:xfrm>
            <a:prstGeom prst="rect">
              <a:avLst/>
            </a:prstGeom>
            <a:solidFill>
              <a:schemeClr val="accent1">
                <a:alpha val="32156"/>
              </a:schemeClr>
            </a:solidFill>
            <a:ln w="381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>Hero</a:t>
              </a:r>
              <a:r>
                <a:rPr lang="th-TH" sz="2800">
                  <a:solidFill>
                    <a:schemeClr val="bg1"/>
                  </a:solidFill>
                  <a:cs typeface="Tahoma" pitchFamily="34" charset="0"/>
                </a:rPr>
                <a:t/>
              </a:r>
              <a:br>
                <a:rPr lang="th-TH" sz="2800">
                  <a:solidFill>
                    <a:schemeClr val="bg1"/>
                  </a:solidFill>
                  <a:cs typeface="Tahoma" pitchFamily="34" charset="0"/>
                </a:rPr>
              </a:br>
              <a:r>
                <a:rPr lang="th-TH" sz="1600">
                  <a:solidFill>
                    <a:schemeClr val="bg1"/>
                  </a:solidFill>
                  <a:cs typeface="Tahoma" pitchFamily="34" charset="0"/>
                </a:rPr>
                <a:t>พระเอก</a:t>
              </a:r>
              <a:endParaRPr lang="th-TH" sz="2800">
                <a:solidFill>
                  <a:schemeClr val="bg1"/>
                </a:solidFill>
                <a:cs typeface="Tahoma" pitchFamily="34" charset="0"/>
              </a:endParaRPr>
            </a:p>
          </p:txBody>
        </p:sp>
        <p:cxnSp>
          <p:nvCxnSpPr>
            <p:cNvPr id="19487" name="AutoShape 6"/>
            <p:cNvCxnSpPr>
              <a:cxnSpLocks noChangeShapeType="1"/>
              <a:stCxn id="19486" idx="3"/>
              <a:endCxn id="19482" idx="1"/>
            </p:cNvCxnSpPr>
            <p:nvPr/>
          </p:nvCxnSpPr>
          <p:spPr bwMode="auto">
            <a:xfrm>
              <a:off x="1314" y="2141"/>
              <a:ext cx="368" cy="0"/>
            </a:xfrm>
            <a:prstGeom prst="straightConnector1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02869" y="3909497"/>
            <a:ext cx="1040190" cy="1295325"/>
            <a:chOff x="523" y="2381"/>
            <a:chExt cx="774" cy="771"/>
          </a:xfrm>
        </p:grpSpPr>
        <p:sp>
          <p:nvSpPr>
            <p:cNvPr id="19484" name="Rectangle 8"/>
            <p:cNvSpPr>
              <a:spLocks noChangeArrowheads="1"/>
            </p:cNvSpPr>
            <p:nvPr/>
          </p:nvSpPr>
          <p:spPr bwMode="auto">
            <a:xfrm>
              <a:off x="523" y="2696"/>
              <a:ext cx="774" cy="456"/>
            </a:xfrm>
            <a:prstGeom prst="rect">
              <a:avLst/>
            </a:prstGeom>
            <a:solidFill>
              <a:schemeClr val="accent1">
                <a:alpha val="32156"/>
              </a:schemeClr>
            </a:solidFill>
            <a:ln w="381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2800">
                  <a:solidFill>
                    <a:srgbClr val="FF0000"/>
                  </a:solidFill>
                  <a:cs typeface="Tahoma" pitchFamily="34" charset="0"/>
                </a:rPr>
                <a:t>Need</a:t>
              </a:r>
              <a:r>
                <a:rPr lang="th-TH" sz="2800">
                  <a:solidFill>
                    <a:srgbClr val="FF0000"/>
                  </a:solidFill>
                  <a:cs typeface="Tahoma" pitchFamily="34" charset="0"/>
                </a:rPr>
                <a:t/>
              </a:r>
              <a:br>
                <a:rPr lang="th-TH" sz="2800">
                  <a:solidFill>
                    <a:srgbClr val="FF0000"/>
                  </a:solidFill>
                  <a:cs typeface="Tahoma" pitchFamily="34" charset="0"/>
                </a:rPr>
              </a:br>
              <a:r>
                <a:rPr lang="th-TH" sz="1600">
                  <a:solidFill>
                    <a:srgbClr val="FF0000"/>
                  </a:solidFill>
                  <a:cs typeface="Tahoma" pitchFamily="34" charset="0"/>
                </a:rPr>
                <a:t>ปรารถนา</a:t>
              </a:r>
              <a:endParaRPr lang="th-TH" sz="2800">
                <a:solidFill>
                  <a:srgbClr val="FF0000"/>
                </a:solidFill>
                <a:cs typeface="Tahoma" pitchFamily="34" charset="0"/>
              </a:endParaRPr>
            </a:p>
          </p:txBody>
        </p:sp>
        <p:cxnSp>
          <p:nvCxnSpPr>
            <p:cNvPr id="19485" name="AutoShape 9"/>
            <p:cNvCxnSpPr>
              <a:cxnSpLocks noChangeShapeType="1"/>
              <a:stCxn id="19484" idx="0"/>
              <a:endCxn id="19486" idx="2"/>
            </p:cNvCxnSpPr>
            <p:nvPr/>
          </p:nvCxnSpPr>
          <p:spPr bwMode="auto">
            <a:xfrm flipV="1">
              <a:off x="910" y="2381"/>
              <a:ext cx="2" cy="303"/>
            </a:xfrm>
            <a:prstGeom prst="straightConnector1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276592" y="3213953"/>
            <a:ext cx="1591196" cy="766107"/>
            <a:chOff x="1694" y="1913"/>
            <a:chExt cx="1183" cy="456"/>
          </a:xfrm>
        </p:grpSpPr>
        <p:sp>
          <p:nvSpPr>
            <p:cNvPr id="19482" name="Rectangle 11"/>
            <p:cNvSpPr>
              <a:spLocks noChangeArrowheads="1"/>
            </p:cNvSpPr>
            <p:nvPr/>
          </p:nvSpPr>
          <p:spPr bwMode="auto">
            <a:xfrm>
              <a:off x="1694" y="1913"/>
              <a:ext cx="810" cy="456"/>
            </a:xfrm>
            <a:prstGeom prst="rect">
              <a:avLst/>
            </a:prstGeom>
            <a:solidFill>
              <a:schemeClr val="accent1">
                <a:alpha val="32156"/>
              </a:schemeClr>
            </a:solidFill>
            <a:ln w="381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2800">
                  <a:solidFill>
                    <a:srgbClr val="FFFF00"/>
                  </a:solidFill>
                  <a:cs typeface="Tahoma" pitchFamily="34" charset="0"/>
                </a:rPr>
                <a:t>Action</a:t>
              </a:r>
              <a:r>
                <a:rPr lang="th-TH" sz="2800">
                  <a:solidFill>
                    <a:srgbClr val="FFFF00"/>
                  </a:solidFill>
                  <a:cs typeface="Tahoma" pitchFamily="34" charset="0"/>
                </a:rPr>
                <a:t/>
              </a:r>
              <a:br>
                <a:rPr lang="th-TH" sz="2800">
                  <a:solidFill>
                    <a:srgbClr val="FFFF00"/>
                  </a:solidFill>
                  <a:cs typeface="Tahoma" pitchFamily="34" charset="0"/>
                </a:rPr>
              </a:br>
              <a:r>
                <a:rPr lang="th-TH" sz="1600">
                  <a:solidFill>
                    <a:srgbClr val="FFFF00"/>
                  </a:solidFill>
                  <a:cs typeface="Tahoma" pitchFamily="34" charset="0"/>
                </a:rPr>
                <a:t>บทบาท</a:t>
              </a:r>
              <a:endParaRPr lang="th-TH">
                <a:solidFill>
                  <a:srgbClr val="FFFF00"/>
                </a:solidFill>
                <a:cs typeface="Tahoma" pitchFamily="34" charset="0"/>
              </a:endParaRPr>
            </a:p>
          </p:txBody>
        </p:sp>
        <p:cxnSp>
          <p:nvCxnSpPr>
            <p:cNvPr id="19483" name="AutoShape 12"/>
            <p:cNvCxnSpPr>
              <a:cxnSpLocks noChangeShapeType="1"/>
              <a:stCxn id="19482" idx="3"/>
              <a:endCxn id="19478" idx="1"/>
            </p:cNvCxnSpPr>
            <p:nvPr/>
          </p:nvCxnSpPr>
          <p:spPr bwMode="auto">
            <a:xfrm>
              <a:off x="2516" y="2141"/>
              <a:ext cx="361" cy="0"/>
            </a:xfrm>
            <a:prstGeom prst="straightConnector1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561122" y="3213953"/>
            <a:ext cx="1678551" cy="766107"/>
            <a:chOff x="4138" y="1913"/>
            <a:chExt cx="1249" cy="456"/>
          </a:xfrm>
        </p:grpSpPr>
        <p:sp>
          <p:nvSpPr>
            <p:cNvPr id="19480" name="Rectangle 14"/>
            <p:cNvSpPr>
              <a:spLocks noChangeArrowheads="1"/>
            </p:cNvSpPr>
            <p:nvPr/>
          </p:nvSpPr>
          <p:spPr bwMode="auto">
            <a:xfrm>
              <a:off x="4138" y="1913"/>
              <a:ext cx="882" cy="456"/>
            </a:xfrm>
            <a:prstGeom prst="rect">
              <a:avLst/>
            </a:prstGeom>
            <a:solidFill>
              <a:schemeClr val="accent1">
                <a:alpha val="32156"/>
              </a:schemeClr>
            </a:solidFill>
            <a:ln w="381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2800">
                  <a:solidFill>
                    <a:srgbClr val="FF6600"/>
                  </a:solidFill>
                  <a:cs typeface="Tahoma" pitchFamily="34" charset="0"/>
                </a:rPr>
                <a:t>Climax</a:t>
              </a:r>
              <a:r>
                <a:rPr lang="th-TH" sz="2800">
                  <a:solidFill>
                    <a:srgbClr val="FF6600"/>
                  </a:solidFill>
                  <a:cs typeface="Tahoma" pitchFamily="34" charset="0"/>
                </a:rPr>
                <a:t/>
              </a:r>
              <a:br>
                <a:rPr lang="th-TH" sz="2800">
                  <a:solidFill>
                    <a:srgbClr val="FF6600"/>
                  </a:solidFill>
                  <a:cs typeface="Tahoma" pitchFamily="34" charset="0"/>
                </a:rPr>
              </a:br>
              <a:r>
                <a:rPr lang="th-TH" sz="1600">
                  <a:solidFill>
                    <a:srgbClr val="FF6600"/>
                  </a:solidFill>
                  <a:cs typeface="Tahoma" pitchFamily="34" charset="0"/>
                </a:rPr>
                <a:t>จุดยอด</a:t>
              </a:r>
              <a:endParaRPr lang="th-TH" sz="2800">
                <a:solidFill>
                  <a:srgbClr val="FF6600"/>
                </a:solidFill>
                <a:cs typeface="Tahoma" pitchFamily="34" charset="0"/>
              </a:endParaRPr>
            </a:p>
          </p:txBody>
        </p:sp>
        <p:cxnSp>
          <p:nvCxnSpPr>
            <p:cNvPr id="19481" name="AutoShape 15"/>
            <p:cNvCxnSpPr>
              <a:cxnSpLocks noChangeShapeType="1"/>
              <a:stCxn id="19480" idx="3"/>
              <a:endCxn id="129027" idx="1"/>
            </p:cNvCxnSpPr>
            <p:nvPr/>
          </p:nvCxnSpPr>
          <p:spPr bwMode="auto">
            <a:xfrm>
              <a:off x="5032" y="2141"/>
              <a:ext cx="355" cy="0"/>
            </a:xfrm>
            <a:prstGeom prst="straightConnector1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882572" y="3213953"/>
            <a:ext cx="1662423" cy="766107"/>
            <a:chOff x="2889" y="1913"/>
            <a:chExt cx="1237" cy="456"/>
          </a:xfrm>
        </p:grpSpPr>
        <p:sp>
          <p:nvSpPr>
            <p:cNvPr id="19478" name="Rectangle 17"/>
            <p:cNvSpPr>
              <a:spLocks noChangeArrowheads="1"/>
            </p:cNvSpPr>
            <p:nvPr/>
          </p:nvSpPr>
          <p:spPr bwMode="auto">
            <a:xfrm>
              <a:off x="2889" y="1913"/>
              <a:ext cx="882" cy="456"/>
            </a:xfrm>
            <a:prstGeom prst="rect">
              <a:avLst/>
            </a:prstGeom>
            <a:solidFill>
              <a:schemeClr val="accent1">
                <a:alpha val="32156"/>
              </a:schemeClr>
            </a:solidFill>
            <a:ln w="3810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2800">
                  <a:solidFill>
                    <a:srgbClr val="FF0000"/>
                  </a:solidFill>
                  <a:cs typeface="Tahoma" pitchFamily="34" charset="0"/>
                </a:rPr>
                <a:t>Conflict</a:t>
              </a:r>
              <a:r>
                <a:rPr lang="th-TH" sz="2800">
                  <a:solidFill>
                    <a:srgbClr val="FF0000"/>
                  </a:solidFill>
                  <a:cs typeface="Tahoma" pitchFamily="34" charset="0"/>
                </a:rPr>
                <a:t/>
              </a:r>
              <a:br>
                <a:rPr lang="th-TH" sz="2800">
                  <a:solidFill>
                    <a:srgbClr val="FF0000"/>
                  </a:solidFill>
                  <a:cs typeface="Tahoma" pitchFamily="34" charset="0"/>
                </a:rPr>
              </a:br>
              <a:r>
                <a:rPr lang="th-TH" sz="1600">
                  <a:solidFill>
                    <a:srgbClr val="FF0000"/>
                  </a:solidFill>
                  <a:cs typeface="Tahoma" pitchFamily="34" charset="0"/>
                </a:rPr>
                <a:t>ขัดแย้ง</a:t>
              </a:r>
              <a:endParaRPr lang="th-TH">
                <a:solidFill>
                  <a:srgbClr val="FF0000"/>
                </a:solidFill>
                <a:cs typeface="Tahoma" pitchFamily="34" charset="0"/>
              </a:endParaRPr>
            </a:p>
          </p:txBody>
        </p:sp>
        <p:cxnSp>
          <p:nvCxnSpPr>
            <p:cNvPr id="19479" name="AutoShape 18"/>
            <p:cNvCxnSpPr>
              <a:cxnSpLocks noChangeShapeType="1"/>
              <a:stCxn id="19478" idx="3"/>
              <a:endCxn id="19480" idx="1"/>
            </p:cNvCxnSpPr>
            <p:nvPr/>
          </p:nvCxnSpPr>
          <p:spPr bwMode="auto">
            <a:xfrm>
              <a:off x="3783" y="2141"/>
              <a:ext cx="343" cy="0"/>
            </a:xfrm>
            <a:prstGeom prst="straightConnector1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71958" y="3014025"/>
            <a:ext cx="8205947" cy="3689409"/>
            <a:chOff x="500" y="1794"/>
            <a:chExt cx="6106" cy="2196"/>
          </a:xfrm>
        </p:grpSpPr>
        <p:grpSp>
          <p:nvGrpSpPr>
            <p:cNvPr id="19471" name="Group 20"/>
            <p:cNvGrpSpPr>
              <a:grpSpLocks/>
            </p:cNvGrpSpPr>
            <p:nvPr/>
          </p:nvGrpSpPr>
          <p:grpSpPr bwMode="auto">
            <a:xfrm>
              <a:off x="504" y="1794"/>
              <a:ext cx="6042" cy="1807"/>
              <a:chOff x="504" y="1962"/>
              <a:chExt cx="6042" cy="1807"/>
            </a:xfrm>
          </p:grpSpPr>
          <p:sp>
            <p:nvSpPr>
              <p:cNvPr id="19475" name="Line 21"/>
              <p:cNvSpPr>
                <a:spLocks noChangeShapeType="1"/>
              </p:cNvSpPr>
              <p:nvPr/>
            </p:nvSpPr>
            <p:spPr bwMode="auto">
              <a:xfrm>
                <a:off x="2676" y="1962"/>
                <a:ext cx="0" cy="180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9476" name="Line 22"/>
              <p:cNvSpPr>
                <a:spLocks noChangeShapeType="1"/>
              </p:cNvSpPr>
              <p:nvPr/>
            </p:nvSpPr>
            <p:spPr bwMode="auto">
              <a:xfrm>
                <a:off x="5191" y="1963"/>
                <a:ext cx="0" cy="180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9477" name="Line 23"/>
              <p:cNvSpPr>
                <a:spLocks noChangeShapeType="1"/>
              </p:cNvSpPr>
              <p:nvPr/>
            </p:nvSpPr>
            <p:spPr bwMode="auto">
              <a:xfrm>
                <a:off x="504" y="3768"/>
                <a:ext cx="6042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9472" name="Text Box 24"/>
            <p:cNvSpPr txBox="1">
              <a:spLocks noChangeArrowheads="1"/>
            </p:cNvSpPr>
            <p:nvPr/>
          </p:nvSpPr>
          <p:spPr bwMode="auto">
            <a:xfrm>
              <a:off x="500" y="3290"/>
              <a:ext cx="217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>act–1</a:t>
              </a:r>
              <a:br>
                <a:rPr lang="en-US" sz="2800">
                  <a:solidFill>
                    <a:schemeClr val="bg1"/>
                  </a:solidFill>
                  <a:cs typeface="Tahoma" pitchFamily="34" charset="0"/>
                </a:rPr>
              </a:br>
              <a:r>
                <a:rPr lang="en-US" sz="1800">
                  <a:solidFill>
                    <a:schemeClr val="bg1"/>
                  </a:solidFill>
                  <a:cs typeface="Tahoma" pitchFamily="34" charset="0"/>
                </a:rPr>
                <a:t>setup </a:t>
              </a:r>
              <a:r>
                <a:rPr lang="th-TH" sz="1800">
                  <a:solidFill>
                    <a:srgbClr val="00FF00"/>
                  </a:solidFill>
                  <a:cs typeface="Tahoma" pitchFamily="34" charset="0"/>
                </a:rPr>
                <a:t>เปิดตัว</a:t>
              </a:r>
            </a:p>
          </p:txBody>
        </p:sp>
        <p:sp>
          <p:nvSpPr>
            <p:cNvPr id="19473" name="Text Box 25"/>
            <p:cNvSpPr txBox="1">
              <a:spLocks noChangeArrowheads="1"/>
            </p:cNvSpPr>
            <p:nvPr/>
          </p:nvSpPr>
          <p:spPr bwMode="auto">
            <a:xfrm>
              <a:off x="2673" y="3290"/>
              <a:ext cx="251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>act–</a:t>
              </a:r>
              <a:r>
                <a:rPr lang="th-TH" sz="2800">
                  <a:solidFill>
                    <a:schemeClr val="bg1"/>
                  </a:solidFill>
                  <a:cs typeface="Tahoma" pitchFamily="34" charset="0"/>
                </a:rPr>
                <a:t>2</a:t>
              </a: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/>
              </a:r>
              <a:br>
                <a:rPr lang="en-US" sz="2800">
                  <a:solidFill>
                    <a:schemeClr val="bg1"/>
                  </a:solidFill>
                  <a:cs typeface="Tahoma" pitchFamily="34" charset="0"/>
                </a:rPr>
              </a:br>
              <a:r>
                <a:rPr lang="en-US" sz="1800">
                  <a:solidFill>
                    <a:schemeClr val="bg1"/>
                  </a:solidFill>
                  <a:cs typeface="Tahoma" pitchFamily="34" charset="0"/>
                </a:rPr>
                <a:t>setup </a:t>
              </a:r>
              <a:r>
                <a:rPr lang="th-TH" sz="1800">
                  <a:solidFill>
                    <a:srgbClr val="FF6600"/>
                  </a:solidFill>
                  <a:cs typeface="Tahoma" pitchFamily="34" charset="0"/>
                </a:rPr>
                <a:t>เผชิญหน้า</a:t>
              </a:r>
            </a:p>
          </p:txBody>
        </p:sp>
        <p:sp>
          <p:nvSpPr>
            <p:cNvPr id="19474" name="Text Box 26"/>
            <p:cNvSpPr txBox="1">
              <a:spLocks noChangeArrowheads="1"/>
            </p:cNvSpPr>
            <p:nvPr/>
          </p:nvSpPr>
          <p:spPr bwMode="auto">
            <a:xfrm>
              <a:off x="5190" y="3290"/>
              <a:ext cx="1416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>act–</a:t>
              </a:r>
              <a:r>
                <a:rPr lang="th-TH" sz="2800">
                  <a:solidFill>
                    <a:schemeClr val="bg1"/>
                  </a:solidFill>
                  <a:cs typeface="Tahoma" pitchFamily="34" charset="0"/>
                </a:rPr>
                <a:t>3</a:t>
              </a: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/>
              </a:r>
              <a:br>
                <a:rPr lang="en-US" sz="2800">
                  <a:solidFill>
                    <a:schemeClr val="bg1"/>
                  </a:solidFill>
                  <a:cs typeface="Tahoma" pitchFamily="34" charset="0"/>
                </a:rPr>
              </a:br>
              <a:r>
                <a:rPr lang="en-US" sz="1800">
                  <a:solidFill>
                    <a:schemeClr val="bg1"/>
                  </a:solidFill>
                  <a:cs typeface="Tahoma" pitchFamily="34" charset="0"/>
                </a:rPr>
                <a:t>resolution </a:t>
              </a:r>
              <a:r>
                <a:rPr lang="th-TH" sz="1800">
                  <a:solidFill>
                    <a:srgbClr val="FF66FF"/>
                  </a:solidFill>
                  <a:cs typeface="Tahoma" pitchFamily="34" charset="0"/>
                </a:rPr>
                <a:t>คลี่คลาย</a:t>
              </a:r>
            </a:p>
          </p:txBody>
        </p:sp>
      </p:grp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641048" y="4925932"/>
            <a:ext cx="810515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	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30 </a:t>
            </a:r>
            <a:r>
              <a:rPr lang="en-US" sz="1800">
                <a:solidFill>
                  <a:schemeClr val="bg1"/>
                </a:solidFill>
                <a:cs typeface="Tahoma" pitchFamily="34" charset="0"/>
              </a:rPr>
              <a:t>page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	60 </a:t>
            </a:r>
            <a:r>
              <a:rPr lang="en-US" sz="1800">
                <a:solidFill>
                  <a:schemeClr val="bg1"/>
                </a:solidFill>
                <a:cs typeface="Tahoma" pitchFamily="34" charset="0"/>
              </a:rPr>
              <a:t>page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	30 </a:t>
            </a:r>
            <a:r>
              <a:rPr lang="en-US" sz="1800">
                <a:solidFill>
                  <a:schemeClr val="bg1"/>
                </a:solidFill>
                <a:cs typeface="Tahoma" pitchFamily="34" charset="0"/>
              </a:rPr>
              <a:t>page</a:t>
            </a:r>
            <a:br>
              <a:rPr lang="en-US" sz="1800">
                <a:solidFill>
                  <a:schemeClr val="bg1"/>
                </a:solidFill>
                <a:cs typeface="Tahoma" pitchFamily="34" charset="0"/>
              </a:rPr>
            </a:br>
            <a:r>
              <a:rPr lang="en-US">
                <a:solidFill>
                  <a:srgbClr val="FFFF00"/>
                </a:solidFill>
                <a:cs typeface="Tahoma" pitchFamily="34" charset="0"/>
              </a:rPr>
              <a:t>	 1:	 2:	 1:</a:t>
            </a:r>
            <a:endParaRPr lang="th-TH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563101" y="924032"/>
            <a:ext cx="813740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800">
                <a:solidFill>
                  <a:srgbClr val="FF6600"/>
                </a:solidFill>
                <a:cs typeface="Tahoma" pitchFamily="34" charset="0"/>
              </a:rPr>
              <a:t>โครงสร้างการเขียน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What’s happen ?</a:t>
            </a:r>
            <a:br>
              <a:rPr lang="en-US" sz="2800">
                <a:solidFill>
                  <a:schemeClr val="bg1"/>
                </a:solidFill>
                <a:cs typeface="Tahoma" pitchFamily="34" charset="0"/>
              </a:rPr>
            </a:b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Model of </a:t>
            </a:r>
            <a:r>
              <a:rPr lang="en-US" sz="2800" b="1">
                <a:solidFill>
                  <a:srgbClr val="FFFF00"/>
                </a:solidFill>
                <a:cs typeface="Tahoma" pitchFamily="34" charset="0"/>
              </a:rPr>
              <a:t>The Premise</a:t>
            </a:r>
            <a:endParaRPr lang="en-US" sz="2800">
              <a:solidFill>
                <a:schemeClr val="bg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" fill="hold"/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" fill="hold"/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nimBg="1" autoUpdateAnimBg="0"/>
      <p:bldP spid="129051" grpId="0" build="p" autoUpdateAnimBg="0"/>
      <p:bldP spid="12905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4961A-B323-4908-9A7C-531429070AB4}" type="slidenum">
              <a:rPr lang="en-US"/>
              <a:pPr/>
              <a:t>26</a:t>
            </a:fld>
            <a:endParaRPr lang="en-US"/>
          </a:p>
        </p:txBody>
      </p:sp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561757" y="309131"/>
            <a:ext cx="73014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2800">
                <a:solidFill>
                  <a:srgbClr val="FFFF00"/>
                </a:solidFill>
                <a:cs typeface="Tahoma" pitchFamily="34" charset="0"/>
              </a:rPr>
              <a:t>งานสำเร็จ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 + </a:t>
            </a:r>
            <a:r>
              <a:rPr lang="th-TH" sz="2800">
                <a:solidFill>
                  <a:srgbClr val="CCFFCC"/>
                </a:solidFill>
                <a:cs typeface="Tahoma" pitchFamily="34" charset="0"/>
              </a:rPr>
              <a:t>คุณภาพ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 + </a:t>
            </a:r>
            <a:r>
              <a:rPr lang="th-TH" sz="2800">
                <a:solidFill>
                  <a:srgbClr val="FF6600"/>
                </a:solidFill>
                <a:cs typeface="Tahoma" pitchFamily="34" charset="0"/>
              </a:rPr>
              <a:t>ใช้ทุนน้อย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= 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สำคัญที่บท </a:t>
            </a:r>
            <a:r>
              <a:rPr lang="en-US">
                <a:solidFill>
                  <a:schemeClr val="bg1"/>
                </a:solidFill>
                <a:cs typeface="Tahoma" pitchFamily="34" charset="0"/>
              </a:rPr>
              <a:t>(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script</a:t>
            </a:r>
            <a:r>
              <a:rPr lang="en-US">
                <a:solidFill>
                  <a:schemeClr val="bg1"/>
                </a:solidFill>
                <a:cs typeface="Tahoma" pitchFamily="34" charset="0"/>
              </a:rPr>
              <a:t>)</a:t>
            </a:r>
            <a:endParaRPr lang="en-US" sz="280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7255799" y="2491528"/>
            <a:ext cx="1499810" cy="766107"/>
          </a:xfrm>
          <a:prstGeom prst="rect">
            <a:avLst/>
          </a:prstGeom>
          <a:solidFill>
            <a:schemeClr val="accent1">
              <a:alpha val="32001"/>
            </a:schemeClr>
          </a:solidFill>
          <a:ln w="3810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</a:pPr>
            <a:r>
              <a:rPr lang="en-US" sz="2800">
                <a:solidFill>
                  <a:srgbClr val="FF66FF"/>
                </a:solidFill>
                <a:cs typeface="Tahoma" pitchFamily="34" charset="0"/>
              </a:rPr>
              <a:t>Resolution</a:t>
            </a:r>
            <a:br>
              <a:rPr lang="en-US" sz="2800">
                <a:solidFill>
                  <a:srgbClr val="FF66FF"/>
                </a:solidFill>
                <a:cs typeface="Tahoma" pitchFamily="34" charset="0"/>
              </a:rPr>
            </a:br>
            <a:r>
              <a:rPr lang="th-TH" sz="1600">
                <a:solidFill>
                  <a:srgbClr val="FF66FF"/>
                </a:solidFill>
                <a:cs typeface="Tahoma" pitchFamily="34" charset="0"/>
              </a:rPr>
              <a:t>คลี่คลาย</a:t>
            </a:r>
            <a:endParaRPr lang="th-TH" sz="2800">
              <a:solidFill>
                <a:srgbClr val="FF66FF"/>
              </a:solidFill>
              <a:cs typeface="Tahoma" pitchFamily="34" charset="0"/>
            </a:endParaRPr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701524" y="2491528"/>
            <a:ext cx="1558942" cy="766107"/>
            <a:chOff x="522" y="1913"/>
            <a:chExt cx="1160" cy="456"/>
          </a:xfrm>
        </p:grpSpPr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522" y="1913"/>
              <a:ext cx="780" cy="456"/>
            </a:xfrm>
            <a:prstGeom prst="rect">
              <a:avLst/>
            </a:prstGeom>
            <a:solidFill>
              <a:schemeClr val="accent1">
                <a:alpha val="32001"/>
              </a:schemeClr>
            </a:solidFill>
            <a:ln w="3810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>Hero</a:t>
              </a:r>
              <a:r>
                <a:rPr lang="th-TH" sz="2800">
                  <a:solidFill>
                    <a:schemeClr val="bg1"/>
                  </a:solidFill>
                  <a:cs typeface="Tahoma" pitchFamily="34" charset="0"/>
                </a:rPr>
                <a:t/>
              </a:r>
              <a:br>
                <a:rPr lang="th-TH" sz="2800">
                  <a:solidFill>
                    <a:schemeClr val="bg1"/>
                  </a:solidFill>
                  <a:cs typeface="Tahoma" pitchFamily="34" charset="0"/>
                </a:rPr>
              </a:br>
              <a:r>
                <a:rPr lang="th-TH" sz="1600">
                  <a:solidFill>
                    <a:schemeClr val="bg1"/>
                  </a:solidFill>
                  <a:cs typeface="Tahoma" pitchFamily="34" charset="0"/>
                </a:rPr>
                <a:t>พระเอก</a:t>
              </a:r>
              <a:endParaRPr lang="th-TH" sz="2800">
                <a:solidFill>
                  <a:schemeClr val="bg1"/>
                </a:solidFill>
                <a:cs typeface="Tahoma" pitchFamily="34" charset="0"/>
              </a:endParaRPr>
            </a:p>
          </p:txBody>
        </p:sp>
        <p:cxnSp>
          <p:nvCxnSpPr>
            <p:cNvPr id="105478" name="AutoShape 6"/>
            <p:cNvCxnSpPr>
              <a:cxnSpLocks noChangeShapeType="1"/>
              <a:stCxn id="105477" idx="3"/>
              <a:endCxn id="105483" idx="1"/>
            </p:cNvCxnSpPr>
            <p:nvPr/>
          </p:nvCxnSpPr>
          <p:spPr bwMode="auto">
            <a:xfrm>
              <a:off x="1314" y="2141"/>
              <a:ext cx="368" cy="0"/>
            </a:xfrm>
            <a:prstGeom prst="straightConnector1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5479" name="Group 7"/>
          <p:cNvGrpSpPr>
            <a:grpSpLocks/>
          </p:cNvGrpSpPr>
          <p:nvPr/>
        </p:nvGrpSpPr>
        <p:grpSpPr bwMode="auto">
          <a:xfrm>
            <a:off x="702869" y="3187072"/>
            <a:ext cx="1040190" cy="1295325"/>
            <a:chOff x="523" y="2381"/>
            <a:chExt cx="774" cy="771"/>
          </a:xfrm>
        </p:grpSpPr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523" y="2696"/>
              <a:ext cx="774" cy="456"/>
            </a:xfrm>
            <a:prstGeom prst="rect">
              <a:avLst/>
            </a:prstGeom>
            <a:solidFill>
              <a:schemeClr val="accent1">
                <a:alpha val="32001"/>
              </a:schemeClr>
            </a:solidFill>
            <a:ln w="3810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2800">
                  <a:solidFill>
                    <a:srgbClr val="FF0000"/>
                  </a:solidFill>
                  <a:cs typeface="Tahoma" pitchFamily="34" charset="0"/>
                </a:rPr>
                <a:t>Need</a:t>
              </a:r>
              <a:r>
                <a:rPr lang="th-TH" sz="2800">
                  <a:solidFill>
                    <a:srgbClr val="FF0000"/>
                  </a:solidFill>
                  <a:cs typeface="Tahoma" pitchFamily="34" charset="0"/>
                </a:rPr>
                <a:t/>
              </a:r>
              <a:br>
                <a:rPr lang="th-TH" sz="2800">
                  <a:solidFill>
                    <a:srgbClr val="FF0000"/>
                  </a:solidFill>
                  <a:cs typeface="Tahoma" pitchFamily="34" charset="0"/>
                </a:rPr>
              </a:br>
              <a:r>
                <a:rPr lang="th-TH" sz="1600">
                  <a:solidFill>
                    <a:srgbClr val="FF0000"/>
                  </a:solidFill>
                  <a:cs typeface="Tahoma" pitchFamily="34" charset="0"/>
                </a:rPr>
                <a:t>ปรารถนา</a:t>
              </a:r>
              <a:endParaRPr lang="th-TH" sz="2800">
                <a:solidFill>
                  <a:srgbClr val="FF0000"/>
                </a:solidFill>
                <a:cs typeface="Tahoma" pitchFamily="34" charset="0"/>
              </a:endParaRPr>
            </a:p>
          </p:txBody>
        </p:sp>
        <p:cxnSp>
          <p:nvCxnSpPr>
            <p:cNvPr id="105481" name="AutoShape 9"/>
            <p:cNvCxnSpPr>
              <a:cxnSpLocks noChangeShapeType="1"/>
              <a:stCxn id="105480" idx="0"/>
              <a:endCxn id="105477" idx="2"/>
            </p:cNvCxnSpPr>
            <p:nvPr/>
          </p:nvCxnSpPr>
          <p:spPr bwMode="auto">
            <a:xfrm flipV="1">
              <a:off x="910" y="2381"/>
              <a:ext cx="2" cy="303"/>
            </a:xfrm>
            <a:prstGeom prst="straightConnector1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5482" name="Group 10"/>
          <p:cNvGrpSpPr>
            <a:grpSpLocks/>
          </p:cNvGrpSpPr>
          <p:nvPr/>
        </p:nvGrpSpPr>
        <p:grpSpPr bwMode="auto">
          <a:xfrm>
            <a:off x="2276593" y="2491528"/>
            <a:ext cx="1589852" cy="766107"/>
            <a:chOff x="1694" y="1913"/>
            <a:chExt cx="1183" cy="456"/>
          </a:xfrm>
        </p:grpSpPr>
        <p:sp>
          <p:nvSpPr>
            <p:cNvPr id="105483" name="Rectangle 11"/>
            <p:cNvSpPr>
              <a:spLocks noChangeArrowheads="1"/>
            </p:cNvSpPr>
            <p:nvPr/>
          </p:nvSpPr>
          <p:spPr bwMode="auto">
            <a:xfrm>
              <a:off x="1694" y="1913"/>
              <a:ext cx="810" cy="456"/>
            </a:xfrm>
            <a:prstGeom prst="rect">
              <a:avLst/>
            </a:prstGeom>
            <a:solidFill>
              <a:schemeClr val="accent1">
                <a:alpha val="32001"/>
              </a:schemeClr>
            </a:solidFill>
            <a:ln w="3810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2800">
                  <a:solidFill>
                    <a:srgbClr val="FFFF00"/>
                  </a:solidFill>
                  <a:cs typeface="Tahoma" pitchFamily="34" charset="0"/>
                </a:rPr>
                <a:t>Action</a:t>
              </a:r>
              <a:r>
                <a:rPr lang="th-TH" sz="2800">
                  <a:solidFill>
                    <a:srgbClr val="FFFF00"/>
                  </a:solidFill>
                  <a:cs typeface="Tahoma" pitchFamily="34" charset="0"/>
                </a:rPr>
                <a:t/>
              </a:r>
              <a:br>
                <a:rPr lang="th-TH" sz="2800">
                  <a:solidFill>
                    <a:srgbClr val="FFFF00"/>
                  </a:solidFill>
                  <a:cs typeface="Tahoma" pitchFamily="34" charset="0"/>
                </a:rPr>
              </a:br>
              <a:r>
                <a:rPr lang="th-TH" sz="1600">
                  <a:solidFill>
                    <a:srgbClr val="FFFF00"/>
                  </a:solidFill>
                  <a:cs typeface="Tahoma" pitchFamily="34" charset="0"/>
                </a:rPr>
                <a:t>บทบาท</a:t>
              </a:r>
              <a:endParaRPr lang="th-TH">
                <a:solidFill>
                  <a:srgbClr val="FFFF00"/>
                </a:solidFill>
                <a:cs typeface="Tahoma" pitchFamily="34" charset="0"/>
              </a:endParaRPr>
            </a:p>
          </p:txBody>
        </p:sp>
        <p:cxnSp>
          <p:nvCxnSpPr>
            <p:cNvPr id="105484" name="AutoShape 12"/>
            <p:cNvCxnSpPr>
              <a:cxnSpLocks noChangeShapeType="1"/>
              <a:stCxn id="105483" idx="3"/>
              <a:endCxn id="105489" idx="1"/>
            </p:cNvCxnSpPr>
            <p:nvPr/>
          </p:nvCxnSpPr>
          <p:spPr bwMode="auto">
            <a:xfrm>
              <a:off x="2516" y="2141"/>
              <a:ext cx="361" cy="0"/>
            </a:xfrm>
            <a:prstGeom prst="straightConnector1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5485" name="Group 13"/>
          <p:cNvGrpSpPr>
            <a:grpSpLocks/>
          </p:cNvGrpSpPr>
          <p:nvPr/>
        </p:nvGrpSpPr>
        <p:grpSpPr bwMode="auto">
          <a:xfrm>
            <a:off x="5575906" y="2491528"/>
            <a:ext cx="1678550" cy="766107"/>
            <a:chOff x="4138" y="1913"/>
            <a:chExt cx="1249" cy="456"/>
          </a:xfrm>
        </p:grpSpPr>
        <p:sp>
          <p:nvSpPr>
            <p:cNvPr id="105486" name="Rectangle 14"/>
            <p:cNvSpPr>
              <a:spLocks noChangeArrowheads="1"/>
            </p:cNvSpPr>
            <p:nvPr/>
          </p:nvSpPr>
          <p:spPr bwMode="auto">
            <a:xfrm>
              <a:off x="4138" y="1913"/>
              <a:ext cx="882" cy="456"/>
            </a:xfrm>
            <a:prstGeom prst="rect">
              <a:avLst/>
            </a:prstGeom>
            <a:solidFill>
              <a:schemeClr val="accent1">
                <a:alpha val="32001"/>
              </a:schemeClr>
            </a:solidFill>
            <a:ln w="3810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2800">
                  <a:solidFill>
                    <a:srgbClr val="FF6600"/>
                  </a:solidFill>
                  <a:cs typeface="Tahoma" pitchFamily="34" charset="0"/>
                </a:rPr>
                <a:t>Climax</a:t>
              </a:r>
              <a:r>
                <a:rPr lang="th-TH" sz="2800">
                  <a:solidFill>
                    <a:srgbClr val="FF6600"/>
                  </a:solidFill>
                  <a:cs typeface="Tahoma" pitchFamily="34" charset="0"/>
                </a:rPr>
                <a:t/>
              </a:r>
              <a:br>
                <a:rPr lang="th-TH" sz="2800">
                  <a:solidFill>
                    <a:srgbClr val="FF6600"/>
                  </a:solidFill>
                  <a:cs typeface="Tahoma" pitchFamily="34" charset="0"/>
                </a:rPr>
              </a:br>
              <a:r>
                <a:rPr lang="th-TH" sz="1600">
                  <a:solidFill>
                    <a:srgbClr val="FF6600"/>
                  </a:solidFill>
                  <a:cs typeface="Tahoma" pitchFamily="34" charset="0"/>
                </a:rPr>
                <a:t>จุดยอด</a:t>
              </a:r>
              <a:endParaRPr lang="th-TH" sz="2800">
                <a:solidFill>
                  <a:srgbClr val="FF6600"/>
                </a:solidFill>
                <a:cs typeface="Tahoma" pitchFamily="34" charset="0"/>
              </a:endParaRPr>
            </a:p>
          </p:txBody>
        </p:sp>
        <p:cxnSp>
          <p:nvCxnSpPr>
            <p:cNvPr id="105487" name="AutoShape 15"/>
            <p:cNvCxnSpPr>
              <a:cxnSpLocks noChangeShapeType="1"/>
              <a:stCxn id="105486" idx="3"/>
              <a:endCxn id="105475" idx="1"/>
            </p:cNvCxnSpPr>
            <p:nvPr/>
          </p:nvCxnSpPr>
          <p:spPr bwMode="auto">
            <a:xfrm>
              <a:off x="5032" y="2141"/>
              <a:ext cx="355" cy="0"/>
            </a:xfrm>
            <a:prstGeom prst="straightConnector1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5488" name="Group 16"/>
          <p:cNvGrpSpPr>
            <a:grpSpLocks/>
          </p:cNvGrpSpPr>
          <p:nvPr/>
        </p:nvGrpSpPr>
        <p:grpSpPr bwMode="auto">
          <a:xfrm>
            <a:off x="3882572" y="2491528"/>
            <a:ext cx="1662423" cy="766107"/>
            <a:chOff x="2889" y="1913"/>
            <a:chExt cx="1237" cy="456"/>
          </a:xfrm>
        </p:grpSpPr>
        <p:sp>
          <p:nvSpPr>
            <p:cNvPr id="105489" name="Rectangle 17"/>
            <p:cNvSpPr>
              <a:spLocks noChangeArrowheads="1"/>
            </p:cNvSpPr>
            <p:nvPr/>
          </p:nvSpPr>
          <p:spPr bwMode="auto">
            <a:xfrm>
              <a:off x="2889" y="1913"/>
              <a:ext cx="882" cy="456"/>
            </a:xfrm>
            <a:prstGeom prst="rect">
              <a:avLst/>
            </a:prstGeom>
            <a:solidFill>
              <a:schemeClr val="accent1">
                <a:alpha val="32001"/>
              </a:schemeClr>
            </a:solidFill>
            <a:ln w="3810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sz="2800">
                  <a:solidFill>
                    <a:srgbClr val="FF0000"/>
                  </a:solidFill>
                  <a:cs typeface="Tahoma" pitchFamily="34" charset="0"/>
                </a:rPr>
                <a:t>Conflict</a:t>
              </a:r>
              <a:r>
                <a:rPr lang="th-TH" sz="2800">
                  <a:solidFill>
                    <a:srgbClr val="FF0000"/>
                  </a:solidFill>
                  <a:cs typeface="Tahoma" pitchFamily="34" charset="0"/>
                </a:rPr>
                <a:t/>
              </a:r>
              <a:br>
                <a:rPr lang="th-TH" sz="2800">
                  <a:solidFill>
                    <a:srgbClr val="FF0000"/>
                  </a:solidFill>
                  <a:cs typeface="Tahoma" pitchFamily="34" charset="0"/>
                </a:rPr>
              </a:br>
              <a:r>
                <a:rPr lang="th-TH" sz="1600">
                  <a:solidFill>
                    <a:srgbClr val="FF0000"/>
                  </a:solidFill>
                  <a:cs typeface="Tahoma" pitchFamily="34" charset="0"/>
                </a:rPr>
                <a:t>ขัดแย้ง</a:t>
              </a:r>
              <a:endParaRPr lang="th-TH">
                <a:solidFill>
                  <a:srgbClr val="FF0000"/>
                </a:solidFill>
                <a:cs typeface="Tahoma" pitchFamily="34" charset="0"/>
              </a:endParaRPr>
            </a:p>
          </p:txBody>
        </p:sp>
        <p:cxnSp>
          <p:nvCxnSpPr>
            <p:cNvPr id="105490" name="AutoShape 18"/>
            <p:cNvCxnSpPr>
              <a:cxnSpLocks noChangeShapeType="1"/>
              <a:stCxn id="105489" idx="3"/>
              <a:endCxn id="105486" idx="1"/>
            </p:cNvCxnSpPr>
            <p:nvPr/>
          </p:nvCxnSpPr>
          <p:spPr bwMode="auto">
            <a:xfrm>
              <a:off x="3783" y="2141"/>
              <a:ext cx="343" cy="0"/>
            </a:xfrm>
            <a:prstGeom prst="straightConnector1">
              <a:avLst/>
            </a:prstGeom>
            <a:noFill/>
            <a:ln w="76200">
              <a:solidFill>
                <a:srgbClr val="CC99FF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5491" name="Group 19"/>
          <p:cNvGrpSpPr>
            <a:grpSpLocks/>
          </p:cNvGrpSpPr>
          <p:nvPr/>
        </p:nvGrpSpPr>
        <p:grpSpPr bwMode="auto">
          <a:xfrm>
            <a:off x="671958" y="2291600"/>
            <a:ext cx="8205947" cy="3689506"/>
            <a:chOff x="500" y="1794"/>
            <a:chExt cx="6106" cy="2195"/>
          </a:xfrm>
        </p:grpSpPr>
        <p:grpSp>
          <p:nvGrpSpPr>
            <p:cNvPr id="105492" name="Group 20"/>
            <p:cNvGrpSpPr>
              <a:grpSpLocks/>
            </p:cNvGrpSpPr>
            <p:nvPr/>
          </p:nvGrpSpPr>
          <p:grpSpPr bwMode="auto">
            <a:xfrm>
              <a:off x="504" y="1794"/>
              <a:ext cx="6042" cy="1807"/>
              <a:chOff x="504" y="1962"/>
              <a:chExt cx="6042" cy="1807"/>
            </a:xfrm>
          </p:grpSpPr>
          <p:sp>
            <p:nvSpPr>
              <p:cNvPr id="105493" name="Line 21"/>
              <p:cNvSpPr>
                <a:spLocks noChangeShapeType="1"/>
              </p:cNvSpPr>
              <p:nvPr/>
            </p:nvSpPr>
            <p:spPr bwMode="auto">
              <a:xfrm>
                <a:off x="2676" y="1962"/>
                <a:ext cx="0" cy="180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5494" name="Line 22"/>
              <p:cNvSpPr>
                <a:spLocks noChangeShapeType="1"/>
              </p:cNvSpPr>
              <p:nvPr/>
            </p:nvSpPr>
            <p:spPr bwMode="auto">
              <a:xfrm>
                <a:off x="5191" y="1963"/>
                <a:ext cx="0" cy="180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5495" name="Line 23"/>
              <p:cNvSpPr>
                <a:spLocks noChangeShapeType="1"/>
              </p:cNvSpPr>
              <p:nvPr/>
            </p:nvSpPr>
            <p:spPr bwMode="auto">
              <a:xfrm>
                <a:off x="504" y="3768"/>
                <a:ext cx="6042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05496" name="Text Box 24"/>
            <p:cNvSpPr txBox="1">
              <a:spLocks noChangeArrowheads="1"/>
            </p:cNvSpPr>
            <p:nvPr/>
          </p:nvSpPr>
          <p:spPr bwMode="auto">
            <a:xfrm>
              <a:off x="500" y="3290"/>
              <a:ext cx="21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>act–1</a:t>
              </a:r>
              <a:br>
                <a:rPr lang="en-US" sz="2800">
                  <a:solidFill>
                    <a:schemeClr val="bg1"/>
                  </a:solidFill>
                  <a:cs typeface="Tahoma" pitchFamily="34" charset="0"/>
                </a:rPr>
              </a:br>
              <a:r>
                <a:rPr lang="en-US" sz="1800">
                  <a:solidFill>
                    <a:schemeClr val="bg1"/>
                  </a:solidFill>
                  <a:cs typeface="Tahoma" pitchFamily="34" charset="0"/>
                </a:rPr>
                <a:t>setup </a:t>
              </a:r>
              <a:r>
                <a:rPr lang="th-TH" sz="1800">
                  <a:solidFill>
                    <a:srgbClr val="00FF00"/>
                  </a:solidFill>
                  <a:cs typeface="Tahoma" pitchFamily="34" charset="0"/>
                </a:rPr>
                <a:t>เปิดตัว</a:t>
              </a:r>
            </a:p>
          </p:txBody>
        </p:sp>
        <p:sp>
          <p:nvSpPr>
            <p:cNvPr id="105497" name="Text Box 25"/>
            <p:cNvSpPr txBox="1">
              <a:spLocks noChangeArrowheads="1"/>
            </p:cNvSpPr>
            <p:nvPr/>
          </p:nvSpPr>
          <p:spPr bwMode="auto">
            <a:xfrm>
              <a:off x="2673" y="3290"/>
              <a:ext cx="251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>act–</a:t>
              </a:r>
              <a:r>
                <a:rPr lang="th-TH" sz="2800">
                  <a:solidFill>
                    <a:schemeClr val="bg1"/>
                  </a:solidFill>
                  <a:cs typeface="Tahoma" pitchFamily="34" charset="0"/>
                </a:rPr>
                <a:t>2</a:t>
              </a: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/>
              </a:r>
              <a:br>
                <a:rPr lang="en-US" sz="2800">
                  <a:solidFill>
                    <a:schemeClr val="bg1"/>
                  </a:solidFill>
                  <a:cs typeface="Tahoma" pitchFamily="34" charset="0"/>
                </a:rPr>
              </a:br>
              <a:r>
                <a:rPr lang="en-US" sz="1800">
                  <a:solidFill>
                    <a:schemeClr val="bg1"/>
                  </a:solidFill>
                  <a:cs typeface="Tahoma" pitchFamily="34" charset="0"/>
                </a:rPr>
                <a:t>setup </a:t>
              </a:r>
              <a:r>
                <a:rPr lang="th-TH" sz="1800">
                  <a:solidFill>
                    <a:srgbClr val="FF6600"/>
                  </a:solidFill>
                  <a:cs typeface="Tahoma" pitchFamily="34" charset="0"/>
                </a:rPr>
                <a:t>เผชิญหน้า</a:t>
              </a:r>
            </a:p>
          </p:txBody>
        </p:sp>
        <p:sp>
          <p:nvSpPr>
            <p:cNvPr id="105498" name="Text Box 26"/>
            <p:cNvSpPr txBox="1">
              <a:spLocks noChangeArrowheads="1"/>
            </p:cNvSpPr>
            <p:nvPr/>
          </p:nvSpPr>
          <p:spPr bwMode="auto">
            <a:xfrm>
              <a:off x="5190" y="3290"/>
              <a:ext cx="1416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14700" algn="l"/>
                  <a:tab pos="6638925" algn="l"/>
                </a:tabLs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>act–</a:t>
              </a:r>
              <a:r>
                <a:rPr lang="th-TH" sz="2800">
                  <a:solidFill>
                    <a:schemeClr val="bg1"/>
                  </a:solidFill>
                  <a:cs typeface="Tahoma" pitchFamily="34" charset="0"/>
                </a:rPr>
                <a:t>3</a:t>
              </a:r>
              <a:r>
                <a:rPr lang="en-US" sz="2800">
                  <a:solidFill>
                    <a:schemeClr val="bg1"/>
                  </a:solidFill>
                  <a:cs typeface="Tahoma" pitchFamily="34" charset="0"/>
                </a:rPr>
                <a:t/>
              </a:r>
              <a:br>
                <a:rPr lang="en-US" sz="2800">
                  <a:solidFill>
                    <a:schemeClr val="bg1"/>
                  </a:solidFill>
                  <a:cs typeface="Tahoma" pitchFamily="34" charset="0"/>
                </a:rPr>
              </a:br>
              <a:r>
                <a:rPr lang="en-US" sz="1800">
                  <a:solidFill>
                    <a:schemeClr val="bg1"/>
                  </a:solidFill>
                  <a:cs typeface="Tahoma" pitchFamily="34" charset="0"/>
                </a:rPr>
                <a:t>resolution </a:t>
              </a:r>
              <a:r>
                <a:rPr lang="th-TH" sz="1800">
                  <a:solidFill>
                    <a:srgbClr val="FF66FF"/>
                  </a:solidFill>
                  <a:cs typeface="Tahoma" pitchFamily="34" charset="0"/>
                </a:rPr>
                <a:t>คลี่คลาย</a:t>
              </a:r>
            </a:p>
          </p:txBody>
        </p:sp>
      </p:grpSp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641048" y="4203508"/>
            <a:ext cx="810381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4933950" algn="l"/>
                <a:tab pos="80772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	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30 </a:t>
            </a:r>
            <a:r>
              <a:rPr lang="en-US" sz="1800">
                <a:solidFill>
                  <a:schemeClr val="bg1"/>
                </a:solidFill>
                <a:cs typeface="Tahoma" pitchFamily="34" charset="0"/>
              </a:rPr>
              <a:t>page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	60 </a:t>
            </a:r>
            <a:r>
              <a:rPr lang="en-US" sz="1800">
                <a:solidFill>
                  <a:schemeClr val="bg1"/>
                </a:solidFill>
                <a:cs typeface="Tahoma" pitchFamily="34" charset="0"/>
              </a:rPr>
              <a:t>page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	30 </a:t>
            </a:r>
            <a:r>
              <a:rPr lang="en-US" sz="1800">
                <a:solidFill>
                  <a:schemeClr val="bg1"/>
                </a:solidFill>
                <a:cs typeface="Tahoma" pitchFamily="34" charset="0"/>
              </a:rPr>
              <a:t>page</a:t>
            </a:r>
            <a:br>
              <a:rPr lang="en-US" sz="1800">
                <a:solidFill>
                  <a:schemeClr val="bg1"/>
                </a:solidFill>
                <a:cs typeface="Tahoma" pitchFamily="34" charset="0"/>
              </a:rPr>
            </a:br>
            <a:r>
              <a:rPr lang="en-US">
                <a:solidFill>
                  <a:srgbClr val="FFFF00"/>
                </a:solidFill>
                <a:cs typeface="Tahoma" pitchFamily="34" charset="0"/>
              </a:rPr>
              <a:t>	 1:	 2:	 1:</a:t>
            </a:r>
            <a:endParaRPr lang="th-TH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563101" y="925713"/>
            <a:ext cx="5837968" cy="136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th-TH" sz="2800">
                <a:solidFill>
                  <a:srgbClr val="FF6600"/>
                </a:solidFill>
                <a:cs typeface="Tahoma" pitchFamily="34" charset="0"/>
              </a:rPr>
              <a:t>โครงสร้างการเขียน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What’s happen ?   Model of </a:t>
            </a:r>
            <a:r>
              <a:rPr lang="en-US" sz="2800" b="1">
                <a:solidFill>
                  <a:srgbClr val="FFFF00"/>
                </a:solidFill>
                <a:cs typeface="Tahoma" pitchFamily="34" charset="0"/>
              </a:rPr>
              <a:t>The Premise</a:t>
            </a:r>
            <a:endParaRPr lang="en-US" sz="2800">
              <a:solidFill>
                <a:schemeClr val="bg1"/>
              </a:solidFill>
              <a:cs typeface="Tahoma" pitchFamily="34" charset="0"/>
            </a:endParaRPr>
          </a:p>
        </p:txBody>
      </p:sp>
      <p:grpSp>
        <p:nvGrpSpPr>
          <p:cNvPr id="105501" name="Group 29"/>
          <p:cNvGrpSpPr>
            <a:grpSpLocks/>
          </p:cNvGrpSpPr>
          <p:nvPr/>
        </p:nvGrpSpPr>
        <p:grpSpPr bwMode="auto">
          <a:xfrm>
            <a:off x="2437862" y="3277795"/>
            <a:ext cx="2037376" cy="2918434"/>
            <a:chOff x="1814" y="1829"/>
            <a:chExt cx="1516" cy="1628"/>
          </a:xfrm>
        </p:grpSpPr>
        <p:sp>
          <p:nvSpPr>
            <p:cNvPr id="105502" name="Text Box 30"/>
            <p:cNvSpPr txBox="1">
              <a:spLocks noChangeArrowheads="1"/>
            </p:cNvSpPr>
            <p:nvPr/>
          </p:nvSpPr>
          <p:spPr bwMode="auto">
            <a:xfrm>
              <a:off x="1814" y="3251"/>
              <a:ext cx="953" cy="20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th-TH">
                  <a:solidFill>
                    <a:srgbClr val="FFFF00"/>
                  </a:solidFill>
                  <a:cs typeface="Tahoma" pitchFamily="34" charset="0"/>
                </a:rPr>
                <a:t>จุดหักเห </a:t>
              </a:r>
              <a:r>
                <a:rPr lang="en-US">
                  <a:solidFill>
                    <a:srgbClr val="FFFF00"/>
                  </a:solidFill>
                  <a:cs typeface="Tahoma" pitchFamily="34" charset="0"/>
                </a:rPr>
                <a:t>1</a:t>
              </a:r>
              <a:endParaRPr lang="th-TH">
                <a:solidFill>
                  <a:srgbClr val="FFFF00"/>
                </a:solidFill>
                <a:cs typeface="Tahoma" pitchFamily="34" charset="0"/>
              </a:endParaRPr>
            </a:p>
          </p:txBody>
        </p:sp>
        <p:sp>
          <p:nvSpPr>
            <p:cNvPr id="105503" name="Oval 31"/>
            <p:cNvSpPr>
              <a:spLocks noChangeArrowheads="1"/>
            </p:cNvSpPr>
            <p:nvPr/>
          </p:nvSpPr>
          <p:spPr bwMode="auto">
            <a:xfrm>
              <a:off x="2359" y="2911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cxnSp>
          <p:nvCxnSpPr>
            <p:cNvPr id="105504" name="AutoShape 32"/>
            <p:cNvCxnSpPr>
              <a:cxnSpLocks noChangeShapeType="1"/>
              <a:stCxn id="105502" idx="0"/>
              <a:endCxn id="105503" idx="3"/>
            </p:cNvCxnSpPr>
            <p:nvPr/>
          </p:nvCxnSpPr>
          <p:spPr bwMode="auto">
            <a:xfrm flipV="1">
              <a:off x="2291" y="3027"/>
              <a:ext cx="88" cy="224"/>
            </a:xfrm>
            <a:prstGeom prst="straightConnector1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505" name="AutoShape 33"/>
            <p:cNvCxnSpPr>
              <a:cxnSpLocks noChangeShapeType="1"/>
              <a:stCxn id="105503" idx="7"/>
              <a:endCxn id="105489" idx="2"/>
            </p:cNvCxnSpPr>
            <p:nvPr/>
          </p:nvCxnSpPr>
          <p:spPr bwMode="auto">
            <a:xfrm flipV="1">
              <a:off x="2475" y="1829"/>
              <a:ext cx="855" cy="1102"/>
            </a:xfrm>
            <a:prstGeom prst="straightConnector1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5506" name="Group 34"/>
          <p:cNvGrpSpPr>
            <a:grpSpLocks/>
          </p:cNvGrpSpPr>
          <p:nvPr/>
        </p:nvGrpSpPr>
        <p:grpSpPr bwMode="auto">
          <a:xfrm>
            <a:off x="5790932" y="3277795"/>
            <a:ext cx="2214772" cy="2960397"/>
            <a:chOff x="4309" y="1829"/>
            <a:chExt cx="1648" cy="1651"/>
          </a:xfrm>
        </p:grpSpPr>
        <p:sp>
          <p:nvSpPr>
            <p:cNvPr id="105507" name="Text Box 35"/>
            <p:cNvSpPr txBox="1">
              <a:spLocks noChangeArrowheads="1"/>
            </p:cNvSpPr>
            <p:nvPr/>
          </p:nvSpPr>
          <p:spPr bwMode="auto">
            <a:xfrm>
              <a:off x="4309" y="3274"/>
              <a:ext cx="953" cy="20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th-TH">
                  <a:solidFill>
                    <a:srgbClr val="FFFF00"/>
                  </a:solidFill>
                  <a:cs typeface="Tahoma" pitchFamily="34" charset="0"/>
                </a:rPr>
                <a:t>จุดหักเห </a:t>
              </a:r>
              <a:r>
                <a:rPr lang="en-US">
                  <a:solidFill>
                    <a:srgbClr val="FFFF00"/>
                  </a:solidFill>
                  <a:cs typeface="Tahoma" pitchFamily="34" charset="0"/>
                </a:rPr>
                <a:t>2</a:t>
              </a:r>
              <a:endParaRPr lang="th-TH">
                <a:solidFill>
                  <a:srgbClr val="FFFF00"/>
                </a:solidFill>
                <a:cs typeface="Tahoma" pitchFamily="34" charset="0"/>
              </a:endParaRPr>
            </a:p>
          </p:txBody>
        </p:sp>
        <p:sp>
          <p:nvSpPr>
            <p:cNvPr id="105508" name="Oval 36"/>
            <p:cNvSpPr>
              <a:spLocks noChangeArrowheads="1"/>
            </p:cNvSpPr>
            <p:nvPr/>
          </p:nvSpPr>
          <p:spPr bwMode="auto">
            <a:xfrm>
              <a:off x="4899" y="2911"/>
              <a:ext cx="136" cy="1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cxnSp>
          <p:nvCxnSpPr>
            <p:cNvPr id="105509" name="AutoShape 37"/>
            <p:cNvCxnSpPr>
              <a:cxnSpLocks noChangeShapeType="1"/>
              <a:stCxn id="105507" idx="0"/>
              <a:endCxn id="105508" idx="3"/>
            </p:cNvCxnSpPr>
            <p:nvPr/>
          </p:nvCxnSpPr>
          <p:spPr bwMode="auto">
            <a:xfrm flipV="1">
              <a:off x="4786" y="3027"/>
              <a:ext cx="133" cy="247"/>
            </a:xfrm>
            <a:prstGeom prst="straightConnector1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510" name="AutoShape 38"/>
            <p:cNvCxnSpPr>
              <a:cxnSpLocks noChangeShapeType="1"/>
              <a:stCxn id="105508" idx="7"/>
              <a:endCxn id="105475" idx="2"/>
            </p:cNvCxnSpPr>
            <p:nvPr/>
          </p:nvCxnSpPr>
          <p:spPr bwMode="auto">
            <a:xfrm flipV="1">
              <a:off x="5015" y="1829"/>
              <a:ext cx="942" cy="1102"/>
            </a:xfrm>
            <a:prstGeom prst="straightConnector1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6673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" fill="hold"/>
                                        <p:tgtEl>
                                          <p:spTgt spid="105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" fill="hold"/>
                                        <p:tgtEl>
                                          <p:spTgt spid="105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 autoUpdateAnimBg="0"/>
      <p:bldP spid="105499" grpId="0" build="p" autoUpdateAnimBg="0"/>
      <p:bldP spid="10550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EEB7-B494-4ACE-85D1-50BC53739EC5}" type="slidenum">
              <a:rPr lang="en-US"/>
              <a:pPr/>
              <a:t>27</a:t>
            </a:fld>
            <a:endParaRPr lang="en-US"/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563101" y="159606"/>
            <a:ext cx="81374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6600"/>
                </a:solidFill>
                <a:cs typeface="Tahoma" pitchFamily="34" charset="0"/>
              </a:rPr>
              <a:t>Genre</a:t>
            </a:r>
            <a:r>
              <a:rPr lang="th-TH" sz="2800">
                <a:solidFill>
                  <a:srgbClr val="FF6600"/>
                </a:solidFill>
                <a:cs typeface="Tahoma" pitchFamily="34" charset="0"/>
              </a:rPr>
              <a:t/>
            </a:r>
            <a:br>
              <a:rPr lang="th-TH" sz="2800">
                <a:solidFill>
                  <a:srgbClr val="FF6600"/>
                </a:solidFill>
                <a:cs typeface="Tahoma" pitchFamily="34" charset="0"/>
              </a:rPr>
            </a:b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-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แบ่งตาม เชื้อชาติ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  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-แบ่งตาม กลุ่มผู้สร้าง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  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-แบ่งตาม 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Holly Wood</a:t>
            </a:r>
          </a:p>
        </p:txBody>
      </p:sp>
      <p:pic>
        <p:nvPicPr>
          <p:cNvPr id="89091" name="Picture 3" descr="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0" y="1555734"/>
            <a:ext cx="2617947" cy="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int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55" y="5398029"/>
            <a:ext cx="2617947" cy="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le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75" y="5398029"/>
            <a:ext cx="2617947" cy="8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martiala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9" y="5398029"/>
            <a:ext cx="2617947" cy="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music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55" y="4094304"/>
            <a:ext cx="2617947" cy="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noi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75" y="4094304"/>
            <a:ext cx="2619291" cy="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7" name="Picture 9" descr="sci-f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55" y="2871221"/>
            <a:ext cx="2617947" cy="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spor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75" y="2871221"/>
            <a:ext cx="2617947" cy="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9" name="Picture 11" descr="swed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55" y="1555734"/>
            <a:ext cx="2617947" cy="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thrill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75" y="1555734"/>
            <a:ext cx="2617947" cy="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1" name="Picture 13" descr="tvshow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0" y="4094304"/>
            <a:ext cx="2617947" cy="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2" name="Picture 14" descr="w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9" y="2871221"/>
            <a:ext cx="2617947" cy="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7D9BC-B55E-43F9-8643-069D0D946443}" type="slidenum">
              <a:rPr lang="en-US"/>
              <a:pPr/>
              <a:t>28</a:t>
            </a:fld>
            <a:endParaRPr lang="en-US"/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563101" y="159606"/>
            <a:ext cx="81374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50825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6600"/>
                </a:solidFill>
                <a:cs typeface="Tahoma" pitchFamily="34" charset="0"/>
              </a:rPr>
              <a:t>Genre</a:t>
            </a:r>
            <a:r>
              <a:rPr lang="th-TH" sz="2800">
                <a:solidFill>
                  <a:srgbClr val="FF6600"/>
                </a:solidFill>
                <a:cs typeface="Tahoma" pitchFamily="34" charset="0"/>
              </a:rPr>
              <a:t/>
            </a:r>
            <a:br>
              <a:rPr lang="th-TH" sz="2800">
                <a:solidFill>
                  <a:srgbClr val="FF6600"/>
                </a:solidFill>
                <a:cs typeface="Tahoma" pitchFamily="34" charset="0"/>
              </a:rPr>
            </a:b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-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แบ่งตาม เชื้อชาติ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  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-แบ่งตาม กลุ่มผู้สร้าง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  </a:t>
            </a:r>
            <a:r>
              <a:rPr lang="th-TH" sz="2800">
                <a:solidFill>
                  <a:schemeClr val="bg1"/>
                </a:solidFill>
                <a:cs typeface="Tahoma" pitchFamily="34" charset="0"/>
              </a:rPr>
              <a:t>-แบ่งตาม </a:t>
            </a:r>
            <a:r>
              <a:rPr lang="en-US" sz="2800">
                <a:solidFill>
                  <a:schemeClr val="bg1"/>
                </a:solidFill>
                <a:cs typeface="Tahoma" pitchFamily="34" charset="0"/>
              </a:rPr>
              <a:t>Holly Wood</a:t>
            </a:r>
          </a:p>
        </p:txBody>
      </p:sp>
      <p:pic>
        <p:nvPicPr>
          <p:cNvPr id="90115" name="Picture 3" descr="wets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3" y="3440761"/>
            <a:ext cx="2591069" cy="8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adven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5" y="3440761"/>
            <a:ext cx="2591069" cy="8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ani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62" y="3440761"/>
            <a:ext cx="2591069" cy="8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come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62" y="2167276"/>
            <a:ext cx="2591069" cy="8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9" name="Picture 7" descr="document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4" y="2167276"/>
            <a:ext cx="2589725" cy="8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dra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5" y="2167276"/>
            <a:ext cx="2589724" cy="8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1" name="Picture 9" descr="fanfilm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62" y="4712566"/>
            <a:ext cx="2591069" cy="8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fantas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4" y="4712566"/>
            <a:ext cx="2589725" cy="8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3" name="Picture 11" descr="horr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5" y="4712566"/>
            <a:ext cx="2591069" cy="8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25278-4689-4ED4-A88C-67B02D16C028}" type="slidenum">
              <a:rPr lang="en-US"/>
              <a:pPr/>
              <a:t>29</a:t>
            </a:fld>
            <a:endParaRPr lang="en-US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2041408" y="779548"/>
            <a:ext cx="4815248" cy="545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182563" algn="l"/>
                <a:tab pos="354013" algn="l"/>
              </a:tabLst>
            </a:pPr>
            <a:r>
              <a:rPr lang="th-TH" sz="3600">
                <a:solidFill>
                  <a:srgbClr val="DDDDDD"/>
                </a:solidFill>
                <a:cs typeface="Tahoma" pitchFamily="34" charset="0"/>
              </a:rPr>
              <a:t>หนังโหด</a:t>
            </a:r>
          </a:p>
          <a:p>
            <a:pPr>
              <a:tabLst>
                <a:tab pos="182563" algn="l"/>
                <a:tab pos="354013" algn="l"/>
              </a:tabLst>
            </a:pPr>
            <a:r>
              <a:rPr lang="th-TH" sz="3600">
                <a:solidFill>
                  <a:srgbClr val="DDDDDD"/>
                </a:solidFill>
                <a:cs typeface="Tahoma" pitchFamily="34" charset="0"/>
              </a:rPr>
              <a:t>หนังฮา</a:t>
            </a:r>
          </a:p>
          <a:p>
            <a:pPr>
              <a:tabLst>
                <a:tab pos="182563" algn="l"/>
                <a:tab pos="354013" algn="l"/>
              </a:tabLst>
            </a:pPr>
            <a:r>
              <a:rPr lang="th-TH" sz="3600">
                <a:solidFill>
                  <a:srgbClr val="DDDDDD"/>
                </a:solidFill>
                <a:cs typeface="Tahoma" pitchFamily="34" charset="0"/>
              </a:rPr>
              <a:t>หนังบ้าตัณหา</a:t>
            </a:r>
          </a:p>
          <a:p>
            <a:pPr>
              <a:tabLst>
                <a:tab pos="182563" algn="l"/>
                <a:tab pos="354013" algn="l"/>
              </a:tabLst>
            </a:pPr>
            <a:r>
              <a:rPr lang="th-TH" sz="3600">
                <a:solidFill>
                  <a:srgbClr val="DDDDDD"/>
                </a:solidFill>
                <a:cs typeface="Tahoma" pitchFamily="34" charset="0"/>
              </a:rPr>
              <a:t>หนังกีฬาฆ่าสามัคคี</a:t>
            </a:r>
          </a:p>
          <a:p>
            <a:pPr>
              <a:tabLst>
                <a:tab pos="182563" algn="l"/>
                <a:tab pos="354013" algn="l"/>
              </a:tabLst>
            </a:pPr>
            <a:r>
              <a:rPr lang="th-TH" sz="3600">
                <a:solidFill>
                  <a:srgbClr val="DDDDDD"/>
                </a:solidFill>
                <a:cs typeface="Tahoma" pitchFamily="34" charset="0"/>
              </a:rPr>
              <a:t>หนังผี</a:t>
            </a:r>
          </a:p>
          <a:p>
            <a:pPr>
              <a:tabLst>
                <a:tab pos="182563" algn="l"/>
                <a:tab pos="354013" algn="l"/>
              </a:tabLst>
            </a:pPr>
            <a:r>
              <a:rPr lang="th-TH" sz="3600">
                <a:solidFill>
                  <a:srgbClr val="DDDDDD"/>
                </a:solidFill>
                <a:cs typeface="Tahoma" pitchFamily="34" charset="0"/>
              </a:rPr>
              <a:t>หนังพนัน</a:t>
            </a:r>
          </a:p>
          <a:p>
            <a:pPr>
              <a:tabLst>
                <a:tab pos="182563" algn="l"/>
                <a:tab pos="354013" algn="l"/>
              </a:tabLst>
            </a:pPr>
            <a:r>
              <a:rPr lang="th-TH" sz="3600">
                <a:solidFill>
                  <a:srgbClr val="DDDDDD"/>
                </a:solidFill>
                <a:cs typeface="Tahoma" pitchFamily="34" charset="0"/>
              </a:rPr>
              <a:t>หนังพาฝันฟุ้งเฟ้อ</a:t>
            </a:r>
          </a:p>
          <a:p>
            <a:pPr>
              <a:tabLst>
                <a:tab pos="182563" algn="l"/>
                <a:tab pos="354013" algn="l"/>
              </a:tabLst>
            </a:pPr>
            <a:r>
              <a:rPr lang="th-TH" sz="3600">
                <a:solidFill>
                  <a:srgbClr val="DDDDDD"/>
                </a:solidFill>
                <a:cs typeface="Tahoma" pitchFamily="34" charset="0"/>
              </a:rPr>
              <a:t>หนังเพ้อเจ้อไร้สาระ</a:t>
            </a:r>
          </a:p>
          <a:p>
            <a:pPr>
              <a:tabLst>
                <a:tab pos="182563" algn="l"/>
                <a:tab pos="354013" algn="l"/>
              </a:tabLst>
            </a:pPr>
            <a:r>
              <a:rPr lang="th-TH" sz="3600">
                <a:solidFill>
                  <a:srgbClr val="DDDDDD"/>
                </a:solidFill>
                <a:cs typeface="Tahoma" pitchFamily="34" charset="0"/>
              </a:rPr>
              <a:t>หนังสัจจะชีวิต</a:t>
            </a:r>
            <a:endParaRPr lang="fr-CA" sz="3600">
              <a:solidFill>
                <a:srgbClr val="DDDDDD"/>
              </a:solidFill>
              <a:cs typeface="Tahoma" pitchFamily="34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145016" y="104164"/>
            <a:ext cx="26613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cs typeface="Tahoma" pitchFamily="34" charset="0"/>
              </a:rPr>
              <a:t>GENRE </a:t>
            </a:r>
            <a:r>
              <a:rPr lang="th-TH">
                <a:solidFill>
                  <a:srgbClr val="FF3300"/>
                </a:solidFill>
                <a:cs typeface="Tahoma" pitchFamily="34" charset="0"/>
              </a:rPr>
              <a:t>ประเภทภาพยนตร์</a:t>
            </a:r>
          </a:p>
        </p:txBody>
      </p:sp>
    </p:spTree>
    <p:extLst>
      <p:ext uri="{BB962C8B-B14F-4D97-AF65-F5344CB8AC3E}">
        <p14:creationId xmlns:p14="http://schemas.microsoft.com/office/powerpoint/2010/main" val="333757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65616"/>
              </p:ext>
            </p:extLst>
          </p:nvPr>
        </p:nvGraphicFramePr>
        <p:xfrm>
          <a:off x="1295400" y="1981200"/>
          <a:ext cx="7315200" cy="2987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5000"/>
                <a:gridCol w="54102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สัปดาห์ที่ </a:t>
                      </a:r>
                      <a:r>
                        <a:rPr kumimoji="0"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4-5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158750" algn="l"/>
                          <a:tab pos="406400" algn="l"/>
                        </a:tabLst>
                      </a:pPr>
                      <a:r>
                        <a:rPr lang="th-TH" sz="2800" dirty="0">
                          <a:effectLst/>
                        </a:rPr>
                        <a:t>บทที่  </a:t>
                      </a:r>
                      <a:r>
                        <a:rPr lang="en-US" sz="2800" dirty="0" smtClean="0">
                          <a:effectLst/>
                        </a:rPr>
                        <a:t>3</a:t>
                      </a:r>
                      <a:r>
                        <a:rPr lang="th-TH" sz="2800" dirty="0" smtClean="0">
                          <a:effectLst/>
                        </a:rPr>
                        <a:t>- </a:t>
                      </a:r>
                      <a:r>
                        <a:rPr lang="th-TH" sz="2800" dirty="0">
                          <a:effectLst/>
                        </a:rPr>
                        <a:t>การจัดการธุรกิจภาพยนตร์ และดิจิตัล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58750" algn="l"/>
                          <a:tab pos="406400" algn="l"/>
                        </a:tabLst>
                      </a:pPr>
                      <a:r>
                        <a:rPr lang="th-TH" sz="2800" dirty="0">
                          <a:effectLst/>
                        </a:rPr>
                        <a:t> - ความสำคัญและพัฒนาการของธุรกิจภาพยนตร์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58750" algn="l"/>
                          <a:tab pos="406400" algn="l"/>
                        </a:tabLst>
                      </a:pPr>
                      <a:r>
                        <a:rPr lang="th-TH" sz="2800" dirty="0">
                          <a:effectLst/>
                        </a:rPr>
                        <a:t>- ชนิดของธุรกิจภาพยนตร์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58750" algn="l"/>
                          <a:tab pos="406400" algn="l"/>
                        </a:tabLst>
                      </a:pPr>
                      <a:r>
                        <a:rPr lang="th-TH" sz="2800" dirty="0">
                          <a:effectLst/>
                        </a:rPr>
                        <a:t>- โครงสร้างและบุคลากรในธุรกิจ</a:t>
                      </a:r>
                      <a:r>
                        <a:rPr lang="th-TH" sz="2800" dirty="0" smtClean="0">
                          <a:effectLst/>
                        </a:rPr>
                        <a:t>ภาพยนตร์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58750" algn="l"/>
                          <a:tab pos="406400" algn="l"/>
                        </a:tabLst>
                      </a:pPr>
                      <a:r>
                        <a:rPr lang="th-TH" sz="2800" dirty="0">
                          <a:effectLst/>
                        </a:rPr>
                        <a:t>- การดำเนินงาน/ ลักษณะการประกอบธุรกิจภาพยนตร์ 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158750" algn="l"/>
                          <a:tab pos="406400" algn="l"/>
                        </a:tabLst>
                      </a:pPr>
                      <a:r>
                        <a:rPr lang="en-US" sz="2800" dirty="0">
                          <a:effectLst/>
                        </a:rPr>
                        <a:t>-</a:t>
                      </a:r>
                      <a:r>
                        <a:rPr lang="th-TH" sz="2800" dirty="0">
                          <a:effectLst/>
                        </a:rPr>
                        <a:t>อุปสรรคและปัญหาในการประกอบธุรกิจ 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3934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CBC03-A358-4CFD-BDF7-9C932830004A}" type="slidenum">
              <a:rPr lang="en-US"/>
              <a:pPr/>
              <a:t>30</a:t>
            </a:fld>
            <a:endParaRPr lang="en-US"/>
          </a:p>
        </p:txBody>
      </p:sp>
      <p:sp>
        <p:nvSpPr>
          <p:cNvPr id="106500" name="ตัวยึดหมายเลขภาพนิ่ง 5"/>
          <p:cNvSpPr txBox="1">
            <a:spLocks noGrp="1"/>
          </p:cNvSpPr>
          <p:nvPr/>
        </p:nvSpPr>
        <p:spPr bwMode="auto">
          <a:xfrm>
            <a:off x="8122624" y="6401024"/>
            <a:ext cx="838603" cy="4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9970F227-E790-426D-AAE1-9D93EDDD1FB3}" type="slidenum">
              <a:rPr lang="en-US" sz="1600" b="1">
                <a:solidFill>
                  <a:srgbClr val="1C1C1C"/>
                </a:solidFill>
                <a:cs typeface="AngsanaUPC" pitchFamily="18" charset="-34"/>
              </a:rPr>
              <a:pPr algn="r"/>
              <a:t>30</a:t>
            </a:fld>
            <a:endParaRPr lang="en-US" sz="1600" b="1">
              <a:solidFill>
                <a:srgbClr val="1C1C1C"/>
              </a:solidFill>
              <a:cs typeface="AngsanaUPC" pitchFamily="18" charset="-34"/>
            </a:endParaRPr>
          </a:p>
        </p:txBody>
      </p:sp>
      <p:sp>
        <p:nvSpPr>
          <p:cNvPr id="1065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7249" y="105844"/>
            <a:ext cx="8110530" cy="5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90000"/>
          </a:bodyPr>
          <a:lstStyle/>
          <a:p>
            <a:r>
              <a:rPr lang="th-TH" sz="32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วิเคราะห์กลยุทธ์การตลาดภาพยนตร์ </a:t>
            </a:r>
            <a:r>
              <a:rPr lang="th-TH" sz="3200" smtClean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จริงหรือไม่?</a:t>
            </a:r>
          </a:p>
        </p:txBody>
      </p:sp>
      <p:sp>
        <p:nvSpPr>
          <p:cNvPr id="106505" name="Text Box 6"/>
          <p:cNvSpPr txBox="1">
            <a:spLocks noChangeArrowheads="1"/>
          </p:cNvSpPr>
          <p:nvPr/>
        </p:nvSpPr>
        <p:spPr bwMode="auto">
          <a:xfrm>
            <a:off x="899080" y="621622"/>
            <a:ext cx="7961354" cy="664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kumimoji="1" lang="th-TH" sz="2800">
                <a:solidFill>
                  <a:srgbClr val="FF6600"/>
                </a:solidFill>
                <a:cs typeface="Tahoma" pitchFamily="34" charset="0"/>
              </a:rPr>
              <a:t>การผลิต</a:t>
            </a:r>
            <a:r>
              <a:rPr kumimoji="1" lang="th-TH" sz="2800">
                <a:solidFill>
                  <a:srgbClr val="DDDDDD"/>
                </a:solidFill>
                <a:cs typeface="Tahoma" pitchFamily="34" charset="0"/>
              </a:rPr>
              <a:t> </a:t>
            </a:r>
            <a:br>
              <a:rPr kumimoji="1" lang="th-TH" sz="2800">
                <a:solidFill>
                  <a:srgbClr val="DDDDDD"/>
                </a:solidFill>
                <a:cs typeface="Tahoma" pitchFamily="34" charset="0"/>
              </a:rPr>
            </a:br>
            <a:r>
              <a:rPr kumimoji="1" lang="th-TH" sz="2800">
                <a:solidFill>
                  <a:srgbClr val="DDDDDD"/>
                </a:solidFill>
                <a:cs typeface="Tahoma" pitchFamily="34" charset="0"/>
              </a:rPr>
              <a:t>	ขึ้นอยู่กับความต้องการของผู้บริโภค</a:t>
            </a:r>
            <a:r>
              <a:rPr kumimoji="1" lang="th-TH" sz="2800">
                <a:solidFill>
                  <a:srgbClr val="FF9999"/>
                </a:solidFill>
                <a:cs typeface="Tahoma" pitchFamily="34" charset="0"/>
              </a:rPr>
              <a:t> </a:t>
            </a:r>
            <a:r>
              <a:rPr kumimoji="1" lang="en-US" sz="2800">
                <a:solidFill>
                  <a:srgbClr val="FF9999"/>
                </a:solidFill>
                <a:cs typeface="Tahoma" pitchFamily="34" charset="0"/>
              </a:rPr>
              <a:t/>
            </a:r>
            <a:br>
              <a:rPr kumimoji="1" lang="en-US" sz="2800">
                <a:solidFill>
                  <a:srgbClr val="FF9999"/>
                </a:solidFill>
                <a:cs typeface="Tahoma" pitchFamily="34" charset="0"/>
              </a:rPr>
            </a:br>
            <a:r>
              <a:rPr kumimoji="1" lang="en-US" sz="2800">
                <a:solidFill>
                  <a:srgbClr val="FF9999"/>
                </a:solidFill>
                <a:cs typeface="Tahoma" pitchFamily="34" charset="0"/>
              </a:rPr>
              <a:t>	</a:t>
            </a:r>
            <a:r>
              <a:rPr kumimoji="1" lang="th-TH" sz="2800">
                <a:solidFill>
                  <a:srgbClr val="FF6600"/>
                </a:solidFill>
                <a:cs typeface="Tahoma" pitchFamily="34" charset="0"/>
              </a:rPr>
              <a:t>ไม่ได้ขึ้นอยู่กับผู้ผลิต</a:t>
            </a:r>
            <a:endParaRPr kumimoji="1" lang="en-US" sz="2800">
              <a:solidFill>
                <a:srgbClr val="FF6600"/>
              </a:solidFill>
              <a:cs typeface="Tahoma" pitchFamily="34" charset="0"/>
            </a:endParaRPr>
          </a:p>
          <a:p>
            <a:pPr>
              <a:spcBef>
                <a:spcPct val="40000"/>
              </a:spcBef>
            </a:pPr>
            <a:r>
              <a:rPr kumimoji="1" lang="th-TH" sz="2800">
                <a:solidFill>
                  <a:srgbClr val="CCFF33"/>
                </a:solidFill>
                <a:cs typeface="Tahoma" pitchFamily="34" charset="0"/>
              </a:rPr>
              <a:t>การกำหนดราคา</a:t>
            </a:r>
            <a:r>
              <a:rPr kumimoji="1" lang="th-TH" sz="2800">
                <a:solidFill>
                  <a:srgbClr val="DDDDDD"/>
                </a:solidFill>
                <a:cs typeface="Tahoma" pitchFamily="34" charset="0"/>
              </a:rPr>
              <a:t> </a:t>
            </a:r>
            <a:br>
              <a:rPr kumimoji="1" lang="th-TH" sz="2800">
                <a:solidFill>
                  <a:srgbClr val="DDDDDD"/>
                </a:solidFill>
                <a:cs typeface="Tahoma" pitchFamily="34" charset="0"/>
              </a:rPr>
            </a:br>
            <a:r>
              <a:rPr kumimoji="1" lang="th-TH" sz="2800">
                <a:solidFill>
                  <a:srgbClr val="DDDDDD"/>
                </a:solidFill>
                <a:cs typeface="Tahoma" pitchFamily="34" charset="0"/>
              </a:rPr>
              <a:t>	ขึ้นอยู่กับความต้องการของตลาด</a:t>
            </a:r>
            <a:r>
              <a:rPr kumimoji="1" lang="th-TH" sz="2800">
                <a:solidFill>
                  <a:srgbClr val="FF9999"/>
                </a:solidFill>
                <a:cs typeface="Tahoma" pitchFamily="34" charset="0"/>
              </a:rPr>
              <a:t> </a:t>
            </a:r>
            <a:br>
              <a:rPr kumimoji="1" lang="th-TH" sz="2800">
                <a:solidFill>
                  <a:srgbClr val="FF9999"/>
                </a:solidFill>
                <a:cs typeface="Tahoma" pitchFamily="34" charset="0"/>
              </a:rPr>
            </a:br>
            <a:r>
              <a:rPr kumimoji="1" lang="th-TH" sz="2800">
                <a:solidFill>
                  <a:srgbClr val="FF9999"/>
                </a:solidFill>
                <a:cs typeface="Tahoma" pitchFamily="34" charset="0"/>
              </a:rPr>
              <a:t>	</a:t>
            </a:r>
            <a:r>
              <a:rPr kumimoji="1" lang="th-TH" sz="2800">
                <a:solidFill>
                  <a:srgbClr val="CCFF33"/>
                </a:solidFill>
                <a:cs typeface="Tahoma" pitchFamily="34" charset="0"/>
              </a:rPr>
              <a:t>ไม่ได้ขึ้นอยู่กับทุน</a:t>
            </a:r>
          </a:p>
          <a:p>
            <a:pPr>
              <a:spcBef>
                <a:spcPct val="40000"/>
              </a:spcBef>
            </a:pPr>
            <a:r>
              <a:rPr kumimoji="1" lang="th-TH" sz="2800">
                <a:solidFill>
                  <a:srgbClr val="FF99FF"/>
                </a:solidFill>
                <a:cs typeface="Tahoma" pitchFamily="34" charset="0"/>
              </a:rPr>
              <a:t>การจัดจำหน่าย </a:t>
            </a:r>
            <a:br>
              <a:rPr kumimoji="1" lang="th-TH" sz="2800">
                <a:solidFill>
                  <a:srgbClr val="FF99FF"/>
                </a:solidFill>
                <a:cs typeface="Tahoma" pitchFamily="34" charset="0"/>
              </a:rPr>
            </a:br>
            <a:r>
              <a:rPr kumimoji="1" lang="th-TH" sz="2800">
                <a:solidFill>
                  <a:srgbClr val="FF99FF"/>
                </a:solidFill>
                <a:cs typeface="Tahoma" pitchFamily="34" charset="0"/>
              </a:rPr>
              <a:t>	</a:t>
            </a:r>
            <a:r>
              <a:rPr kumimoji="1" lang="th-TH" sz="2800">
                <a:solidFill>
                  <a:srgbClr val="DDDDDD"/>
                </a:solidFill>
                <a:cs typeface="Tahoma" pitchFamily="34" charset="0"/>
              </a:rPr>
              <a:t>ให้ความสำคัญใน ความสะดวกของผู้บริโภคในการรับสาร </a:t>
            </a:r>
            <a:br>
              <a:rPr kumimoji="1" lang="th-TH" sz="2800">
                <a:solidFill>
                  <a:srgbClr val="DDDDDD"/>
                </a:solidFill>
                <a:cs typeface="Tahoma" pitchFamily="34" charset="0"/>
              </a:rPr>
            </a:br>
            <a:r>
              <a:rPr kumimoji="1" lang="th-TH" sz="2800">
                <a:solidFill>
                  <a:srgbClr val="DDDDDD"/>
                </a:solidFill>
                <a:cs typeface="Tahoma" pitchFamily="34" charset="0"/>
              </a:rPr>
              <a:t>	</a:t>
            </a:r>
            <a:r>
              <a:rPr kumimoji="1" lang="th-TH" sz="2800">
                <a:solidFill>
                  <a:srgbClr val="FF99FF"/>
                </a:solidFill>
                <a:cs typeface="Tahoma" pitchFamily="34" charset="0"/>
              </a:rPr>
              <a:t>มากกว่าการคิดถึงการเช่าเวลา ค้าร่วม สนับสนุน </a:t>
            </a:r>
            <a:br>
              <a:rPr kumimoji="1" lang="th-TH" sz="2800">
                <a:solidFill>
                  <a:srgbClr val="FF99FF"/>
                </a:solidFill>
                <a:cs typeface="Tahoma" pitchFamily="34" charset="0"/>
              </a:rPr>
            </a:br>
            <a:r>
              <a:rPr kumimoji="1" lang="th-TH" sz="2800">
                <a:solidFill>
                  <a:srgbClr val="FF99FF"/>
                </a:solidFill>
                <a:cs typeface="Tahoma" pitchFamily="34" charset="0"/>
              </a:rPr>
              <a:t>	ขายโฆษณา หรือ ประมูล</a:t>
            </a:r>
          </a:p>
          <a:p>
            <a:pPr>
              <a:spcBef>
                <a:spcPct val="40000"/>
              </a:spcBef>
            </a:pPr>
            <a:r>
              <a:rPr kumimoji="1" lang="th-TH" sz="2800">
                <a:solidFill>
                  <a:srgbClr val="FFCC00"/>
                </a:solidFill>
                <a:cs typeface="Tahoma" pitchFamily="34" charset="0"/>
              </a:rPr>
              <a:t>การส่งเสริมตลาด</a:t>
            </a:r>
            <a:r>
              <a:rPr kumimoji="1" lang="th-TH" sz="2800">
                <a:solidFill>
                  <a:srgbClr val="CCFFCC"/>
                </a:solidFill>
                <a:cs typeface="Tahoma" pitchFamily="34" charset="0"/>
              </a:rPr>
              <a:t> </a:t>
            </a:r>
            <a:r>
              <a:rPr kumimoji="1" lang="th-TH" sz="2800">
                <a:solidFill>
                  <a:srgbClr val="DDDDDD"/>
                </a:solidFill>
                <a:cs typeface="Tahoma" pitchFamily="34" charset="0"/>
              </a:rPr>
              <a:t>การสร้างความน่าเชื่อถือให้องค์กร และ แบรนด์	</a:t>
            </a:r>
            <a:r>
              <a:rPr kumimoji="1" lang="th-TH" sz="2800">
                <a:solidFill>
                  <a:srgbClr val="FFCC00"/>
                </a:solidFill>
                <a:cs typeface="Tahoma" pitchFamily="34" charset="0"/>
              </a:rPr>
              <a:t>มากกว่า การสร้างความต้องการ ให้แก่ผู้บริโภคเฉพาะกาล</a:t>
            </a:r>
          </a:p>
        </p:txBody>
      </p:sp>
    </p:spTree>
    <p:extLst>
      <p:ext uri="{BB962C8B-B14F-4D97-AF65-F5344CB8AC3E}">
        <p14:creationId xmlns:p14="http://schemas.microsoft.com/office/powerpoint/2010/main" val="41662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b="1" dirty="0"/>
              <a:t>ประเภทของธุรกิจภาพยนตร์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th-TH" dirty="0"/>
              <a:t>ในปี 2554 รัฐบาลมีนโยบายพัฒนาธุรกิจบริการที่มีศักยภาพเพื่อสร้างโอกาสสร้างโอกาสการขยายฐานการผลิตและการตลาดในระดับภูมิภาคธุรกิจภาพยนตร์เป็นอีกอุตสาหกรรมหนึ่งที่ได้รับการส่งเสริมโดยการเสริมสร้างบรรยากาศการลงทุนและการส่งเสริมด้านการตลาด(สำนักส่งเสริมธุรกิจบริการ  กลุ่มงานส่งเสริมธุรกิจบริการ </a:t>
            </a:r>
            <a:r>
              <a:rPr lang="en-US" dirty="0"/>
              <a:t>2555</a:t>
            </a:r>
            <a:r>
              <a:rPr lang="th-TH" dirty="0"/>
              <a:t>)</a:t>
            </a:r>
            <a:endParaRPr lang="en-US" dirty="0"/>
          </a:p>
          <a:p>
            <a:r>
              <a:rPr lang="th-TH" dirty="0"/>
              <a:t>กรมส่งเสริมการค้าระหว่างประเทศได้ดำเนินการส่งเสริมอุตสาหกรรม</a:t>
            </a:r>
            <a:r>
              <a:rPr lang="en-US" dirty="0" err="1"/>
              <a:t>Film&amp;Content</a:t>
            </a:r>
            <a:r>
              <a:rPr lang="th-TH" dirty="0"/>
              <a:t>                  ของไทยครอบคลุมธุรกิจสาขาต่างๆอาทิ</a:t>
            </a:r>
            <a:r>
              <a:rPr lang="en-US" dirty="0" err="1"/>
              <a:t>Movie,TV</a:t>
            </a:r>
            <a:r>
              <a:rPr lang="en-US" dirty="0"/>
              <a:t>/Broadcast, </a:t>
            </a:r>
            <a:r>
              <a:rPr lang="en-US" dirty="0" err="1"/>
              <a:t>Games&amp;Animation,Advertising,Music</a:t>
            </a:r>
            <a:r>
              <a:rPr lang="en-US" dirty="0"/>
              <a:t>,</a:t>
            </a:r>
          </a:p>
          <a:p>
            <a:r>
              <a:rPr lang="en-US" dirty="0" err="1"/>
              <a:t>MobilePhoneContent,Book&amp;Publication</a:t>
            </a:r>
            <a:r>
              <a:rPr lang="th-TH" dirty="0"/>
              <a:t>และธุรกิจบริการที่เกี่ยวเนื่องเช่น</a:t>
            </a:r>
            <a:r>
              <a:rPr lang="en-US" dirty="0"/>
              <a:t>Pre-</a:t>
            </a:r>
            <a:r>
              <a:rPr lang="en-US" dirty="0" err="1"/>
              <a:t>PostProduction</a:t>
            </a:r>
            <a:r>
              <a:rPr lang="th-TH" dirty="0"/>
              <a:t>และ</a:t>
            </a:r>
            <a:r>
              <a:rPr lang="en-US" dirty="0"/>
              <a:t>Location</a:t>
            </a:r>
            <a:r>
              <a:rPr lang="th-TH" dirty="0"/>
              <a:t>โดยการสร้างความร่วมมือกับองค์กรและจัดกิจกรรมส่งเสริมให้เกิดการค้า/การลงทุนกับต่างประเทศผ่านเครือข่ายสำนักงานของกรมฯกว่า60สาขาทั่วโลกโดยมีเป้าหมายที่จะเพิ่มมูลค่าการส่งออกของอุตสาหกรรม</a:t>
            </a:r>
            <a:r>
              <a:rPr lang="en-US" dirty="0" err="1"/>
              <a:t>Film&amp;Content</a:t>
            </a:r>
            <a:r>
              <a:rPr lang="th-TH" dirty="0"/>
              <a:t>ของไทยให้มีการขยายตัวของรายได้ในอุตสาหกรรมไม่ต่ำกว่าร้อยละ25ของรายได้รวมของอุตสาหกรรมในปีที่ผ่านมาซึ่งจะส่งผลให้ประเทศไทยเป็น</a:t>
            </a:r>
            <a:r>
              <a:rPr lang="en-US" dirty="0" err="1"/>
              <a:t>Entertainment&amp;ContentHubofAsia</a:t>
            </a:r>
            <a:r>
              <a:rPr lang="th-TH" dirty="0"/>
              <a:t>(สำนักส่งเสริมธุรกิจบริการ  กลุ่มงานส่งเสริมธุรกิจบริการ </a:t>
            </a:r>
            <a:r>
              <a:rPr lang="en-US" dirty="0"/>
              <a:t>2555</a:t>
            </a:r>
            <a:r>
              <a:rPr lang="th-TH" dirty="0"/>
              <a:t>)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2862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โครงสร้างและบุคลากรในธุรกิจภาพยนตร์</a:t>
            </a:r>
            <a:endParaRPr lang="en-US" dirty="0"/>
          </a:p>
          <a:p>
            <a:r>
              <a:rPr lang="th-TH" b="1" dirty="0"/>
              <a:t> </a:t>
            </a:r>
            <a:r>
              <a:rPr lang="th-TH" dirty="0" smtClean="0"/>
              <a:t>โครงสร้าง</a:t>
            </a:r>
            <a:r>
              <a:rPr lang="th-TH" dirty="0"/>
              <a:t>ธุรกิจภาพยนตร์ หมายถึง สภาพความสัมพันธ์ของบริษัทเอกชนรายต่าง ๆ ที่ดำเนินธุรกิจในอุตสาหรรมภาพยนตร์  ซึ่งในการผลิตภาพยนตร์จำเป็นต้องอาศัยองค์ประกอบด้านต่าง ๆ หลายอย่าง  รวมทั้งผู้ที่มีความรู้ความสามารถ และมีประสบการณ์ในการทำงานทางด้านภาพยนตร์เป็นปัจจัยสำคัญที่ส่งเสริมให้การผลิตภาพยนตร์เป็นไปอย่างมีประสิทธิภาพ  ซึ่งจะส่งผลให้ภาพยนตร์นั้นประสบความสำเร็จทั้งทางด้านคุณภาพและรายได้ 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2255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พิทักษ์ ปานเปรม (</a:t>
            </a:r>
            <a:r>
              <a:rPr lang="en-US" dirty="0"/>
              <a:t>2550)  </a:t>
            </a:r>
            <a:r>
              <a:rPr lang="th-TH" dirty="0"/>
              <a:t>ได้สรุปองค์ประกอบในการผลิตภาพยนตร์ดังต่อไปนี้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th-TH" dirty="0" smtClean="0"/>
              <a:t>ผู้อำนวยการ</a:t>
            </a:r>
            <a:r>
              <a:rPr lang="th-TH" dirty="0"/>
              <a:t>สร้าง (</a:t>
            </a:r>
            <a:r>
              <a:rPr lang="en-US" dirty="0"/>
              <a:t>Executive Producer) </a:t>
            </a:r>
            <a:r>
              <a:rPr lang="th-TH" dirty="0"/>
              <a:t>เป็นองค์ประกอบสำคัญและเป็นทรัพยากร</a:t>
            </a:r>
            <a:r>
              <a:rPr lang="th-TH" dirty="0" smtClean="0"/>
              <a:t>พื้นฐานของ</a:t>
            </a:r>
            <a:r>
              <a:rPr lang="th-TH" dirty="0"/>
              <a:t>การผลิต  โดยเฉพาะการสร้างภาพยนตร์ที่มีผู้อำนวยการสร้างภาพยนตร์เป็นผู้จัดหาเงินทุน  ดังนั้นชื่อเสียงของผู้อำนวยการสร้างหรือแหล่งเงินทุนของภาพยนตร์มีผลต่อความสำเร็จของภาพยนตร์เพราะทำให้ผู้เกี่ยวข้องในการผลิตภาพยนตร์มีความมั่นใจว่าภาพยนตร์ที่สร้างขึ้นจะไม่มีปัญหาด้านเงินทุนและการผลิตนอกจากนี้ผู้อำนวยการสร้างภาพยนตร์ยังเปรียบเหมือนสัญลักษณ์แห่งความน่าเชื่อถือ (</a:t>
            </a:r>
            <a:r>
              <a:rPr lang="en-US" dirty="0"/>
              <a:t>Credibility) </a:t>
            </a:r>
            <a:r>
              <a:rPr lang="th-TH" dirty="0"/>
              <a:t>ที่ผู้เกี่ยวข้องให้ความไว้วางใจต่อภาพยนตร์เรื่องนั้นๆ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5273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2. </a:t>
            </a:r>
            <a:r>
              <a:rPr lang="th-TH" dirty="0" smtClean="0"/>
              <a:t>ดารา</a:t>
            </a:r>
            <a:r>
              <a:rPr lang="th-TH" dirty="0"/>
              <a:t>หรือผู้แสดงนำ (</a:t>
            </a:r>
            <a:r>
              <a:rPr lang="en-US" dirty="0"/>
              <a:t>Cast) </a:t>
            </a:r>
            <a:r>
              <a:rPr lang="th-TH" dirty="0"/>
              <a:t>เป็นสิ่งสำคัญที่วงการภาพยนตร์ยอมรับว่ามีอิทธิพลอย่างสูง และ</a:t>
            </a:r>
            <a:r>
              <a:rPr lang="th-TH" dirty="0" smtClean="0"/>
              <a:t>เป็นสิ่ง</a:t>
            </a:r>
            <a:r>
              <a:rPr lang="th-TH" dirty="0"/>
              <a:t>ที่ผู้สร้างภาพยนตร์ไทยให้ความสำคัญ  เนื่องจากดาราผู้แสดงนำเป็นที่ชื่นชอบของผู้ชมและผู้ชมมักจะยึดติดอยู่กับดาราผู้แสดงนำด้วยความชื่นชอบในตัวตนของดารามากกว่าเรื่องราวและเนื้อหาของภาพยนตร์  ดังนั้นดาราที่ได้รับความนิยมมักได้รับเลือกให้แสดงในภาพยนตร์อยู่เป็นประจำเพราะดารายอดนิยมนั้นสามารถเป็นหลักประกันในการสร้างให้กับผู้สร้างภาพยนตร์ไทยว่าภาพยนตร์เรื่องนั้นต้องมีผู้ชมเข้าชมภาพยนตร์แน่นอน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3973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3. </a:t>
            </a:r>
            <a:r>
              <a:rPr lang="th-TH" dirty="0" smtClean="0"/>
              <a:t>บท</a:t>
            </a:r>
            <a:r>
              <a:rPr lang="th-TH" dirty="0"/>
              <a:t>ประพันธ์ เป็นเรื่องราวหรือเนื้อหาของภาพยนตร์ไทย  โดยส่วนใหญ่นำมาจากบทประพันธ์</a:t>
            </a:r>
            <a:r>
              <a:rPr lang="th-TH" dirty="0" smtClean="0"/>
              <a:t>นวนิยาย</a:t>
            </a:r>
            <a:r>
              <a:rPr lang="th-TH" dirty="0"/>
              <a:t>ของนักเขียนที่มีชื่อเสียงหรือมาจากประสบการณ์ตัวเองของผู้เขียนบทภาพยนตร์</a:t>
            </a:r>
            <a:endParaRPr lang="en-US" dirty="0"/>
          </a:p>
          <a:p>
            <a:pPr lvl="0"/>
            <a:r>
              <a:rPr lang="en-US" dirty="0" smtClean="0"/>
              <a:t>4. </a:t>
            </a:r>
            <a:r>
              <a:rPr lang="th-TH" dirty="0" smtClean="0"/>
              <a:t>ผู้</a:t>
            </a:r>
            <a:r>
              <a:rPr lang="th-TH" dirty="0"/>
              <a:t>กำกับภาพยนตร์ (</a:t>
            </a:r>
            <a:r>
              <a:rPr lang="en-US" dirty="0"/>
              <a:t>Director) </a:t>
            </a:r>
            <a:r>
              <a:rPr lang="th-TH" dirty="0"/>
              <a:t>เป็นผู้รับผิดชอบหลักในการผลิตภาพยนตร์ตั้งแต่ต้นจน</a:t>
            </a:r>
            <a:r>
              <a:rPr lang="th-TH" dirty="0" smtClean="0"/>
              <a:t>สิ้นสุดกระบวนการ</a:t>
            </a:r>
            <a:r>
              <a:rPr lang="th-TH" dirty="0"/>
              <a:t>ผลิต  ผู้กำกับมีความสำคัญมากเพราะเป็นผู้อยู่เบื้องหลังความสำเร็จของผู้สร้างภาพยนตร์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420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5. </a:t>
            </a:r>
            <a:r>
              <a:rPr lang="th-TH" dirty="0" smtClean="0"/>
              <a:t>เทคนิค</a:t>
            </a:r>
            <a:r>
              <a:rPr lang="th-TH" dirty="0"/>
              <a:t>การผลิต (</a:t>
            </a:r>
            <a:r>
              <a:rPr lang="en-US" dirty="0"/>
              <a:t>Production)</a:t>
            </a:r>
            <a:r>
              <a:rPr lang="th-TH" dirty="0"/>
              <a:t> ในการสร้างภาพยนตร์แต่ละเรื่องมีความจำเป็นต้องมีเทคนิค</a:t>
            </a:r>
            <a:r>
              <a:rPr lang="th-TH" dirty="0" smtClean="0"/>
              <a:t>ในการ</a:t>
            </a:r>
            <a:r>
              <a:rPr lang="th-TH" dirty="0"/>
              <a:t>ผลิต  โดยเริ่มตั้งแต่เทคนิคในการถ่ายทำโดยการเทคนิคพิเศษต่าง ๆ  เช่นระบบเสียง  ระบบภาพ  การจัดสถานที่และจัดฉาก  และเสื้อผ้าของนักแสดง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2484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อุรุพงษ์ แพทย์คชา (</a:t>
            </a:r>
            <a:r>
              <a:rPr lang="en-US" dirty="0"/>
              <a:t>2557</a:t>
            </a:r>
            <a:r>
              <a:rPr lang="th-TH" dirty="0"/>
              <a:t>, น. </a:t>
            </a:r>
            <a:r>
              <a:rPr lang="en-US" dirty="0"/>
              <a:t>147</a:t>
            </a:r>
            <a:r>
              <a:rPr lang="th-TH" dirty="0"/>
              <a:t>) ได้เพิ่มปัจจัยสำคัญในกระบวนการผลิตภาพยนตร์ ดังนี้</a:t>
            </a:r>
            <a:endParaRPr lang="en-US" dirty="0"/>
          </a:p>
          <a:p>
            <a:pPr lvl="0"/>
            <a:r>
              <a:rPr lang="en-US" dirty="0" smtClean="0"/>
              <a:t>6. </a:t>
            </a:r>
            <a:r>
              <a:rPr lang="th-TH" dirty="0" smtClean="0"/>
              <a:t>โรง</a:t>
            </a:r>
            <a:r>
              <a:rPr lang="th-TH" dirty="0"/>
              <a:t>ภาพยนตร์  ภาพยนตร์ที่ถูกผลิตขึ้นเมื่อนำเข้าฉายในทำเลที่เหมาะสม โดยได้รับการบรรจุ</a:t>
            </a:r>
            <a:r>
              <a:rPr lang="th-TH" dirty="0" smtClean="0"/>
              <a:t>ในโปรแกรม</a:t>
            </a:r>
            <a:r>
              <a:rPr lang="th-TH" dirty="0"/>
              <a:t>ที่เป็นระบบของเครือโรงภาพยนตร์ที่มีคุณภาพ ตั้งอยู่ใจกลางเมือง มีผู้นิยมเข้าชมภาพยนตร์ ณ ที่นั้นเป็นจำนวนมากย่อมทำให้ภาพยนตร์ที่ดีเรื่องนั้นมีโอกาสได้รับรายได้</a:t>
            </a:r>
            <a:r>
              <a:rPr lang="th-TH" dirty="0" smtClean="0"/>
              <a:t>เพิ่มขึ้น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6796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7. </a:t>
            </a:r>
            <a:r>
              <a:rPr lang="th-TH" dirty="0" smtClean="0"/>
              <a:t>การ</a:t>
            </a:r>
            <a:r>
              <a:rPr lang="th-TH" dirty="0"/>
              <a:t>โฆษณาภาพยนตร์ เป็นสิ่งจำเป็นเพราะสามารถดึงดูดและสร้างความสนใจแก่</a:t>
            </a:r>
            <a:r>
              <a:rPr lang="th-TH" dirty="0" smtClean="0"/>
              <a:t>ผู้ชมผ่าน</a:t>
            </a:r>
            <a:r>
              <a:rPr lang="th-TH" dirty="0"/>
              <a:t>สื่อต่าง </a:t>
            </a:r>
            <a:r>
              <a:rPr lang="th-TH" dirty="0" smtClean="0"/>
              <a:t>ๆ </a:t>
            </a:r>
            <a:r>
              <a:rPr lang="th-TH" dirty="0"/>
              <a:t>การโฆษณานี้ต้องมีการวางแผนอย่างรัดกุม โดยต้องวิเคราะห์หาจุดขายที่ทำให้คนสนใจเข้าชมภาพยนตร์  เพราะหากวางแผนผิดพลาดแล้วโอกาสในการแก้ไขจะทำได้ยาก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8. </a:t>
            </a:r>
            <a:r>
              <a:rPr lang="th-TH" dirty="0" smtClean="0"/>
              <a:t>การ</a:t>
            </a:r>
            <a:r>
              <a:rPr lang="th-TH" dirty="0"/>
              <a:t>ประชาสัมพันธ์ภาพยนตร์  เป็นการบอกข่าวสารเกี่ยวกับภาพยนตร์ควบคู่ไปกับการ</a:t>
            </a:r>
            <a:r>
              <a:rPr lang="th-TH" dirty="0" smtClean="0"/>
              <a:t>สร้างภาพยนตร์ </a:t>
            </a:r>
            <a:r>
              <a:rPr lang="th-TH" dirty="0"/>
              <a:t>เพื่อให้ภาพยนตร์เรื่องนั้น ๆ มีข่าวคราวให้ผู้ชมรับรู้เป็นระยะๆ ซึ่งช่วยสร้างความสนใจและเร้าใจให้ผู้ชมเกิดความต้องการชมภาพยนตร์เรื่องดังกล่าว   </a:t>
            </a:r>
            <a:endParaRPr lang="en-US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7307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66C2-A6B2-4504-8238-9547FB1A67B7}" type="slidenum">
              <a:rPr lang="en-US"/>
              <a:pPr/>
              <a:t>39</a:t>
            </a:fld>
            <a:endParaRPr lang="en-US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10138" y="532580"/>
            <a:ext cx="8046022" cy="6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541338" indent="-541338">
              <a:spcBef>
                <a:spcPct val="45000"/>
              </a:spcBef>
              <a:tabLst>
                <a:tab pos="806450" algn="l"/>
              </a:tabLst>
            </a:pPr>
            <a:r>
              <a:rPr lang="th-TH" sz="3200">
                <a:solidFill>
                  <a:srgbClr val="CCFF99"/>
                </a:solidFill>
                <a:cs typeface="Tahoma" pitchFamily="34" charset="0"/>
              </a:rPr>
              <a:t>5.	บุคลากรการผลิต</a:t>
            </a:r>
            <a:r>
              <a:rPr lang="en-US" sz="3200">
                <a:solidFill>
                  <a:srgbClr val="CCFF99"/>
                </a:solidFill>
              </a:rPr>
              <a:t>ภาพยนตร์</a:t>
            </a:r>
            <a:r>
              <a:rPr lang="en-US" sz="3200">
                <a:solidFill>
                  <a:srgbClr val="DDDDDD"/>
                </a:solidFill>
              </a:rPr>
              <a:t> </a:t>
            </a:r>
          </a:p>
          <a:p>
            <a:pPr marL="541338" indent="-541338">
              <a:spcBef>
                <a:spcPct val="30000"/>
              </a:spcBef>
              <a:tabLst>
                <a:tab pos="806450" algn="l"/>
              </a:tabLst>
            </a:pP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	</a:t>
            </a:r>
            <a:r>
              <a:rPr lang="en-US" sz="2800">
                <a:solidFill>
                  <a:srgbClr val="DDDDDD"/>
                </a:solidFill>
              </a:rPr>
              <a:t>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ส่วนบริหาร</a:t>
            </a:r>
            <a:r>
              <a:rPr lang="en-US" sz="2800">
                <a:solidFill>
                  <a:srgbClr val="DDDDDD"/>
                </a:solidFill>
              </a:rPr>
              <a:t> (studio management)</a:t>
            </a:r>
          </a:p>
          <a:p>
            <a:pPr marL="541338" indent="-541338">
              <a:tabLst>
                <a:tab pos="806450" algn="l"/>
              </a:tabLst>
            </a:pP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	</a:t>
            </a:r>
            <a:r>
              <a:rPr lang="en-US" sz="2800">
                <a:solidFill>
                  <a:srgbClr val="DDDDDD"/>
                </a:solidFill>
              </a:rPr>
              <a:t>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แผนกตัดต่อ</a:t>
            </a:r>
          </a:p>
          <a:p>
            <a:pPr marL="541338" indent="-541338">
              <a:tabLst>
                <a:tab pos="806450" algn="l"/>
              </a:tabLst>
            </a:pP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	</a:t>
            </a: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แผนกศิลป์</a:t>
            </a:r>
            <a:endParaRPr lang="en-US" sz="2800">
              <a:solidFill>
                <a:srgbClr val="DDDDDD"/>
              </a:solidFill>
              <a:cs typeface="Tahoma" pitchFamily="34" charset="0"/>
            </a:endParaRPr>
          </a:p>
          <a:p>
            <a:pPr marL="541338" indent="-541338">
              <a:tabLst>
                <a:tab pos="806450" algn="l"/>
              </a:tabLst>
            </a:pP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	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แผนกถ่ายทำ</a:t>
            </a:r>
          </a:p>
          <a:p>
            <a:pPr marL="541338" indent="-541338">
              <a:tabLst>
                <a:tab pos="806450" algn="l"/>
              </a:tabLst>
            </a:pP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	</a:t>
            </a: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แผนกเสียง</a:t>
            </a:r>
            <a:endParaRPr lang="en-US" sz="2800">
              <a:solidFill>
                <a:srgbClr val="DDDDDD"/>
              </a:solidFill>
              <a:cs typeface="Tahoma" pitchFamily="34" charset="0"/>
            </a:endParaRPr>
          </a:p>
          <a:p>
            <a:pPr marL="541338" indent="-541338">
              <a:tabLst>
                <a:tab pos="806450" algn="l"/>
              </a:tabLst>
            </a:pP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	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แผนกเสื้อผ้า หน้า ผม (</a:t>
            </a: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wardrobe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)</a:t>
            </a:r>
            <a:endParaRPr lang="en-US" sz="2800">
              <a:solidFill>
                <a:srgbClr val="DDDDDD"/>
              </a:solidFill>
              <a:cs typeface="Tahoma" pitchFamily="34" charset="0"/>
            </a:endParaRPr>
          </a:p>
          <a:p>
            <a:pPr marL="541338" indent="-541338">
              <a:tabLst>
                <a:tab pos="806450" algn="l"/>
              </a:tabLst>
            </a:pP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	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สร้างฉาก อุปกรณ์ (</a:t>
            </a: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prop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)</a:t>
            </a:r>
            <a:endParaRPr lang="en-US" sz="2800">
              <a:solidFill>
                <a:srgbClr val="DDDDDD"/>
              </a:solidFill>
              <a:cs typeface="Tahoma" pitchFamily="34" charset="0"/>
            </a:endParaRPr>
          </a:p>
          <a:p>
            <a:pPr marL="541338" indent="-541338">
              <a:tabLst>
                <a:tab pos="806450" algn="l"/>
              </a:tabLst>
            </a:pP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	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ตกแต่ง ประกอบ ฉาก อุปกรณ์ (</a:t>
            </a: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set–prop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)</a:t>
            </a:r>
            <a:endParaRPr lang="en-US" sz="2800">
              <a:solidFill>
                <a:srgbClr val="DDDDDD"/>
              </a:solidFill>
              <a:cs typeface="Tahoma" pitchFamily="34" charset="0"/>
            </a:endParaRPr>
          </a:p>
          <a:p>
            <a:pPr marL="541338" indent="-541338">
              <a:tabLst>
                <a:tab pos="806450" algn="l"/>
              </a:tabLst>
            </a:pP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	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โยธา ยก ย้าย ขุด เจาะ รื้อถอน</a:t>
            </a:r>
          </a:p>
          <a:p>
            <a:pPr marL="541338" indent="-541338">
              <a:tabLst>
                <a:tab pos="806450" algn="l"/>
              </a:tabLst>
            </a:pP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	</a:t>
            </a: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ไฟถ่ายทำ</a:t>
            </a:r>
            <a:endParaRPr lang="en-US" sz="2800">
              <a:solidFill>
                <a:srgbClr val="DDDDDD"/>
              </a:solidFill>
              <a:cs typeface="Tahoma" pitchFamily="34" charset="0"/>
            </a:endParaRPr>
          </a:p>
          <a:p>
            <a:pPr marL="541338" indent="-541338">
              <a:tabLst>
                <a:tab pos="806450" algn="l"/>
              </a:tabLst>
            </a:pP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	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พาหนะและสวัสดิการ</a:t>
            </a:r>
            <a:endParaRPr lang="en-US" sz="2800">
              <a:solidFill>
                <a:srgbClr val="DDDDDD"/>
              </a:solidFill>
              <a:cs typeface="Tahoma" pitchFamily="34" charset="0"/>
            </a:endParaRPr>
          </a:p>
          <a:p>
            <a:pPr marL="541338" indent="-541338">
              <a:tabLst>
                <a:tab pos="806450" algn="l"/>
              </a:tabLst>
            </a:pPr>
            <a:r>
              <a:rPr lang="en-US" sz="2800">
                <a:solidFill>
                  <a:srgbClr val="DDDDDD"/>
                </a:solidFill>
                <a:cs typeface="Tahoma" pitchFamily="34" charset="0"/>
              </a:rPr>
              <a:t>	–</a:t>
            </a:r>
            <a:r>
              <a:rPr lang="th-TH" sz="2800">
                <a:solidFill>
                  <a:srgbClr val="DDDDDD"/>
                </a:solidFill>
                <a:cs typeface="Tahoma" pitchFamily="34" charset="0"/>
              </a:rPr>
              <a:t>จัดการกองถ่ายและสวัสดิภาพความปลอดภัย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10138" y="0"/>
            <a:ext cx="3968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/>
          <a:p>
            <a:pPr>
              <a:spcBef>
                <a:spcPct val="30000"/>
              </a:spcBef>
            </a:pPr>
            <a:r>
              <a:rPr lang="th-TH">
                <a:solidFill>
                  <a:srgbClr val="FF9933"/>
                </a:solidFill>
                <a:cs typeface="Tahoma" pitchFamily="34" charset="0"/>
              </a:rPr>
              <a:t>ภาคความรู้ การผลิตภาพยนตร์และวิดีทัศน์</a:t>
            </a:r>
            <a:endParaRPr lang="en-US">
              <a:solidFill>
                <a:srgbClr val="FF9933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4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46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46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ยุคบุกเบิก (ค.ศ.1815</a:t>
            </a:r>
            <a:r>
              <a:rPr lang="en-US" dirty="0"/>
              <a:t>–</a:t>
            </a:r>
            <a:r>
              <a:rPr lang="th-TH" dirty="0"/>
              <a:t>1907)</a:t>
            </a:r>
            <a:endParaRPr lang="en-US" dirty="0"/>
          </a:p>
          <a:p>
            <a:r>
              <a:rPr lang="th-TH" dirty="0"/>
              <a:t>การทดลองของเอดิสันและคณะ  เอดิสันและดิคสันได้มาทำงานทดลองเกี่ยวกับภาพยนตร์ในราวปีค.ศ. 1888  จนสามารถประดิษฐ์กล้องถ่ายภาพยนตร์เครื่องแรกของโลกได้สำเร็จในปีค.ศ.1889  เรียกชื่อว่า</a:t>
            </a:r>
            <a:r>
              <a:rPr lang="en-US" dirty="0" err="1"/>
              <a:t>Kinetograph</a:t>
            </a:r>
            <a:r>
              <a:rPr lang="th-TH" dirty="0"/>
              <a:t>  นอกจากนี้ยังได้ประดิษฐ์เครื่องฉายภาพยนตร์ที่เรียกว่า  </a:t>
            </a:r>
            <a:r>
              <a:rPr lang="en-US" dirty="0" err="1"/>
              <a:t>Kinetoscope</a:t>
            </a:r>
            <a:r>
              <a:rPr lang="en-US" dirty="0"/>
              <a:t> </a:t>
            </a:r>
            <a:r>
              <a:rPr lang="th-TH" dirty="0"/>
              <a:t>ขึ้นด้วย  แต่เป็นเครื่องฉายในลักษณะ</a:t>
            </a:r>
            <a:r>
              <a:rPr lang="en-US" dirty="0"/>
              <a:t>“</a:t>
            </a:r>
            <a:r>
              <a:rPr lang="th-TH" dirty="0"/>
              <a:t>ถ้ำมอง</a:t>
            </a:r>
            <a:r>
              <a:rPr lang="en-US" dirty="0"/>
              <a:t>” (Peep-Show) </a:t>
            </a:r>
            <a:r>
              <a:rPr lang="th-TH" dirty="0"/>
              <a:t>ที่ดูได้คราวละหนึ่งคน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>
                <a:effectLst/>
              </a:rPr>
              <a:t>ความสำคัญและพัฒนาการของธุรกิจภาพยนตร์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31472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15A8D-9C82-4FAD-A409-EC9FD127E22C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608413" y="1916948"/>
            <a:ext cx="2429799" cy="4670563"/>
            <a:chOff x="2685" y="1141"/>
            <a:chExt cx="1808" cy="2780"/>
          </a:xfrm>
        </p:grpSpPr>
        <p:sp>
          <p:nvSpPr>
            <p:cNvPr id="103427" name="Rectangle 10"/>
            <p:cNvSpPr>
              <a:spLocks noChangeArrowheads="1"/>
            </p:cNvSpPr>
            <p:nvPr/>
          </p:nvSpPr>
          <p:spPr bwMode="auto">
            <a:xfrm>
              <a:off x="2685" y="3550"/>
              <a:ext cx="1808" cy="371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72000" rIns="0" bIns="72000"/>
            <a:lstStyle/>
            <a:p>
              <a:pPr algn="ctr">
                <a:spcBef>
                  <a:spcPct val="45000"/>
                </a:spcBef>
                <a:tabLst>
                  <a:tab pos="806450" algn="l"/>
                </a:tabLst>
              </a:pPr>
              <a:r>
                <a:rPr lang="th-TH" sz="2400" dirty="0">
                  <a:solidFill>
                    <a:srgbClr val="CCFF99"/>
                  </a:solidFill>
                  <a:cs typeface="Tahoma" pitchFamily="34" charset="0"/>
                </a:rPr>
                <a:t>ตัดต่อ</a:t>
              </a:r>
              <a:r>
                <a:rPr lang="en-US" sz="2400" dirty="0">
                  <a:solidFill>
                    <a:srgbClr val="CCFF99"/>
                  </a:solidFill>
                  <a:cs typeface="Tahoma" pitchFamily="34" charset="0"/>
                </a:rPr>
                <a:t> </a:t>
              </a:r>
              <a:r>
                <a:rPr lang="th-TH" sz="2400" dirty="0">
                  <a:solidFill>
                    <a:srgbClr val="CCFF99"/>
                  </a:solidFill>
                  <a:cs typeface="Tahoma" pitchFamily="34" charset="0"/>
                </a:rPr>
                <a:t>ลำดับภาพ</a:t>
              </a:r>
              <a:endParaRPr lang="th-TH" sz="2400" dirty="0">
                <a:solidFill>
                  <a:srgbClr val="DDDDDD"/>
                </a:solidFill>
                <a:cs typeface="Tahoma" pitchFamily="34" charset="0"/>
              </a:endParaRPr>
            </a:p>
          </p:txBody>
        </p:sp>
        <p:cxnSp>
          <p:nvCxnSpPr>
            <p:cNvPr id="103428" name="AutoShape 87"/>
            <p:cNvCxnSpPr>
              <a:cxnSpLocks noChangeShapeType="1"/>
            </p:cNvCxnSpPr>
            <p:nvPr/>
          </p:nvCxnSpPr>
          <p:spPr bwMode="auto">
            <a:xfrm flipH="1">
              <a:off x="3429" y="1141"/>
              <a:ext cx="33" cy="2425"/>
            </a:xfrm>
            <a:prstGeom prst="straightConnector1">
              <a:avLst/>
            </a:prstGeom>
            <a:noFill/>
            <a:ln w="152400">
              <a:solidFill>
                <a:srgbClr val="FFFF66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495525" y="1375969"/>
            <a:ext cx="2742931" cy="608181"/>
          </a:xfrm>
          <a:prstGeom prst="rect">
            <a:avLst/>
          </a:prstGeom>
          <a:solidFill>
            <a:srgbClr val="1C4020"/>
          </a:solidFill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lIns="0" tIns="72000" rIns="0" bIns="72000"/>
          <a:lstStyle/>
          <a:p>
            <a:pPr marL="541338" indent="-541338" algn="ctr">
              <a:spcBef>
                <a:spcPct val="45000"/>
              </a:spcBef>
              <a:tabLst>
                <a:tab pos="806450" algn="l"/>
              </a:tabLst>
            </a:pPr>
            <a:r>
              <a:rPr lang="th-TH" sz="2800">
                <a:solidFill>
                  <a:srgbClr val="CCFF99"/>
                </a:solidFill>
                <a:cs typeface="Tahoma" pitchFamily="34" charset="0"/>
              </a:rPr>
              <a:t>ผู้กำกับการแสดง</a:t>
            </a:r>
            <a:endParaRPr lang="th-TH">
              <a:solidFill>
                <a:srgbClr val="DDDDDD"/>
              </a:solidFill>
              <a:cs typeface="Tahoma" pitchFamily="34" charset="0"/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557345" y="309131"/>
            <a:ext cx="2620635" cy="64850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72000" rIns="0" bIns="72000"/>
          <a:lstStyle/>
          <a:p>
            <a:pPr marL="541338" indent="-541338" algn="ctr">
              <a:spcBef>
                <a:spcPct val="45000"/>
              </a:spcBef>
              <a:tabLst>
                <a:tab pos="806450" algn="l"/>
              </a:tabLst>
            </a:pPr>
            <a:r>
              <a:rPr lang="th-TH" sz="2800">
                <a:solidFill>
                  <a:srgbClr val="CCFF99"/>
                </a:solidFill>
                <a:cs typeface="Tahoma" pitchFamily="34" charset="0"/>
              </a:rPr>
              <a:t>ผู้อำนวยการสร้าง</a:t>
            </a:r>
            <a:endParaRPr lang="th-TH">
              <a:solidFill>
                <a:srgbClr val="DDDDDD"/>
              </a:solidFill>
              <a:cs typeface="Tahoma" pitchFamily="34" charset="0"/>
            </a:endParaRPr>
          </a:p>
        </p:txBody>
      </p:sp>
      <p:cxnSp>
        <p:nvCxnSpPr>
          <p:cNvPr id="149585" name="AutoShape 81"/>
          <p:cNvCxnSpPr>
            <a:cxnSpLocks noChangeShapeType="1"/>
            <a:stCxn id="149508" idx="2"/>
            <a:endCxn id="149506" idx="0"/>
          </p:cNvCxnSpPr>
          <p:nvPr/>
        </p:nvCxnSpPr>
        <p:spPr bwMode="auto">
          <a:xfrm>
            <a:off x="4867661" y="971074"/>
            <a:ext cx="0" cy="391454"/>
          </a:xfrm>
          <a:prstGeom prst="straightConnector1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5243958" y="1997591"/>
            <a:ext cx="2455334" cy="1819503"/>
            <a:chOff x="3902" y="1189"/>
            <a:chExt cx="1827" cy="1083"/>
          </a:xfrm>
        </p:grpSpPr>
        <p:sp>
          <p:nvSpPr>
            <p:cNvPr id="103433" name="Rectangle 7"/>
            <p:cNvSpPr>
              <a:spLocks noChangeArrowheads="1"/>
            </p:cNvSpPr>
            <p:nvPr/>
          </p:nvSpPr>
          <p:spPr bwMode="auto">
            <a:xfrm>
              <a:off x="4958" y="1350"/>
              <a:ext cx="771" cy="922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72000" rIns="0" bIns="72000"/>
            <a:lstStyle/>
            <a:p>
              <a:pPr algn="ctr">
                <a:spcBef>
                  <a:spcPct val="45000"/>
                </a:spcBef>
                <a:tabLst>
                  <a:tab pos="806450" algn="l"/>
                </a:tabLst>
              </a:pPr>
              <a:r>
                <a:rPr lang="th-TH" sz="2800">
                  <a:solidFill>
                    <a:srgbClr val="CCFF99"/>
                  </a:solidFill>
                  <a:cs typeface="Tahoma" pitchFamily="34" charset="0"/>
                </a:rPr>
                <a:t>กล้อง</a:t>
              </a:r>
              <a:br>
                <a:rPr lang="th-TH" sz="2800">
                  <a:solidFill>
                    <a:srgbClr val="CCFF99"/>
                  </a:solidFill>
                  <a:cs typeface="Tahoma" pitchFamily="34" charset="0"/>
                </a:rPr>
              </a:br>
              <a:r>
                <a:rPr lang="th-TH" sz="2800">
                  <a:solidFill>
                    <a:srgbClr val="CCFF99"/>
                  </a:solidFill>
                  <a:cs typeface="Tahoma" pitchFamily="34" charset="0"/>
                </a:rPr>
                <a:t>ไฟ</a:t>
              </a:r>
              <a:br>
                <a:rPr lang="th-TH" sz="2800">
                  <a:solidFill>
                    <a:srgbClr val="CCFF99"/>
                  </a:solidFill>
                  <a:cs typeface="Tahoma" pitchFamily="34" charset="0"/>
                </a:rPr>
              </a:br>
              <a:r>
                <a:rPr lang="th-TH" sz="2800">
                  <a:solidFill>
                    <a:srgbClr val="CCFF99"/>
                  </a:solidFill>
                  <a:cs typeface="Tahoma" pitchFamily="34" charset="0"/>
                </a:rPr>
                <a:t>ไมค์</a:t>
              </a:r>
              <a:endParaRPr lang="th-TH">
                <a:solidFill>
                  <a:srgbClr val="DDDDDD"/>
                </a:solidFill>
                <a:cs typeface="Tahoma" pitchFamily="34" charset="0"/>
              </a:endParaRPr>
            </a:p>
          </p:txBody>
        </p:sp>
        <p:cxnSp>
          <p:nvCxnSpPr>
            <p:cNvPr id="103434" name="AutoShape 82"/>
            <p:cNvCxnSpPr>
              <a:cxnSpLocks noChangeShapeType="1"/>
            </p:cNvCxnSpPr>
            <p:nvPr/>
          </p:nvCxnSpPr>
          <p:spPr bwMode="auto">
            <a:xfrm rot="16200000" flipH="1">
              <a:off x="4267" y="824"/>
              <a:ext cx="286" cy="1016"/>
            </a:xfrm>
            <a:prstGeom prst="bentConnector2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3799250" y="3675969"/>
            <a:ext cx="2072317" cy="1738861"/>
            <a:chOff x="2827" y="2188"/>
            <a:chExt cx="1543" cy="1035"/>
          </a:xfrm>
        </p:grpSpPr>
        <p:sp>
          <p:nvSpPr>
            <p:cNvPr id="103436" name="Rectangle 8"/>
            <p:cNvSpPr>
              <a:spLocks noChangeArrowheads="1"/>
            </p:cNvSpPr>
            <p:nvPr/>
          </p:nvSpPr>
          <p:spPr bwMode="auto">
            <a:xfrm>
              <a:off x="2827" y="2588"/>
              <a:ext cx="1543" cy="635"/>
            </a:xfrm>
            <a:prstGeom prst="rect">
              <a:avLst/>
            </a:prstGeom>
            <a:solidFill>
              <a:srgbClr val="1C4020"/>
            </a:solidFill>
            <a:ln w="254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0" tIns="72000" rIns="0" bIns="72000"/>
            <a:lstStyle/>
            <a:p>
              <a:pPr algn="ctr">
                <a:spcBef>
                  <a:spcPct val="45000"/>
                </a:spcBef>
                <a:tabLst>
                  <a:tab pos="806450" algn="l"/>
                </a:tabLst>
              </a:pPr>
              <a:r>
                <a:rPr lang="th-TH" sz="2800">
                  <a:solidFill>
                    <a:srgbClr val="CCFF99"/>
                  </a:solidFill>
                  <a:cs typeface="Tahoma" pitchFamily="34" charset="0"/>
                </a:rPr>
                <a:t>ดารานำ</a:t>
              </a:r>
              <a:br>
                <a:rPr lang="th-TH" sz="2800">
                  <a:solidFill>
                    <a:srgbClr val="CCFF99"/>
                  </a:solidFill>
                  <a:cs typeface="Tahoma" pitchFamily="34" charset="0"/>
                </a:rPr>
              </a:br>
              <a:r>
                <a:rPr lang="th-TH" sz="2800">
                  <a:solidFill>
                    <a:srgbClr val="CCFF99"/>
                  </a:solidFill>
                  <a:cs typeface="Tahoma" pitchFamily="34" charset="0"/>
                </a:rPr>
                <a:t>ดาราประกอบ</a:t>
              </a:r>
              <a:endParaRPr lang="th-TH">
                <a:solidFill>
                  <a:srgbClr val="DDDDDD"/>
                </a:solidFill>
                <a:cs typeface="Tahoma" pitchFamily="34" charset="0"/>
              </a:endParaRPr>
            </a:p>
          </p:txBody>
        </p:sp>
        <p:cxnSp>
          <p:nvCxnSpPr>
            <p:cNvPr id="103437" name="AutoShape 83"/>
            <p:cNvCxnSpPr>
              <a:cxnSpLocks noChangeShapeType="1"/>
              <a:stCxn id="103439" idx="2"/>
              <a:endCxn id="103436" idx="0"/>
            </p:cNvCxnSpPr>
            <p:nvPr/>
          </p:nvCxnSpPr>
          <p:spPr bwMode="auto">
            <a:xfrm flipH="1">
              <a:off x="3599" y="2188"/>
              <a:ext cx="16" cy="392"/>
            </a:xfrm>
            <a:prstGeom prst="straightConnector1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3822096" y="1997590"/>
            <a:ext cx="2072317" cy="1664938"/>
            <a:chOff x="2844" y="1189"/>
            <a:chExt cx="1542" cy="991"/>
          </a:xfrm>
        </p:grpSpPr>
        <p:sp>
          <p:nvSpPr>
            <p:cNvPr id="103439" name="Rectangle 80"/>
            <p:cNvSpPr>
              <a:spLocks noChangeArrowheads="1"/>
            </p:cNvSpPr>
            <p:nvPr/>
          </p:nvSpPr>
          <p:spPr bwMode="auto">
            <a:xfrm>
              <a:off x="2844" y="1771"/>
              <a:ext cx="1542" cy="409"/>
            </a:xfrm>
            <a:prstGeom prst="rect">
              <a:avLst/>
            </a:prstGeom>
            <a:solidFill>
              <a:srgbClr val="1C4020"/>
            </a:solidFill>
            <a:ln w="254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0" tIns="72000" rIns="0" bIns="72000"/>
            <a:lstStyle/>
            <a:p>
              <a:pPr marL="541338" indent="-541338" algn="ctr">
                <a:spcBef>
                  <a:spcPct val="45000"/>
                </a:spcBef>
                <a:tabLst>
                  <a:tab pos="806450" algn="l"/>
                </a:tabLst>
              </a:pPr>
              <a:r>
                <a:rPr lang="th-TH" sz="2800">
                  <a:solidFill>
                    <a:srgbClr val="CCFF99"/>
                  </a:solidFill>
                  <a:cs typeface="Tahoma" pitchFamily="34" charset="0"/>
                </a:rPr>
                <a:t>ผู้ช่วยผู้กำกับ</a:t>
              </a:r>
              <a:endParaRPr lang="th-TH">
                <a:solidFill>
                  <a:srgbClr val="DDDDDD"/>
                </a:solidFill>
                <a:cs typeface="Tahoma" pitchFamily="34" charset="0"/>
              </a:endParaRPr>
            </a:p>
          </p:txBody>
        </p:sp>
        <p:cxnSp>
          <p:nvCxnSpPr>
            <p:cNvPr id="103440" name="AutoShape 84"/>
            <p:cNvCxnSpPr>
              <a:cxnSpLocks noChangeShapeType="1"/>
              <a:stCxn id="149506" idx="2"/>
              <a:endCxn id="103439" idx="0"/>
            </p:cNvCxnSpPr>
            <p:nvPr/>
          </p:nvCxnSpPr>
          <p:spPr bwMode="auto">
            <a:xfrm flipH="1">
              <a:off x="3615" y="1189"/>
              <a:ext cx="7" cy="574"/>
            </a:xfrm>
            <a:prstGeom prst="straightConnector1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6250551" y="1333966"/>
            <a:ext cx="2671704" cy="687145"/>
            <a:chOff x="4650" y="794"/>
            <a:chExt cx="1989" cy="409"/>
          </a:xfrm>
        </p:grpSpPr>
        <p:sp>
          <p:nvSpPr>
            <p:cNvPr id="103442" name="Rectangle 5"/>
            <p:cNvSpPr>
              <a:spLocks noChangeArrowheads="1"/>
            </p:cNvSpPr>
            <p:nvPr/>
          </p:nvSpPr>
          <p:spPr bwMode="auto">
            <a:xfrm>
              <a:off x="4960" y="794"/>
              <a:ext cx="1679" cy="409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72000" rIns="0" bIns="72000"/>
            <a:lstStyle/>
            <a:p>
              <a:pPr marL="541338" indent="-541338" algn="ctr">
                <a:spcBef>
                  <a:spcPct val="45000"/>
                </a:spcBef>
                <a:tabLst>
                  <a:tab pos="806450" algn="l"/>
                </a:tabLst>
              </a:pPr>
              <a:r>
                <a:rPr lang="th-TH" sz="2800">
                  <a:solidFill>
                    <a:srgbClr val="CCFF99"/>
                  </a:solidFill>
                  <a:cs typeface="Tahoma" pitchFamily="34" charset="0"/>
                </a:rPr>
                <a:t>ผจก.กองถ่าย</a:t>
              </a:r>
              <a:endParaRPr lang="th-TH">
                <a:solidFill>
                  <a:srgbClr val="DDDDDD"/>
                </a:solidFill>
                <a:cs typeface="Tahoma" pitchFamily="34" charset="0"/>
              </a:endParaRPr>
            </a:p>
          </p:txBody>
        </p:sp>
        <p:cxnSp>
          <p:nvCxnSpPr>
            <p:cNvPr id="103443" name="AutoShape 85"/>
            <p:cNvCxnSpPr>
              <a:cxnSpLocks noChangeShapeType="1"/>
              <a:stCxn id="149506" idx="3"/>
              <a:endCxn id="103442" idx="1"/>
            </p:cNvCxnSpPr>
            <p:nvPr/>
          </p:nvCxnSpPr>
          <p:spPr bwMode="auto">
            <a:xfrm flipV="1">
              <a:off x="4650" y="999"/>
              <a:ext cx="302" cy="1"/>
            </a:xfrm>
            <a:prstGeom prst="straightConnector1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287598" y="1362529"/>
            <a:ext cx="3197175" cy="635062"/>
            <a:chOff x="214" y="811"/>
            <a:chExt cx="2379" cy="378"/>
          </a:xfrm>
        </p:grpSpPr>
        <p:sp>
          <p:nvSpPr>
            <p:cNvPr id="103445" name="Rectangle 6"/>
            <p:cNvSpPr>
              <a:spLocks noChangeArrowheads="1"/>
            </p:cNvSpPr>
            <p:nvPr/>
          </p:nvSpPr>
          <p:spPr bwMode="auto">
            <a:xfrm>
              <a:off x="214" y="811"/>
              <a:ext cx="2102" cy="378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72000" rIns="0" bIns="72000"/>
            <a:lstStyle/>
            <a:p>
              <a:pPr algn="ctr">
                <a:spcBef>
                  <a:spcPct val="45000"/>
                </a:spcBef>
                <a:tabLst>
                  <a:tab pos="806450" algn="l"/>
                </a:tabLst>
              </a:pPr>
              <a:r>
                <a:rPr lang="th-TH" sz="2400" dirty="0">
                  <a:solidFill>
                    <a:srgbClr val="CCFF99"/>
                  </a:solidFill>
                  <a:cs typeface="Tahoma" pitchFamily="34" charset="0"/>
                </a:rPr>
                <a:t>ควบคุมความต่อเนื่อง</a:t>
              </a:r>
              <a:endParaRPr lang="th-TH" sz="2400" dirty="0">
                <a:solidFill>
                  <a:srgbClr val="DDDDDD"/>
                </a:solidFill>
                <a:cs typeface="Tahoma" pitchFamily="34" charset="0"/>
              </a:endParaRPr>
            </a:p>
          </p:txBody>
        </p:sp>
        <p:cxnSp>
          <p:nvCxnSpPr>
            <p:cNvPr id="103446" name="AutoShape 86"/>
            <p:cNvCxnSpPr>
              <a:cxnSpLocks noChangeShapeType="1"/>
              <a:stCxn id="149506" idx="1"/>
              <a:endCxn id="103445" idx="3"/>
            </p:cNvCxnSpPr>
            <p:nvPr/>
          </p:nvCxnSpPr>
          <p:spPr bwMode="auto">
            <a:xfrm flipH="1">
              <a:off x="2324" y="1000"/>
              <a:ext cx="269" cy="0"/>
            </a:xfrm>
            <a:prstGeom prst="straightConnector1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1599260" y="1997591"/>
            <a:ext cx="2880011" cy="1747261"/>
            <a:chOff x="1190" y="1189"/>
            <a:chExt cx="2144" cy="1040"/>
          </a:xfrm>
        </p:grpSpPr>
        <p:sp>
          <p:nvSpPr>
            <p:cNvPr id="103448" name="Rectangle 9"/>
            <p:cNvSpPr>
              <a:spLocks noChangeArrowheads="1"/>
            </p:cNvSpPr>
            <p:nvPr/>
          </p:nvSpPr>
          <p:spPr bwMode="auto">
            <a:xfrm>
              <a:off x="1190" y="1337"/>
              <a:ext cx="1117" cy="892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72000" rIns="0" bIns="72000"/>
            <a:lstStyle/>
            <a:p>
              <a:pPr algn="ctr">
                <a:spcBef>
                  <a:spcPct val="45000"/>
                </a:spcBef>
                <a:tabLst>
                  <a:tab pos="806450" algn="l"/>
                </a:tabLst>
              </a:pPr>
              <a:r>
                <a:rPr lang="th-TH" sz="2800">
                  <a:solidFill>
                    <a:srgbClr val="CCFF99"/>
                  </a:solidFill>
                  <a:cs typeface="Tahoma" pitchFamily="34" charset="0"/>
                </a:rPr>
                <a:t>ฉาก</a:t>
              </a:r>
              <a:r>
                <a:rPr lang="en-US" sz="2800">
                  <a:solidFill>
                    <a:srgbClr val="CCFF99"/>
                  </a:solidFill>
                  <a:cs typeface="Tahoma" pitchFamily="34" charset="0"/>
                </a:rPr>
                <a:t/>
              </a:r>
              <a:br>
                <a:rPr lang="en-US" sz="2800">
                  <a:solidFill>
                    <a:srgbClr val="CCFF99"/>
                  </a:solidFill>
                  <a:cs typeface="Tahoma" pitchFamily="34" charset="0"/>
                </a:rPr>
              </a:br>
              <a:r>
                <a:rPr lang="th-TH" sz="2800">
                  <a:solidFill>
                    <a:srgbClr val="CCFF99"/>
                  </a:solidFill>
                  <a:cs typeface="Tahoma" pitchFamily="34" charset="0"/>
                </a:rPr>
                <a:t>เสื้อผ้า</a:t>
              </a:r>
              <a:br>
                <a:rPr lang="th-TH" sz="2800">
                  <a:solidFill>
                    <a:srgbClr val="CCFF99"/>
                  </a:solidFill>
                  <a:cs typeface="Tahoma" pitchFamily="34" charset="0"/>
                </a:rPr>
              </a:br>
              <a:r>
                <a:rPr lang="th-TH" sz="2800">
                  <a:solidFill>
                    <a:srgbClr val="CCFF99"/>
                  </a:solidFill>
                  <a:cs typeface="Tahoma" pitchFamily="34" charset="0"/>
                </a:rPr>
                <a:t>หน้า</a:t>
              </a:r>
              <a:r>
                <a:rPr lang="en-US" sz="2800">
                  <a:solidFill>
                    <a:srgbClr val="CCFF99"/>
                  </a:solidFill>
                  <a:cs typeface="Tahoma" pitchFamily="34" charset="0"/>
                </a:rPr>
                <a:t>–</a:t>
              </a:r>
              <a:r>
                <a:rPr lang="th-TH" sz="2800">
                  <a:solidFill>
                    <a:srgbClr val="CCFF99"/>
                  </a:solidFill>
                  <a:cs typeface="Tahoma" pitchFamily="34" charset="0"/>
                </a:rPr>
                <a:t>ผม</a:t>
              </a:r>
              <a:endParaRPr lang="th-TH">
                <a:solidFill>
                  <a:srgbClr val="DDDDDD"/>
                </a:solidFill>
                <a:cs typeface="Tahoma" pitchFamily="34" charset="0"/>
              </a:endParaRPr>
            </a:p>
          </p:txBody>
        </p:sp>
        <p:cxnSp>
          <p:nvCxnSpPr>
            <p:cNvPr id="103449" name="AutoShape 88"/>
            <p:cNvCxnSpPr>
              <a:cxnSpLocks noChangeShapeType="1"/>
            </p:cNvCxnSpPr>
            <p:nvPr/>
          </p:nvCxnSpPr>
          <p:spPr bwMode="auto">
            <a:xfrm rot="5400000">
              <a:off x="2684" y="820"/>
              <a:ext cx="282" cy="1019"/>
            </a:xfrm>
            <a:prstGeom prst="bentConnector2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70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 autoUpdateAnimBg="0"/>
      <p:bldP spid="14950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หมายเลขภาพนิ่ง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8AB9-68C1-4471-9F1C-87E405EE561F}" type="slidenum">
              <a:rPr lang="en-US"/>
              <a:pPr/>
              <a:t>41</a:t>
            </a:fld>
            <a:endParaRPr lang="en-US"/>
          </a:p>
        </p:txBody>
      </p:sp>
      <p:pic>
        <p:nvPicPr>
          <p:cNvPr id="107547" name="Picture 27" descr="PRODUCTION_TEA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23" y="1"/>
            <a:ext cx="430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dirty="0"/>
              <a:t>การดำเนินงาน</a:t>
            </a:r>
            <a:r>
              <a:rPr lang="en-US" b="1" dirty="0"/>
              <a:t>/</a:t>
            </a:r>
            <a:r>
              <a:rPr lang="th-TH" b="1" dirty="0"/>
              <a:t>ลักษณะการประกอบธุรกิจภาพยนตร์</a:t>
            </a:r>
            <a:endParaRPr lang="en-US" dirty="0"/>
          </a:p>
          <a:p>
            <a:r>
              <a:rPr lang="th-TH" b="1" dirty="0"/>
              <a:t>	</a:t>
            </a:r>
            <a:endParaRPr lang="en-US" dirty="0"/>
          </a:p>
          <a:p>
            <a:r>
              <a:rPr lang="th-TH" b="1" dirty="0"/>
              <a:t>	</a:t>
            </a:r>
            <a:r>
              <a:rPr lang="th-TH" dirty="0"/>
              <a:t>ปัจจุบันการดำเนินธุรกิจภาพยนตร์ตลอดจนสื่อทางด้านดิจิทัลต่าง ๆ มีมูลค่าทางเศรษฐกิจที่สำคัญและมีบทบาทในการผลักดันการเติบโตทางเศรษฐกิจทั้งของไทยและของโลก  ภาพยนตร์ไทยก็มีชื่อเสียงในตลาดสากลมากขึ้น เช่น ต้มยำกุ้ง (ติดอันดับภาพยนตร์ทําเงินสูงสุดของสหรัฐอเมริกาในสัปดาห์แรกที่เข้าฉาย)</a:t>
            </a:r>
            <a:endParaRPr lang="en-US" dirty="0"/>
          </a:p>
          <a:p>
            <a:r>
              <a:rPr lang="th-TH" dirty="0"/>
              <a:t>พี่มาก..พระโขนง (ทํารายได้ในไทยกว่า 568 ล้านบาทและติดอันดับหนังทําเงินของอินโดนีเซีย ฮ่องกง สิงคโปร์) หรือแอนิเมชั่นก้านกล้วย ได้ถูกนําไปฉายในหลายประเทศในภูมิภาคเอเชีย  รายงาน </a:t>
            </a:r>
            <a:r>
              <a:rPr lang="en-US" dirty="0"/>
              <a:t>Super-Cycle </a:t>
            </a:r>
            <a:r>
              <a:rPr lang="th-TH" dirty="0"/>
              <a:t>ปี 2010 คาดการณ์ว่า ในอีก 20ปีข้างหน้า อุตสาหกรรมภาพยนตร์จะขยายตัวอย่างรวดเร็ว ตลาดจะเชื่อมโยงในระดับโลกมากยิ่งขึ้น   ตลาดเกิดใหม่จะเติบโตอย่างรวดเร็วและมีบทบาทมากขึ้น รวมทั้งสื่อรูปแบบใหม่จะมีส่วนช่วยให้ตลาดเกิดใหม่ได้เข้าถึงและเป็นที่รู้จักของตลาดระดับโลกมากขึ้น (ตลาดทุนแหล่งเงินทุนของอุตสาหกรรมภาพยนตร์, </a:t>
            </a:r>
            <a:r>
              <a:rPr lang="en-US" dirty="0"/>
              <a:t>2557, </a:t>
            </a:r>
            <a:r>
              <a:rPr lang="th-TH" dirty="0"/>
              <a:t>น. 1)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4888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6688" t="41461" r="15526" b="14095"/>
          <a:stretch/>
        </p:blipFill>
        <p:spPr bwMode="auto">
          <a:xfrm>
            <a:off x="685800" y="1143000"/>
            <a:ext cx="8229600" cy="3372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4800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ตารางที่ 1 แผนภาพ 1 ห่วงโซ่อุปทาน (</a:t>
            </a:r>
            <a:r>
              <a:rPr lang="en-US" dirty="0"/>
              <a:t>Supply chain) </a:t>
            </a:r>
            <a:r>
              <a:rPr lang="th-TH" dirty="0"/>
              <a:t>ของอุตสาหกรรมภาพยนตร์</a:t>
            </a:r>
            <a:endParaRPr lang="en-US" dirty="0"/>
          </a:p>
          <a:p>
            <a:r>
              <a:rPr lang="th-TH" dirty="0"/>
              <a:t>ที่มา</a:t>
            </a:r>
            <a:r>
              <a:rPr lang="en-US" dirty="0"/>
              <a:t>: </a:t>
            </a:r>
            <a:r>
              <a:rPr lang="th-TH" dirty="0"/>
              <a:t>สำนักงานคณะกรรมการกำกับหลักทรัพย์และตลาดหลักทรัพย์ (ก.ล.ต.</a:t>
            </a:r>
          </a:p>
        </p:txBody>
      </p:sp>
    </p:spTree>
    <p:extLst>
      <p:ext uri="{BB962C8B-B14F-4D97-AF65-F5344CB8AC3E}">
        <p14:creationId xmlns:p14="http://schemas.microsoft.com/office/powerpoint/2010/main" val="1487758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ภาพยนตร์เป็นรูปแบบหนึ่งของทรัพย์สินทางปัญญา ซึ่งได้รับการยอมรับว่าเป็นงานศิลปะที่สำคัญ  โดยภาพยนตร์มีลักษณะการประกอบธุรกิจดังนี้</a:t>
            </a:r>
            <a:endParaRPr lang="en-US" dirty="0"/>
          </a:p>
          <a:p>
            <a:r>
              <a:rPr lang="th-TH" dirty="0"/>
              <a:t>	1)  ธุกิจภาพยนตร์ใช้เงินลงทุนค่อนข้างสูง  โดยต้นทุนหลักในการอุตสาหกรรมภาพยนตร์ใช้เงินลงทุนค่อนข้างสูง โดยต้นทุนหลักในการผลิตภาพยนตร์ ได้แก่ ต้นทุนการสร้าง (ภาพยนตร์ไทยอยู่ที่เฉลี่ยประมาณ 20-30 ล้านบาท)  และต้นทุนการทำตลาดหรือโปรโมทภาพยนตร์ (ภาพยนตร์ไทยอยู่ที่ประมาณ 12-15 ล้านบาท)</a:t>
            </a:r>
            <a:endParaRPr lang="en-US" dirty="0"/>
          </a:p>
          <a:p>
            <a:r>
              <a:rPr lang="th-TH" dirty="0"/>
              <a:t>	2)  การลงทุนในธุรกิจภาพยนตร์มีความเสี่ยงสูงและอาจให้ผลตอบแทนสูง เช่น หนัง </a:t>
            </a:r>
            <a:r>
              <a:rPr lang="en-US" dirty="0"/>
              <a:t>Sahara (</a:t>
            </a:r>
            <a:r>
              <a:rPr lang="th-TH" dirty="0"/>
              <a:t>ปี 2005) ใช้ต้นทุนสร้างและการตลาด </a:t>
            </a:r>
            <a:r>
              <a:rPr lang="en-US" dirty="0"/>
              <a:t>USD </a:t>
            </a:r>
            <a:r>
              <a:rPr lang="th-TH" dirty="0"/>
              <a:t>282 ล้าน  แต่สร้างรายได้จากการฉายเพียง  </a:t>
            </a:r>
            <a:r>
              <a:rPr lang="en-US" dirty="0"/>
              <a:t>USD </a:t>
            </a:r>
            <a:r>
              <a:rPr lang="th-TH" dirty="0"/>
              <a:t>122 ล้าน ในขณะที่หนัง </a:t>
            </a:r>
            <a:r>
              <a:rPr lang="en-US" dirty="0"/>
              <a:t>Blair Witch Project (</a:t>
            </a:r>
            <a:r>
              <a:rPr lang="th-TH" dirty="0"/>
              <a:t>ปี 1999)  ใช้ทุนสร้างและการตลาด </a:t>
            </a:r>
            <a:r>
              <a:rPr lang="en-US" dirty="0"/>
              <a:t>USD</a:t>
            </a:r>
            <a:r>
              <a:rPr lang="th-TH" dirty="0"/>
              <a:t>25.06 ล้าน สร้างรายได้จากการฉายมากกว่า </a:t>
            </a:r>
            <a:r>
              <a:rPr lang="en-US" dirty="0"/>
              <a:t>USD </a:t>
            </a:r>
            <a:r>
              <a:rPr lang="th-TH" dirty="0"/>
              <a:t>240 ล้าน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8185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990600" y="1997839"/>
            <a:ext cx="701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3</a:t>
            </a:r>
            <a:r>
              <a:rPr lang="th-TH" sz="2800" dirty="0"/>
              <a:t>)  แหล่งรายได้ของภาพยนตร์ มาจากรายได้จากการเข้าฉายในโรงภาพยนตร์ (เช่น ผู้สร้างภาพยนตร์ไทยมีรายได้ ส่วนแบ่งร้อยละ 50 จากตั๋วภาพยนตร์ในกรุงเทพฯ และมีรายได้การขายสิทธิ์ให้กับสายหนังในต่างจังหวัด) และรายได้ค่าลิขสิทธิ์จากการนำออกแสดงหรือจัดจำหน่ายให้แก่ผู้บริโภค ได้แก่ ค่าลิขสิทธิ์จาก</a:t>
            </a:r>
            <a:endParaRPr lang="en-US" sz="2800" dirty="0"/>
          </a:p>
          <a:p>
            <a:r>
              <a:rPr lang="th-TH" sz="2800" dirty="0"/>
              <a:t>การฉายภาพยนตร์ทางโทรทัศน์ ค่าลิขสิทธิ์จากผู้ประกอบการ</a:t>
            </a:r>
            <a:r>
              <a:rPr lang="en-US" sz="2800" dirty="0"/>
              <a:t>Home Video </a:t>
            </a:r>
            <a:r>
              <a:rPr lang="th-TH" sz="2800" dirty="0"/>
              <a:t>เพื่อนำไปผลิตและจำหน่ายดีวีดี ค่าลิขสิทธิ์จาก </a:t>
            </a:r>
            <a:r>
              <a:rPr lang="en-US" sz="2800" dirty="0"/>
              <a:t>Online Video Distributor (</a:t>
            </a:r>
            <a:r>
              <a:rPr lang="th-TH" sz="2800" dirty="0"/>
              <a:t>เช่น </a:t>
            </a:r>
            <a:r>
              <a:rPr lang="en-US" sz="2800" dirty="0"/>
              <a:t>Netflix) </a:t>
            </a:r>
            <a:r>
              <a:rPr lang="th-TH" sz="2800" dirty="0"/>
              <a:t>เพื่อนำไปจำหน่ายผ่านสื่อออนไลน์หรือสื่อรูปแบบใหม่ให้แก่ผู้บริโภค (เช่น ดาวน์โหลดทางอินเทอร์เน็ตหรือ </a:t>
            </a:r>
            <a:r>
              <a:rPr lang="en-US" sz="2800" dirty="0"/>
              <a:t>Application </a:t>
            </a:r>
            <a:r>
              <a:rPr lang="th-TH" sz="2800" dirty="0"/>
              <a:t>บนมือถือ)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7257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dirty="0"/>
              <a:t>กระบวนการสร้างภาพยนตร์ 	</a:t>
            </a:r>
            <a:endParaRPr lang="en-US" dirty="0"/>
          </a:p>
          <a:p>
            <a:r>
              <a:rPr lang="th-TH" dirty="0"/>
              <a:t>	1)  ขั้นตอนก่อนการผลิต</a:t>
            </a:r>
            <a:r>
              <a:rPr lang="en-US" dirty="0"/>
              <a:t>:</a:t>
            </a:r>
            <a:r>
              <a:rPr lang="th-TH" dirty="0"/>
              <a:t> วางแผนการผลิต การได้มาซึ่งสิทธิในเรื่องจากหนังสือ (จ่ายค่าลิขสิทธิ์ให้กับเจ้าของลิขสิทธิ์) ขั้นตอนเขียนบทภาพยนตร์ จัดหาทีมงาน นักแสดงและจัดอุปกรณ์ประกอบฉาก</a:t>
            </a:r>
            <a:endParaRPr lang="en-US" dirty="0"/>
          </a:p>
          <a:p>
            <a:r>
              <a:rPr lang="en-US" dirty="0"/>
              <a:t>	2</a:t>
            </a:r>
            <a:r>
              <a:rPr lang="th-TH" dirty="0"/>
              <a:t>)  ขั้นตอนการผลิต: ถ่ายทำภาพยนตร์และบันทึกเสียง จัดทำแอนนิเมชั่น กิจกรรมกองถ่าย เป็นต้น (จ่ายค่าตัวให้กับนักแสดง ผู้กำกับ ค่าสถานที่และอุปกรณ์ ฯลฯ)</a:t>
            </a:r>
            <a:endParaRPr lang="en-US" dirty="0"/>
          </a:p>
          <a:p>
            <a:r>
              <a:rPr lang="th-TH" dirty="0"/>
              <a:t>	3)  ขั้นตอนหลังการผลิตสื่อ: การตัดต่อ ทำ </a:t>
            </a:r>
            <a:r>
              <a:rPr lang="en-US" dirty="0"/>
              <a:t>visual/special</a:t>
            </a:r>
            <a:r>
              <a:rPr lang="th-TH" dirty="0"/>
              <a:t> </a:t>
            </a:r>
            <a:r>
              <a:rPr lang="en-US" dirty="0"/>
              <a:t>effects </a:t>
            </a:r>
            <a:r>
              <a:rPr lang="th-TH" dirty="0"/>
              <a:t>ทำเพลงและบรรยายประกอบ เป็นต้น</a:t>
            </a:r>
            <a:endParaRPr lang="en-US" dirty="0"/>
          </a:p>
          <a:p>
            <a:r>
              <a:rPr lang="th-TH" dirty="0"/>
              <a:t>	หลังจากที่สร้างภาพยนตร์แล้ว จะนำผลงานไปจดทะเบียนลิขสิทธิ์และจัดการเพื่อแสวงหาผลประโยชน์จากลิขสิทธิ์    จากนั้นจะมีกระบวนการเผยแพร่ เช่น ทำสำเนาของสื่อบันทึกเพื่อนำไปจัดแสดงหรือจัดจำหน่ายให้แก่ผู้บริโภค    ระยะเวลาการผลิตภาพยนตร์ไทยจะใช้เวลา 8 เดือน ถึง 1.5 ปี ตั้งแต่การเขียนบทจนถึงภาพยนตร์เข้าฉาย (ตลาดทุนแหล่งเงินทุนของอุตสาหกรรมภาพยนตร์, </a:t>
            </a:r>
            <a:r>
              <a:rPr lang="en-US" dirty="0"/>
              <a:t>2557, </a:t>
            </a:r>
            <a:r>
              <a:rPr lang="th-TH" dirty="0"/>
              <a:t>น. 2)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20091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dirty="0"/>
              <a:t>กระบวนการสร้างภาพยนตร์แอนิเมชั่น </a:t>
            </a:r>
            <a:endParaRPr lang="en-US" dirty="0"/>
          </a:p>
          <a:p>
            <a:r>
              <a:rPr lang="th-TH" b="1" dirty="0"/>
              <a:t>	</a:t>
            </a:r>
            <a:r>
              <a:rPr lang="th-TH" dirty="0"/>
              <a:t>ภาพยนตร์แอนิเมชั่น (</a:t>
            </a:r>
            <a:r>
              <a:rPr lang="en-US" dirty="0"/>
              <a:t>Animation) </a:t>
            </a:r>
            <a:r>
              <a:rPr lang="th-TH" dirty="0"/>
              <a:t>มีหลายรูปแบบ เช่น  สำหรับฉายในโรงภาพยนตร์ (</a:t>
            </a:r>
            <a:r>
              <a:rPr lang="en-US" dirty="0"/>
              <a:t>Fully Animated Movies </a:t>
            </a:r>
            <a:r>
              <a:rPr lang="th-TH" dirty="0"/>
              <a:t>เช่น เรื่อง </a:t>
            </a:r>
            <a:r>
              <a:rPr lang="en-US" dirty="0"/>
              <a:t>“</a:t>
            </a:r>
            <a:r>
              <a:rPr lang="th-TH" dirty="0"/>
              <a:t>ก้านกล้วย</a:t>
            </a:r>
            <a:r>
              <a:rPr lang="en-US" dirty="0"/>
              <a:t>”</a:t>
            </a:r>
            <a:r>
              <a:rPr lang="th-TH" dirty="0"/>
              <a:t> สร้างโดย บจก.กันตนาแอนนิเมชั่น)  สำหรับออกอากาศทางโทรทัศน์ (เช่น เรื่อง </a:t>
            </a:r>
            <a:r>
              <a:rPr lang="en-US" dirty="0"/>
              <a:t>“</a:t>
            </a:r>
            <a:r>
              <a:rPr lang="th-TH" dirty="0"/>
              <a:t>ปังปอนด์</a:t>
            </a:r>
            <a:r>
              <a:rPr lang="en-US" dirty="0"/>
              <a:t>” </a:t>
            </a:r>
            <a:r>
              <a:rPr lang="th-TH" dirty="0"/>
              <a:t>สร้างโดยบจก. วิธิตา แอนิเมชั่น ฉายในโรงภาพยนตร์ </a:t>
            </a:r>
            <a:r>
              <a:rPr lang="en-US" dirty="0"/>
              <a:t>IMAX </a:t>
            </a:r>
            <a:r>
              <a:rPr lang="th-TH" dirty="0"/>
              <a:t>และช่อง 3)</a:t>
            </a:r>
            <a:endParaRPr lang="en-US" dirty="0"/>
          </a:p>
          <a:p>
            <a:r>
              <a:rPr lang="th-TH" dirty="0"/>
              <a:t>และแอนิเมชั่นในรูปของ </a:t>
            </a:r>
            <a:r>
              <a:rPr lang="en-US" dirty="0"/>
              <a:t>DVD </a:t>
            </a:r>
            <a:r>
              <a:rPr lang="th-TH" dirty="0"/>
              <a:t>จะมีห่วงโซ่อุปทานสำคัญได้แก่</a:t>
            </a:r>
            <a:endParaRPr lang="en-US" dirty="0"/>
          </a:p>
          <a:p>
            <a:r>
              <a:rPr lang="th-TH" dirty="0"/>
              <a:t>	1)  ขั้นตอนก่อนการผลิต: เริ่มจากพัฒนาคาแรกเตอร์ของตัวการ์ตูน แล้วนำมาเขียนให้อยู่ในรูปของบทละคร และผลิตตัวอย่างของภาพยนตร์ เพื่อนำไปเสนอขายให้กับผู้แทนจำหน่าย เพื่อหาผู้ร่วมทุนในการสร้าง</a:t>
            </a:r>
            <a:endParaRPr lang="en-US" dirty="0"/>
          </a:p>
          <a:p>
            <a:r>
              <a:rPr lang="th-TH" dirty="0"/>
              <a:t>	2)  ขั้นตอนการผลิต: สร้างให้ตัวการ์ตูนมีการขยับร่างกายและแสดงท่าทางที่สอดคล้องกับเสียง</a:t>
            </a:r>
            <a:endParaRPr lang="en-US" dirty="0"/>
          </a:p>
          <a:p>
            <a:r>
              <a:rPr lang="th-TH" dirty="0"/>
              <a:t>	3)  ขั้นตอนหลังการผลิต: ใส่เสียง เพลง แก้ไข และจัดวางองค์ประกอบในขั้นสุดท้าย เมื่อแล้วเสร็จจะนำผลงานไปจดลิขสิทธิ์และเข้าสู่กระบวนการจัดจำหน่าย (ตลาดทุนแหล่งเงินทุนของอุตสาหกรรมภาพยนตร์, </a:t>
            </a:r>
            <a:r>
              <a:rPr lang="en-US" dirty="0"/>
              <a:t>2557, </a:t>
            </a:r>
            <a:r>
              <a:rPr lang="th-TH" dirty="0"/>
              <a:t>น. 2)</a:t>
            </a:r>
            <a:endParaRPr lang="en-US" dirty="0"/>
          </a:p>
          <a:p>
            <a:endParaRPr lang="en-US" dirty="0" smtClean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96197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b="1" dirty="0"/>
              <a:t>อุปสรรคและปัญหาในการประกอบธุรกิจภาพยนตร์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th-TH" b="1" dirty="0"/>
              <a:t>	</a:t>
            </a:r>
            <a:r>
              <a:rPr lang="th-TH" dirty="0"/>
              <a:t>ในการประกอบธุรกิจภาพยนตร์และดิจิทัลมีปัญหาและอุปสรรค ดังนี้ (ตลาดทุนแหล่งเงินทุนของอุตสาหกรรมภาพยนตร์, </a:t>
            </a:r>
            <a:r>
              <a:rPr lang="en-US" dirty="0"/>
              <a:t>2557, </a:t>
            </a:r>
            <a:r>
              <a:rPr lang="th-TH" dirty="0"/>
              <a:t>น. </a:t>
            </a:r>
            <a:r>
              <a:rPr lang="en-US" dirty="0"/>
              <a:t>3</a:t>
            </a:r>
            <a:r>
              <a:rPr lang="th-TH" dirty="0"/>
              <a:t>)</a:t>
            </a:r>
            <a:endParaRPr lang="en-US" dirty="0"/>
          </a:p>
          <a:p>
            <a:pPr lvl="0"/>
            <a:r>
              <a:rPr lang="th-TH" dirty="0"/>
              <a:t>ผู้ประกอบการเข้าถึงแหล่งเงินทุนได้ยากหรือขาดแคลนเงินทุน  เพราะการสร้างภาพยนตร์ใช้</a:t>
            </a:r>
            <a:endParaRPr lang="en-US" dirty="0"/>
          </a:p>
          <a:p>
            <a:r>
              <a:rPr lang="th-TH" dirty="0"/>
              <a:t>ต้นทุนสูงและมีความเสี่ยงสูง  ที่ผ่านมาภาพยนตร์ไทยจำนวนมากที่ไม่ประสบความสำเร็จด้านรายได้  การขอสินเชื่อจากสถาบันการเงินจึงทำได้ค่อนข้างจำกัด เมื่อเงินทุนจำกัดจึงส่งผลให้ผลงานขาดคุณภาพและมักไม่ตรงกับความต้องการของตลาด</a:t>
            </a:r>
            <a:endParaRPr lang="en-US" dirty="0"/>
          </a:p>
          <a:p>
            <a:pPr lvl="0"/>
            <a:r>
              <a:rPr lang="th-TH" dirty="0"/>
              <a:t>ปัญหาการละเมิดลิขสิทธิ์  มีการลักลอบวางจำหน่ายวัสดุวีดิทัศน์หรือดาวน์โหลดภาพยนตร์</a:t>
            </a:r>
            <a:endParaRPr lang="en-US" dirty="0"/>
          </a:p>
          <a:p>
            <a:r>
              <a:rPr lang="th-TH" dirty="0"/>
              <a:t>ละเมิดลิขสิทธิ์อย่างแพร่หลาย</a:t>
            </a:r>
            <a:endParaRPr lang="en-US" dirty="0"/>
          </a:p>
          <a:p>
            <a:pPr lvl="0"/>
            <a:r>
              <a:rPr lang="th-TH" dirty="0"/>
              <a:t>ขาดบุคลากรที่มีองค์ความรู้และทักษะที่จำเป็น  ขาดสถาบันการศึกษาที่มีหลักสูตรเฉพาะทาง</a:t>
            </a:r>
            <a:endParaRPr lang="en-US" dirty="0"/>
          </a:p>
          <a:p>
            <a:r>
              <a:rPr lang="th-TH" dirty="0"/>
              <a:t>สำหรับอุตสาหกรรม  รวมทั้งไม่สามารถเข้าถึงฐานข้อมูลและองค์ความรู้ที่สำคัญต่อการพัฒนาต่อยอดเพื่อสร้างมูลค่าเพิ่มให้กับสินค้า</a:t>
            </a:r>
            <a:endParaRPr lang="en-US" dirty="0"/>
          </a:p>
          <a:p>
            <a:pPr lvl="0"/>
            <a:r>
              <a:rPr lang="th-TH" dirty="0"/>
              <a:t>ผู้ประกอบการห่วงโซ่อุปทานยังขาดคุณภาพมาตรฐานและต้องการพัฒนาเพิ่มขึ้น เช่น ธุรกิจโรง</a:t>
            </a:r>
            <a:endParaRPr lang="en-US" dirty="0"/>
          </a:p>
          <a:p>
            <a:r>
              <a:rPr lang="th-TH" dirty="0"/>
              <a:t>ถ่ายที่ได้มาตรฐานทั้งในและนอกสถานที่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998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นอกจากนี้ ยุทธศาสตร์การส่งเสริมอุตสาหกรรมภาพยนตร์ ระยะที่ </a:t>
            </a:r>
            <a:r>
              <a:rPr lang="en-US" dirty="0"/>
              <a:t>2 </a:t>
            </a:r>
            <a:r>
              <a:rPr lang="th-TH" dirty="0"/>
              <a:t>(พ.ศ. </a:t>
            </a:r>
            <a:r>
              <a:rPr lang="en-US" dirty="0"/>
              <a:t>2555-2559</a:t>
            </a:r>
            <a:r>
              <a:rPr lang="th-TH" dirty="0"/>
              <a:t>) ได้ระบุการวิเคราะห์สภาพแวดล้อม (</a:t>
            </a:r>
            <a:r>
              <a:rPr lang="en-US" dirty="0" err="1"/>
              <a:t>swot</a:t>
            </a:r>
            <a:r>
              <a:rPr lang="en-US" dirty="0"/>
              <a:t> analysis</a:t>
            </a:r>
            <a:r>
              <a:rPr lang="th-TH" dirty="0"/>
              <a:t>) ในบทบาทของธุรกิจภาพยนตร์และดิจิทัลในภาพรวมเพื่อให้เห็นปัจจัยทั้งหมด ได้ดังต่อไปนี้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254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20-4-255514-56-0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705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90600" y="48768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ภาพที่ </a:t>
            </a:r>
            <a:r>
              <a:rPr lang="en-US" dirty="0"/>
              <a:t>3.1 </a:t>
            </a:r>
            <a:r>
              <a:rPr lang="th-TH" dirty="0"/>
              <a:t>เครื่องฉายภาพยนตร์ </a:t>
            </a:r>
            <a:r>
              <a:rPr lang="en-US" dirty="0" err="1"/>
              <a:t>Kinetoscope</a:t>
            </a:r>
            <a:endParaRPr lang="en-US" dirty="0"/>
          </a:p>
          <a:p>
            <a:r>
              <a:rPr lang="th-TH" dirty="0"/>
              <a:t>ที่มา</a:t>
            </a:r>
            <a:r>
              <a:rPr lang="en-US" dirty="0"/>
              <a:t>: https://elorich13.files.wordpress.com/2015/09/20-4-255514-56-03.png</a:t>
            </a:r>
          </a:p>
        </p:txBody>
      </p:sp>
    </p:spTree>
    <p:extLst>
      <p:ext uri="{BB962C8B-B14F-4D97-AF65-F5344CB8AC3E}">
        <p14:creationId xmlns:p14="http://schemas.microsoft.com/office/powerpoint/2010/main" val="3231859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 fontScale="62500" lnSpcReduction="20000"/>
          </a:bodyPr>
          <a:lstStyle/>
          <a:p>
            <a:r>
              <a:rPr lang="th-TH" sz="3100" b="1" dirty="0"/>
              <a:t>จุดแข็ง (</a:t>
            </a:r>
            <a:r>
              <a:rPr lang="en-US" sz="3100" b="1" dirty="0"/>
              <a:t>S)</a:t>
            </a:r>
            <a:r>
              <a:rPr lang="th-TH" sz="3100" dirty="0"/>
              <a:t> ปัจจัยที่เอื้อต่อการส่งเสริมอุตสาหกรรมภาพยนตร์และดิจิทัลได้แก่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1</a:t>
            </a:r>
            <a:r>
              <a:rPr lang="th-TH" sz="3100" dirty="0"/>
              <a:t>)  ประเทศไทยมีต้นทุนในการผลิตและค่าบริการอื่น ๆใ นอัตราที่จูงใจให้ผู้ประกอบการมาประกอบกิจการด้าน</a:t>
            </a:r>
            <a:r>
              <a:rPr lang="th-TH" sz="3100" dirty="0" smtClean="0"/>
              <a:t>อุตสาหกรรมภาพยนตร์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2</a:t>
            </a:r>
            <a:r>
              <a:rPr lang="th-TH" sz="3100" dirty="0"/>
              <a:t>)  ประเทศไทยเป็นศูนย์กลางการให้บริการตามกระบวนการหลังการถ่ายทำภาพยนตร์ในภูมิภาคเอเชียที่สำคัญ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3</a:t>
            </a:r>
            <a:r>
              <a:rPr lang="th-TH" sz="3100" dirty="0"/>
              <a:t>)  ประเทศไทยมีบุคลากรและอุปกรณ์ด้านกระบวนการผลิตภาพยนตร์ที่มีศักยภาพสูงเป็นที่ยอมรับของนานาชาติ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4</a:t>
            </a:r>
            <a:r>
              <a:rPr lang="th-TH" sz="3100" dirty="0"/>
              <a:t>)  ธุรกิจภาพยนตร์ไทยมีผู้ประกอบการรองรับการผลิตได้ตลอดครบทุกห่วงโซ่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5</a:t>
            </a:r>
            <a:r>
              <a:rPr lang="th-TH" sz="3100" dirty="0"/>
              <a:t>)  ประเทศไทยเป็นตลาดหลักของวีดิทัศน์ในภูมิภาคเอเชียตะวันออกเฉียงใต้  โดยอุตสาหกรรมเกมมีอัตราการเติบโตและบริโภคสูงที่สุดทั้งเกมส์อาเขต  เกมส์คอนโซล  เกมส์ออนไลน์  และเกมส์บนโซเชียลเน็ตเวิร์ค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6</a:t>
            </a:r>
            <a:r>
              <a:rPr lang="th-TH" sz="3100" dirty="0"/>
              <a:t>)  ภาพยนตร์ไทยหลายเรื่องได้รับรางวัลในระดับนานาชาติทำให้ผู้กำกับไทยได้รับความชื่อถือและอุตสาหกรรมภาพยนตร์ไทยมีชื่อเสียงในระดับนานาชาติ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7</a:t>
            </a:r>
            <a:r>
              <a:rPr lang="th-TH" sz="3100" dirty="0"/>
              <a:t>)  ประเทศไทยมีบุคลากรที่เป็นนักสร้างสรรค์ผลงานชั้นนำในการนำเสนอเนื้อหาที่น่าสนใจทั้งสื่อโฆษณา  และเกมเป็นที่ต้องการของตลาดต่างประเทศ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8</a:t>
            </a:r>
            <a:r>
              <a:rPr lang="th-TH" sz="3100" dirty="0"/>
              <a:t>)  ประเทศไทยมีบุคลากรที่เป็นโปรแกรมเมอร์ชั้นนำในการสร้างโปรแกรมแอนิเมชันและเกมในโซเชียลเน็ตเวิร์คเป็นที่ต้องการของต่างประเทศ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9</a:t>
            </a:r>
            <a:r>
              <a:rPr lang="th-TH" sz="3100" dirty="0"/>
              <a:t>)  ค่าบริการของบุคลากรไทยที่เป็นโปรแกรมเมอร์และนักสร้างสรรค์มีอัตราถูกกว่า</a:t>
            </a:r>
            <a:r>
              <a:rPr lang="th-TH" sz="3100" dirty="0" smtClean="0"/>
              <a:t>ต่างประเทศ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493701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>
            <a:normAutofit fontScale="55000" lnSpcReduction="20000"/>
          </a:bodyPr>
          <a:lstStyle/>
          <a:p>
            <a:r>
              <a:rPr lang="th-TH" sz="3800" b="1" dirty="0" smtClean="0"/>
              <a:t>จุด อ่อน </a:t>
            </a:r>
            <a:r>
              <a:rPr lang="th-TH" sz="3800" b="1" dirty="0"/>
              <a:t>(</a:t>
            </a:r>
            <a:r>
              <a:rPr lang="en-US" sz="3800" b="1" dirty="0"/>
              <a:t>W)</a:t>
            </a:r>
            <a:r>
              <a:rPr lang="th-TH" sz="3800" dirty="0"/>
              <a:t> ปัจจัยที่มีผลกระทบต่อการส่งเสริมอุตสาหกรรมภาพยนตร์ได้แก่</a:t>
            </a:r>
            <a:endParaRPr lang="en-US" sz="3800" dirty="0"/>
          </a:p>
          <a:p>
            <a:pPr marL="0" lvl="0" indent="0">
              <a:buNone/>
            </a:pPr>
            <a:r>
              <a:rPr lang="th-TH" sz="3800" dirty="0"/>
              <a:t> </a:t>
            </a:r>
            <a:r>
              <a:rPr lang="en-US" sz="3800" dirty="0"/>
              <a:t>1</a:t>
            </a:r>
            <a:r>
              <a:rPr lang="en-US" sz="3800" dirty="0" smtClean="0"/>
              <a:t>)</a:t>
            </a:r>
            <a:r>
              <a:rPr lang="th-TH" sz="3800" dirty="0" smtClean="0"/>
              <a:t>ขาด</a:t>
            </a:r>
            <a:r>
              <a:rPr lang="th-TH" sz="3800" dirty="0"/>
              <a:t>หน่วยงานกลางและกลไกการผนึกกาลังในการส่งเสริมอุตสาหกรรม</a:t>
            </a:r>
            <a:r>
              <a:rPr lang="th-TH" sz="3800" dirty="0" smtClean="0"/>
              <a:t>ภาพยนตร์ที่</a:t>
            </a:r>
            <a:r>
              <a:rPr lang="th-TH" sz="3800" dirty="0"/>
              <a:t>มีการบูรณาการทั้งภาครัฐและภาคเอกชนอย่างเป็นองค์รวม</a:t>
            </a:r>
            <a:endParaRPr lang="en-US" sz="3800" dirty="0"/>
          </a:p>
          <a:p>
            <a:pPr marL="0" lvl="0" indent="0">
              <a:buNone/>
            </a:pPr>
            <a:r>
              <a:rPr lang="th-TH" sz="3800" dirty="0" smtClean="0"/>
              <a:t> </a:t>
            </a:r>
            <a:r>
              <a:rPr lang="en-US" sz="3800" dirty="0" smtClean="0"/>
              <a:t>2)</a:t>
            </a:r>
            <a:r>
              <a:rPr lang="th-TH" sz="3800" dirty="0" smtClean="0"/>
              <a:t> ขาด</a:t>
            </a:r>
            <a:r>
              <a:rPr lang="th-TH" sz="3800" dirty="0"/>
              <a:t>ระบบฐานข้อมูลและการบริหารจัดการข้อมูลสารสนเทศอุตสาหกรรมภาพยนตร์</a:t>
            </a:r>
            <a:endParaRPr lang="en-US" sz="3800" dirty="0"/>
          </a:p>
          <a:p>
            <a:pPr marL="0" lvl="0" indent="0">
              <a:buNone/>
            </a:pPr>
            <a:r>
              <a:rPr lang="en-US" sz="3800" dirty="0" smtClean="0"/>
              <a:t> 3)</a:t>
            </a:r>
            <a:r>
              <a:rPr lang="th-TH" sz="3800" dirty="0" smtClean="0"/>
              <a:t> ขาด</a:t>
            </a:r>
            <a:r>
              <a:rPr lang="th-TH" sz="3800" dirty="0"/>
              <a:t>การสนับสนุนจากภาครัฐอย่างเป็นระบบแก่ผู้ประกอบการในด้านการเงินในทุกห่วงโซ่</a:t>
            </a:r>
            <a:r>
              <a:rPr lang="th-TH" sz="3800" dirty="0" smtClean="0"/>
              <a:t>ของการ</a:t>
            </a:r>
            <a:r>
              <a:rPr lang="th-TH" sz="3800" dirty="0"/>
              <a:t>ผลิตในอุตสาหกรรมภาพยนตร์</a:t>
            </a:r>
            <a:endParaRPr lang="en-US" sz="3800" dirty="0"/>
          </a:p>
          <a:p>
            <a:pPr marL="0" lvl="0" indent="0">
              <a:buNone/>
            </a:pPr>
            <a:r>
              <a:rPr lang="en-US" sz="3800" dirty="0" smtClean="0"/>
              <a:t> 4) </a:t>
            </a:r>
            <a:r>
              <a:rPr lang="th-TH" sz="3800" dirty="0" smtClean="0"/>
              <a:t>ขาด</a:t>
            </a:r>
            <a:r>
              <a:rPr lang="th-TH" sz="3800" dirty="0"/>
              <a:t>การสนับสนุนด้านการเงินจากภาครัฐและสถาบันการเงินแก่ผู้ประกอบการในทุกห่วง</a:t>
            </a:r>
            <a:r>
              <a:rPr lang="th-TH" sz="3800" dirty="0" smtClean="0"/>
              <a:t>โซ่ของ</a:t>
            </a:r>
            <a:r>
              <a:rPr lang="th-TH" sz="3800" dirty="0"/>
              <a:t>การผลิตภาพยนตร์</a:t>
            </a:r>
            <a:endParaRPr lang="en-US" sz="3800" dirty="0"/>
          </a:p>
          <a:p>
            <a:pPr marL="0" indent="0">
              <a:buNone/>
            </a:pPr>
            <a:r>
              <a:rPr lang="en-US" sz="3800" dirty="0" smtClean="0"/>
              <a:t> 5</a:t>
            </a:r>
            <a:r>
              <a:rPr lang="th-TH" sz="3800" dirty="0"/>
              <a:t>)  ขาดเนื้อหาเรื่องราวและบทภาพยนตร์ที่สอดคล้องกับความต้องการของตลาด</a:t>
            </a:r>
            <a:endParaRPr lang="en-US" sz="3800" dirty="0"/>
          </a:p>
          <a:p>
            <a:pPr marL="0" indent="0">
              <a:buNone/>
            </a:pPr>
            <a:r>
              <a:rPr lang="en-US" sz="3800" dirty="0" smtClean="0"/>
              <a:t> 6</a:t>
            </a:r>
            <a:r>
              <a:rPr lang="th-TH" sz="3800" dirty="0"/>
              <a:t>)  ขาดการส่งเสริมสนับสนุนการพัฒนาบุคลากรด้านภาพยนตร์อย่างเป็นระบบ</a:t>
            </a:r>
            <a:endParaRPr lang="en-US" sz="3800" dirty="0"/>
          </a:p>
          <a:p>
            <a:pPr marL="0" indent="0">
              <a:buNone/>
            </a:pPr>
            <a:r>
              <a:rPr lang="en-US" sz="3800" dirty="0" smtClean="0"/>
              <a:t> 7</a:t>
            </a:r>
            <a:r>
              <a:rPr lang="th-TH" sz="3800" dirty="0"/>
              <a:t>)  เครื่องมือเครื่องใช้และโปรแกรมใช้งานในการผลิตภาพยนตร์มีราคาสูงทำ</a:t>
            </a:r>
            <a:r>
              <a:rPr lang="th-TH" sz="3800" dirty="0" smtClean="0"/>
              <a:t>ให้ผู้ประกอบการ</a:t>
            </a:r>
            <a:r>
              <a:rPr lang="th-TH" sz="3800" dirty="0"/>
              <a:t>รายย่อยไม่สามารถสร้างงานได้</a:t>
            </a:r>
            <a:endParaRPr lang="en-US" sz="3800" dirty="0"/>
          </a:p>
          <a:p>
            <a:pPr marL="0" indent="0">
              <a:buNone/>
            </a:pPr>
            <a:r>
              <a:rPr lang="en-US" sz="3800" dirty="0" smtClean="0"/>
              <a:t> 8</a:t>
            </a:r>
            <a:r>
              <a:rPr lang="th-TH" sz="3800" dirty="0"/>
              <a:t>) ขาดงานวิจัยด้านภาพยนตร์เพื่อนำมาพัฒนาศักยภาพอุตสาหกรรม</a:t>
            </a:r>
            <a:r>
              <a:rPr lang="th-TH" sz="3800" dirty="0" smtClean="0"/>
              <a:t>ภาพยนตร์ของ</a:t>
            </a:r>
            <a:r>
              <a:rPr lang="th-TH" sz="3800" dirty="0"/>
              <a:t>ไทย</a:t>
            </a:r>
            <a:endParaRPr lang="en-US" sz="3800" dirty="0"/>
          </a:p>
          <a:p>
            <a:pPr marL="0" lvl="0" indent="0">
              <a:buNone/>
            </a:pPr>
            <a:r>
              <a:rPr lang="en-US" sz="3800" dirty="0" smtClean="0"/>
              <a:t> 9)</a:t>
            </a:r>
            <a:r>
              <a:rPr lang="th-TH" sz="3800" dirty="0" smtClean="0"/>
              <a:t> ผู้สร้าง</a:t>
            </a:r>
            <a:r>
              <a:rPr lang="th-TH" sz="3800" dirty="0"/>
              <a:t>รุ่นใหม่ที่เป็นนักคิดและนักสร้างสรรค์ผลงานขาดโอกาสให้นำเสนอผลงานด้านภาพยนตร์</a:t>
            </a:r>
            <a:endParaRPr lang="en-US" sz="3800" dirty="0"/>
          </a:p>
          <a:p>
            <a:pPr marL="0" lvl="0" indent="0">
              <a:buNone/>
            </a:pPr>
            <a:r>
              <a:rPr lang="en-US" sz="3800" dirty="0" smtClean="0"/>
              <a:t>10) </a:t>
            </a:r>
            <a:r>
              <a:rPr lang="th-TH" sz="3800" dirty="0" smtClean="0"/>
              <a:t>ผู้ประกอบการ</a:t>
            </a:r>
            <a:r>
              <a:rPr lang="th-TH" sz="3800" dirty="0"/>
              <a:t>บางส่วนยังขาดความรู้ในการวางแผนด้านการตลาดอุตสาหกรรมภาพยนตร์</a:t>
            </a:r>
            <a:endParaRPr lang="en-US" sz="3800" dirty="0"/>
          </a:p>
          <a:p>
            <a:pPr marL="0" lvl="0" indent="0">
              <a:buNone/>
            </a:pPr>
            <a:r>
              <a:rPr lang="en-US" sz="3800" dirty="0" smtClean="0"/>
              <a:t>11) </a:t>
            </a:r>
            <a:r>
              <a:rPr lang="th-TH" sz="3800" dirty="0" smtClean="0"/>
              <a:t> </a:t>
            </a:r>
            <a:r>
              <a:rPr lang="th-TH" sz="3800" dirty="0"/>
              <a:t>กลุ่มผู้ประกอบการบางส่วนเห็นแก่ผลประโยชน์ส่วนตนมากเกินไปโดยไม่</a:t>
            </a:r>
            <a:r>
              <a:rPr lang="th-TH" sz="3800" dirty="0" smtClean="0"/>
              <a:t>คำนึงถึงผลกระทบ</a:t>
            </a:r>
            <a:r>
              <a:rPr lang="th-TH" sz="3800" dirty="0"/>
              <a:t>ที่จะเกิดแก่เยาวชนของ</a:t>
            </a:r>
            <a:r>
              <a:rPr lang="th-TH" sz="3800" dirty="0" smtClean="0"/>
              <a:t>ชาติ</a:t>
            </a:r>
            <a:r>
              <a:rPr lang="en-US" sz="3800" dirty="0"/>
              <a:t>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656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5715000"/>
          </a:xfrm>
        </p:spPr>
        <p:txBody>
          <a:bodyPr>
            <a:normAutofit fontScale="25000" lnSpcReduction="20000"/>
          </a:bodyPr>
          <a:lstStyle/>
          <a:p>
            <a:r>
              <a:rPr lang="th-TH" sz="7200" b="1" dirty="0"/>
              <a:t>โอกาส (</a:t>
            </a:r>
            <a:r>
              <a:rPr lang="en-US" sz="7200" b="1" dirty="0"/>
              <a:t>O)</a:t>
            </a:r>
            <a:r>
              <a:rPr lang="en-US" sz="7200" dirty="0"/>
              <a:t> </a:t>
            </a:r>
            <a:r>
              <a:rPr lang="th-TH" sz="7200" dirty="0"/>
              <a:t>โอกาสของอุตสาหกรรมภาพยนตร์ได้แก่</a:t>
            </a:r>
            <a:endParaRPr lang="en-US" sz="7200" dirty="0"/>
          </a:p>
          <a:p>
            <a:pPr marL="0" lvl="0" indent="0">
              <a:buNone/>
            </a:pPr>
            <a:r>
              <a:rPr lang="en-US" sz="7200" dirty="0" smtClean="0"/>
              <a:t>1)</a:t>
            </a:r>
            <a:r>
              <a:rPr lang="th-TH" sz="7200" dirty="0" smtClean="0"/>
              <a:t>อุตสาหกรรม</a:t>
            </a:r>
            <a:r>
              <a:rPr lang="th-TH" sz="7200" dirty="0"/>
              <a:t>ภาพยนตร์เป็นเศรษฐกิจสร้างสรรค์ที่รัฐบาลมีนโยบายในการ</a:t>
            </a:r>
            <a:r>
              <a:rPr lang="th-TH" sz="7200" dirty="0" smtClean="0"/>
              <a:t>ส่งเสริมและพัฒนาธุรกิจให้ขยายฐานการผลิตและการตลาดสู่ระดับนานาชาติ</a:t>
            </a:r>
            <a:endParaRPr lang="en-US" sz="7200" dirty="0" smtClean="0"/>
          </a:p>
          <a:p>
            <a:pPr marL="0" lvl="0" indent="0">
              <a:buNone/>
            </a:pPr>
            <a:r>
              <a:rPr lang="en-US" sz="7200" dirty="0" smtClean="0"/>
              <a:t>2) </a:t>
            </a:r>
            <a:r>
              <a:rPr lang="th-TH" sz="7200" dirty="0" smtClean="0"/>
              <a:t>ประเทศ</a:t>
            </a:r>
            <a:r>
              <a:rPr lang="th-TH" sz="7200" dirty="0"/>
              <a:t>ไทยมีศิลปวัฒนธรรมที่หลากหลายสำหรับเป็นต้นทุนที่สำคัญในการผลิตภาพยนตร์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3</a:t>
            </a:r>
            <a:r>
              <a:rPr lang="th-TH" sz="7200" dirty="0"/>
              <a:t>)  ประเทศไทยมีแหล่งทรัพยากรธรรมชาติและสถานที่ทางประวัติศาสตร์ที่หลากหลาย ตรงกับความต้องการในการถ่ายทำภาพยนตร์ไทยและต่างประเทศ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4</a:t>
            </a:r>
            <a:r>
              <a:rPr lang="th-TH" sz="7200" dirty="0"/>
              <a:t>)  คนไทยมีอัธยาศัยไมตรีมีน้ำใจในบริการเป็นที่ประทับใจของชาวต่างประเทศที่จะเข้ามา</a:t>
            </a:r>
            <a:r>
              <a:rPr lang="th-TH" sz="7200" dirty="0" smtClean="0"/>
              <a:t>สร้างภาพยนตร์</a:t>
            </a:r>
            <a:endParaRPr lang="en-US" sz="7200" dirty="0"/>
          </a:p>
          <a:p>
            <a:pPr marL="0" lvl="0" indent="0">
              <a:buNone/>
            </a:pPr>
            <a:r>
              <a:rPr lang="en-US" sz="7200" dirty="0" smtClean="0"/>
              <a:t>5)</a:t>
            </a:r>
            <a:r>
              <a:rPr lang="th-TH" sz="7200" dirty="0" smtClean="0"/>
              <a:t>สถาบันอุดมศึกษา</a:t>
            </a:r>
            <a:r>
              <a:rPr lang="th-TH" sz="7200" dirty="0"/>
              <a:t>ของไทยทุกสถาบันทั่วประเทศเปิดการเรียนการสอนภาควิชาที่</a:t>
            </a:r>
            <a:r>
              <a:rPr lang="th-TH" sz="7200" dirty="0" smtClean="0"/>
              <a:t>เกี่ยวข้องกับ</a:t>
            </a:r>
            <a:r>
              <a:rPr lang="th-TH" sz="7200" dirty="0"/>
              <a:t>ด้านวิศวกรรมคอมพิวเตอร์  ทั้งการออกแบบโปรแกรม  การสร้างเนื้อหาสาระ  และอุปกรณ์ด้าน</a:t>
            </a:r>
            <a:r>
              <a:rPr lang="th-TH" sz="7200" dirty="0" smtClean="0"/>
              <a:t>ภาพยนตร์  </a:t>
            </a:r>
            <a:r>
              <a:rPr lang="th-TH" sz="7200" dirty="0"/>
              <a:t>และมีนักศึกษาเข้ารับการศึกษาจำนวนมาก</a:t>
            </a:r>
            <a:endParaRPr lang="en-US" sz="7200" dirty="0"/>
          </a:p>
          <a:p>
            <a:pPr marL="0" lvl="0" indent="0">
              <a:buNone/>
            </a:pPr>
            <a:r>
              <a:rPr lang="en-US" sz="7200" dirty="0" smtClean="0"/>
              <a:t>6) </a:t>
            </a:r>
            <a:r>
              <a:rPr lang="th-TH" sz="7200" dirty="0" smtClean="0"/>
              <a:t>ผู้ชม</a:t>
            </a:r>
            <a:r>
              <a:rPr lang="th-TH" sz="7200" dirty="0"/>
              <a:t>ภาพยนตร์ในต่างประเทศเริ่มหันมาให้ความสนใจชมภาพยนตร์นอกกระแสที่มี</a:t>
            </a:r>
            <a:r>
              <a:rPr lang="th-TH" sz="7200" dirty="0" smtClean="0"/>
              <a:t>ความหลากหลาย</a:t>
            </a:r>
            <a:r>
              <a:rPr lang="th-TH" sz="7200" dirty="0"/>
              <a:t>มากขึ้น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7</a:t>
            </a:r>
            <a:r>
              <a:rPr lang="th-TH" sz="7200" dirty="0"/>
              <a:t>)  การสร้างงานโปรแกรมและการสร้างสรรค์เกมและแอนิเมชันสามารถสั่งการทำงานด้วยการติดต่อสื่อสารทางอินเทอร์เน็ต  โดยที่ผู้ว่าจ้างไม่จำเป็นต้องเสียค่าใช้จ่ายในการเดินทางมาบ่อยครั้ง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8</a:t>
            </a:r>
            <a:r>
              <a:rPr lang="th-TH" sz="7200" dirty="0"/>
              <a:t>)  คนไทยเริ่มให้ความสนใจในการชมภาพยนตร์ไทยมากขึ้น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9</a:t>
            </a:r>
            <a:r>
              <a:rPr lang="th-TH" sz="7200" dirty="0"/>
              <a:t>)  ผู้สร้างภาพยนตร์ต่างประเทศแสวงหาสถานที่ถ่ายทำภาพยนตร์ที่มีความหลากหลายทั้งทางด้านศิลปวัฒนธรรม ภูมิประเทศ ความพร้อมด้านบุคลากรและการคมนาคมสะดวกยิ่งขึ้น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10</a:t>
            </a:r>
            <a:r>
              <a:rPr lang="th-TH" sz="7200" dirty="0"/>
              <a:t>)  การรวมตัวทางเศรษฐกิจของประชาคมอาเซียนเป็นการเปิดตลาดเสรีทางด้านการค้าบริการด้านบันเทิงมากขึ้น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11</a:t>
            </a:r>
            <a:r>
              <a:rPr lang="th-TH" sz="7200" dirty="0"/>
              <a:t>)  มีแนวโน้มการร่วมลงทุนในการสร้างภาพยนตร์กับต่างประเทศมากขึ้น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12</a:t>
            </a:r>
            <a:r>
              <a:rPr lang="th-TH" sz="7200" dirty="0"/>
              <a:t>)  การรวมตัว (</a:t>
            </a:r>
            <a:r>
              <a:rPr lang="en-US" sz="7200" dirty="0"/>
              <a:t>Convergence) </a:t>
            </a:r>
            <a:r>
              <a:rPr lang="th-TH" sz="7200" dirty="0"/>
              <a:t>ของสื่ออิเล็กทรอนิกส์ใหม่ ๆ ทำให้มีความต้องการบริโภคภาพยนตร์มากขึ้น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13</a:t>
            </a:r>
            <a:r>
              <a:rPr lang="th-TH" sz="7200" dirty="0"/>
              <a:t>)  รัฐบาลมีนโยบายในการส่งเสริมอุตสาหกรรมภาพยนตร์ให้เป็น</a:t>
            </a:r>
            <a:r>
              <a:rPr lang="th-TH" sz="7200" dirty="0" smtClean="0"/>
              <a:t>เศรษฐกิจสร้างสรรค์</a:t>
            </a:r>
            <a:r>
              <a:rPr lang="th-TH" sz="7200" dirty="0"/>
              <a:t>ที่สำคัญของประเทศ</a:t>
            </a:r>
            <a:endParaRPr lang="en-US" sz="7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56890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 fontScale="77500" lnSpcReduction="20000"/>
          </a:bodyPr>
          <a:lstStyle/>
          <a:p>
            <a:r>
              <a:rPr lang="th-TH" b="1" dirty="0"/>
              <a:t>ข้อจำกัด (</a:t>
            </a:r>
            <a:r>
              <a:rPr lang="en-US" b="1" dirty="0"/>
              <a:t>T) </a:t>
            </a:r>
            <a:r>
              <a:rPr lang="th-TH" dirty="0"/>
              <a:t>อุปสรรคที่มีต่อการส่งเสริมอุตสาหกรรมภาพยนตร์ได้แก่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</a:t>
            </a:r>
            <a:r>
              <a:rPr lang="th-TH" dirty="0"/>
              <a:t>)  มีการเรียกร้องผลประโยชน์ที่ไม่เป็นธรรมจากคณะถ่ายทำภาพยนตร์ต่างประเทศทั้งจากภาครัฐและเอกชน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th-TH" dirty="0"/>
              <a:t>)  ขาดการบังคับใช้กฎหมายในการปราบปรามการละเมิดลิขสิทธิ์อย่างจริงจังและต่อเนื่อง ทำให้มีการละเมิดลิขสิทธิ์ผลงาน</a:t>
            </a:r>
            <a:r>
              <a:rPr lang="th-TH" dirty="0" smtClean="0"/>
              <a:t>ภาพยนตร์</a:t>
            </a:r>
            <a:r>
              <a:rPr lang="th-TH" dirty="0"/>
              <a:t>เป็นจำนวนมาก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th-TH" dirty="0"/>
              <a:t>)  กฎหมายด้านการปราบปรามการละเมิดลิขสิทธิ์ยังไม่ครอบคลุมครบทุกด้านทำให้มีช่องโหว่สาหรับการแสวงหาผลประโยชน์ทางธุรกิจ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th-TH" dirty="0"/>
              <a:t>)  มาตรการในการจูงใจด้านภาษีและข้อเสนอสิทธิพิเศษอื่น ๆ สำหรับผู้ประกอบธุรกิจภาพยนตร์ทั้งในและต่างประเทศยังมีไม่เพียงพอกับการแข่งขันในตลาดโลก  อาทิ </a:t>
            </a:r>
            <a:r>
              <a:rPr lang="en-US" dirty="0"/>
              <a:t>Tax Credit </a:t>
            </a:r>
            <a:r>
              <a:rPr lang="th-TH" dirty="0"/>
              <a:t>และ </a:t>
            </a:r>
            <a:r>
              <a:rPr lang="en-US" dirty="0"/>
              <a:t>Cash Rebate </a:t>
            </a:r>
            <a:r>
              <a:rPr lang="th-TH" dirty="0"/>
              <a:t>เป็นต้น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th-TH" dirty="0"/>
              <a:t>)  ขาดการส่งเสริมสนับสนุนการสร้างเมืองภาพยนตร์ (</a:t>
            </a:r>
            <a:r>
              <a:rPr lang="en-US" dirty="0" err="1"/>
              <a:t>Movietown</a:t>
            </a:r>
            <a:r>
              <a:rPr lang="en-US" dirty="0"/>
              <a:t>)</a:t>
            </a:r>
            <a:r>
              <a:rPr lang="th-TH" dirty="0"/>
              <a:t> เพื่อเพิ่มแรงจูงใจให้ผู้สร้างภาพยนตร์จากซีกโลกที่มีภูมิทัศน์และวัฒนธรรมแตกต่างกันมาใช้บริการสร้างภาพยนตร์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</a:t>
            </a:r>
            <a:r>
              <a:rPr lang="th-TH" dirty="0"/>
              <a:t>) ยังไม่มีการจัดทำข้อตกลงระหว่างประเทศในการร่วมทุนสร้างภาพยนตร์ </a:t>
            </a:r>
            <a:r>
              <a:rPr lang="en-US" dirty="0"/>
              <a:t>(Co-Production Agreement) </a:t>
            </a:r>
            <a:r>
              <a:rPr lang="th-TH" dirty="0"/>
              <a:t>กับต่างประเทศอย่างเป็นทางการ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</a:t>
            </a:r>
            <a:r>
              <a:rPr lang="th-TH" dirty="0"/>
              <a:t>)  ความเร็วของระบบอินเทอร์เน็ตและเทคโนโลยีที่เกี่ยวข้องกับอินเทอร์เน็ตยังไม่มีศักยภาพในการรองรับอุตสาหกรรมภาพยนตร์ได้อย่างเพียงพอ  ในขณะที่การจัดฉายภาพยนตร์ได้เปลี่ยนจากการฉายแบบฟิล์มเป็นระบบดิจิทัลแล้ว  รวมถึงการขนส่งฟิล์มในปัจจุบันที่มีการจัดส่งกันในรูปของ </a:t>
            </a:r>
            <a:r>
              <a:rPr lang="en-US" dirty="0"/>
              <a:t>file digital</a:t>
            </a:r>
            <a:r>
              <a:rPr lang="th-TH" dirty="0"/>
              <a:t>  โดยผ่านทางอินเทอร์เน็ต ซึ่งถือว่าเป็นการเปลี่ยนแปลงครั้งใหญ่ทำให้เครื่องฉายภาพยนตร์ที่ใช้อยู่ในปัจจุบันอาจจะต้องยกเลิกไป และจะต้องมีการลงทุนครั้งใหม่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</a:t>
            </a:r>
            <a:r>
              <a:rPr lang="th-TH" dirty="0"/>
              <a:t>)  ปัญหาด้านกฎหมาย  การตรวจพิจารณาจัดประเภท  หรือเซนเซอร์ภาพยนตร์ขณะนี้ยังใช้ทั้งระบบเซนเซอร์และระบบจัดประเภท (</a:t>
            </a:r>
            <a:r>
              <a:rPr lang="en-US" dirty="0"/>
              <a:t>Rating)</a:t>
            </a:r>
            <a:r>
              <a:rPr lang="th-TH" dirty="0"/>
              <a:t> ทำให้เกิดผลกระทบทางด้านการตลาด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</a:t>
            </a:r>
            <a:r>
              <a:rPr lang="th-TH" dirty="0"/>
              <a:t>)  เจ้าหน้าที่ที่กำกับดูแลการประกอบกิจการร้านจำหน่ายและบริการภาพยนตร์ขาดความรู้ความเข้าใจที่ชัดเจนในการประกอบธุรกิจ</a:t>
            </a:r>
            <a:r>
              <a:rPr lang="th-TH" dirty="0" smtClean="0"/>
              <a:t>ภาพยนตร์</a:t>
            </a:r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11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839249"/>
            <a:ext cx="8229600" cy="4525963"/>
          </a:xfrm>
        </p:spPr>
        <p:txBody>
          <a:bodyPr/>
          <a:lstStyle/>
          <a:p>
            <a:pPr>
              <a:buNone/>
            </a:pPr>
            <a:endParaRPr lang="th-TH" dirty="0" smtClean="0"/>
          </a:p>
          <a:p>
            <a:endParaRPr lang="th-TH" dirty="0" smtClean="0"/>
          </a:p>
          <a:p>
            <a:pPr>
              <a:buNone/>
            </a:pPr>
            <a:endParaRPr lang="th-TH" dirty="0" smtClean="0"/>
          </a:p>
        </p:txBody>
      </p:sp>
      <p:pic>
        <p:nvPicPr>
          <p:cNvPr id="1026" name="Picture 2" descr="http://upic.me/i/r2/ljq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419600"/>
            <a:ext cx="1752600" cy="1891225"/>
          </a:xfrm>
          <a:prstGeom prst="rect">
            <a:avLst/>
          </a:prstGeom>
          <a:noFill/>
        </p:spPr>
      </p:pic>
      <p:pic>
        <p:nvPicPr>
          <p:cNvPr id="1028" name="Picture 4" descr="http://www.mlmonlineschools-recommend.com/wp-content/uploads/2012/02/%E0%B9%80%E0%B8%84%E0%B8%A3%E0%B8%B7%E0%B9%88%E0%B8%AD%E0%B8%87%E0%B8%AB%E0%B8%A1%E0%B8%B2%E0%B8%A2%E0%B8%84%E0%B8%B3%E0%B8%96%E0%B8%B2%E0%B8%A1-23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9456" y="387625"/>
            <a:ext cx="1455420" cy="189837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>
                <a:solidFill>
                  <a:schemeClr val="bg1"/>
                </a:solidFill>
              </a:rPr>
              <a:t>Homework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905000"/>
            <a:ext cx="70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/>
              <a:t>จงเขียนอธิบายพร้อมยกตัวอย่างประกอบ ตามหัวข้อในบทเรียน ต่อไปนี้</a:t>
            </a:r>
            <a:endParaRPr lang="en-US" sz="3200" dirty="0"/>
          </a:p>
          <a:p>
            <a:r>
              <a:rPr lang="en-US" sz="3200" dirty="0"/>
              <a:t> </a:t>
            </a:r>
          </a:p>
          <a:p>
            <a:r>
              <a:rPr lang="th-TH" sz="3200" dirty="0"/>
              <a:t>การจัดการธุรกิจภาพยนตร์ และดิจิตัล</a:t>
            </a:r>
            <a:endParaRPr lang="en-US" sz="3200" dirty="0"/>
          </a:p>
          <a:p>
            <a:r>
              <a:rPr lang="th-TH" sz="3200" dirty="0"/>
              <a:t> - ความสำคัญและพัฒนาการของธุรกิจภาพยนตร์</a:t>
            </a:r>
            <a:endParaRPr lang="en-US" sz="3200" dirty="0"/>
          </a:p>
          <a:p>
            <a:r>
              <a:rPr lang="th-TH" sz="3200" dirty="0"/>
              <a:t>- ชนิดของธุรกิจภาพยนตร์</a:t>
            </a:r>
            <a:endParaRPr lang="en-US" sz="3200" dirty="0"/>
          </a:p>
          <a:p>
            <a:r>
              <a:rPr lang="th-TH" sz="3200" dirty="0"/>
              <a:t>- โครงสร้างและบุคลากรในธุรกิจภายนตร์</a:t>
            </a:r>
            <a:endParaRPr lang="en-US" sz="3200" dirty="0"/>
          </a:p>
          <a:p>
            <a:r>
              <a:rPr lang="th-TH" sz="3200" dirty="0"/>
              <a:t>- การดำเนินงาน/ ลักษณะการประกอบธุรกิจภาพยนตร์ </a:t>
            </a:r>
            <a:endParaRPr lang="en-US" sz="3200" dirty="0"/>
          </a:p>
          <a:p>
            <a:r>
              <a:rPr lang="th-TH" sz="3200" dirty="0"/>
              <a:t>-อุปสรรคและปัญหาในการประกอบธุรกิจ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นักประดิษฐ์อีก </a:t>
            </a:r>
            <a:r>
              <a:rPr lang="en-US" dirty="0"/>
              <a:t>2 </a:t>
            </a:r>
            <a:r>
              <a:rPr lang="th-TH" dirty="0"/>
              <a:t>ท่านที่นับว่ามีบทบาทสำคัญมากต่อวงการภาพยนตร์ก็คือพี่น้องลูมิแอร์</a:t>
            </a:r>
            <a:r>
              <a:rPr lang="en-US" dirty="0"/>
              <a:t>  </a:t>
            </a:r>
            <a:r>
              <a:rPr lang="en-US" dirty="0" err="1"/>
              <a:t>Auguste</a:t>
            </a:r>
            <a:r>
              <a:rPr lang="th-TH" dirty="0"/>
              <a:t>และ </a:t>
            </a:r>
            <a:r>
              <a:rPr lang="en-US" dirty="0"/>
              <a:t>Louise </a:t>
            </a:r>
            <a:r>
              <a:rPr lang="en-US" dirty="0" err="1"/>
              <a:t>Lumiere</a:t>
            </a:r>
            <a:r>
              <a:rPr lang="en-US" dirty="0"/>
              <a:t>  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32988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32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2. </a:t>
            </a:r>
            <a:r>
              <a:rPr lang="th-TH" dirty="0" smtClean="0"/>
              <a:t>ยุคหนัง</a:t>
            </a:r>
            <a:r>
              <a:rPr lang="th-TH" dirty="0"/>
              <a:t>เงียบ (ค.ศ. 1908</a:t>
            </a:r>
            <a:r>
              <a:rPr lang="en-US" dirty="0"/>
              <a:t> – </a:t>
            </a:r>
            <a:r>
              <a:rPr lang="th-TH" dirty="0"/>
              <a:t>1928)</a:t>
            </a:r>
            <a:endParaRPr lang="en-US" dirty="0"/>
          </a:p>
          <a:p>
            <a:r>
              <a:rPr lang="th-TH" dirty="0"/>
              <a:t>ยุคหนังเงียบเป็นยุคที่ประเทศสหรัฐอเมริกาได้พัฒนาศิลปะการสร้างภาพยนตร์ขึ้นอย่างมาก  พอดีกับที่สงครามโลกครั้งแรกได้เกิดขึ้นในยุคนี้ด้วย เป็นผลให้พัฒนาการทางภาพยนตร์ของประเทศต่างๆ ในยุโรปที่เข้าสงครามต้องสะดุดชะงัก  สมัยของกริฟฟิธการค้นพบศิลปะภาพยนตร์อย่างแท้จริงเริ่มต้นด้วย งานของกริฟฟิธ โดยได้ค้นพบพื้นฐานที่สำคัญสองประการ คือ ผลของการจัดองค์ประกอบภาพและการตัดต่อ เขาได้ค้นพบว่า การจัดองค์ประกอบของภาพในแต่ละเฟรมโดยคำนึงถึงขนาดของภาพตามบทบาทของผู้แสดงจะมีผลต่ออารมณ์ความรู้สึกของผู้ดูมากว่าการบันทึกภาพในลักษณะเดียวกับการแสดงละครบนเวทีเกี่ยวกับจังหวะของการตัดต่อภาพแต่ละช็อตให้ต่อเนื่องกัน กริฟฟิธพบว่า การตัดภาพอย่างเฉื่อยชาจะให้ความรู้สึกเงียบ สงบ และเรียบเรื่อย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91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à¸à¸²à¸§à¸à¹à¹à¸«à¸¥à¸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2336800" cy="3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400" y="53340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ภาพที่ </a:t>
            </a:r>
            <a:r>
              <a:rPr lang="en-US" dirty="0"/>
              <a:t>3.</a:t>
            </a:r>
            <a:r>
              <a:rPr lang="th-TH" dirty="0"/>
              <a:t>4 ภาพยนตร์สารคดี เรื่อง </a:t>
            </a:r>
            <a:r>
              <a:rPr lang="en-US" dirty="0"/>
              <a:t>“</a:t>
            </a:r>
            <a:r>
              <a:rPr lang="en-US" dirty="0" err="1"/>
              <a:t>Nanook</a:t>
            </a:r>
            <a:r>
              <a:rPr lang="en-US" dirty="0"/>
              <a:t> of the North” </a:t>
            </a:r>
            <a:r>
              <a:rPr lang="th-TH" dirty="0"/>
              <a:t>ปี 1992</a:t>
            </a:r>
            <a:endParaRPr lang="en-US" dirty="0"/>
          </a:p>
          <a:p>
            <a:r>
              <a:rPr lang="th-TH" dirty="0"/>
              <a:t>ที่มา</a:t>
            </a:r>
            <a:r>
              <a:rPr lang="en-US" dirty="0"/>
              <a:t>: https://elorich13.files.wordpress.com/2015/09/e0b894e0b8b2e0b8a7</a:t>
            </a:r>
          </a:p>
          <a:p>
            <a:r>
              <a:rPr lang="en-US" dirty="0"/>
              <a:t>e0b899e0b98ce0b982e0b8abe0b8a5e0b8941.jpg</a:t>
            </a:r>
          </a:p>
        </p:txBody>
      </p:sp>
    </p:spTree>
    <p:extLst>
      <p:ext uri="{BB962C8B-B14F-4D97-AF65-F5344CB8AC3E}">
        <p14:creationId xmlns:p14="http://schemas.microsoft.com/office/powerpoint/2010/main" val="150511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ซึ่งได้ทดลองออกแบบกล้องถ่ายภาพยนตร์ขึ้นโดยให้ชื่อประดิษฐกรรมนี้ว่า</a:t>
            </a:r>
            <a:r>
              <a:rPr lang="en-US" dirty="0"/>
              <a:t>Cinematography  </a:t>
            </a:r>
            <a:r>
              <a:rPr lang="th-TH" dirty="0"/>
              <a:t>ซึ่งมีข้อดีกว่ากล้องของเอดิสัน คือเป็นทั้งเครื่องถ่ายและเครื่องฉายได้ในตัวเดียว  และมีน้ำหนักเบากว่าจึงสามารถนำออกไปถ่ายทำหนังนอกสถานที่ไดภาพยนตร์เรื่องแรกที่พี่น้องลูมิแอร์ถ่ายทำขึ้นก็คือ </a:t>
            </a:r>
            <a:r>
              <a:rPr lang="en-US" dirty="0" err="1"/>
              <a:t>LaSortiedesouvriersdeI’usineLumiere</a:t>
            </a:r>
            <a:r>
              <a:rPr lang="en-US" dirty="0"/>
              <a:t> (</a:t>
            </a:r>
            <a:r>
              <a:rPr lang="th-TH" dirty="0"/>
              <a:t>คนงานออกจากโรงงานลูมิแอร์) โดยเนื้อเรื่องแสดงให้เห็นภาพชีวิตประจำวันของคนงานที่ออกจากโรงงาน  การจัดฉายภาพยนตร์ของลูมิแอร์ให้สาธารณชนชมเป็นครั้งแรกที่ห้องใต้ถุนของร้าน </a:t>
            </a:r>
            <a:r>
              <a:rPr lang="en-US" dirty="0"/>
              <a:t>Grand Café </a:t>
            </a:r>
            <a:r>
              <a:rPr lang="th-TH" dirty="0"/>
              <a:t>ในกรุงปารีสเมื่อวันที่ 28 ธันวาคม 1895 (และถือว่าวันนี้เป็นวันเริ่มต้นของภาพยนตร์ในเชิงธุรกิจ) ซึ่งก็ก่อให้เกิดความโกลาหลขึ้นพอสมควร  เนื่องจากเมื่อหนังฉายภาพรถไฟที่พุ่งตรงเข้ามาหาคนดูทำให้คนดูหลายคนที่ไม่คุ้นเคยกับเทคโนโลยีใหม่นี้ตกใจและวิ่งหนีเพราะคิดว่าเป็นเรื่องจริง</a:t>
            </a:r>
            <a:endParaRPr lang="en-US" dirty="0"/>
          </a:p>
          <a:p>
            <a:r>
              <a:rPr lang="en-US" u="sng" dirty="0">
                <a:hlinkClick r:id="rId2"/>
              </a:rPr>
              <a:t/>
            </a:r>
            <a:br>
              <a:rPr lang="en-US" u="sng" dirty="0">
                <a:hlinkClick r:id="rId2"/>
              </a:rPr>
            </a:b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4312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337</TotalTime>
  <Words>4219</Words>
  <Application>Microsoft Office PowerPoint</Application>
  <PresentationFormat>On-screen Show (4:3)</PresentationFormat>
  <Paragraphs>241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Paper</vt:lpstr>
      <vt:lpstr>PowerPoint Presentation</vt:lpstr>
      <vt:lpstr>PowerPoint Presentation</vt:lpstr>
      <vt:lpstr>PowerPoint Presentation</vt:lpstr>
      <vt:lpstr>ความสำคัญและพัฒนาการของธุรกิจภาพยนตร์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วิเคราะห์กลยุทธ์การตลาดภาพยนตร์ จริงหรือไม่?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TAO</cp:lastModifiedBy>
  <cp:revision>45</cp:revision>
  <cp:lastPrinted>2018-09-05T05:11:09Z</cp:lastPrinted>
  <dcterms:created xsi:type="dcterms:W3CDTF">2012-11-01T10:35:20Z</dcterms:created>
  <dcterms:modified xsi:type="dcterms:W3CDTF">2022-02-01T11:15:47Z</dcterms:modified>
</cp:coreProperties>
</file>