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358" r:id="rId3"/>
    <p:sldId id="411" r:id="rId4"/>
    <p:sldId id="412" r:id="rId5"/>
    <p:sldId id="415" r:id="rId6"/>
    <p:sldId id="413" r:id="rId7"/>
    <p:sldId id="414" r:id="rId8"/>
    <p:sldId id="416" r:id="rId9"/>
    <p:sldId id="418" r:id="rId10"/>
    <p:sldId id="417" r:id="rId11"/>
    <p:sldId id="419" r:id="rId12"/>
    <p:sldId id="420" r:id="rId13"/>
    <p:sldId id="421" r:id="rId14"/>
    <p:sldId id="42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6BE7AE-2E8F-4227-A9FA-2EE8449FD751}" type="datetimeFigureOut">
              <a:rPr lang="en-US" smtClean="0"/>
              <a:pPr/>
              <a:t>12/24/2022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D5DEAD-7080-4ECE-A6F0-17BFF46665C7}" type="slidenum">
              <a:rPr lang="en-US" smtClean="0"/>
              <a:pPr/>
              <a:t>‹#›</a:t>
            </a:fld>
            <a:endParaRPr lang="en-US"/>
          </a:p>
        </p:txBody>
      </p:sp>
    </p:spTree>
    <p:extLst>
      <p:ext uri="{BB962C8B-B14F-4D97-AF65-F5344CB8AC3E}">
        <p14:creationId xmlns:p14="http://schemas.microsoft.com/office/powerpoint/2010/main" val="313345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885BF1D-77DB-4450-9F51-92BE65E38762}" type="datetimeFigureOut">
              <a:rPr lang="en-US" smtClean="0"/>
              <a:pPr/>
              <a:t>12/24/2022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835D529-8577-43D3-9741-7FA4FE9B7C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7885BF1D-77DB-4450-9F51-92BE65E38762}" type="datetimeFigureOut">
              <a:rPr lang="en-US" smtClean="0"/>
              <a:pPr/>
              <a:t>12/24/2022</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835D529-8577-43D3-9741-7FA4FE9B7C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885BF1D-77DB-4450-9F51-92BE65E38762}" type="datetimeFigureOut">
              <a:rPr lang="en-US" smtClean="0"/>
              <a:pPr/>
              <a:t>12/24/2022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C835D529-8577-43D3-9741-7FA4FE9B7C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885BF1D-77DB-4450-9F51-92BE65E38762}" type="datetimeFigureOut">
              <a:rPr lang="en-US" smtClean="0"/>
              <a:pPr/>
              <a:t>12/24/2022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5D529-8577-43D3-9741-7FA4FE9B7C68}"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885BF1D-77DB-4450-9F51-92BE65E38762}" type="datetimeFigureOut">
              <a:rPr lang="en-US" smtClean="0"/>
              <a:pPr/>
              <a:t>12/24/2022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835D529-8577-43D3-9741-7FA4FE9B7C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saritiaw@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685801"/>
            <a:ext cx="7848600" cy="1600200"/>
          </a:xfrm>
        </p:spPr>
        <p:txBody>
          <a:bodyPr>
            <a:normAutofit/>
          </a:bodyPr>
          <a:lstStyle/>
          <a:p>
            <a:r>
              <a:rPr lang="en-US" dirty="0" smtClean="0">
                <a:solidFill>
                  <a:schemeClr val="accent6"/>
                </a:solidFill>
              </a:rPr>
              <a:t>AIM1202</a:t>
            </a:r>
            <a:br>
              <a:rPr lang="en-US" dirty="0" smtClean="0">
                <a:solidFill>
                  <a:schemeClr val="accent6"/>
                </a:solidFill>
              </a:rPr>
            </a:br>
            <a:r>
              <a:rPr lang="en-US" dirty="0" smtClean="0">
                <a:solidFill>
                  <a:schemeClr val="accent6"/>
                </a:solidFill>
              </a:rPr>
              <a:t> </a:t>
            </a:r>
            <a:r>
              <a:rPr lang="en-US" dirty="0"/>
              <a:t>Marketing Communication</a:t>
            </a:r>
            <a:endParaRPr lang="en-US" dirty="0">
              <a:solidFill>
                <a:schemeClr val="tx1"/>
              </a:solidFill>
            </a:endParaRPr>
          </a:p>
        </p:txBody>
      </p:sp>
      <p:sp>
        <p:nvSpPr>
          <p:cNvPr id="3" name="Subtitle 2"/>
          <p:cNvSpPr>
            <a:spLocks noGrp="1"/>
          </p:cNvSpPr>
          <p:nvPr>
            <p:ph type="subTitle" idx="1"/>
          </p:nvPr>
        </p:nvSpPr>
        <p:spPr>
          <a:xfrm>
            <a:off x="2514600" y="4876800"/>
            <a:ext cx="6400800" cy="1752600"/>
          </a:xfrm>
        </p:spPr>
        <p:txBody>
          <a:bodyPr/>
          <a:lstStyle/>
          <a:p>
            <a:r>
              <a:rPr lang="en-US" b="1" dirty="0">
                <a:solidFill>
                  <a:schemeClr val="tx1"/>
                </a:solidFill>
                <a:hlinkClick r:id="rId2"/>
              </a:rPr>
              <a:t>Isari Pairoa</a:t>
            </a:r>
          </a:p>
          <a:p>
            <a:r>
              <a:rPr lang="en-US" b="1" dirty="0">
                <a:solidFill>
                  <a:schemeClr val="tx1"/>
                </a:solidFill>
                <a:hlinkClick r:id="rId2"/>
              </a:rPr>
              <a:t>isaritiaw@gmail.com</a:t>
            </a:r>
            <a:endParaRPr lang="th-TH" b="1" dirty="0">
              <a:solidFill>
                <a:schemeClr val="tx1"/>
              </a:solidFill>
            </a:endParaRPr>
          </a:p>
          <a:p>
            <a:r>
              <a:rPr lang="en-US" b="1" dirty="0">
                <a:solidFill>
                  <a:schemeClr val="tx1"/>
                </a:solidFill>
              </a:rPr>
              <a:t>MB. </a:t>
            </a:r>
            <a:r>
              <a:rPr lang="en-US" b="1">
                <a:solidFill>
                  <a:schemeClr val="tx1"/>
                </a:solidFill>
              </a:rPr>
              <a:t>086-358-3508</a:t>
            </a:r>
          </a:p>
          <a:p>
            <a:endParaRPr lang="en-US" dirty="0"/>
          </a:p>
        </p:txBody>
      </p:sp>
      <p:sp>
        <p:nvSpPr>
          <p:cNvPr id="15364" name="AutoShape 4" descr="data:image/jpeg;base64,/9j/4AAQSkZJRgABAQAAAQABAAD/2wCEAAkGBhQQEBAQEBIPEBAQDw8VFRQVDw8QFBQQGBAVFRUUFRUXHCYeFxkjGRQUHy8gJCcpLCwsFR8xNTAqNSYrLCkBCQoKDgwOGg8PGiolHyQtKTAvLCwsLSwvKjU0LCksLy0qKi4sMCwpLCwwLCwsKSwpNCwsLCwqKSwpLCwpLCkpLP/AABEIAMMBAwMBIgACEQEDEQH/xAAbAAABBQEBAAAAAAAAAAAAAAAAAQIEBQYDB//EAD8QAAIBAgQCCAMFBwMEAwAAAAECAAMRBAUSIQYxEyJBUWFxgZEyocEHI0JSsRRicoKS0eGisvAzY8LSFmSj/8QAGwEBAAIDAQEAAAAAAAAAAAAAAAEFAgMEBgf/xAAzEQACAgIBAwEFBgUFAAAAAAAAAQIDBBESBSExQRMiYYHBMnGRodHwFSMkUbEUM0Lh8f/aAAwDAQACEQMRAD8A9xhCEgBCEIAQhCAEIQgBCEIAQhCAEIQgBCEIAQhOdarpEA6Qkb9s8PnF/bB3GTojaJEJwGLHjHDEr3xobR1hOYrr3iOFQd495BI6ES8WAEIQgBCEIAQhCAEIQgBCEIAQhCAEIQgBCEIAQhCAEIQgBCEIAQhCAEi408vWSpDxx3HlJXkh+CNeES8S8zNYt4l4l4l5JA68NUZeF5AJGFqHWB3yylXgReoPAGV/EfFJwtVEVA4td+d7HlaZQrlZLjEwtvhRXzn4NJCVOR8Qri9ZRGVU07m25IvYDnLaYTg4PjLyba7Y2x5we0EIytVCqWPJQSZisx4qcsQpKjuE2048rn7pzZebXipOfqbiEzfD+fNUYI5vfke280kwtqlVLjI2Y2TDIhzgEIQmo6QhCEAIQhACEIQAhCEAIQkCvnVJDYtv4bzKMXLwjCdkK1ub0T4Tlh8UtQXQgidZDWuzMk1JbQQhCQSEIQgBIGNPW9BJ8wXGlKtWqsgqClTpFaqlNYqMyAKabkECxNQ2t3TTdfChcpmyur2j1vQ3H/aFhqYbQXqsFqbBWQakNipLWt52tM3mP2g16jAUbUFFWjYgKzlWQlkfVceo7paYHhqhSqA6TUK1641VDqvS6LUQV+E9Yje19pWYjhBCFakzU3CYVrEl0atUZlJN7lQNtlsN+UrP4pGb13SLeqvErf2W/i+/5FhlP2mKwH7VT6MlWYsl2UIDYXX4r3HZNZgc3pVxelUR9gSAesoIuNSndfWeQZnkdagGvTZlCMiug6QNoq9drLdlUcrsBzk/D8M4guSR0IGJo6rvZjTZgisum4bmdiROqOckttpozyOn40lyrlx8/Ffh5PQMz4xw1AdaqrsadR1VOvrCgkgMOqDt2kSgbirEYxlp4amaFDEUXCV3VrpVUOTZlJU/Dy585wyvhGlQalqvVqJiaqBiLIydEzEGnci97j0khMX0fQqoAUHEuAAAADUIFgOW1Qzjt6lKfar9+TjmsbH+ynJ/3f0X4eTZcGU3FACs/S1F1Kz/AJiHO/lJmfZEuJS9rVFHVPL+U+EbwvTth1Pad/ff6y4l5XKUNPffsVVsY2qSkuz2eW4PMHwdYkDQL2Zbcj2giehZdnVOsgYMFNtwSBY+vOQ+IOGlxI1LZaoHPsYdzf3mTfJq9LqlHUcr/Evut5aSdWTFNvUighHIwJtRXKD/AH8jeY9Omo1EQglkIFiDv2Ty7GIVdtZC2JuG2K+Bk6niHQ7MysO4kbxlfH1WcO7pUK8hVw+Hqj3K6v8AVN9FU6G+PdfgceXk1ZaXtE4tfP8AQv8Ag3AFiKu+gcja1z4d82cx2W8bWstdEHIaqYI/0m9vea6jWDqGU3DC4M4MxWOfKa0XPTJY6r4Uy3rz6P8AAfCEJxFqEIQgBEJimY3Ps7YsQCQoOwm+iiV0tI48zMhiw5SNgtQHkQfWOnm2GzxlYEMR6zcZLmgxFPUPiRtLfxaQf0Im3IxZU9zRhdRhldktMsYRLwvOQsyHnFYpRdhztPK8dmx1HftnrONZNJV+TAi252nlGf8ABtfpWagFrozbBatOkR/EKhHyJllg2RgnsoerY07mnH8C+4PzhjWpoLkOSD4CxN/eegzJ8F8InCqHrFWq22CnUFvz63aZq5zZU4zsbid/T6Z00qMxZFx2YLRF2PkO2SZ57xlmhWs6luXIdw0rt87+sxx6lbPizLOyHj1c4ruaelxShNiCB53lzSrBgGUggzxujmR1T0Xg/EM6VL/CClvPTv8ASdWXixrjyiVvTeoWXzcLDQzG5sdVar50F/qxJB+SzZTO4nAqzM1rEte4JG97g7SgzMSWTFJPWj0cLVW+5QV3IVz/ANvMD69KFX5Tvp+809n7TTX0TD6/1EmVMqFiAxAsRvY9Um59zIxZFa5clg7NsABcpp7e4Sq/g2VLtBJ+fD/XRNnUKKu9j0Qn61Ikczg6xHnXa4+ayRVN3cf/AGqKjySktUfMGH7LZRouy6cKnZcLTqFmJHiD2d05VatiGIItVrOdjy0lE9wR7Tjtw76m1KDXy+ZvhkV2R5QkmiNUzAJoJ7Di6n/6EA/0uZU08QpKJbdcPTH8zE3/ANgkTH4k6dJvcYZV/ma4PrcCLlPXxAH/AHEHoFB/8p1U469f33/7OC2+TlpfvwevZPT00UHh/iTZxwq2RR+6J1npn5Ml4FiQhIJPNOI3FOtXPL7xvmSZRPiSdzffkLWHnaXPFjXr1PGsfkT/AGlGzXJ9J6aj7CPn+X/uyXxZzoZhrrVaR501otf+MP8A+nznqXBmI1YYD8rEek8xwuD/AOtVHM1ACf3VAA+d56BwFU+7YeJ+k5cv3qH8GWHTv5eZHX/KP0X1RrIRLxZRHsBIQhJAGefcR4Mo7A7cyPEd83OMxgpi55nkJms3xaVlIqL0gANgAAw/hOxB9Z24kpwfJLsVHU4VXR4Semjz7G4opcjsBN7iehfZvh6gwnS1QVNdtSqRYhANINvGxPlaY/LM2weHrFqmBxLMDsz1Fq28kZrT0vKs8pYhQaZIuPhZSjexm/MsnNa4vRy9Lopqlvmm/wCyLGR8djBSXUeZ2A7zYn6TveYnN89LY2thmNlpqgpjb4igZj5m4HpK+qKlNJlzkWOFUpR8jMdnzFidRkHFUqOMGjEIr/law1qfA/TlIONveQXzDow7X+Fe/e/ZPROmCh2PDRybpW9yRg8yGDZlSpVupt/1G0+HV5T0ThfO/wBqo6z8atpbx2BB+fyng2Y570mKqjYWIAsQQRaeg/ZRnH3tWix+NAy+ak3+TH2lfkRjZXyXlF7hSspvUZN6f7X6Hpz1AoJOwExHGvDqY0irRqaKygAhtSpUA5X22bx8u4Tjx7xccPiKeGXVc0VqDeytqd1377aOXj7VuTYupjA5clKS9Vjvct+Vd+drb9l5oopaXtEzszMqPJ1SjtFblHA2LqVQrUxTRWBNRq1MrYHsCMSfaerZVlq4emKa7nmT3tMBRyLC02LIKysfxDEVFPyMukzWpQQMjvVpr8Qc6mA8+0eM23122JbZzYuTj1NuK/Pf0X5GxvOFTCK3ZY+ETD4oVER15OoI9RFNa0rNaL/aa2YzNc4KhwbBRUqKCOZCvZb+/wApn2xhJ9ZNz7L2q0UXS4dqyEEC+kkNcsPy72PnfsmbbXh30V1dWJsLqdz+6eTekucGyKjp+TyvV6LJz5Lwa7KsQezumgKgykybKKlSi7FWolqb6NQsxOk6Tbs3mcyPMClXDNc6OmVXW5sUYgbjkbXJ9Jy5lkZT90selUTrq9/1NvWwCN8SKfNQZHoZFRR1dUCsD2bb99p1zasy4jRTIVAqXFr9YliT7afaSOGan7RRWu9h95UAA5EK2kE38jOJqL7tFpxezSLsAO4RbznrhqmJuOl4ExmqRszr6aNVu6m3vawhLb0RKWk2eZZ3X11CdzdnblfmT/eVlP6yficQFNyL7ge5A+sZiqFjcT00GlqJ8/ug5bsLLKMAXweJt8QRnHpUufkDL/gRSAdQKk6ufdtG8H4NXpPTYXV6diPAmS+FsLVR3WqpUU2Kg2sCLW27++V91nu2Q+ZeY9P8yi1L01/6aeES8SVB6UW8ZVrKg1OyqO9iFHuY68xf2huQ+Fvun323Zr6m/na/zgktuKqmmkK6jWFDfCeY0kix8xb1mUwfEVCqNnCk9jbfPlK2kwsQjPTDcwjFQT3leR9RM/U4IcG+GrfyOLj3E7Kb+C0yry8N2S5RNXmONUHqsjNa9gVJA75VjOXVwymxBuD49kx+brXwtRenQ06yC4PMOnbY9olhTxwqItReTD2aW1dsZrR5u/GnVLl3/Q96y7GitRpVV5VKaN7i9pjuJuFxXxjV1r9H1KYIVA56Rbi5OoW6unbwkfg/iO2XV03L4QM1hct0BbUSo53W7j0E6UKq6futOk73XtuL3J5km9995V14/vtN+D0F+c1XFpb2u/6FbnWBq00LipSa176m6H2Jv7XmNxFcuR0i9TUC2ncHwLDa03WZZYlcfeKGI5HtEpqOQU6T6gzKR+Xqn3EsPZzlHjy/Ipf9RTCfLh+ZgeI6WvGLUSwNRdrWALAbD12EsuF8zNOslZWKGnZgbXv4Ed3OaLinK6eIQuiqMTRGtGGxfTuUe3O4Fr8wZg6WJUMWQnS41eR7R7k+845xlUnFltVZXktTj6G54qqvmVSjW6SilSijKPu2XUCSRfrG3M+80mWIaWDoISLhCTblqJNz7zy9MxI3uAJtOFc+FWk1N2BNM7WYE6T4c7X7fGTiySlpmvqVblXuPks2rG8scC2oMv5lI9xK12X8wtI+Y8SUsLTJuGqOCEW9ifHwEtbpR4HmcWuftdG14TzDXhVAN+jd19AxI/WcOJOJlw5WmxAZwWtvfQDbYefb4TDfZ5xSKJqUqmoqw1DSLkNf/MjfaXXqV6+HrUKdYrTpgE6L2Oskiwvta0pHFRu2/B7KMpWYuo9n4NIvEob4bGV2IxmJL6qWKKC/w6EUepA3mNw+aLyJ0ntBllhcyI2DXHZc3t4yyUapeiKGU8iHiTN7lWcVyLVWB/eBsbysp8Khma1ZijNq06QGXe+x/wASny/NvvBTJ61gfSazL6nWXx2mu7FrcW4m3G6jkQsjGx9vidMRXOqtUO+kOf6aYH0lvwkujBYcd6av6mLfWVWIyio1OqgK3qBwGN9tR7R5Ey2y7DNTpol/gRV9haU56lFwHjw8hqDOoMgkkB5VcUYjThmH5mVfnf6Sbrmc4zxdkppftZvlYfqZvojysSOTMs4USfwMnRpdJXpp+9f25fMiWnEVAJXqKOQbb1AP1nHhGnrxWrsW3/t9BJPFFS+Iqea/7Flty/qOPwPNOGsLl/eX0ZfcGnq/yfWacGZXg82X+T6zSh5WZa/msv8Apj/pona8IzVCcpZDyZneOsB0uDdh8VAioP4QCH/0kn0l+WjHsQQdwQQR3jtkDZ4zTrydgsbpYHxEiZzl5w2Iq0d7I3VPfTO6n2NvMGRkqyDIuvtMpCvg6dUWLU7H07R7Xnm3DtY6zQ7Kh6vg3YfaemO3T4R6Z3IBnleX1eixKX2NOqFPkTYH2M6qZuK7HBk0qbXLwz0nKsnqYaqtZGFQEMrp8Oukws6/UeIEzVeviMG5Oiqqkk6gCQLm55X2uTNXhsdsJPp4wHZgDMFfPe2Zyw6nHilpGay7jzULNpb5H5bfKNbiYVazU2ATloYHZvAzQvwjhcW3WQIx/EvVb3EwXHHDb5dVVdRqJzR+Rt2q3jynbVllVkdMXr3X+C9XF6W9bGYDEZYaVatd+qtR9Kk/hJuPkR7TT4bHdLTWp2kWb+LvlbnlEalxJJ2Uoy/h1aSAxHiD8hNmX78FNehp6Y/Y2OuXqbL7OsjRE/aqyaqji9Mso0005Ai/N23N+wW7bzXY3on3dFcjl1QWHkeYmP4f4sBp0aVa2oUksw2GjdVuO8abGaSnVVxdSCPA3mVdUHFGq/JuhN7Rkc1qqKvVoYlV7fvgf9JH1kV+GDiKdToqoeoai1EWoppEELbTquynbUL3HObarRB5gGcqJVDsADN7x1NeWckeoSqf2UvkecYajVwtY06yPSfTcBhzF+ankw35i80eEz5h2+80WZ4AYqk1JrXIJQ23SpbYg9ncfAzzajij27HtHcZXX1uuXf1LzCyI3w93to2xxdGsLVqdN/NQZy/+KYaob0nqUSe5tQ9mmew+LtLXCY8giaU2vB1ySl2ktnLiPhuvgjRr3FSlYL0i3+IEldS9lwSJq8pxepFcdwMkV8QKuCZXGpQVJHetxf5XlBwyxQPRbnRqMndsDsfa07sWxy3GRT9SojBRnA9KpPqUEdoBnQGVeU4waLMQLHa/jLSV1sOEmi7x7lbWpfAXXA140iNKzA3nPEZgFBJ5CY3ibMFrG4bZQNiLWM2FXDhgQRcGU+I4ZpMb6PmbTpx7IVvk/JX5tFl8eEWteuyk4Sxq02Yki5B7e+30Ej5pjS9Vj+Yk+55S0xWStT3pUwee1gfkech4bAk/HSqggi3UYA+p/vO6icXJ2tlTm1zjCOPBP79dmafhw6U/lWXqVpQZXRcfEunuF7+8uKaGV18lKbkXeHB10xg/QmCpCcgsJoO07loxnjGecXqSCTGfaLhRroVRzKOhPgpDD/c0xo35G89D4pN1osfw1hfyZWH62mTbBUhjnSoo6OphyRYlbOrruLcjYmQzJDMlxWltJ5NtMFx/kjU8R0tK4JO9u7sM3NagtKoulyyFgN7agb7XtsRGcbUQKaVCOYHqeyEQyBkuYGpRpsdmKi47mtv85a08TMjkWMbU6sAO1QPn9JfrUkEo0OW46zDeQ/tUp9Lh0qfl/wCf3kKhiLES0z1enwTDmQD+kyi9MxmuUdHmmSV9N6Z5ODb+MXtPRsLwbQq0NNQsWdRqOoi58uzeeUJXsTuAyncdzCet5TmF6akHmoPynRbY9JJ9jix6Y83KS79imzL7OqyBThnVxTUqA2zEatQBI2237O2VDYzE4U2rU6qW/FYkf1CekUMwkwYhHFnAIPeJhC+UTZdh12GCwPFxYDrA+gnfA58WrNSqaQbjSRtcFQwv6H5GaevwBhcSbqvROfxIdO/iORmG4yyCrl+JpBjqVlVVqD8Vj1SR2EbDyvO+rL395TZHS9J+q/wbSlzDc7WtudvSeaZ9huixeITs6Z2H8LnWvyYTfZNjulpK3eN/PkZnuP8AAgGlieQa1J/4gCUPquofyibcyPKCkjl6VP2dzrfr9DOUq0nYbEcpV0z3ESXSlWeja7m6wFfVhqq/uH9JGSsgxAqIyt0yWYBlPWXkbDvBt/LG8OVLqy96zJZTkzpiajKWulR7aiSApNxz7LGZ1Wezls1ZOP7evij0vLvvKqKfhLC/pvNkJg+GccGxCKdJChyWsQAQtxvN0pmzJuVrTj4NHT8WWNGSnrbZ0AhpgI8TlLIZoiGlO1ooEgaI/QQGHknTF0wTo4pStOyrFCxwEE6HCEBCCSK5kaq0k1JErCYmRS59T6WmUBsdSsD4qwP/ADzmTzbL3qVadQHRoBBtuTcWt5Tb4ijeVtbCSAYrF4VgLm5tY+xvJfF414JG7tJ+cusTluoEHtBErcwy13w3QbXtbVva3faSDFZbQ++S3aSPlL2u4RtL3Q9moFQfInYwGTdCA3MqVN/USbxjvh6L/lemfTUIYREA7pc5XV1IyHtExjZhpN028Ow+k0nCuYCs1uTLa4+ogHnHEuRacU1luGO/ge+bXhfEEUEQndAF9ht8pw47UUqvLrG9pVcL409I6E3uAR+h+klkLybyniZLpYuUqVJ3StMTI1OWY+zDeR/tJTpaFJ7XNOrSI/qAPyJlZg8TYiWfEP3uEcdyzKL00zCa3FozeUfdV6tH8JPSJ5E9YehlzmOCFejUon8a9U91RSGQ+4EzoxS2pVdaF6dtViOsh2bbn3N6TRdNcC0vavfhwZ4zK3TarY/eeecSZNXpaKzhVBYrdSD1iLgOBvewPsZV4XMWU9cXHeOc9A4wwmvDU7cxWB8+o4mJqZfa8qr4KubjE9NiXSvpU5+WbfhRQ41DkRMxmOdF8Y2Hp7IrEOe1m228t5p+Cxal/J9JnsPw6WrmuuzM7HwNzeaWdcV2NhSrtTGHFNQxKsLE2ABtcn+02mExOoC/OZXLsISUZvwqQB5kG/ymjw4jfbRi4+9stEadFkak07qZBkdRHARojxBIoEW0QRwgkLRbQigQAhHQgENxOLpJRE5ssxMiC9KR6lCWLJOLU4BVVcPIdXCy7anI1WjAM7jMEGVlPJgRKfOMuarR6Enb81t7eU11XDyHVwkAwD8O6eUl8M0OixFvzL+h/wAzT1sFID5aVqJUXfSTcdtjbl7QCg+0Kleuh71P0lHkmDtXQ99x7j/E1XFGXtiKlMqDZQbk7dnISFRwHRMh7nX9bSSPUsGUA2uL90XTJPF1Bf2bpAqhxbrAANbz5zMrmjIeqdQ7jv7GYmRoaT2M0OHfXRZT3TIYDOEqnSeq3ce3yM1uU0za3hAPHa+TuMTWpF6llqMQutwNBN12v3G3pPRspxLrSXplChVA1FrXsOZHfInED0sNUatUALcgLC5PdIvD+ZHGVA9QDQG6qW2A8u+b4Wyh3izltxq7u01ss8xxZqp1F1qKtMC3PSVa5Hfvb3kOtkpcEDa4lni8WyV3p0kuTo3vpVRbw3v4fOW2Cw5sL7mTN8km33MKo+zbilqPoVeQ4F6VMoVudNgQRY7ePKWWX5ToVQbEgC/naWlKhJdOjNR0bOGHw9pOppHJTnZKcEjqYkhBOaJOqiAPWdBGKI8QSOEcIgiwBRFEBFgCwhCQDiRGETqRGkSDI4FZzZZIIjCsAisk5PTkwrGMkAgPRnB8PLI04xqcAqHwsjvhZdNSnF6EAoauElbmOWllOn4gVI7OTA/Saiph5Fq4aAZbPwXwppgHWRa1jzmXTJ3A609Fq4SQ6uB8IBhHy4ieh8HuWopq3Onn2ynxOBt2Sz4Qf7sDz/WGDI8Y4I1sVU7QtgB3dphwpgmoNZgbXNiBeX1bD68RW/jH+0S2weX27JJBwwuCLVKlQi2phbvsBz/WXFChOlDDyZToyTBoZTpySiRVpzsqQNCKk6qsVVjwIJ0AWPAgBHgQSKBHAQAiiAKBFEAI4QAgIRRIAsIRYByIiER5ES0gyOZEaROtohEA5FY0rOxEbpgHApGlJIKxpWARmpzm1KSysaUgEFqU4vh5ZGnGGlAKp8LOD4K8ujRidBIJKFsrB7ImFyMUySh0gk3Fri5527pf9BE6KAUtDJFQsRclmuSe0/TlJiYS0nilHCnMjFkVaE6rSncU48JJIOSpOgSPCRwWAMCx4WOCxwEAaBHARQI4CAIBHWgBHSAIIsIogAIsIsAIQhBI2JCEgkIhiQgAYkIQBLRLQhAGmJaEIAERtoQgBpiWhCQSFo0rCEkgNMUCEIIFtHgRISSB1osISQLHAQhAFtCEJAHQhCAKIsIQBYQhACLCEA//2Q=="/>
          <p:cNvSpPr>
            <a:spLocks noChangeAspect="1" noChangeArrowheads="1"/>
          </p:cNvSpPr>
          <p:nvPr/>
        </p:nvSpPr>
        <p:spPr bwMode="auto">
          <a:xfrm>
            <a:off x="0" y="-904875"/>
            <a:ext cx="2466975" cy="1857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228600"/>
            <a:ext cx="2743200" cy="369332"/>
          </a:xfrm>
          <a:prstGeom prst="rect">
            <a:avLst/>
          </a:prstGeom>
          <a:solidFill>
            <a:schemeClr val="tx1"/>
          </a:solidFill>
        </p:spPr>
        <p:txBody>
          <a:bodyPr wrap="square" rtlCol="0">
            <a:spAutoFit/>
          </a:bodyPr>
          <a:lstStyle/>
          <a:p>
            <a:r>
              <a:rPr lang="en-US" b="1" dirty="0" smtClean="0">
                <a:solidFill>
                  <a:schemeClr val="bg1"/>
                </a:solidFill>
              </a:rPr>
              <a:t>Week   15</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Event Marketing Tools</a:t>
            </a:r>
            <a:endParaRPr lang="th-TH" dirty="0"/>
          </a:p>
        </p:txBody>
      </p:sp>
      <p:sp>
        <p:nvSpPr>
          <p:cNvPr id="3" name="Content Placeholder 2"/>
          <p:cNvSpPr>
            <a:spLocks noGrp="1"/>
          </p:cNvSpPr>
          <p:nvPr>
            <p:ph idx="1"/>
          </p:nvPr>
        </p:nvSpPr>
        <p:spPr/>
        <p:txBody>
          <a:bodyPr/>
          <a:lstStyle/>
          <a:p>
            <a:r>
              <a:rPr lang="en-US" dirty="0"/>
              <a:t>The form of the event is characterized by a special activity with the owner of the brand. or the organization is the sole owner of the work or as a special event with many organizations Many brands are involved. Which can summarize the form of event marketing communication in Thailand as follows</a:t>
            </a:r>
            <a:endParaRPr lang="th-TH" dirty="0"/>
          </a:p>
        </p:txBody>
      </p:sp>
    </p:spTree>
    <p:extLst>
      <p:ext uri="{BB962C8B-B14F-4D97-AF65-F5344CB8AC3E}">
        <p14:creationId xmlns:p14="http://schemas.microsoft.com/office/powerpoint/2010/main" val="25747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normAutofit fontScale="92500" lnSpcReduction="10000"/>
          </a:bodyPr>
          <a:lstStyle/>
          <a:p>
            <a:r>
              <a:rPr lang="en-US" dirty="0"/>
              <a:t>1) Celebrations </a:t>
            </a:r>
            <a:endParaRPr lang="en-US" dirty="0" smtClean="0"/>
          </a:p>
          <a:p>
            <a:r>
              <a:rPr lang="en-US" dirty="0" smtClean="0"/>
              <a:t>2</a:t>
            </a:r>
            <a:r>
              <a:rPr lang="en-US" dirty="0"/>
              <a:t>) Business and Trade </a:t>
            </a:r>
            <a:endParaRPr lang="en-US" dirty="0" smtClean="0"/>
          </a:p>
          <a:p>
            <a:r>
              <a:rPr lang="en-US" dirty="0" smtClean="0"/>
              <a:t>3</a:t>
            </a:r>
            <a:r>
              <a:rPr lang="en-US" dirty="0"/>
              <a:t>) Meetings and Gatherings </a:t>
            </a:r>
            <a:endParaRPr lang="en-US" dirty="0" smtClean="0"/>
          </a:p>
          <a:p>
            <a:r>
              <a:rPr lang="en-US" dirty="0" smtClean="0"/>
              <a:t>4</a:t>
            </a:r>
            <a:r>
              <a:rPr lang="en-US" dirty="0"/>
              <a:t>) Local Events </a:t>
            </a:r>
            <a:endParaRPr lang="en-US" dirty="0" smtClean="0"/>
          </a:p>
          <a:p>
            <a:r>
              <a:rPr lang="en-US" dirty="0" smtClean="0"/>
              <a:t>5</a:t>
            </a:r>
            <a:r>
              <a:rPr lang="en-US" dirty="0"/>
              <a:t>) Exhibitions </a:t>
            </a:r>
            <a:endParaRPr lang="en-US" dirty="0" smtClean="0"/>
          </a:p>
          <a:p>
            <a:r>
              <a:rPr lang="en-US" dirty="0" smtClean="0"/>
              <a:t>6</a:t>
            </a:r>
            <a:r>
              <a:rPr lang="en-US" dirty="0"/>
              <a:t>) Fairs and Festivals </a:t>
            </a:r>
            <a:endParaRPr lang="en-US" dirty="0" smtClean="0"/>
          </a:p>
          <a:p>
            <a:r>
              <a:rPr lang="en-US" dirty="0" smtClean="0"/>
              <a:t>7</a:t>
            </a:r>
            <a:r>
              <a:rPr lang="en-US" dirty="0"/>
              <a:t>) Meetings and Conferences </a:t>
            </a:r>
            <a:endParaRPr lang="en-US" dirty="0" smtClean="0"/>
          </a:p>
          <a:p>
            <a:r>
              <a:rPr lang="en-US" dirty="0" smtClean="0"/>
              <a:t>8</a:t>
            </a:r>
            <a:r>
              <a:rPr lang="en-US" dirty="0"/>
              <a:t>) Anniversary Events </a:t>
            </a:r>
            <a:endParaRPr lang="en-US" dirty="0" smtClean="0"/>
          </a:p>
          <a:p>
            <a:r>
              <a:rPr lang="en-US" dirty="0" smtClean="0"/>
              <a:t>9</a:t>
            </a:r>
            <a:r>
              <a:rPr lang="en-US" dirty="0"/>
              <a:t>) Sponsorship </a:t>
            </a:r>
            <a:endParaRPr lang="en-US" dirty="0" smtClean="0"/>
          </a:p>
          <a:p>
            <a:r>
              <a:rPr lang="en-US" dirty="0" smtClean="0"/>
              <a:t>10</a:t>
            </a:r>
            <a:r>
              <a:rPr lang="en-US" dirty="0"/>
              <a:t>) Sports events </a:t>
            </a:r>
            <a:endParaRPr lang="en-US" dirty="0" smtClean="0"/>
          </a:p>
          <a:p>
            <a:r>
              <a:rPr lang="en-US" dirty="0" smtClean="0"/>
              <a:t>11</a:t>
            </a:r>
            <a:r>
              <a:rPr lang="en-US" dirty="0"/>
              <a:t>) Online events </a:t>
            </a:r>
            <a:endParaRPr lang="en-US" dirty="0" smtClean="0"/>
          </a:p>
          <a:p>
            <a:pPr marL="0" indent="0">
              <a:buNone/>
            </a:pPr>
            <a:endParaRPr lang="en-US" dirty="0" smtClean="0"/>
          </a:p>
        </p:txBody>
      </p:sp>
    </p:spTree>
    <p:extLst>
      <p:ext uri="{BB962C8B-B14F-4D97-AF65-F5344CB8AC3E}">
        <p14:creationId xmlns:p14="http://schemas.microsoft.com/office/powerpoint/2010/main" val="1139676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r>
              <a:rPr lang="en-US" dirty="0"/>
              <a:t>Determining the type of event marketing tools is the key to implementing an event marketing communication strategy. that must be carried out according to the specified objectives When marketing communication strategies are effective, it will result in business success as well.</a:t>
            </a:r>
            <a:endParaRPr lang="th-TH" dirty="0"/>
          </a:p>
          <a:p>
            <a:endParaRPr lang="th-TH" dirty="0"/>
          </a:p>
        </p:txBody>
      </p:sp>
    </p:spTree>
    <p:extLst>
      <p:ext uri="{BB962C8B-B14F-4D97-AF65-F5344CB8AC3E}">
        <p14:creationId xmlns:p14="http://schemas.microsoft.com/office/powerpoint/2010/main" val="2412480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Measurement and evaluation of event marketing strategies</a:t>
            </a:r>
            <a:endParaRPr lang="th-TH" dirty="0"/>
          </a:p>
        </p:txBody>
      </p:sp>
      <p:sp>
        <p:nvSpPr>
          <p:cNvPr id="3" name="Content Placeholder 2"/>
          <p:cNvSpPr>
            <a:spLocks noGrp="1"/>
          </p:cNvSpPr>
          <p:nvPr>
            <p:ph idx="1"/>
          </p:nvPr>
        </p:nvSpPr>
        <p:spPr/>
        <p:txBody>
          <a:bodyPr/>
          <a:lstStyle/>
          <a:p>
            <a:r>
              <a:rPr lang="en-US" dirty="0"/>
              <a:t>1) Evaluation of the return on investment </a:t>
            </a:r>
            <a:endParaRPr lang="en-US" dirty="0" smtClean="0"/>
          </a:p>
          <a:p>
            <a:r>
              <a:rPr lang="en-US" dirty="0" smtClean="0"/>
              <a:t>2</a:t>
            </a:r>
            <a:r>
              <a:rPr lang="en-US" dirty="0"/>
              <a:t>) Evaluation of special activities by measuring the impact of the activity </a:t>
            </a:r>
            <a:endParaRPr lang="en-US" dirty="0" smtClean="0"/>
          </a:p>
          <a:p>
            <a:r>
              <a:rPr lang="en-US" dirty="0" smtClean="0"/>
              <a:t>3</a:t>
            </a:r>
            <a:r>
              <a:rPr lang="en-US" dirty="0"/>
              <a:t>) Evaluation of statistical data </a:t>
            </a:r>
            <a:endParaRPr lang="en-US" dirty="0" smtClean="0"/>
          </a:p>
          <a:p>
            <a:r>
              <a:rPr lang="en-US" dirty="0" smtClean="0"/>
              <a:t>4</a:t>
            </a:r>
            <a:r>
              <a:rPr lang="en-US" dirty="0"/>
              <a:t>) Evaluation of statistical data</a:t>
            </a:r>
            <a:endParaRPr lang="th-TH" dirty="0"/>
          </a:p>
        </p:txBody>
      </p:sp>
    </p:spTree>
    <p:extLst>
      <p:ext uri="{BB962C8B-B14F-4D97-AF65-F5344CB8AC3E}">
        <p14:creationId xmlns:p14="http://schemas.microsoft.com/office/powerpoint/2010/main" val="373406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Measurement and evaluation of event marketing strategies</a:t>
            </a:r>
            <a:endParaRPr lang="th-TH" dirty="0"/>
          </a:p>
        </p:txBody>
      </p:sp>
      <p:sp>
        <p:nvSpPr>
          <p:cNvPr id="3" name="Content Placeholder 2"/>
          <p:cNvSpPr>
            <a:spLocks noGrp="1"/>
          </p:cNvSpPr>
          <p:nvPr>
            <p:ph idx="1"/>
          </p:nvPr>
        </p:nvSpPr>
        <p:spPr/>
        <p:txBody>
          <a:bodyPr/>
          <a:lstStyle/>
          <a:p>
            <a:r>
              <a:rPr lang="en-US" dirty="0"/>
              <a:t>1) Evaluate from the objective that the special event </a:t>
            </a:r>
            <a:endParaRPr lang="en-US" dirty="0" smtClean="0"/>
          </a:p>
          <a:p>
            <a:r>
              <a:rPr lang="en-US" dirty="0" smtClean="0"/>
              <a:t>2</a:t>
            </a:r>
            <a:r>
              <a:rPr lang="en-US" dirty="0"/>
              <a:t>) Participants </a:t>
            </a:r>
            <a:endParaRPr lang="en-US" dirty="0" smtClean="0"/>
          </a:p>
          <a:p>
            <a:r>
              <a:rPr lang="en-US" dirty="0" smtClean="0"/>
              <a:t>3</a:t>
            </a:r>
            <a:r>
              <a:rPr lang="en-US" dirty="0"/>
              <a:t>) Visitors </a:t>
            </a:r>
            <a:endParaRPr lang="en-US" dirty="0" smtClean="0"/>
          </a:p>
          <a:p>
            <a:r>
              <a:rPr lang="en-US" dirty="0" smtClean="0"/>
              <a:t>4</a:t>
            </a:r>
            <a:r>
              <a:rPr lang="en-US" dirty="0"/>
              <a:t>) Media coverage </a:t>
            </a:r>
            <a:endParaRPr lang="en-US" dirty="0" smtClean="0"/>
          </a:p>
          <a:p>
            <a:r>
              <a:rPr lang="en-US" dirty="0" smtClean="0"/>
              <a:t>5</a:t>
            </a:r>
            <a:r>
              <a:rPr lang="en-US" dirty="0"/>
              <a:t>) Communication</a:t>
            </a:r>
            <a:endParaRPr lang="th-TH" dirty="0"/>
          </a:p>
        </p:txBody>
      </p:sp>
      <p:pic>
        <p:nvPicPr>
          <p:cNvPr id="4" name="Blue and White Illustrated English Tutor Marketing Presentation (2)">
            <a:hlinkClick r:id="" action="ppaction://media"/>
            <a:extLst>
              <a:ext uri="{FF2B5EF4-FFF2-40B4-BE49-F238E27FC236}">
                <a16:creationId xmlns:a16="http://schemas.microsoft.com/office/drawing/2014/main" xmlns="" id="{ECF811D4-1991-45A8-BFC6-A02761002B3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62121" t="64040" r="11364" b="-2424"/>
          <a:stretch/>
        </p:blipFill>
        <p:spPr>
          <a:xfrm>
            <a:off x="6553200" y="3810000"/>
            <a:ext cx="2424545" cy="2632365"/>
          </a:xfrm>
          <a:prstGeom prst="rect">
            <a:avLst/>
          </a:prstGeom>
        </p:spPr>
      </p:pic>
    </p:spTree>
    <p:extLst>
      <p:ext uri="{BB962C8B-B14F-4D97-AF65-F5344CB8AC3E}">
        <p14:creationId xmlns:p14="http://schemas.microsoft.com/office/powerpoint/2010/main" val="235994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a:p>
            <a:pPr marL="0" indent="0">
              <a:buNone/>
            </a:pPr>
            <a:r>
              <a:rPr lang="th-TH" dirty="0"/>
              <a:t> </a:t>
            </a:r>
          </a:p>
        </p:txBody>
      </p:sp>
      <p:graphicFrame>
        <p:nvGraphicFramePr>
          <p:cNvPr id="4" name="Table 3"/>
          <p:cNvGraphicFramePr>
            <a:graphicFrameLocks noGrp="1"/>
          </p:cNvGraphicFramePr>
          <p:nvPr>
            <p:extLst>
              <p:ext uri="{D42A27DB-BD31-4B8C-83A1-F6EECF244321}">
                <p14:modId xmlns:p14="http://schemas.microsoft.com/office/powerpoint/2010/main" val="2129011254"/>
              </p:ext>
            </p:extLst>
          </p:nvPr>
        </p:nvGraphicFramePr>
        <p:xfrm>
          <a:off x="762000" y="1295400"/>
          <a:ext cx="6686550" cy="4754880"/>
        </p:xfrm>
        <a:graphic>
          <a:graphicData uri="http://schemas.openxmlformats.org/drawingml/2006/table">
            <a:tbl>
              <a:tblPr firstRow="1" firstCol="1" lastRow="1" lastCol="1" bandRow="1" bandCol="1">
                <a:tableStyleId>{5C22544A-7EE6-4342-B048-85BDC9FD1C3A}</a:tableStyleId>
              </a:tblPr>
              <a:tblGrid>
                <a:gridCol w="1506849">
                  <a:extLst>
                    <a:ext uri="{9D8B030D-6E8A-4147-A177-3AD203B41FA5}">
                      <a16:colId xmlns="" xmlns:a16="http://schemas.microsoft.com/office/drawing/2014/main" val="20000"/>
                    </a:ext>
                  </a:extLst>
                </a:gridCol>
                <a:gridCol w="5179701">
                  <a:extLst>
                    <a:ext uri="{9D8B030D-6E8A-4147-A177-3AD203B41FA5}">
                      <a16:colId xmlns="" xmlns:a16="http://schemas.microsoft.com/office/drawing/2014/main" val="20001"/>
                    </a:ext>
                  </a:extLst>
                </a:gridCol>
              </a:tblGrid>
              <a:tr h="3429000">
                <a:tc>
                  <a:txBody>
                    <a:bodyPr/>
                    <a:lstStyle/>
                    <a:p>
                      <a:pPr algn="ctr">
                        <a:lnSpc>
                          <a:spcPct val="105000"/>
                        </a:lnSpc>
                        <a:spcAft>
                          <a:spcPts val="0"/>
                        </a:spcAft>
                      </a:pPr>
                      <a:r>
                        <a:rPr lang="en-US" sz="2400" dirty="0" smtClean="0">
                          <a:effectLst/>
                        </a:rPr>
                        <a:t>Week</a:t>
                      </a:r>
                      <a:r>
                        <a:rPr lang="en-US" sz="2400" baseline="0" dirty="0" smtClean="0">
                          <a:effectLst/>
                        </a:rPr>
                        <a:t> </a:t>
                      </a:r>
                      <a:r>
                        <a:rPr lang="en-US" sz="2400" dirty="0" smtClean="0">
                          <a:effectLst/>
                        </a:rPr>
                        <a:t>15</a:t>
                      </a:r>
                      <a:endParaRPr lang="en-US" sz="2400" dirty="0">
                        <a:effectLst/>
                        <a:latin typeface="Cambria" panose="02040503050406030204" pitchFamily="18" charset="0"/>
                        <a:ea typeface="Times New Roman" panose="02020603050405020304" pitchFamily="18" charset="0"/>
                        <a:cs typeface="Angsana New" panose="02020603050405020304" pitchFamily="18" charset="-34"/>
                      </a:endParaRPr>
                    </a:p>
                  </a:txBody>
                  <a:tcPr marL="68580" marR="68580" marT="0" marB="0"/>
                </a:tc>
                <a:tc>
                  <a:txBody>
                    <a:bodyPr/>
                    <a:lstStyle/>
                    <a:p>
                      <a:r>
                        <a:rPr lang="en-US" sz="2400" dirty="0" smtClean="0"/>
                        <a:t>Chapter 11 Event Marketing Strategies </a:t>
                      </a:r>
                    </a:p>
                    <a:p>
                      <a:r>
                        <a:rPr lang="en-US" sz="2400" dirty="0" smtClean="0"/>
                        <a:t>-The meaning of event marketing </a:t>
                      </a:r>
                    </a:p>
                    <a:p>
                      <a:r>
                        <a:rPr lang="en-US" sz="2400" dirty="0" smtClean="0"/>
                        <a:t>-The importance of event marketing </a:t>
                      </a:r>
                    </a:p>
                    <a:p>
                      <a:r>
                        <a:rPr lang="en-US" sz="2400" dirty="0" smtClean="0"/>
                        <a:t>-Objectives of event marketing </a:t>
                      </a:r>
                    </a:p>
                    <a:p>
                      <a:r>
                        <a:rPr lang="en-US" sz="2400" dirty="0" smtClean="0"/>
                        <a:t>- Strategies of event marketing </a:t>
                      </a:r>
                    </a:p>
                    <a:p>
                      <a:r>
                        <a:rPr lang="en-US" sz="2400" dirty="0" smtClean="0"/>
                        <a:t>-Types of event marketing tools </a:t>
                      </a:r>
                    </a:p>
                    <a:p>
                      <a:r>
                        <a:rPr lang="en-US" sz="2400" dirty="0" smtClean="0"/>
                        <a:t>-Evaluation of marketing strategies through activities </a:t>
                      </a:r>
                    </a:p>
                    <a:p>
                      <a:r>
                        <a:rPr lang="en-US" sz="2400" dirty="0" smtClean="0"/>
                        <a:t>- Case studies of marketing communication through activities</a:t>
                      </a:r>
                      <a:r>
                        <a:rPr kumimoji="0" lang="en-US" sz="2400" b="1" kern="1200" dirty="0" smtClean="0">
                          <a:solidFill>
                            <a:schemeClr val="lt1"/>
                          </a:solidFill>
                          <a:effectLst/>
                          <a:latin typeface="+mn-lt"/>
                          <a:ea typeface="+mn-ea"/>
                          <a:cs typeface="+mn-cs"/>
                        </a:rPr>
                        <a:t>	</a:t>
                      </a:r>
                      <a:endParaRPr lang="en-US" sz="2400" dirty="0">
                        <a:effectLst/>
                        <a:latin typeface="Cambria" panose="02040503050406030204" pitchFamily="18"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38000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th-TH" sz="4000" cap="none" dirty="0">
                <a:ln>
                  <a:noFill/>
                </a:ln>
                <a:solidFill>
                  <a:srgbClr val="7030A0"/>
                </a:solidFill>
                <a:effectLst>
                  <a:outerShdw blurRad="38100" dist="38100" dir="2700000" algn="tl">
                    <a:srgbClr val="000000">
                      <a:alpha val="43137"/>
                    </a:srgbClr>
                  </a:outerShdw>
                </a:effectLst>
                <a:latin typeface="inherit"/>
                <a:cs typeface="Angsana New" pitchFamily="18" charset="-34"/>
              </a:rPr>
              <a:t>Definition of Event Marketing</a:t>
            </a:r>
            <a:r>
              <a:rPr lang="th-TH" sz="4000" cap="none" dirty="0">
                <a:ln>
                  <a:noFill/>
                </a:ln>
                <a:solidFill>
                  <a:srgbClr val="7030A0"/>
                </a:solidFill>
                <a:effectLst>
                  <a:outerShdw blurRad="38100" dist="38100" dir="2700000" algn="tl">
                    <a:srgbClr val="000000">
                      <a:alpha val="43137"/>
                    </a:srgbClr>
                  </a:outerShdw>
                </a:effectLst>
                <a:latin typeface="Arial" pitchFamily="34" charset="0"/>
                <a:cs typeface="Angsana New" pitchFamily="18" charset="-34"/>
              </a:rPr>
              <a:t> </a:t>
            </a:r>
            <a:br>
              <a:rPr lang="th-TH" sz="4000" cap="none" dirty="0">
                <a:ln>
                  <a:noFill/>
                </a:ln>
                <a:solidFill>
                  <a:srgbClr val="7030A0"/>
                </a:solidFill>
                <a:effectLst>
                  <a:outerShdw blurRad="38100" dist="38100" dir="2700000" algn="tl">
                    <a:srgbClr val="000000">
                      <a:alpha val="43137"/>
                    </a:srgbClr>
                  </a:outerShdw>
                </a:effectLst>
                <a:latin typeface="Arial" pitchFamily="34" charset="0"/>
                <a:cs typeface="Angsana New" pitchFamily="18" charset="-34"/>
              </a:rPr>
            </a:br>
            <a:endParaRPr lang="th-TH" dirty="0"/>
          </a:p>
        </p:txBody>
      </p:sp>
      <p:sp>
        <p:nvSpPr>
          <p:cNvPr id="3" name="Content Placeholder 2"/>
          <p:cNvSpPr>
            <a:spLocks noGrp="1"/>
          </p:cNvSpPr>
          <p:nvPr>
            <p:ph idx="1"/>
          </p:nvPr>
        </p:nvSpPr>
        <p:spPr/>
        <p:txBody>
          <a:bodyPr/>
          <a:lstStyle/>
          <a:p>
            <a:pPr lvl="0"/>
            <a:r>
              <a:rPr lang="th-TH" sz="2800" dirty="0">
                <a:solidFill>
                  <a:srgbClr val="202124"/>
                </a:solidFill>
                <a:latin typeface="inherit"/>
                <a:cs typeface="Angsana New" pitchFamily="18" charset="-34"/>
              </a:rPr>
              <a:t>Creation of activities that can clearly select target groups. By being able to communicate and interact with the target audience with effective communication control. which is a highly effective investment Organizing activities helps to expand awareness, enabling brand experience. with fast communication It is a modern and highly flexible marketing communication.</a:t>
            </a:r>
            <a:r>
              <a:rPr lang="th-TH" sz="2800" dirty="0">
                <a:latin typeface="Arial" pitchFamily="34" charset="0"/>
                <a:cs typeface="Angsana New" pitchFamily="18" charset="-34"/>
              </a:rPr>
              <a:t> </a:t>
            </a:r>
          </a:p>
          <a:p>
            <a:endParaRPr lang="th-TH"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044254"/>
            <a:ext cx="1109663" cy="170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02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importance of event marketing</a:t>
            </a:r>
            <a:endParaRPr lang="th-TH" dirty="0"/>
          </a:p>
        </p:txBody>
      </p:sp>
      <p:sp>
        <p:nvSpPr>
          <p:cNvPr id="3" name="Content Placeholder 2"/>
          <p:cNvSpPr>
            <a:spLocks noGrp="1"/>
          </p:cNvSpPr>
          <p:nvPr>
            <p:ph idx="1"/>
          </p:nvPr>
        </p:nvSpPr>
        <p:spPr/>
        <p:txBody>
          <a:bodyPr/>
          <a:lstStyle/>
          <a:p>
            <a:r>
              <a:rPr lang="en-US" dirty="0"/>
              <a:t>Event marketing is a marketing communication tool. This is effective experiential event marketing. because of the encounter between consumers and product owner By organizing activities as a place to present products and information of product owners. including comparison products with competitors And give the opportunity for participants to consider selecting a variety of products closely</a:t>
            </a:r>
            <a:endParaRPr lang="th-TH" dirty="0"/>
          </a:p>
        </p:txBody>
      </p:sp>
    </p:spTree>
    <p:extLst>
      <p:ext uri="{BB962C8B-B14F-4D97-AF65-F5344CB8AC3E}">
        <p14:creationId xmlns:p14="http://schemas.microsoft.com/office/powerpoint/2010/main" val="220264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normAutofit lnSpcReduction="10000"/>
          </a:bodyPr>
          <a:lstStyle/>
          <a:p>
            <a:r>
              <a:rPr lang="en-US" dirty="0"/>
              <a:t>Make trading possible quickly Event marketing stimulates research and development of new products. And popularly held to introduce products or test the market. In order to know the feedback that will bring back to improve even better Event marketing is essential in marketing communications. It is one of the marketing communication channels that businesses must provide continuously. to affect the product brand and affect the purchasing behavior of the target group which will make the business successful</a:t>
            </a:r>
            <a:endParaRPr lang="th-TH" dirty="0"/>
          </a:p>
        </p:txBody>
      </p:sp>
    </p:spTree>
    <p:extLst>
      <p:ext uri="{BB962C8B-B14F-4D97-AF65-F5344CB8AC3E}">
        <p14:creationId xmlns:p14="http://schemas.microsoft.com/office/powerpoint/2010/main" val="370195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Objectives of event marketing</a:t>
            </a:r>
            <a:endParaRPr lang="th-TH" dirty="0"/>
          </a:p>
        </p:txBody>
      </p:sp>
      <p:sp>
        <p:nvSpPr>
          <p:cNvPr id="3" name="Content Placeholder 2"/>
          <p:cNvSpPr>
            <a:spLocks noGrp="1"/>
          </p:cNvSpPr>
          <p:nvPr>
            <p:ph idx="1"/>
          </p:nvPr>
        </p:nvSpPr>
        <p:spPr/>
        <p:txBody>
          <a:bodyPr>
            <a:normAutofit fontScale="92500" lnSpcReduction="10000"/>
          </a:bodyPr>
          <a:lstStyle/>
          <a:p>
            <a:r>
              <a:rPr lang="en-US" dirty="0"/>
              <a:t>1) To stimulate and solicit attention </a:t>
            </a:r>
            <a:endParaRPr lang="en-US" dirty="0" smtClean="0"/>
          </a:p>
          <a:p>
            <a:r>
              <a:rPr lang="en-US" dirty="0" smtClean="0"/>
              <a:t>2</a:t>
            </a:r>
            <a:r>
              <a:rPr lang="en-US" dirty="0"/>
              <a:t>) To build reputation and popularity in products and services To achieve loyalty. </a:t>
            </a:r>
            <a:endParaRPr lang="en-US" dirty="0" smtClean="0"/>
          </a:p>
          <a:p>
            <a:r>
              <a:rPr lang="en-US" dirty="0" smtClean="0"/>
              <a:t>3</a:t>
            </a:r>
            <a:r>
              <a:rPr lang="en-US" dirty="0"/>
              <a:t>) To disseminate the growth and development of the organization. through corporate image communication activities. </a:t>
            </a:r>
            <a:endParaRPr lang="en-US" dirty="0" smtClean="0"/>
          </a:p>
          <a:p>
            <a:r>
              <a:rPr lang="en-US" dirty="0" smtClean="0"/>
              <a:t>4</a:t>
            </a:r>
            <a:r>
              <a:rPr lang="en-US" dirty="0"/>
              <a:t>) Promote roles to create a good image. </a:t>
            </a:r>
            <a:endParaRPr lang="en-US" dirty="0" smtClean="0"/>
          </a:p>
          <a:p>
            <a:pPr marL="0" indent="0">
              <a:buNone/>
            </a:pPr>
            <a:endParaRPr lang="en-US" dirty="0"/>
          </a:p>
          <a:p>
            <a:pPr marL="0" indent="0">
              <a:buNone/>
            </a:pPr>
            <a:r>
              <a:rPr lang="en-US" dirty="0" smtClean="0"/>
              <a:t>	When </a:t>
            </a:r>
            <a:r>
              <a:rPr lang="en-US" dirty="0"/>
              <a:t>the business has set the objectives of the event The implementation of the activities must achieve the objectives that have been set for the communication process to be effective. Resulting in successful business operations</a:t>
            </a:r>
            <a:endParaRPr lang="th-TH" dirty="0"/>
          </a:p>
        </p:txBody>
      </p:sp>
    </p:spTree>
    <p:extLst>
      <p:ext uri="{BB962C8B-B14F-4D97-AF65-F5344CB8AC3E}">
        <p14:creationId xmlns:p14="http://schemas.microsoft.com/office/powerpoint/2010/main" val="52741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Marketing Strategies</a:t>
            </a:r>
            <a:endParaRPr lang="th-TH" dirty="0"/>
          </a:p>
        </p:txBody>
      </p:sp>
      <p:sp>
        <p:nvSpPr>
          <p:cNvPr id="3" name="Content Placeholder 2"/>
          <p:cNvSpPr>
            <a:spLocks noGrp="1"/>
          </p:cNvSpPr>
          <p:nvPr>
            <p:ph idx="1"/>
          </p:nvPr>
        </p:nvSpPr>
        <p:spPr/>
        <p:txBody>
          <a:bodyPr/>
          <a:lstStyle/>
          <a:p>
            <a:r>
              <a:rPr lang="en-US" dirty="0"/>
              <a:t>The event marketing process can be modified. and change at any time according to the form of activities that have been established since the objectives of the event Therefore, in the study “Media planning for event marketing In the digital age”, media planning must be planned along with planning the process of special events.</a:t>
            </a:r>
            <a:endParaRPr lang="th-TH" dirty="0"/>
          </a:p>
        </p:txBody>
      </p:sp>
      <p:pic>
        <p:nvPicPr>
          <p:cNvPr id="4" name="Blue and White Illustrated English Tutor Marketing Presentation (4)">
            <a:hlinkClick r:id="" action="ppaction://media"/>
            <a:extLst>
              <a:ext uri="{FF2B5EF4-FFF2-40B4-BE49-F238E27FC236}">
                <a16:creationId xmlns:a16="http://schemas.microsoft.com/office/drawing/2014/main" xmlns="" id="{D7D508B3-5406-4F64-A73D-F2B90A21F6B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66972" t="45049" r="13635" b="4445"/>
          <a:stretch/>
        </p:blipFill>
        <p:spPr>
          <a:xfrm>
            <a:off x="7391400" y="3870938"/>
            <a:ext cx="1447800" cy="2827733"/>
          </a:xfrm>
          <a:prstGeom prst="rect">
            <a:avLst/>
          </a:prstGeom>
        </p:spPr>
      </p:pic>
    </p:spTree>
    <p:extLst>
      <p:ext uri="{BB962C8B-B14F-4D97-AF65-F5344CB8AC3E}">
        <p14:creationId xmlns:p14="http://schemas.microsoft.com/office/powerpoint/2010/main" val="187846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r>
              <a:rPr lang="en-US" dirty="0"/>
              <a:t>Because when there is a change in the form of activities The media used may need to be adjusted accordingly. Which can be used as a guideline for planning activities in each type of marketing. to be consistent with the form of activities and the purpose of communicating effectively and become more effective</a:t>
            </a:r>
            <a:endParaRPr lang="th-TH" dirty="0"/>
          </a:p>
        </p:txBody>
      </p:sp>
    </p:spTree>
    <p:extLst>
      <p:ext uri="{BB962C8B-B14F-4D97-AF65-F5344CB8AC3E}">
        <p14:creationId xmlns:p14="http://schemas.microsoft.com/office/powerpoint/2010/main" val="236553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683693" cy="413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918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733</TotalTime>
  <Words>653</Words>
  <Application>Microsoft Office PowerPoint</Application>
  <PresentationFormat>On-screen Show (4:3)</PresentationFormat>
  <Paragraphs>56</Paragraphs>
  <Slides>14</Slides>
  <Notes>0</Notes>
  <HiddenSlides>0</HiddenSlides>
  <MMClips>2</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Opulent</vt:lpstr>
      <vt:lpstr>AIM1202  Marketing Communication</vt:lpstr>
      <vt:lpstr>PowerPoint Presentation</vt:lpstr>
      <vt:lpstr>Definition of Event Marketing  </vt:lpstr>
      <vt:lpstr>The importance of event marketing</vt:lpstr>
      <vt:lpstr>PowerPoint Presentation</vt:lpstr>
      <vt:lpstr>Objectives of event marketing</vt:lpstr>
      <vt:lpstr>Event Marketing Strategies</vt:lpstr>
      <vt:lpstr>PowerPoint Presentation</vt:lpstr>
      <vt:lpstr>PowerPoint Presentation</vt:lpstr>
      <vt:lpstr>Types of Event Marketing Tools</vt:lpstr>
      <vt:lpstr>PowerPoint Presentation</vt:lpstr>
      <vt:lpstr>PowerPoint Presentation</vt:lpstr>
      <vt:lpstr>Measurement and evaluation of event marketing strategies</vt:lpstr>
      <vt:lpstr>Measurement and evaluation of event marketing strategies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สัมมนาการโฆษณา Seminar inAdvertising CAD4902</dc:title>
  <dc:creator>HOME</dc:creator>
  <cp:lastModifiedBy>TAO</cp:lastModifiedBy>
  <cp:revision>102</cp:revision>
  <dcterms:created xsi:type="dcterms:W3CDTF">2012-10-31T06:48:48Z</dcterms:created>
  <dcterms:modified xsi:type="dcterms:W3CDTF">2022-12-24T10:36:50Z</dcterms:modified>
</cp:coreProperties>
</file>