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99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300" r:id="rId11"/>
    <p:sldId id="301" r:id="rId12"/>
    <p:sldId id="302" r:id="rId13"/>
    <p:sldId id="303" r:id="rId14"/>
    <p:sldId id="310" r:id="rId15"/>
    <p:sldId id="304" r:id="rId16"/>
    <p:sldId id="305" r:id="rId17"/>
    <p:sldId id="306" r:id="rId18"/>
    <p:sldId id="307" r:id="rId19"/>
    <p:sldId id="309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BE7AE-2E8F-4227-A9FA-2EE8449FD751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5DEAD-7080-4ECE-A6F0-17BFF46665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5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5BF1D-77DB-4450-9F51-92BE65E387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885BF1D-77DB-4450-9F51-92BE65E387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5BF1D-77DB-4450-9F51-92BE65E387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5BF1D-77DB-4450-9F51-92BE65E387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5BF1D-77DB-4450-9F51-92BE65E387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5BF1D-77DB-4450-9F51-92BE65E387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5BF1D-77DB-4450-9F51-92BE65E387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5BF1D-77DB-4450-9F51-92BE65E387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685801"/>
            <a:ext cx="7848600" cy="160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AIM1202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th-TH" dirty="0" smtClean="0">
                <a:solidFill>
                  <a:schemeClr val="accent6"/>
                </a:solidFill>
              </a:rPr>
              <a:t>หลักการ</a:t>
            </a:r>
            <a:r>
              <a:rPr lang="th-TH" dirty="0">
                <a:solidFill>
                  <a:schemeClr val="accent6"/>
                </a:solidFill>
              </a:rPr>
              <a:t>สื่อสาร</a:t>
            </a:r>
            <a:r>
              <a:rPr lang="th-TH" dirty="0" smtClean="0">
                <a:solidFill>
                  <a:schemeClr val="accent6"/>
                </a:solidFill>
              </a:rPr>
              <a:t>การตลาด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4876800"/>
            <a:ext cx="6400800" cy="1752600"/>
          </a:xfrm>
        </p:spPr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MB. 084-358-3508</a:t>
            </a: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0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Week   2-3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ความสำคัญของการสื่อสารการตลาด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ช่วยให้ผู้บริโภคได้รับความสะดวกรวดเร็วในการอุปโภคและบริโภค </a:t>
            </a:r>
            <a:endParaRPr lang="th-TH" b="1" dirty="0" smtClean="0"/>
          </a:p>
          <a:p>
            <a:r>
              <a:rPr lang="th-TH" b="1" dirty="0"/>
              <a:t>ช่วยให้ผู้บริโภคมีโอกาสเลือกผลิตภัณฑ์ที่สามารถสนองความต้องการ และความพอใจมากที่สุด </a:t>
            </a:r>
            <a:endParaRPr lang="th-TH" b="1" dirty="0" smtClean="0"/>
          </a:p>
          <a:p>
            <a:r>
              <a:rPr lang="th-TH" b="1" dirty="0"/>
              <a:t>ช่วยยกระดับมาตรฐานการดำรงชีวิตของผู้บริโภคและประชาชนให้สูงขึ้น 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18280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วัตถุประสงค์ของการสื่อสารการตลาด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เพื่อแจ้งให้</a:t>
            </a:r>
            <a:r>
              <a:rPr lang="th-TH" b="1" dirty="0" smtClean="0"/>
              <a:t>ทราบ</a:t>
            </a:r>
          </a:p>
          <a:p>
            <a:r>
              <a:rPr lang="th-TH" b="1" dirty="0"/>
              <a:t>เพื่อให้</a:t>
            </a:r>
            <a:r>
              <a:rPr lang="th-TH" b="1" dirty="0" smtClean="0"/>
              <a:t>ความรู้</a:t>
            </a:r>
          </a:p>
          <a:p>
            <a:r>
              <a:rPr lang="th-TH" b="1" dirty="0"/>
              <a:t>เพื่อโน้มน้าวชัก</a:t>
            </a:r>
            <a:r>
              <a:rPr lang="th-TH" b="1" dirty="0" smtClean="0"/>
              <a:t>จูง</a:t>
            </a:r>
          </a:p>
          <a:p>
            <a:r>
              <a:rPr lang="th-TH" b="1" dirty="0"/>
              <a:t>เพื่อเปลี่ยนแปลงพฤติกรรม</a:t>
            </a:r>
            <a:r>
              <a:rPr lang="th-TH" dirty="0"/>
              <a:t> 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97942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องค์ประกอบ และกระบวนการสื่อสารการตลาด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องค์ประกอบของกระบวนการสื่อสาร</a:t>
            </a:r>
            <a:endParaRPr lang="en-US" dirty="0"/>
          </a:p>
          <a:p>
            <a:pPr lvl="1"/>
            <a:r>
              <a:rPr lang="th-TH" b="1" dirty="0"/>
              <a:t>แหล่งสารหรือผู้ส่งสาร</a:t>
            </a:r>
            <a:r>
              <a:rPr lang="th-TH" dirty="0"/>
              <a:t> (</a:t>
            </a:r>
            <a:r>
              <a:rPr lang="en-US" dirty="0"/>
              <a:t>Source or Sender) </a:t>
            </a:r>
            <a:endParaRPr lang="th-TH" dirty="0" smtClean="0"/>
          </a:p>
          <a:p>
            <a:pPr lvl="1"/>
            <a:r>
              <a:rPr lang="th-TH" b="1" dirty="0"/>
              <a:t>สารหรือข่าวสาร</a:t>
            </a:r>
            <a:r>
              <a:rPr lang="th-TH" dirty="0"/>
              <a:t> (</a:t>
            </a:r>
            <a:r>
              <a:rPr lang="en-US" dirty="0"/>
              <a:t>Message or Information) </a:t>
            </a:r>
            <a:endParaRPr lang="th-TH" dirty="0" smtClean="0"/>
          </a:p>
          <a:p>
            <a:pPr lvl="1"/>
            <a:r>
              <a:rPr lang="th-TH" b="1" dirty="0"/>
              <a:t>ช่องทางข่าวสาร</a:t>
            </a:r>
            <a:r>
              <a:rPr lang="th-TH" dirty="0"/>
              <a:t> (</a:t>
            </a:r>
            <a:r>
              <a:rPr lang="en-US" dirty="0"/>
              <a:t>Message Channel) </a:t>
            </a:r>
            <a:endParaRPr lang="th-TH" dirty="0" smtClean="0"/>
          </a:p>
          <a:p>
            <a:pPr lvl="1"/>
            <a:r>
              <a:rPr lang="th-TH" b="1" dirty="0"/>
              <a:t>ผู้รับสาร</a:t>
            </a:r>
            <a:r>
              <a:rPr lang="th-TH" dirty="0"/>
              <a:t> (</a:t>
            </a:r>
            <a:r>
              <a:rPr lang="en-US" dirty="0"/>
              <a:t>Receiver) </a:t>
            </a:r>
            <a:endParaRPr lang="th-TH" dirty="0" smtClean="0"/>
          </a:p>
          <a:p>
            <a:pPr lvl="1"/>
            <a:r>
              <a:rPr lang="th-TH" b="1" dirty="0"/>
              <a:t>ผลการสื่อสาร</a:t>
            </a:r>
            <a:r>
              <a:rPr lang="th-TH" dirty="0"/>
              <a:t> (</a:t>
            </a:r>
            <a:r>
              <a:rPr lang="en-US" dirty="0"/>
              <a:t>Effect) </a:t>
            </a:r>
            <a:endParaRPr lang="en-US" dirty="0" smtClean="0"/>
          </a:p>
          <a:p>
            <a:pPr lvl="1"/>
            <a:r>
              <a:rPr lang="th-TH" b="1" dirty="0"/>
              <a:t>การป้อนกลับหรือการสนองตอบ</a:t>
            </a:r>
            <a:r>
              <a:rPr lang="th-TH" dirty="0"/>
              <a:t> (</a:t>
            </a:r>
            <a:r>
              <a:rPr lang="en-US" dirty="0"/>
              <a:t>Feedback or Response)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68956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กระบวนการสื่อสารการตลาด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6888614" cy="3730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4306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ต่อ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9673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องค์ประกอบของการสื่อสารการตลาดที่ควบคุมได้ 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การวางแผนผลิตภัณฑ์ (</a:t>
            </a:r>
            <a:r>
              <a:rPr lang="en-US" b="1" dirty="0"/>
              <a:t>Product Planning) </a:t>
            </a:r>
            <a:endParaRPr lang="en-US" b="1" dirty="0" smtClean="0"/>
          </a:p>
          <a:p>
            <a:r>
              <a:rPr lang="th-TH" b="1" dirty="0"/>
              <a:t>ราคา </a:t>
            </a:r>
            <a:r>
              <a:rPr lang="en-US" b="1" dirty="0"/>
              <a:t>(Price) </a:t>
            </a:r>
            <a:endParaRPr lang="en-US" b="1" dirty="0" smtClean="0"/>
          </a:p>
          <a:p>
            <a:r>
              <a:rPr lang="th-TH" b="1" dirty="0"/>
              <a:t>ตราผลิตภัณฑ์</a:t>
            </a:r>
            <a:r>
              <a:rPr lang="th-TH" dirty="0"/>
              <a:t> </a:t>
            </a:r>
            <a:r>
              <a:rPr lang="th-TH" b="1" dirty="0"/>
              <a:t>(</a:t>
            </a:r>
            <a:r>
              <a:rPr lang="en-US" b="1" dirty="0"/>
              <a:t>Branding)</a:t>
            </a:r>
            <a:r>
              <a:rPr lang="en-US" dirty="0"/>
              <a:t> </a:t>
            </a:r>
            <a:endParaRPr lang="en-US" dirty="0" smtClean="0"/>
          </a:p>
          <a:p>
            <a:r>
              <a:rPr lang="th-TH" b="1" dirty="0"/>
              <a:t>การขายโดยบุคคล</a:t>
            </a:r>
            <a:r>
              <a:rPr lang="th-TH" dirty="0"/>
              <a:t> </a:t>
            </a:r>
            <a:r>
              <a:rPr lang="en-US" b="1" dirty="0"/>
              <a:t>(Personal Selling)</a:t>
            </a:r>
            <a:r>
              <a:rPr lang="th-TH" dirty="0"/>
              <a:t> </a:t>
            </a:r>
            <a:endParaRPr lang="en-US" dirty="0" smtClean="0"/>
          </a:p>
          <a:p>
            <a:r>
              <a:rPr lang="th-TH" b="1" dirty="0"/>
              <a:t>การส่งเสริมการขาย</a:t>
            </a:r>
            <a:r>
              <a:rPr lang="th-TH" dirty="0"/>
              <a:t> </a:t>
            </a:r>
            <a:r>
              <a:rPr lang="en-US" b="1" dirty="0"/>
              <a:t>(Sales Promotion)</a:t>
            </a:r>
            <a:r>
              <a:rPr lang="th-TH" dirty="0"/>
              <a:t> </a:t>
            </a:r>
            <a:endParaRPr lang="en-US" dirty="0" smtClean="0"/>
          </a:p>
          <a:p>
            <a:r>
              <a:rPr lang="th-TH" b="1" dirty="0"/>
              <a:t>การจัดจำหน่าย</a:t>
            </a:r>
            <a:r>
              <a:rPr lang="th-TH" dirty="0"/>
              <a:t> </a:t>
            </a:r>
            <a:r>
              <a:rPr lang="en-US" b="1" dirty="0"/>
              <a:t>(Physical Distribution)</a:t>
            </a:r>
            <a:r>
              <a:rPr lang="en-US" dirty="0"/>
              <a:t> </a:t>
            </a:r>
            <a:endParaRPr lang="en-US" dirty="0" smtClean="0"/>
          </a:p>
          <a:p>
            <a:r>
              <a:rPr lang="th-TH" b="1" dirty="0"/>
              <a:t>การวิจัยตลาด </a:t>
            </a:r>
            <a:r>
              <a:rPr lang="en-US" b="1" dirty="0"/>
              <a:t>(Market Research)</a:t>
            </a:r>
            <a:r>
              <a:rPr lang="en-US" dirty="0"/>
              <a:t> </a:t>
            </a:r>
            <a:endParaRPr lang="en-US" dirty="0" smtClean="0"/>
          </a:p>
          <a:p>
            <a:r>
              <a:rPr lang="th-TH" b="1" dirty="0"/>
              <a:t>การแข่งขันภายใน (</a:t>
            </a:r>
            <a:r>
              <a:rPr lang="en-US" b="1" dirty="0"/>
              <a:t>Internal Competition)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29231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องค์ประกอบของการสื่อสารการตลาดที่ควบคุมไม่ได้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พฤติกรรมการซื้อของผู้บริโภค (</a:t>
            </a:r>
            <a:r>
              <a:rPr lang="en-US" b="1" dirty="0"/>
              <a:t>Consumer’s Buying Behavior)</a:t>
            </a:r>
            <a:r>
              <a:rPr lang="en-US" dirty="0"/>
              <a:t> </a:t>
            </a:r>
            <a:endParaRPr lang="en-US" dirty="0" smtClean="0"/>
          </a:p>
          <a:p>
            <a:r>
              <a:rPr lang="th-TH" b="1" dirty="0"/>
              <a:t>พฤติกรรมของผู้ค้า </a:t>
            </a:r>
            <a:r>
              <a:rPr lang="en-US" b="1" dirty="0"/>
              <a:t>(Trader’s Behavior)</a:t>
            </a:r>
            <a:r>
              <a:rPr lang="en-US" dirty="0"/>
              <a:t> </a:t>
            </a:r>
            <a:endParaRPr lang="en-US" dirty="0" smtClean="0"/>
          </a:p>
          <a:p>
            <a:r>
              <a:rPr lang="th-TH" b="1" dirty="0"/>
              <a:t>พฤติกรรมของคู่แข่ง</a:t>
            </a:r>
            <a:r>
              <a:rPr lang="th-TH" dirty="0"/>
              <a:t> </a:t>
            </a:r>
            <a:r>
              <a:rPr lang="en-US" b="1" dirty="0"/>
              <a:t>(Competitor’s Behavior)</a:t>
            </a:r>
            <a:r>
              <a:rPr lang="en-US" dirty="0"/>
              <a:t> </a:t>
            </a:r>
            <a:endParaRPr lang="en-US" dirty="0" smtClean="0"/>
          </a:p>
          <a:p>
            <a:r>
              <a:rPr lang="th-TH" b="1" dirty="0"/>
              <a:t>พฤติกรรมของรัฐบาล</a:t>
            </a:r>
            <a:r>
              <a:rPr lang="th-TH" dirty="0"/>
              <a:t> </a:t>
            </a:r>
            <a:r>
              <a:rPr lang="th-TH" b="1" dirty="0"/>
              <a:t>(</a:t>
            </a:r>
            <a:r>
              <a:rPr lang="en-US" b="1" dirty="0"/>
              <a:t>Government’s Behavior)</a:t>
            </a:r>
            <a:r>
              <a:rPr lang="en-US" dirty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09747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ปัจจัยที่ต้องตระหนักในการสื่อสารการตลาด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ประเภทของผลิตภัณฑ์และตลาด </a:t>
            </a:r>
            <a:endParaRPr lang="en-US" b="1" dirty="0" smtClean="0"/>
          </a:p>
          <a:p>
            <a:r>
              <a:rPr lang="th-TH" b="1" dirty="0"/>
              <a:t>นโยบายทางการตลาดขององค์กร </a:t>
            </a:r>
            <a:endParaRPr lang="en-US" dirty="0"/>
          </a:p>
          <a:p>
            <a:r>
              <a:rPr lang="th-TH" b="1" dirty="0"/>
              <a:t>ความพร้อมซื้อของผู้บริโภค </a:t>
            </a:r>
            <a:endParaRPr lang="en-US" dirty="0"/>
          </a:p>
          <a:p>
            <a:r>
              <a:rPr lang="th-TH" b="1" dirty="0"/>
              <a:t>สภาวะการแข่งขันในตลาด </a:t>
            </a:r>
            <a:endParaRPr lang="en-US" b="1" dirty="0" smtClean="0"/>
          </a:p>
          <a:p>
            <a:r>
              <a:rPr lang="th-TH" b="1" dirty="0"/>
              <a:t>ขนาดทุนของ</a:t>
            </a:r>
            <a:r>
              <a:rPr lang="th-TH" b="1" dirty="0" smtClean="0"/>
              <a:t>องค์กร</a:t>
            </a:r>
            <a:endParaRPr lang="en-US" b="1" dirty="0" smtClean="0"/>
          </a:p>
          <a:p>
            <a:r>
              <a:rPr lang="th-TH" b="1" dirty="0"/>
              <a:t>วงจรชีวิตผลิตภัณฑ์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55947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วงจรชีวิตผลิตภัณฑ์ 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(</a:t>
            </a:r>
            <a:r>
              <a:rPr lang="en-US" dirty="0"/>
              <a:t>Product life cycle stage</a:t>
            </a:r>
            <a:r>
              <a:rPr lang="th-TH" dirty="0" smtClean="0"/>
              <a:t>)</a:t>
            </a:r>
            <a:endParaRPr lang="th-TH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2" t="38296" r="35699" b="43217"/>
          <a:stretch/>
        </p:blipFill>
        <p:spPr bwMode="auto">
          <a:xfrm>
            <a:off x="1066800" y="1981200"/>
            <a:ext cx="6781800" cy="32913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91876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534400" cy="12954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</a:t>
            </a:r>
            <a:r>
              <a:rPr lang="th-TH" dirty="0" smtClean="0"/>
              <a:t>บท</a:t>
            </a:r>
            <a:r>
              <a:rPr lang="th-TH" dirty="0"/>
              <a:t>ที่</a:t>
            </a:r>
            <a:r>
              <a:rPr lang="en-US" dirty="0"/>
              <a:t> 1</a:t>
            </a:r>
            <a:br>
              <a:rPr lang="en-US" dirty="0"/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46610"/>
            <a:ext cx="6346902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 </a:t>
            </a:r>
          </a:p>
          <a:p>
            <a:r>
              <a:rPr lang="th-TH" dirty="0" smtClean="0"/>
              <a:t>ได้หนังสือแล้วสรุปบท</a:t>
            </a:r>
            <a:r>
              <a:rPr lang="th-TH" dirty="0"/>
              <a:t>ที่</a:t>
            </a:r>
            <a:r>
              <a:rPr lang="en-US" dirty="0"/>
              <a:t> 1</a:t>
            </a:r>
            <a:r>
              <a:rPr lang="en-US" dirty="0" smtClean="0"/>
              <a:t> </a:t>
            </a:r>
            <a:r>
              <a:rPr lang="th-TH" dirty="0" smtClean="0"/>
              <a:t>ลงในเวิดแล้วส่งใน </a:t>
            </a:r>
            <a:r>
              <a:rPr lang="en-US" dirty="0" smtClean="0"/>
              <a:t>Class room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6001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9405620"/>
              </p:ext>
            </p:extLst>
          </p:nvPr>
        </p:nvGraphicFramePr>
        <p:xfrm>
          <a:off x="914400" y="2057400"/>
          <a:ext cx="6686550" cy="36576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06849"/>
                <a:gridCol w="517970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สัปดาห์ที่</a:t>
                      </a:r>
                      <a:r>
                        <a:rPr lang="th-TH" sz="2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th-TH" sz="2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2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effectLst/>
                        </a:rPr>
                        <a:t>บทที่ </a:t>
                      </a:r>
                      <a:r>
                        <a:rPr lang="en-US" sz="2400" dirty="0" smtClean="0">
                          <a:effectLst/>
                        </a:rPr>
                        <a:t>1</a:t>
                      </a:r>
                      <a:r>
                        <a:rPr lang="en-US" sz="2400" baseline="0" dirty="0" smtClean="0">
                          <a:effectLst/>
                        </a:rPr>
                        <a:t> </a:t>
                      </a:r>
                      <a:r>
                        <a:rPr lang="th-TH" sz="2400" dirty="0" smtClean="0">
                          <a:effectLst/>
                        </a:rPr>
                        <a:t> </a:t>
                      </a:r>
                      <a:r>
                        <a:rPr lang="th-TH" sz="2400" dirty="0">
                          <a:effectLst/>
                        </a:rPr>
                        <a:t>บท</a:t>
                      </a:r>
                      <a:r>
                        <a:rPr lang="th-TH" sz="2400" dirty="0" smtClean="0">
                          <a:effectLst/>
                        </a:rPr>
                        <a:t>นำ</a:t>
                      </a:r>
                      <a:endParaRPr lang="en-US" sz="2400" dirty="0" smtClean="0">
                        <a:effectLst/>
                      </a:endParaRPr>
                    </a:p>
                    <a:p>
                      <a:endParaRPr kumimoji="0" lang="th-TH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2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ความหมายของการสื่อสารการตลาด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ความสำคัญของการสื่อสารการตลาด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วัตถุประสงค์ของการสื่อสารการตลาด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แนวความคิดแบบจำลองกระบวนการสื่อสารการตลาด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องค์ประกอบ และกระบวนการสื่อสารการตลาด	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องค์ประกอบของการสื่อสารการตลาดที่ควบคุมได้	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องค์ประกอบของการสื่อสารการตลาดที่ควบคุมไม่ได้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ปัจจัยที่ต้องตระหนักในการสื่อสารการตลาด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34000" y="5791200"/>
            <a:ext cx="2842445" cy="830997"/>
          </a:xfrm>
          <a:prstGeom prst="rec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th-TH" sz="4800" dirty="0">
                <a:solidFill>
                  <a:srgbClr val="FFFF00"/>
                </a:solidFill>
              </a:rPr>
              <a:t>อ่านตำราบทที่ </a:t>
            </a:r>
            <a:r>
              <a:rPr lang="en-US" sz="4800" dirty="0" smtClean="0">
                <a:solidFill>
                  <a:srgbClr val="FFFF00"/>
                </a:solidFill>
              </a:rPr>
              <a:t>1</a:t>
            </a:r>
            <a:endParaRPr lang="th-TH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836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229600" cy="13716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th-TH" sz="4000" b="1" dirty="0" smtClean="0"/>
              <a:t>“ผู้ใฝ่รู้ ย่อมมีความรู้ ผู้ใฝ่ดี ย่อมมีแต่สิ่งดี </a:t>
            </a:r>
            <a:endParaRPr lang="en-US" sz="4000" b="1" dirty="0" smtClean="0"/>
          </a:p>
          <a:p>
            <a:pPr algn="ctr">
              <a:buNone/>
            </a:pPr>
            <a:r>
              <a:rPr lang="th-TH" sz="4000" b="1" dirty="0" smtClean="0"/>
              <a:t>สติ ปัญญา เป็นสมบัติอันทรงค่าที่ติดตัวของผู้เป็นบัณฑิต”</a:t>
            </a:r>
            <a:endParaRPr lang="en-US" sz="4000" b="1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67200" y="5715000"/>
            <a:ext cx="39555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 smtClean="0"/>
              <a:t>อ. อิสรี ไพเราะ(อ.ต๊ะ)</a:t>
            </a:r>
          </a:p>
        </p:txBody>
      </p:sp>
      <p:pic>
        <p:nvPicPr>
          <p:cNvPr id="5" name="Picture 2" descr="http://img.kapook.com/image/health/01_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284984"/>
            <a:ext cx="1676400" cy="2038176"/>
          </a:xfrm>
          <a:prstGeom prst="rect">
            <a:avLst/>
          </a:prstGeom>
          <a:noFill/>
        </p:spPr>
      </p:pic>
      <p:pic>
        <p:nvPicPr>
          <p:cNvPr id="1026" name="Picture 2" descr="H:\iPhone เครื่องสีขาว ปี 2012\101APPLE\IMG_14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284984"/>
            <a:ext cx="2664296" cy="2160240"/>
          </a:xfrm>
          <a:prstGeom prst="rect">
            <a:avLst/>
          </a:prstGeom>
          <a:noFill/>
        </p:spPr>
      </p:pic>
      <p:pic>
        <p:nvPicPr>
          <p:cNvPr id="6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37" y="0"/>
            <a:ext cx="2000263" cy="15001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แนวความคิด</a:t>
            </a:r>
            <a:r>
              <a:rPr lang="th-TH" dirty="0"/>
              <a:t>เบื้องต้นเกี่ยวกับการสื่อสารการตลาด</a:t>
            </a:r>
            <a:br>
              <a:rPr lang="th-TH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r>
              <a:rPr lang="th-TH" dirty="0"/>
              <a:t> แนวความคิดทางการตลาด (</a:t>
            </a:r>
            <a:r>
              <a:rPr lang="en-US" dirty="0"/>
              <a:t>marketing concept) </a:t>
            </a:r>
            <a:r>
              <a:rPr lang="th-TH" dirty="0"/>
              <a:t>หมายถึง แนวคิดในการดำเนินกิจกรรมใด ๆ ทางธุรกิจ เพื่อมุ่งตอบสนองความต้องการขององค์กร เช่น ผลกำไรสูงสุด คือ ครองส่วนแบ่งทางการตลาดสูงสุด เป็นผู้นำของอุตสาหกรรม หรือ เป็นที่ยอมรับของสังคม เป็นต้น (ศรีสุภา สหชัยเสรี, 2546, หน้า 7) หรืออีกนัยหนึ่งก็คือ การที่องค์การใช้ความพยายามทั้งสิ้นเพื่อสร้างความพึงพอใจให้ลูกค้าโดยมุ่งหวังกำไร ฉะนั้น แนวความคิดทางการตลาดสร้างขึ้นจากหลักเกณฑ์พื้นฐาน 3 ประการ คือ </a:t>
            </a:r>
          </a:p>
        </p:txBody>
      </p:sp>
    </p:spTree>
    <p:extLst>
      <p:ext uri="{BB962C8B-B14F-4D97-AF65-F5344CB8AC3E}">
        <p14:creationId xmlns:p14="http://schemas.microsoft.com/office/powerpoint/2010/main" val="1064595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r>
              <a:rPr lang="th-TH" dirty="0"/>
              <a:t> 1. การมุ่งความสำคัญที่ลูกค้าหรือตลาด (</a:t>
            </a:r>
            <a:r>
              <a:rPr lang="en-US" dirty="0"/>
              <a:t>customer oriented or market oriented) </a:t>
            </a:r>
            <a:r>
              <a:rPr lang="th-TH" dirty="0"/>
              <a:t>กล่าวคือ ในการวางแผนและการดำเนินงานทางการตลาดของบริษัท จะมุ่งความสำคัญที่ลูกค้า หรือตลาด </a:t>
            </a:r>
            <a:endParaRPr lang="th-TH" dirty="0" smtClean="0"/>
          </a:p>
          <a:p>
            <a:r>
              <a:rPr lang="th-TH" dirty="0" smtClean="0"/>
              <a:t>2</a:t>
            </a:r>
            <a:r>
              <a:rPr lang="th-TH" dirty="0"/>
              <a:t>. ยอดขายที่มีกำไร (</a:t>
            </a:r>
            <a:r>
              <a:rPr lang="en-US" dirty="0"/>
              <a:t>profitable sales volume) </a:t>
            </a:r>
            <a:r>
              <a:rPr lang="th-TH" dirty="0"/>
              <a:t>กล่าวคือ จุดมุ่งหมายของธุรกิจ คือ ยอดขายที่สามารถสร้างกำไรให้ธุรกิจ ไม่ใช่มุ่งที่ยอดขายอย่างเดียว </a:t>
            </a:r>
          </a:p>
          <a:p>
            <a:r>
              <a:rPr lang="th-TH" dirty="0"/>
              <a:t>3. การประสานงานระหว่างกิจกรรมทางการตลาด (</a:t>
            </a:r>
            <a:r>
              <a:rPr lang="en-US" dirty="0"/>
              <a:t>co-</a:t>
            </a:r>
            <a:r>
              <a:rPr lang="en-US" dirty="0" err="1"/>
              <a:t>ordinaqtion</a:t>
            </a:r>
            <a:r>
              <a:rPr lang="en-US" dirty="0"/>
              <a:t> of marketing activities) </a:t>
            </a:r>
            <a:r>
              <a:rPr lang="th-TH" dirty="0"/>
              <a:t>หมายความว่า ทุกกิจกรรมการตลาดและทุกส่วนประสมการตลาดในทุกธุรกิจต้องมีการประสานงานกัน </a:t>
            </a:r>
          </a:p>
        </p:txBody>
      </p:sp>
    </p:spTree>
    <p:extLst>
      <p:ext uri="{BB962C8B-B14F-4D97-AF65-F5344CB8AC3E}">
        <p14:creationId xmlns:p14="http://schemas.microsoft.com/office/powerpoint/2010/main" val="902462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0" dirty="0"/>
              <a:t>แสดงแนวความคิดทางการตลาด </a:t>
            </a:r>
            <a:endParaRPr lang="th-T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947" t="20195" r="13684" b="14308"/>
          <a:stretch/>
        </p:blipFill>
        <p:spPr>
          <a:xfrm>
            <a:off x="609600" y="1484811"/>
            <a:ext cx="7524206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700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ปรัชญาการตลาดยุคใหม่ : การเน้นคุณค่าให้กับผู้บริโภค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แนวความคิดการเน้นคุณค่าให้กับผู้บริโภค (</a:t>
            </a:r>
            <a:r>
              <a:rPr lang="en-US" dirty="0"/>
              <a:t>value–driven marketing) </a:t>
            </a:r>
            <a:r>
              <a:rPr lang="th-TH" dirty="0"/>
              <a:t>เป็นปรัชญาทางธุรกิจที่นักการตลาดในศตวรรษที่ 21 ได้ใช้เป็นหลักยึดถือในการบริหารงานไปสู่ความสำเร็จตามเป้าหมายขององค์การ โดยจะเน้นถึงการพัฒนาและการส่งมอบคุณค่าที่เหนือกว่าคู่แข่งขัน (</a:t>
            </a:r>
            <a:r>
              <a:rPr lang="en-US" dirty="0"/>
              <a:t>superior value) </a:t>
            </a:r>
            <a:r>
              <a:rPr lang="th-TH" dirty="0"/>
              <a:t>ให้กับผู้บริโภคเป็นหลักสำคัญ </a:t>
            </a:r>
          </a:p>
        </p:txBody>
      </p:sp>
    </p:spTree>
    <p:extLst>
      <p:ext uri="{BB962C8B-B14F-4D97-AF65-F5344CB8AC3E}">
        <p14:creationId xmlns:p14="http://schemas.microsoft.com/office/powerpoint/2010/main" val="2615231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1. มุ่งเน้นกิจกรรมสร้างสรรค์ทางการตลาดและส่งมอบคุณค่าให้กับ</a:t>
            </a:r>
            <a:r>
              <a:rPr lang="th-TH" dirty="0" smtClean="0"/>
              <a:t>ผู้บริโภค</a:t>
            </a:r>
          </a:p>
          <a:p>
            <a:r>
              <a:rPr lang="th-TH" dirty="0"/>
              <a:t>2. นำเสนอคุณค่าที่เหนือกว่าของคู่แข่งขัน </a:t>
            </a:r>
            <a:endParaRPr lang="th-TH" dirty="0" smtClean="0"/>
          </a:p>
          <a:p>
            <a:r>
              <a:rPr lang="th-TH" dirty="0" smtClean="0"/>
              <a:t>3</a:t>
            </a:r>
            <a:r>
              <a:rPr lang="th-TH" dirty="0"/>
              <a:t>. เปลี่ยนสภาพแวดล้อมใหม่เมื่อเห็นว่าเหมาะสมเพื่อเพิ่มโอกาสแห่งความสำเร็จ </a:t>
            </a:r>
            <a:endParaRPr lang="th-TH" dirty="0" smtClean="0"/>
          </a:p>
          <a:p>
            <a:r>
              <a:rPr lang="th-TH" dirty="0"/>
              <a:t>4. ใช้ทีมงานที่มีหน้าที่ต่างกันร่วมกันทำงานเมื่อต้องการเพิ่มประสิทธิภาพและประสิทธิผลของกิจกรรมทางการตลาด </a:t>
            </a:r>
            <a:endParaRPr lang="th-TH" dirty="0" smtClean="0"/>
          </a:p>
          <a:p>
            <a:r>
              <a:rPr lang="th-TH" dirty="0"/>
              <a:t>5. ปรับปรุงด้านการวางแผน การปฎิบัติการ และการควบคุมทางการตลาด อย่างต่อเนื่อง </a:t>
            </a:r>
            <a:endParaRPr lang="th-TH" dirty="0" smtClean="0"/>
          </a:p>
          <a:p>
            <a:r>
              <a:rPr lang="th-TH" dirty="0"/>
              <a:t>6. พิจารณาถึงผลกระทบจากการดำเนินกิจกรรมทางการตลาดกับผู้มีส่วนเกี่ยวข้องทั้งหมด </a:t>
            </a:r>
            <a:endParaRPr lang="th-TH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95452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การสื่อสารการตลาด ประกอบด้วยคำสองคำ คือ การสื่อสาร และ การตลาด </a:t>
            </a:r>
            <a:endParaRPr lang="en-US" dirty="0"/>
          </a:p>
          <a:p>
            <a:r>
              <a:rPr lang="en-US" dirty="0"/>
              <a:t> </a:t>
            </a:r>
            <a:r>
              <a:rPr lang="th-TH" dirty="0"/>
              <a:t>การสื่อสาร </a:t>
            </a:r>
            <a:r>
              <a:rPr lang="en-US" dirty="0"/>
              <a:t>(Communication) </a:t>
            </a:r>
            <a:r>
              <a:rPr lang="th-TH" dirty="0"/>
              <a:t>โดยทั่วไปแล้ว หมายถึง กระบวนการส่งข่าวสาร ข้อมูลจากผู้ส่งข่าวไปยังผู้รับข่าวสาร โดยมีวัตถุประสงค์หลัก คือ เพื่อชักจูงใจให้ผู้รับข่าวสารมีปฏิกริยาตอบสนองกลับมาโดยคาดหวังให้เป็นไปตามที่ผู้ส่งสารต้องการ (ชื่นจิต แจ้งเจนกิจ</a:t>
            </a:r>
            <a:r>
              <a:rPr lang="en-US" dirty="0"/>
              <a:t>,</a:t>
            </a:r>
            <a:r>
              <a:rPr lang="th-TH" dirty="0"/>
              <a:t> </a:t>
            </a:r>
            <a:r>
              <a:rPr lang="en-US" dirty="0"/>
              <a:t>2548: 17)</a:t>
            </a:r>
          </a:p>
          <a:p>
            <a:r>
              <a:rPr lang="th-TH" dirty="0" smtClean="0"/>
              <a:t>การ</a:t>
            </a:r>
            <a:r>
              <a:rPr lang="th-TH" dirty="0"/>
              <a:t>สื่อสาร </a:t>
            </a:r>
            <a:r>
              <a:rPr lang="en-US" dirty="0"/>
              <a:t>(Communication) </a:t>
            </a:r>
            <a:r>
              <a:rPr lang="th-TH" dirty="0"/>
              <a:t>เป็นการถ่ายทอดสารจากผู้ส่งสาร ไปยังผู้รับสารเพื่อสื่อความหมายอย่างใดอย่างหนึ่ง โดยผ่านสื่อหรือช่องทาง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63158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การตลาด </a:t>
            </a:r>
            <a:r>
              <a:rPr lang="en-US" dirty="0"/>
              <a:t>(Marketing)</a:t>
            </a:r>
            <a:r>
              <a:rPr lang="th-TH" dirty="0"/>
              <a:t> มีการให้นิยามต่างๆไว้ดังนี้</a:t>
            </a:r>
            <a:endParaRPr lang="en-US" dirty="0"/>
          </a:p>
          <a:p>
            <a:r>
              <a:rPr lang="th-TH" dirty="0"/>
              <a:t>ฟิลิป คอทเลอร์ และแกรี อาร์มสตรอง </a:t>
            </a:r>
            <a:r>
              <a:rPr lang="en-US" dirty="0"/>
              <a:t>(</a:t>
            </a:r>
            <a:r>
              <a:rPr lang="en-US" dirty="0" err="1"/>
              <a:t>Kolter</a:t>
            </a:r>
            <a:r>
              <a:rPr lang="en-US" dirty="0"/>
              <a:t> and Armstrong 1989: 5) </a:t>
            </a:r>
            <a:r>
              <a:rPr lang="th-TH" dirty="0"/>
              <a:t>ให้นิยามว่าการตลาดเป็นกระบวนการทางสังคมและการจัดการอันทำให้บุคคล หรือกลุ่มบุคคลได้รับสิ่งที่จำเป็นและต้องการ โดยอาศัยการสร้างสรรค์และการแลกเปลี่ยนผลิตภัณฑ์ร่วมกันคุณค่าต่างๆ</a:t>
            </a:r>
            <a:endParaRPr lang="en-US" dirty="0"/>
          </a:p>
          <a:p>
            <a:r>
              <a:rPr lang="th-TH" dirty="0"/>
              <a:t>วิลเลี่ยม สแตนตัน และคณะ (</a:t>
            </a:r>
            <a:r>
              <a:rPr lang="en-US" dirty="0"/>
              <a:t>Stanton and others) </a:t>
            </a:r>
            <a:r>
              <a:rPr lang="th-TH" dirty="0"/>
              <a:t>อธิบายว่าการตลาดเป็นกิจกรรมทางธุรกิจที่เกี่ยวข้องกับการวางแผน การกำหนดราคา การส่งเสริมการตลาดและการจัดจำหน่ายผลิตภัณฑ์ บริการ และความคิดที่สู่กลุ่มเป้าหมาย เพื่อให้บรรลุวัตถุประสงค์ของธุรกิจ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388544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633</TotalTime>
  <Words>903</Words>
  <Application>Microsoft Office PowerPoint</Application>
  <PresentationFormat>On-screen Show (4:3)</PresentationFormat>
  <Paragraphs>86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Opulent</vt:lpstr>
      <vt:lpstr>AIM1202  หลักการสื่อสารการตลาด</vt:lpstr>
      <vt:lpstr>PowerPoint Presentation</vt:lpstr>
      <vt:lpstr>แนวความคิดเบื้องต้นเกี่ยวกับการสื่อสารการตลาด </vt:lpstr>
      <vt:lpstr>PowerPoint Presentation</vt:lpstr>
      <vt:lpstr>แสดงแนวความคิดทางการตลาด </vt:lpstr>
      <vt:lpstr>ปรัชญาการตลาดยุคใหม่ : การเน้นคุณค่าให้กับผู้บริโภค </vt:lpstr>
      <vt:lpstr>PowerPoint Presentation</vt:lpstr>
      <vt:lpstr>PowerPoint Presentation</vt:lpstr>
      <vt:lpstr>PowerPoint Presentation</vt:lpstr>
      <vt:lpstr>ความสำคัญของการสื่อสารการตลาด </vt:lpstr>
      <vt:lpstr>วัตถุประสงค์ของการสื่อสารการตลาด </vt:lpstr>
      <vt:lpstr>องค์ประกอบ และกระบวนการสื่อสารการตลาด</vt:lpstr>
      <vt:lpstr>กระบวนการสื่อสารการตลาด</vt:lpstr>
      <vt:lpstr>ต่อ</vt:lpstr>
      <vt:lpstr>องค์ประกอบของการสื่อสารการตลาดที่ควบคุมได้  </vt:lpstr>
      <vt:lpstr>องค์ประกอบของการสื่อสารการตลาดที่ควบคุมไม่ได้ </vt:lpstr>
      <vt:lpstr>ปัจจัยที่ต้องตระหนักในการสื่อสารการตลาด</vt:lpstr>
      <vt:lpstr>วงจรชีวิตผลิตภัณฑ์  (Product life cycle stage)</vt:lpstr>
      <vt:lpstr>      HOMEWORK บทที่ 1 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สัมมนาการโฆษณา Seminar inAdvertising CAD4902</dc:title>
  <dc:creator>HOME</dc:creator>
  <cp:lastModifiedBy>TAO</cp:lastModifiedBy>
  <cp:revision>86</cp:revision>
  <dcterms:created xsi:type="dcterms:W3CDTF">2012-10-31T06:48:48Z</dcterms:created>
  <dcterms:modified xsi:type="dcterms:W3CDTF">2021-12-20T03:50:44Z</dcterms:modified>
</cp:coreProperties>
</file>