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04-Dec-23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47A90E-C607-4D4C-B083-433765866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AIM4802</a:t>
            </a:r>
            <a:r>
              <a:rPr lang="th-TH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โครงการปฏิบัติการสร้างสรรค์งานโฆษณา</a:t>
            </a:r>
            <a:br>
              <a:rPr lang="th-TH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และการสื่อสารการตลาด</a:t>
            </a:r>
            <a:b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Advertising and Marketing Communication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Practicum Project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301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BB1052-E723-4766-9E7A-23DF1488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 </a:t>
            </a:r>
            <a:r>
              <a:rPr lang="th-TH" dirty="0"/>
              <a:t>ครั้งหน้าเรียนอะไร</a:t>
            </a:r>
            <a:br>
              <a:rPr lang="th-TH" dirty="0"/>
            </a:br>
            <a:endParaRPr lang="th-TH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ABC53003-3F46-43A0-AC21-038E5796000F}"/>
              </a:ext>
            </a:extLst>
          </p:cNvPr>
          <p:cNvSpPr txBox="1">
            <a:spLocks/>
          </p:cNvSpPr>
          <p:nvPr/>
        </p:nvSpPr>
        <p:spPr>
          <a:xfrm>
            <a:off x="4896196" y="2508701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3.1</a:t>
            </a:r>
            <a:r>
              <a:rPr lang="th-TH" sz="2000" dirty="0"/>
              <a:t>บรรยาย</a:t>
            </a:r>
          </a:p>
          <a:p>
            <a:pPr algn="l"/>
            <a:r>
              <a:rPr lang="th-TH" sz="2000" dirty="0"/>
              <a:t>      </a:t>
            </a:r>
            <a:r>
              <a:rPr lang="th-TH" sz="2000" dirty="0" err="1"/>
              <a:t>หล</a:t>
            </a:r>
            <a:r>
              <a:rPr lang="th-TH" sz="2000" dirty="0"/>
              <a:t>ัการทำงาน</a:t>
            </a:r>
          </a:p>
          <a:p>
            <a:pPr algn="l"/>
            <a:r>
              <a:rPr lang="th-TH" sz="2000" dirty="0"/>
              <a:t>      การทำงานกลุ่ม</a:t>
            </a:r>
          </a:p>
          <a:p>
            <a:pPr algn="l"/>
            <a:r>
              <a:rPr lang="th-TH" sz="2000" dirty="0"/>
              <a:t>      การทำงานเป้าหมาย</a:t>
            </a:r>
          </a:p>
          <a:p>
            <a:pPr algn="l"/>
            <a:r>
              <a:rPr lang="th-TH" sz="2000" dirty="0"/>
              <a:t>     การวัดผลการดำเนินการ</a:t>
            </a:r>
          </a:p>
          <a:p>
            <a:pPr algn="l"/>
            <a:r>
              <a:rPr lang="en-US" sz="2000" dirty="0"/>
              <a:t>3.2  </a:t>
            </a:r>
            <a:r>
              <a:rPr lang="th-TH" sz="2000" dirty="0"/>
              <a:t>การเขียนการกำหนดแนว</a:t>
            </a:r>
          </a:p>
          <a:p>
            <a:pPr algn="l"/>
            <a:r>
              <a:rPr lang="th-TH" sz="2000" dirty="0"/>
              <a:t>         แนวทางดำเนินงาน</a:t>
            </a:r>
          </a:p>
          <a:p>
            <a:pPr algn="l"/>
            <a:r>
              <a:rPr lang="en-US" sz="2000" dirty="0"/>
              <a:t>3.3 </a:t>
            </a:r>
            <a:r>
              <a:rPr lang="th-TH" sz="2000" dirty="0"/>
              <a:t>การนำเสนอ เตรียม</a:t>
            </a:r>
            <a:r>
              <a:rPr lang="th-TH" sz="2000"/>
              <a:t>ความพร้อม</a:t>
            </a:r>
            <a:endParaRPr lang="th-TH" sz="2000" dirty="0"/>
          </a:p>
          <a:p>
            <a:pPr algn="l"/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381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8B8393-2707-4AF6-AA23-8E29B3A8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คำอธิบาบรายวิชา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CA8446-D109-4FD8-A33B-37A3F60B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การวางแผนงานโฆษณาและสื่อสารการตลาดในลักษณะโครงการพิเศษ</a:t>
            </a: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การบูรณาการเครื่องมือสื่อสารการตลาดเชิงปฏิบัติการ ทั้งการสื่อสารการตลาดผ่านบุคคล การสื่อสารการตลาดผ่านสื่อสารมวลชน และการสื่อสารการตลาดผ่านสื่อดิจิทัล</a:t>
            </a: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การบริหารและการวางแผนงานด้านการสื่อสารการตลาด</a:t>
            </a: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0064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รวมถึงการวิจัย</a:t>
            </a:r>
            <a:r>
              <a:rPr lang="th-TH" sz="2400" dirty="0"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และประเมินผลการสื่อสารการตลาด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โดยอยู่ในความดูแลของอาจารย์ที่ปรึกษาโครงการ และจัดให้มีการนำเสนอและวิพากษ์ผลงานจากนักวิชาชีพและสาธารณชน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dirty="0"/>
              <a:t>คำสำคัญ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โครงการพิเศษ</a:t>
            </a:r>
            <a:r>
              <a:rPr lang="th-TH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การบูรณาการ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การวางแผนงาน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เครื่องมือสื่อสารการตลาด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การตลาด</a:t>
            </a:r>
            <a:r>
              <a:rPr lang="th-TH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0064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รวมถึงการวิจัย</a:t>
            </a:r>
            <a:r>
              <a:rPr lang="th-TH" sz="2000" dirty="0"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และประเมินผล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ในความดูแลของอาจารย์  จัดให้มีการนำเสนอ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738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F27340-917D-49BF-8F1D-16986939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241" y="1257124"/>
            <a:ext cx="8743377" cy="1077229"/>
          </a:xfrm>
        </p:spPr>
        <p:txBody>
          <a:bodyPr>
            <a:normAutofit fontScale="90000"/>
          </a:bodyPr>
          <a:lstStyle/>
          <a:p>
            <a:pPr algn="l"/>
            <a:r>
              <a:rPr lang="th-TH" sz="5400" dirty="0"/>
              <a:t>คะแนนในการดำเนินงานก่อน+++ แปลงคะแนน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775B20-A6AA-4E30-BF30-690C41DF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2870743" cy="3997828"/>
          </a:xfrm>
        </p:spPr>
        <p:txBody>
          <a:bodyPr>
            <a:normAutofit/>
          </a:bodyPr>
          <a:lstStyle/>
          <a:p>
            <a:r>
              <a:rPr lang="th-TH" sz="2400" dirty="0"/>
              <a:t>คะแนน  กลุ่มย่อย</a:t>
            </a:r>
          </a:p>
          <a:p>
            <a:r>
              <a:rPr lang="th-TH" sz="2400" dirty="0"/>
              <a:t>คะแนน  ภาพรวมในงาน </a:t>
            </a:r>
          </a:p>
          <a:p>
            <a:r>
              <a:rPr lang="th-TH" sz="2400" dirty="0"/>
              <a:t>คะแนน สื่อการนำเสนอ</a:t>
            </a:r>
          </a:p>
          <a:p>
            <a:r>
              <a:rPr lang="th-TH" sz="2400" dirty="0"/>
              <a:t>คะแนนพัฒนา ความรู้สู่</a:t>
            </a:r>
          </a:p>
          <a:p>
            <a:pPr marL="0" indent="0">
              <a:buNone/>
            </a:pPr>
            <a:r>
              <a:rPr lang="th-TH" sz="2400" dirty="0"/>
              <a:t>     บทความนำเสนอตีพิมพ์ 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56A884E-3C13-4E10-BC56-D107B4BFFD96}"/>
              </a:ext>
            </a:extLst>
          </p:cNvPr>
          <p:cNvSpPr/>
          <p:nvPr/>
        </p:nvSpPr>
        <p:spPr>
          <a:xfrm>
            <a:off x="7581126" y="2579677"/>
            <a:ext cx="2518756" cy="2942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B8CFC97B-2310-4328-946C-E72DB3BC1DB5}"/>
              </a:ext>
            </a:extLst>
          </p:cNvPr>
          <p:cNvSpPr txBox="1">
            <a:spLocks/>
          </p:cNvSpPr>
          <p:nvPr/>
        </p:nvSpPr>
        <p:spPr>
          <a:xfrm>
            <a:off x="7788945" y="2329207"/>
            <a:ext cx="2870743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/>
              <a:t>คะแนน </a:t>
            </a:r>
            <a:r>
              <a:rPr lang="en-US" sz="2400" dirty="0"/>
              <a:t>30</a:t>
            </a:r>
            <a:endParaRPr lang="th-TH" sz="2400" dirty="0"/>
          </a:p>
          <a:p>
            <a:r>
              <a:rPr lang="th-TH" sz="2400" dirty="0"/>
              <a:t>คะแนน  </a:t>
            </a:r>
            <a:r>
              <a:rPr lang="en-US" sz="2400" dirty="0"/>
              <a:t>20</a:t>
            </a:r>
          </a:p>
          <a:p>
            <a:r>
              <a:rPr lang="th-TH" sz="2400" dirty="0"/>
              <a:t>คะแนน  </a:t>
            </a:r>
            <a:r>
              <a:rPr lang="en-US" sz="2400" dirty="0"/>
              <a:t>20</a:t>
            </a:r>
            <a:endParaRPr lang="th-TH" sz="2400" dirty="0"/>
          </a:p>
          <a:p>
            <a:r>
              <a:rPr lang="th-TH" sz="2400" dirty="0"/>
              <a:t>คะแนน </a:t>
            </a:r>
            <a:r>
              <a:rPr lang="en-US" sz="2400" dirty="0"/>
              <a:t>30</a:t>
            </a:r>
            <a:endParaRPr lang="th-TH" sz="2400" dirty="0"/>
          </a:p>
          <a:p>
            <a:endParaRPr lang="th-TH" sz="2400" dirty="0"/>
          </a:p>
        </p:txBody>
      </p:sp>
      <p:cxnSp>
        <p:nvCxnSpPr>
          <p:cNvPr id="12" name="ตัวเชื่อมต่อ: หักมุม 11">
            <a:extLst>
              <a:ext uri="{FF2B5EF4-FFF2-40B4-BE49-F238E27FC236}">
                <a16:creationId xmlns:a16="http://schemas.microsoft.com/office/drawing/2014/main" id="{68D93A46-9273-4F35-BDC3-0C480A0805A2}"/>
              </a:ext>
            </a:extLst>
          </p:cNvPr>
          <p:cNvCxnSpPr/>
          <p:nvPr/>
        </p:nvCxnSpPr>
        <p:spPr>
          <a:xfrm>
            <a:off x="4796444" y="2704407"/>
            <a:ext cx="3133898" cy="45720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DA93408B-5DF6-4DAF-9EB2-F8087C6CFE3F}"/>
              </a:ext>
            </a:extLst>
          </p:cNvPr>
          <p:cNvCxnSpPr/>
          <p:nvPr/>
        </p:nvCxnSpPr>
        <p:spPr>
          <a:xfrm>
            <a:off x="5336771" y="3303500"/>
            <a:ext cx="2593571" cy="3990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ตัวเชื่อมต่อ: หักมุม 15">
            <a:extLst>
              <a:ext uri="{FF2B5EF4-FFF2-40B4-BE49-F238E27FC236}">
                <a16:creationId xmlns:a16="http://schemas.microsoft.com/office/drawing/2014/main" id="{A499E433-E5FB-4C2B-82A6-97DF953BC69C}"/>
              </a:ext>
            </a:extLst>
          </p:cNvPr>
          <p:cNvCxnSpPr/>
          <p:nvPr/>
        </p:nvCxnSpPr>
        <p:spPr>
          <a:xfrm>
            <a:off x="5149695" y="4051029"/>
            <a:ext cx="3038341" cy="375305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: หักมุม 17">
            <a:extLst>
              <a:ext uri="{FF2B5EF4-FFF2-40B4-BE49-F238E27FC236}">
                <a16:creationId xmlns:a16="http://schemas.microsoft.com/office/drawing/2014/main" id="{F845EC9B-21FC-49E6-843C-8B9CE4A8C15C}"/>
              </a:ext>
            </a:extLst>
          </p:cNvPr>
          <p:cNvCxnSpPr/>
          <p:nvPr/>
        </p:nvCxnSpPr>
        <p:spPr>
          <a:xfrm>
            <a:off x="5197473" y="4688575"/>
            <a:ext cx="2807683" cy="3572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BF1972-C190-4E1D-AE68-439492F2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074" y="1331757"/>
            <a:ext cx="7958331" cy="1077229"/>
          </a:xfrm>
        </p:spPr>
        <p:txBody>
          <a:bodyPr/>
          <a:lstStyle/>
          <a:p>
            <a:pPr algn="ctr"/>
            <a:r>
              <a:rPr lang="th-TH" dirty="0"/>
              <a:t>การเรียนการสอนครั้งที่</a:t>
            </a:r>
            <a:r>
              <a:rPr lang="en-US" dirty="0"/>
              <a:t>1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1169F1A-1F6E-4761-B359-42A54F00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</a:t>
            </a:r>
            <a:r>
              <a:rPr lang="th-TH" dirty="0"/>
              <a:t>รูปแบบงาน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2 </a:t>
            </a:r>
            <a:r>
              <a:rPr lang="th-TH" dirty="0"/>
              <a:t>สิ่งที่มีนักศึกษาต้องทำก่อนเจอกันครั้งหน้า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3 </a:t>
            </a:r>
            <a:r>
              <a:rPr lang="th-TH" dirty="0"/>
              <a:t>ครั้งหน้าเรียนอะไร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7E3F4DAA-BAFE-4263-B345-07CE76C518D1}"/>
              </a:ext>
            </a:extLst>
          </p:cNvPr>
          <p:cNvCxnSpPr/>
          <p:nvPr/>
        </p:nvCxnSpPr>
        <p:spPr>
          <a:xfrm>
            <a:off x="3981796" y="2942705"/>
            <a:ext cx="2003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7CA19744-79B1-4E89-BFE7-7F0A6D5CD661}"/>
              </a:ext>
            </a:extLst>
          </p:cNvPr>
          <p:cNvSpPr txBox="1">
            <a:spLocks/>
          </p:cNvSpPr>
          <p:nvPr/>
        </p:nvSpPr>
        <p:spPr>
          <a:xfrm>
            <a:off x="6788841" y="2289913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1.1</a:t>
            </a:r>
            <a:r>
              <a:rPr lang="th-TH" sz="2400" dirty="0"/>
              <a:t>ข้อมูลโครงการและงานที่ราจะทำ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3913AE0B-2BB0-4FB8-A78B-395ECFB7DDBD}"/>
              </a:ext>
            </a:extLst>
          </p:cNvPr>
          <p:cNvCxnSpPr/>
          <p:nvPr/>
        </p:nvCxnSpPr>
        <p:spPr>
          <a:xfrm>
            <a:off x="5985164" y="2493818"/>
            <a:ext cx="0" cy="9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BC0DF756-A9F7-47A9-8D8C-33471F187CD8}"/>
              </a:ext>
            </a:extLst>
          </p:cNvPr>
          <p:cNvCxnSpPr/>
          <p:nvPr/>
        </p:nvCxnSpPr>
        <p:spPr>
          <a:xfrm>
            <a:off x="5985164" y="2493818"/>
            <a:ext cx="922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CA7D843D-ABA8-4C06-852C-E88CDE583310}"/>
              </a:ext>
            </a:extLst>
          </p:cNvPr>
          <p:cNvCxnSpPr/>
          <p:nvPr/>
        </p:nvCxnSpPr>
        <p:spPr>
          <a:xfrm>
            <a:off x="5985164" y="3429000"/>
            <a:ext cx="93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1F71B3F1-6ACC-410B-9DA8-E7C0AD600889}"/>
              </a:ext>
            </a:extLst>
          </p:cNvPr>
          <p:cNvCxnSpPr/>
          <p:nvPr/>
        </p:nvCxnSpPr>
        <p:spPr>
          <a:xfrm>
            <a:off x="5985164" y="2942705"/>
            <a:ext cx="1687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>
            <a:extLst>
              <a:ext uri="{FF2B5EF4-FFF2-40B4-BE49-F238E27FC236}">
                <a16:creationId xmlns:a16="http://schemas.microsoft.com/office/drawing/2014/main" id="{7FF54CC6-2B1B-4BA0-AE61-D5C1828CDAE5}"/>
              </a:ext>
            </a:extLst>
          </p:cNvPr>
          <p:cNvSpPr txBox="1">
            <a:spLocks/>
          </p:cNvSpPr>
          <p:nvPr/>
        </p:nvSpPr>
        <p:spPr>
          <a:xfrm>
            <a:off x="7448317" y="2677429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1.2 </a:t>
            </a:r>
            <a:r>
              <a:rPr lang="th-TH" sz="2400" dirty="0"/>
              <a:t>รูปแบบแผนดำเนินงาน</a:t>
            </a:r>
          </a:p>
        </p:txBody>
      </p:sp>
      <p:sp>
        <p:nvSpPr>
          <p:cNvPr id="18" name="ชื่อเรื่อง 1">
            <a:extLst>
              <a:ext uri="{FF2B5EF4-FFF2-40B4-BE49-F238E27FC236}">
                <a16:creationId xmlns:a16="http://schemas.microsoft.com/office/drawing/2014/main" id="{74167DC7-CF46-4D21-A6F2-CE9D5DB714D6}"/>
              </a:ext>
            </a:extLst>
          </p:cNvPr>
          <p:cNvSpPr txBox="1">
            <a:spLocks/>
          </p:cNvSpPr>
          <p:nvPr/>
        </p:nvSpPr>
        <p:spPr>
          <a:xfrm>
            <a:off x="6828905" y="3229851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1.3 </a:t>
            </a:r>
            <a:r>
              <a:rPr lang="th-TH" sz="2400" dirty="0"/>
              <a:t>ผลการดำเนินงาน</a:t>
            </a:r>
          </a:p>
        </p:txBody>
      </p:sp>
      <p:sp>
        <p:nvSpPr>
          <p:cNvPr id="19" name="ชื่อเรื่อง 1">
            <a:extLst>
              <a:ext uri="{FF2B5EF4-FFF2-40B4-BE49-F238E27FC236}">
                <a16:creationId xmlns:a16="http://schemas.microsoft.com/office/drawing/2014/main" id="{F491C878-4D92-46ED-8E40-D98A68AA20DA}"/>
              </a:ext>
            </a:extLst>
          </p:cNvPr>
          <p:cNvSpPr txBox="1">
            <a:spLocks/>
          </p:cNvSpPr>
          <p:nvPr/>
        </p:nvSpPr>
        <p:spPr>
          <a:xfrm>
            <a:off x="6916189" y="3945485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2.1</a:t>
            </a:r>
            <a:r>
              <a:rPr lang="th-TH" sz="2000" dirty="0"/>
              <a:t>รวมทีม</a:t>
            </a:r>
          </a:p>
          <a:p>
            <a:pPr algn="l"/>
            <a:r>
              <a:rPr lang="th-TH" sz="2000" dirty="0"/>
              <a:t>/</a:t>
            </a:r>
            <a:r>
              <a:rPr lang="en-US" sz="2000" dirty="0"/>
              <a:t>2.2</a:t>
            </a:r>
            <a:r>
              <a:rPr lang="th-TH" sz="2000" dirty="0"/>
              <a:t>ตังชื่อ</a:t>
            </a:r>
          </a:p>
          <a:p>
            <a:pPr algn="l"/>
            <a:r>
              <a:rPr lang="en-US" sz="2000" dirty="0"/>
              <a:t>2.3</a:t>
            </a:r>
            <a:r>
              <a:rPr lang="th-TH" sz="2000" dirty="0"/>
              <a:t>กำหนดตำแหน่ง</a:t>
            </a:r>
          </a:p>
          <a:p>
            <a:pPr algn="l"/>
            <a:r>
              <a:rPr lang="en-US" sz="2000" dirty="0"/>
              <a:t>2.4</a:t>
            </a:r>
            <a:r>
              <a:rPr lang="th-TH" sz="2000" dirty="0"/>
              <a:t>เก็บข้อมูลแต่ละส่วน</a:t>
            </a:r>
          </a:p>
          <a:p>
            <a:pPr algn="l"/>
            <a:r>
              <a:rPr lang="en-US" sz="2000" dirty="0"/>
              <a:t>2.5</a:t>
            </a:r>
            <a:r>
              <a:rPr lang="th-TH" sz="2000" dirty="0"/>
              <a:t>ทำฐานข้อมูล</a:t>
            </a:r>
          </a:p>
          <a:p>
            <a:pPr algn="l"/>
            <a:r>
              <a:rPr lang="en-US" sz="2000" dirty="0"/>
              <a:t>2.6</a:t>
            </a:r>
            <a:r>
              <a:rPr lang="th-TH" sz="2000" dirty="0"/>
              <a:t>นำเสนอ</a:t>
            </a: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E46DD058-6EEC-4E13-B768-1E650D543E1F}"/>
              </a:ext>
            </a:extLst>
          </p:cNvPr>
          <p:cNvCxnSpPr>
            <a:cxnSpLocks/>
          </p:cNvCxnSpPr>
          <p:nvPr/>
        </p:nvCxnSpPr>
        <p:spPr>
          <a:xfrm>
            <a:off x="5985164" y="4125844"/>
            <a:ext cx="966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: หักมุม 28">
            <a:extLst>
              <a:ext uri="{FF2B5EF4-FFF2-40B4-BE49-F238E27FC236}">
                <a16:creationId xmlns:a16="http://schemas.microsoft.com/office/drawing/2014/main" id="{3627743F-3486-4298-8A43-393E595E4721}"/>
              </a:ext>
            </a:extLst>
          </p:cNvPr>
          <p:cNvCxnSpPr/>
          <p:nvPr/>
        </p:nvCxnSpPr>
        <p:spPr>
          <a:xfrm rot="16200000" flipH="1">
            <a:off x="5917950" y="4683509"/>
            <a:ext cx="1468621" cy="3532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ชื่อเรื่อง 1">
            <a:extLst>
              <a:ext uri="{FF2B5EF4-FFF2-40B4-BE49-F238E27FC236}">
                <a16:creationId xmlns:a16="http://schemas.microsoft.com/office/drawing/2014/main" id="{88C50898-B934-4DE1-BDEF-02CD83DEC707}"/>
              </a:ext>
            </a:extLst>
          </p:cNvPr>
          <p:cNvSpPr txBox="1">
            <a:spLocks/>
          </p:cNvSpPr>
          <p:nvPr/>
        </p:nvSpPr>
        <p:spPr>
          <a:xfrm>
            <a:off x="4862945" y="4453879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3.1</a:t>
            </a:r>
            <a:r>
              <a:rPr lang="th-TH" sz="2000" dirty="0"/>
              <a:t>บรรยาย</a:t>
            </a:r>
          </a:p>
          <a:p>
            <a:pPr algn="l"/>
            <a:r>
              <a:rPr lang="th-TH" sz="2000" dirty="0"/>
              <a:t>      </a:t>
            </a:r>
            <a:r>
              <a:rPr lang="th-TH" sz="2000" dirty="0" err="1"/>
              <a:t>หล</a:t>
            </a:r>
            <a:r>
              <a:rPr lang="th-TH" sz="2000" dirty="0"/>
              <a:t>ัการทำงาน</a:t>
            </a:r>
          </a:p>
          <a:p>
            <a:pPr algn="l"/>
            <a:r>
              <a:rPr lang="th-TH" sz="2000" dirty="0"/>
              <a:t>      การทำงานกลุ่ม</a:t>
            </a:r>
          </a:p>
          <a:p>
            <a:pPr algn="l"/>
            <a:r>
              <a:rPr lang="th-TH" sz="2000" dirty="0"/>
              <a:t>      การทำงานเป้าหมาย</a:t>
            </a:r>
          </a:p>
          <a:p>
            <a:pPr algn="l"/>
            <a:r>
              <a:rPr lang="th-TH" sz="2000" dirty="0"/>
              <a:t>     การวัดผลการดำเนินการ</a:t>
            </a:r>
          </a:p>
          <a:p>
            <a:pPr algn="l"/>
            <a:r>
              <a:rPr lang="en-US" sz="2000" dirty="0"/>
              <a:t>3.2  </a:t>
            </a:r>
            <a:r>
              <a:rPr lang="th-TH" sz="2000" dirty="0"/>
              <a:t>การเขียนการกำหนดแนว</a:t>
            </a:r>
          </a:p>
          <a:p>
            <a:pPr algn="l"/>
            <a:r>
              <a:rPr lang="th-TH" sz="2000" dirty="0"/>
              <a:t>         แนวทางดำเนินงาน</a:t>
            </a:r>
          </a:p>
          <a:p>
            <a:pPr algn="l"/>
            <a:r>
              <a:rPr lang="en-US" sz="2000" dirty="0"/>
              <a:t>3.3 </a:t>
            </a:r>
            <a:r>
              <a:rPr lang="th-TH" sz="2000" dirty="0"/>
              <a:t>การนำเสนอ เตรียมความพร</a:t>
            </a:r>
            <a:r>
              <a:rPr lang="th-TH" sz="2000" dirty="0" err="1"/>
              <a:t>้อ</a:t>
            </a:r>
            <a:endParaRPr lang="th-TH" sz="2000" dirty="0"/>
          </a:p>
          <a:p>
            <a:pPr algn="l"/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63794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14CDA4-F396-444E-ACE7-0AE9A345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 </a:t>
            </a:r>
            <a:r>
              <a:rPr lang="th-TH" dirty="0"/>
              <a:t>รูปแบบงาน</a:t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30BF36-A4C6-46C6-8F1B-F3350169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878" y="548780"/>
            <a:ext cx="8878392" cy="3997828"/>
          </a:xfrm>
        </p:spPr>
        <p:txBody>
          <a:bodyPr>
            <a:normAutofit/>
          </a:bodyPr>
          <a:lstStyle/>
          <a:p>
            <a:r>
              <a:rPr lang="en-US" sz="3200" dirty="0"/>
              <a:t>1.1 </a:t>
            </a:r>
            <a:r>
              <a:rPr lang="th-TH" sz="3200" dirty="0"/>
              <a:t>ข้อมูลโครงการและงานที่ราจะทำ </a:t>
            </a:r>
            <a:r>
              <a:rPr lang="en-US" sz="3200" dirty="0"/>
              <a:t>: </a:t>
            </a:r>
            <a:r>
              <a:rPr lang="th-TH" sz="3200" dirty="0"/>
              <a:t>การค้นหา</a:t>
            </a:r>
            <a:r>
              <a:rPr lang="th-TH" sz="3200" dirty="0" err="1"/>
              <a:t>อัต</a:t>
            </a:r>
            <a:r>
              <a:rPr lang="th-TH" sz="3200" dirty="0"/>
              <a:t>ลักษณ์ สินค้าชุมชน ผลิตภัณฑ์จักสานจากผักตบชวาชุมชนบ้านนกกระทุง จ.นครปฐม สู่การพลิกโฉมตราผลิตภัณฑ์ “ยิ้มไทย” 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25810B-2C68-46C8-94EF-25BF3E076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6" y="3324740"/>
            <a:ext cx="4124410" cy="309191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4C39E5C-E580-4186-8D36-0E9EC23F6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18" y="3338829"/>
            <a:ext cx="4124410" cy="309191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0A15FF4-60B2-4FC5-B787-5F7473D68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391" y="3378279"/>
            <a:ext cx="2259758" cy="30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A46313-2196-4477-99C9-A883B76C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1.2 </a:t>
            </a:r>
            <a:r>
              <a:rPr lang="th-TH" sz="3600" dirty="0"/>
              <a:t>รูปแบบแผนดำเนินงาน</a:t>
            </a:r>
            <a:br>
              <a:rPr lang="th-TH" sz="3600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250357-C87A-45D1-AA43-1EE97382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592" y="2658946"/>
            <a:ext cx="7796540" cy="39978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7000" dirty="0"/>
              <a:t>จัดกลุ่ม </a:t>
            </a:r>
            <a:r>
              <a:rPr lang="en-US" sz="7000" dirty="0"/>
              <a:t>4 </a:t>
            </a:r>
            <a:r>
              <a:rPr lang="th-TH" sz="7000" dirty="0"/>
              <a:t> กลุ่ม</a:t>
            </a:r>
            <a:r>
              <a:rPr lang="en-US" sz="7000" dirty="0"/>
              <a:t>1</a:t>
            </a:r>
          </a:p>
          <a:p>
            <a:pPr marL="0" indent="0">
              <a:buNone/>
            </a:pPr>
            <a:r>
              <a:rPr lang="en-US" sz="7000" dirty="0"/>
              <a:t>    1 </a:t>
            </a:r>
            <a:r>
              <a:rPr lang="th-TH" sz="7000" dirty="0"/>
              <a:t>แผนการตลาดกลาง และวิจัยเพื่อทำบทความ</a:t>
            </a:r>
          </a:p>
          <a:p>
            <a:pPr marL="0" indent="0">
              <a:buNone/>
            </a:pPr>
            <a:r>
              <a:rPr lang="th-TH" sz="7000" dirty="0">
                <a:solidFill>
                  <a:srgbClr val="FFFFFF"/>
                </a:solidFill>
                <a:latin typeface="Segoe UI Historic" panose="020B0502040204020203" pitchFamily="34" charset="0"/>
              </a:rPr>
              <a:t>      </a:t>
            </a:r>
            <a:r>
              <a:rPr lang="en-US" sz="7000" dirty="0">
                <a:solidFill>
                  <a:srgbClr val="FFFFFF"/>
                </a:solidFill>
                <a:latin typeface="Segoe UI Historic" panose="020B0502040204020203" pitchFamily="34" charset="0"/>
              </a:rPr>
              <a:t>2 </a:t>
            </a:r>
            <a:r>
              <a:rPr lang="th-TH" sz="7000" dirty="0"/>
              <a:t>แผนการตลาดออนไลน์ และขายจริง</a:t>
            </a:r>
          </a:p>
          <a:p>
            <a:pPr marL="0" indent="0">
              <a:buNone/>
            </a:pPr>
            <a:r>
              <a:rPr lang="th-TH" sz="7000" b="0" i="0" dirty="0">
                <a:effectLst/>
                <a:latin typeface="inherit"/>
              </a:rPr>
              <a:t>      </a:t>
            </a:r>
            <a:r>
              <a:rPr lang="en-US" sz="7000" b="0" i="0" dirty="0">
                <a:effectLst/>
                <a:latin typeface="inherit"/>
              </a:rPr>
              <a:t>3</a:t>
            </a:r>
            <a:r>
              <a:rPr lang="th-TH" sz="7000" dirty="0"/>
              <a:t> แผนการตลาดออฟไลน์</a:t>
            </a:r>
            <a:endParaRPr lang="th-TH" sz="7000" dirty="0">
              <a:effectLst/>
              <a:latin typeface="inherit"/>
            </a:endParaRPr>
          </a:p>
          <a:p>
            <a:pPr marL="0" indent="0" algn="l">
              <a:buNone/>
            </a:pPr>
            <a:r>
              <a:rPr lang="th-TH" sz="7000" dirty="0">
                <a:latin typeface="inherit"/>
              </a:rPr>
              <a:t>      </a:t>
            </a:r>
            <a:r>
              <a:rPr lang="en-US" sz="7000" dirty="0">
                <a:latin typeface="inherit"/>
              </a:rPr>
              <a:t>4</a:t>
            </a:r>
            <a:r>
              <a:rPr lang="th-TH" sz="7000" dirty="0">
                <a:latin typeface="inherit"/>
              </a:rPr>
              <a:t> โปรเจ</a:t>
            </a:r>
            <a:r>
              <a:rPr lang="th-TH" sz="7000" dirty="0" err="1">
                <a:latin typeface="inherit"/>
              </a:rPr>
              <a:t>คข</a:t>
            </a:r>
            <a:r>
              <a:rPr lang="th-TH" sz="7000" dirty="0">
                <a:latin typeface="inherit"/>
              </a:rPr>
              <a:t>อง</a:t>
            </a:r>
            <a:r>
              <a:rPr lang="th-TH" sz="7000" dirty="0" err="1">
                <a:latin typeface="inherit"/>
              </a:rPr>
              <a:t>คห</a:t>
            </a:r>
            <a:r>
              <a:rPr lang="th-TH" sz="7000" dirty="0">
                <a:latin typeface="inherit"/>
              </a:rPr>
              <a:t>กรรม</a:t>
            </a:r>
            <a:br>
              <a:rPr lang="th-TH" sz="7000" i="1" dirty="0">
                <a:effectLst/>
                <a:latin typeface="inherit"/>
              </a:rPr>
            </a:br>
            <a:endParaRPr lang="th-TH" sz="7000" i="1" dirty="0">
              <a:effectLst/>
              <a:latin typeface="inherit"/>
            </a:endParaRPr>
          </a:p>
          <a:p>
            <a:br>
              <a:rPr lang="th-TH" sz="7000" dirty="0">
                <a:effectLst/>
                <a:latin typeface="inherit"/>
              </a:rPr>
            </a:br>
            <a:endParaRPr lang="th-TH" sz="7000" dirty="0">
              <a:effectLst/>
              <a:latin typeface="inherit"/>
            </a:endParaRPr>
          </a:p>
          <a:p>
            <a:br>
              <a:rPr lang="th-TH" dirty="0">
                <a:effectLst/>
                <a:latin typeface="inherit"/>
              </a:rPr>
            </a:br>
            <a:endParaRPr lang="th-TH" b="0" i="0" dirty="0">
              <a:effectLst/>
              <a:latin typeface="inherit"/>
            </a:endParaRPr>
          </a:p>
          <a:p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39950-794F-4832-81A1-EF11EEDBA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054925"/>
            <a:ext cx="5518066" cy="226855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1  </a:t>
            </a:r>
            <a:r>
              <a:rPr lang="th-TH" sz="2800" dirty="0"/>
              <a:t>ชุมชนดีขึ้น   ตัวชี้วัด  รายได้  สินค้า  การขาย</a:t>
            </a:r>
            <a:br>
              <a:rPr lang="th-TH" sz="2800" dirty="0"/>
            </a:br>
            <a:r>
              <a:rPr lang="en-US" sz="2800" dirty="0"/>
              <a:t>2 </a:t>
            </a:r>
            <a:r>
              <a:rPr lang="th-TH" sz="2800" dirty="0"/>
              <a:t>ได้สินค้า ตัวชี้วัด    สินค้า  โลโก้  บรรจุภัณฑ์</a:t>
            </a:r>
            <a:br>
              <a:rPr lang="th-TH" sz="2800" dirty="0"/>
            </a:br>
            <a:r>
              <a:rPr lang="en-US" sz="2800" dirty="0"/>
              <a:t>3  </a:t>
            </a:r>
            <a:r>
              <a:rPr lang="th-TH" sz="2800" dirty="0"/>
              <a:t>ใช้องค์ความรู้พัฒนา ตัวชี้วัด  กิจกรรม  บทความ  นำเสนอ</a:t>
            </a:r>
            <a:br>
              <a:rPr lang="th-TH" sz="2800" dirty="0"/>
            </a:br>
            <a:r>
              <a:rPr lang="en-US" sz="2800" dirty="0"/>
              <a:t>4  </a:t>
            </a:r>
            <a:r>
              <a:rPr lang="th-TH" sz="2800" dirty="0"/>
              <a:t>บทความ  การนำเสนอสาธารณะ ตัวชี้วัด  ชิ้นงาน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4185DA9-24D3-4B8F-A7C9-2BE821682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400" dirty="0"/>
              <a:t>1.3 </a:t>
            </a:r>
            <a:r>
              <a:rPr lang="th-TH" sz="2400" dirty="0"/>
              <a:t>ผลการดำเนินงาน</a:t>
            </a:r>
          </a:p>
          <a:p>
            <a:pPr algn="l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816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F70833D-5FC4-484C-B2AB-DC4157657FD2}"/>
              </a:ext>
            </a:extLst>
          </p:cNvPr>
          <p:cNvSpPr txBox="1"/>
          <p:nvPr/>
        </p:nvSpPr>
        <p:spPr>
          <a:xfrm>
            <a:off x="1760220" y="891832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2 </a:t>
            </a:r>
            <a:r>
              <a:rPr lang="th-TH" dirty="0"/>
              <a:t>สิ่งที่มีนักศึกษาต้องทำก่อนเจอกันครั้งหน้า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7113912-DE0B-4182-9D19-0F2BC1937871}"/>
              </a:ext>
            </a:extLst>
          </p:cNvPr>
          <p:cNvSpPr txBox="1">
            <a:spLocks/>
          </p:cNvSpPr>
          <p:nvPr/>
        </p:nvSpPr>
        <p:spPr>
          <a:xfrm>
            <a:off x="1870363" y="2465819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2.1</a:t>
            </a:r>
            <a:r>
              <a:rPr lang="th-TH" sz="2000" dirty="0"/>
              <a:t>รวมทีม</a:t>
            </a:r>
          </a:p>
          <a:p>
            <a:pPr algn="l"/>
            <a:r>
              <a:rPr lang="th-TH" sz="2000" dirty="0"/>
              <a:t>/</a:t>
            </a:r>
            <a:r>
              <a:rPr lang="en-US" sz="2000" dirty="0"/>
              <a:t>2.2</a:t>
            </a:r>
            <a:r>
              <a:rPr lang="th-TH" sz="2000" dirty="0"/>
              <a:t>ตังชื่อ</a:t>
            </a:r>
          </a:p>
          <a:p>
            <a:pPr algn="l"/>
            <a:r>
              <a:rPr lang="en-US" sz="2000" dirty="0"/>
              <a:t>2.3</a:t>
            </a:r>
            <a:r>
              <a:rPr lang="th-TH" sz="2000" dirty="0"/>
              <a:t>กำหนดตำแหน่ง</a:t>
            </a:r>
          </a:p>
          <a:p>
            <a:pPr algn="l"/>
            <a:r>
              <a:rPr lang="en-US" sz="2000" dirty="0"/>
              <a:t>2.4</a:t>
            </a:r>
            <a:r>
              <a:rPr lang="th-TH" sz="2000" dirty="0"/>
              <a:t>เก็บข้อมูลแต่ละส่วน</a:t>
            </a:r>
          </a:p>
          <a:p>
            <a:pPr algn="l"/>
            <a:r>
              <a:rPr lang="en-US" sz="2000" dirty="0"/>
              <a:t>2.5</a:t>
            </a:r>
            <a:r>
              <a:rPr lang="th-TH" sz="2000" dirty="0"/>
              <a:t>ทำฐานข้อมูล ( สินค้า  ตลาด  สอบถามบทความ   นำเสนอ)</a:t>
            </a:r>
          </a:p>
          <a:p>
            <a:pPr algn="l"/>
            <a:r>
              <a:rPr lang="en-US" sz="2000" dirty="0"/>
              <a:t>2.6</a:t>
            </a:r>
            <a:r>
              <a:rPr lang="th-TH" sz="2000" dirty="0"/>
              <a:t>นำเสนอ</a:t>
            </a: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1175D50D-5291-4C23-8A75-42492C0224E6}"/>
              </a:ext>
            </a:extLst>
          </p:cNvPr>
          <p:cNvSpPr/>
          <p:nvPr/>
        </p:nvSpPr>
        <p:spPr>
          <a:xfrm>
            <a:off x="6475614" y="2028305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หัวหน้า</a:t>
            </a: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D70C3D8-FD71-4B8F-BD2F-48A99FD686E9}"/>
              </a:ext>
            </a:extLst>
          </p:cNvPr>
          <p:cNvSpPr/>
          <p:nvPr/>
        </p:nvSpPr>
        <p:spPr>
          <a:xfrm>
            <a:off x="6475613" y="3148737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ตลาด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55310FE1-3508-495A-866A-75E61AB2CEAA}"/>
              </a:ext>
            </a:extLst>
          </p:cNvPr>
          <p:cNvSpPr/>
          <p:nvPr/>
        </p:nvSpPr>
        <p:spPr>
          <a:xfrm>
            <a:off x="5032589" y="3075709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ผลิตภัณฑ์</a:t>
            </a: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9AEC7B51-C48E-4FB8-9BEF-64EE410E59DF}"/>
              </a:ext>
            </a:extLst>
          </p:cNvPr>
          <p:cNvSpPr/>
          <p:nvPr/>
        </p:nvSpPr>
        <p:spPr>
          <a:xfrm>
            <a:off x="7918637" y="3148737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ข้อมูล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C866C4DA-DDAB-44A4-B20A-46D15CDE1DE5}"/>
              </a:ext>
            </a:extLst>
          </p:cNvPr>
          <p:cNvSpPr/>
          <p:nvPr/>
        </p:nvSpPr>
        <p:spPr>
          <a:xfrm>
            <a:off x="6516557" y="4366952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เสนอร่วม</a:t>
            </a: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1430006E-2F93-4C1C-B8B9-CB0CD7980E25}"/>
              </a:ext>
            </a:extLst>
          </p:cNvPr>
          <p:cNvSpPr/>
          <p:nvPr/>
        </p:nvSpPr>
        <p:spPr>
          <a:xfrm>
            <a:off x="6475612" y="742803"/>
            <a:ext cx="1104356" cy="871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อาจารย์</a:t>
            </a:r>
          </a:p>
          <a:p>
            <a:pPr algn="ctr"/>
            <a:r>
              <a:rPr lang="th-TH" dirty="0"/>
              <a:t>หน่วยงาน</a:t>
            </a:r>
          </a:p>
        </p:txBody>
      </p: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96049E78-2F43-43FB-9B4A-2AA08DD6A0AA}"/>
              </a:ext>
            </a:extLst>
          </p:cNvPr>
          <p:cNvCxnSpPr>
            <a:stCxn id="10" idx="4"/>
            <a:endCxn id="5" idx="0"/>
          </p:cNvCxnSpPr>
          <p:nvPr/>
        </p:nvCxnSpPr>
        <p:spPr>
          <a:xfrm flipH="1">
            <a:off x="7007320" y="1614454"/>
            <a:ext cx="20470" cy="413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E43FE9EE-DCF9-4263-A5B3-1CBD59955CCC}"/>
              </a:ext>
            </a:extLst>
          </p:cNvPr>
          <p:cNvCxnSpPr>
            <a:stCxn id="5" idx="4"/>
            <a:endCxn id="6" idx="0"/>
          </p:cNvCxnSpPr>
          <p:nvPr/>
        </p:nvCxnSpPr>
        <p:spPr>
          <a:xfrm rot="5400000">
            <a:off x="6800395" y="2941812"/>
            <a:ext cx="413850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: หักมุม 15">
            <a:extLst>
              <a:ext uri="{FF2B5EF4-FFF2-40B4-BE49-F238E27FC236}">
                <a16:creationId xmlns:a16="http://schemas.microsoft.com/office/drawing/2014/main" id="{BDFF773B-2580-4357-93FC-49BFD1CF4A6F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0800000" flipV="1">
            <a:off x="5564296" y="2381595"/>
            <a:ext cx="911319" cy="6941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: หักมุม 20">
            <a:extLst>
              <a:ext uri="{FF2B5EF4-FFF2-40B4-BE49-F238E27FC236}">
                <a16:creationId xmlns:a16="http://schemas.microsoft.com/office/drawing/2014/main" id="{AE68ABD9-E36F-4B27-B9AE-0527305C32E1}"/>
              </a:ext>
            </a:extLst>
          </p:cNvPr>
          <p:cNvCxnSpPr>
            <a:stCxn id="5" idx="6"/>
            <a:endCxn id="8" idx="0"/>
          </p:cNvCxnSpPr>
          <p:nvPr/>
        </p:nvCxnSpPr>
        <p:spPr>
          <a:xfrm>
            <a:off x="7539025" y="2381596"/>
            <a:ext cx="911318" cy="7671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>
            <a:extLst>
              <a:ext uri="{FF2B5EF4-FFF2-40B4-BE49-F238E27FC236}">
                <a16:creationId xmlns:a16="http://schemas.microsoft.com/office/drawing/2014/main" id="{ECE1232A-D5DC-407A-BAEB-47498CD8FCA3}"/>
              </a:ext>
            </a:extLst>
          </p:cNvPr>
          <p:cNvCxnSpPr>
            <a:stCxn id="7" idx="4"/>
            <a:endCxn id="9" idx="1"/>
          </p:cNvCxnSpPr>
          <p:nvPr/>
        </p:nvCxnSpPr>
        <p:spPr>
          <a:xfrm>
            <a:off x="5564295" y="3782291"/>
            <a:ext cx="1107995" cy="688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741CC4F8-892B-4C01-9516-FEF7B6FC1ED1}"/>
              </a:ext>
            </a:extLst>
          </p:cNvPr>
          <p:cNvCxnSpPr>
            <a:stCxn id="8" idx="4"/>
            <a:endCxn id="9" idx="7"/>
          </p:cNvCxnSpPr>
          <p:nvPr/>
        </p:nvCxnSpPr>
        <p:spPr>
          <a:xfrm flipH="1">
            <a:off x="7424235" y="3855319"/>
            <a:ext cx="1026108" cy="61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D174CEEB-972A-493A-BA56-008B7B8F0932}"/>
              </a:ext>
            </a:extLst>
          </p:cNvPr>
          <p:cNvCxnSpPr>
            <a:cxnSpLocks/>
          </p:cNvCxnSpPr>
          <p:nvPr/>
        </p:nvCxnSpPr>
        <p:spPr>
          <a:xfrm>
            <a:off x="7023945" y="3855319"/>
            <a:ext cx="40944" cy="511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350FEB0D-A101-46E9-88D6-D07537C10292}"/>
              </a:ext>
            </a:extLst>
          </p:cNvPr>
          <p:cNvSpPr txBox="1"/>
          <p:nvPr/>
        </p:nvSpPr>
        <p:spPr>
          <a:xfrm>
            <a:off x="6894480" y="5699353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dirty="0"/>
              <a:t>คะแนน</a:t>
            </a:r>
            <a:endParaRPr lang="th-TH" sz="1800" dirty="0"/>
          </a:p>
        </p:txBody>
      </p:sp>
      <p:cxnSp>
        <p:nvCxnSpPr>
          <p:cNvPr id="32" name="ลูกศรเชื่อมต่อแบบตรง 31">
            <a:extLst>
              <a:ext uri="{FF2B5EF4-FFF2-40B4-BE49-F238E27FC236}">
                <a16:creationId xmlns:a16="http://schemas.microsoft.com/office/drawing/2014/main" id="{48D0222F-31A3-4C07-B31C-6E3245ADA7C1}"/>
              </a:ext>
            </a:extLst>
          </p:cNvPr>
          <p:cNvCxnSpPr>
            <a:stCxn id="9" idx="4"/>
          </p:cNvCxnSpPr>
          <p:nvPr/>
        </p:nvCxnSpPr>
        <p:spPr>
          <a:xfrm>
            <a:off x="7048263" y="5073534"/>
            <a:ext cx="16626" cy="511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1AACA0-8CE1-4EF2-91D2-104BE73A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549" y="2695045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th-TH" sz="4800" dirty="0"/>
              <a:t>คำถาม</a:t>
            </a:r>
          </a:p>
        </p:txBody>
      </p:sp>
    </p:spTree>
    <p:extLst>
      <p:ext uri="{BB962C8B-B14F-4D97-AF65-F5344CB8AC3E}">
        <p14:creationId xmlns:p14="http://schemas.microsoft.com/office/powerpoint/2010/main" val="299515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มดิสัน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{5904D529-29D7-45DE-8579-545A73142188}tf16401375</Template>
  <TotalTime>96</TotalTime>
  <Words>475</Words>
  <Application>Microsoft Office PowerPoint</Application>
  <PresentationFormat>แบบจอกว้าง</PresentationFormat>
  <Paragraphs>75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3" baseType="lpstr">
      <vt:lpstr>Adobe Kaiti Std R</vt:lpstr>
      <vt:lpstr>Angsana New</vt:lpstr>
      <vt:lpstr>Arial</vt:lpstr>
      <vt:lpstr>Calibri</vt:lpstr>
      <vt:lpstr>Cordia New</vt:lpstr>
      <vt:lpstr>inherit</vt:lpstr>
      <vt:lpstr>MS Shell Dlg 2</vt:lpstr>
      <vt:lpstr>Segoe UI Historic</vt:lpstr>
      <vt:lpstr>TH SarabunPSK</vt:lpstr>
      <vt:lpstr>Times New Roman</vt:lpstr>
      <vt:lpstr>Wingdings</vt:lpstr>
      <vt:lpstr>Wingdings 3</vt:lpstr>
      <vt:lpstr>เมดิสัน</vt:lpstr>
      <vt:lpstr>AIM4802โครงการปฏิบัติการสร้างสรรค์งานโฆษณา และการสื่อสารการตลาด Advertising and Marketing Communication Practicum Project</vt:lpstr>
      <vt:lpstr>คำอธิบาบรายวิชา</vt:lpstr>
      <vt:lpstr>คะแนนในการดำเนินงานก่อน+++ แปลงคะแนน</vt:lpstr>
      <vt:lpstr>การเรียนการสอนครั้งที่1</vt:lpstr>
      <vt:lpstr>1 รูปแบบงาน </vt:lpstr>
      <vt:lpstr>1.2 รูปแบบแผนดำเนินงาน </vt:lpstr>
      <vt:lpstr>1  ชุมชนดีขึ้น   ตัวชี้วัด  รายได้  สินค้า  การขาย 2 ได้สินค้า ตัวชี้วัด    สินค้า  โลโก้  บรรจุภัณฑ์ 3  ใช้องค์ความรู้พัฒนา ตัวชี้วัด  กิจกรรม  บทความ  นำเสนอ 4  บทความ  การนำเสนอสาธารณะ ตัวชี้วัด  ชิ้นงาน</vt:lpstr>
      <vt:lpstr>งานนำเสนอ PowerPoint</vt:lpstr>
      <vt:lpstr>คำถาม</vt:lpstr>
      <vt:lpstr>3 ครั้งหน้าเรียนอะไร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AIM4802โครงการปฏิบัติการสร้างสรรค์งานโฆษณา และการสื่อสารการตลาด Advertising and Marketing Communication Practicum Project</dc:title>
  <dc:creator>Administrator</dc:creator>
  <cp:lastModifiedBy>Win11Home</cp:lastModifiedBy>
  <cp:revision>9</cp:revision>
  <dcterms:created xsi:type="dcterms:W3CDTF">2022-12-04T04:47:07Z</dcterms:created>
  <dcterms:modified xsi:type="dcterms:W3CDTF">2023-12-04T05:10:35Z</dcterms:modified>
</cp:coreProperties>
</file>