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358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4" r:id="rId14"/>
    <p:sldId id="415" r:id="rId15"/>
    <p:sldId id="416" r:id="rId16"/>
    <p:sldId id="417" r:id="rId17"/>
    <p:sldId id="418" r:id="rId18"/>
    <p:sldId id="419" r:id="rId19"/>
    <p:sldId id="420" r:id="rId20"/>
    <p:sldId id="421" r:id="rId21"/>
    <p:sldId id="422" r:id="rId22"/>
    <p:sldId id="423" r:id="rId23"/>
    <p:sldId id="424" r:id="rId24"/>
    <p:sldId id="397" r:id="rId25"/>
    <p:sldId id="42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BE7AE-2E8F-4227-A9FA-2EE8449FD751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D5DEAD-7080-4ECE-A6F0-17BFF46665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5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85BF1D-77DB-4450-9F51-92BE65E38762}" type="datetimeFigureOut">
              <a:rPr lang="en-US" smtClean="0"/>
              <a:pPr/>
              <a:t>4/13/2021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35D529-8577-43D3-9741-7FA4FE9B7C6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685801"/>
            <a:ext cx="7848600" cy="160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AIM1202</a:t>
            </a:r>
            <a:br>
              <a:rPr lang="en-US" dirty="0" smtClean="0">
                <a:solidFill>
                  <a:schemeClr val="accent6"/>
                </a:solidFill>
              </a:rPr>
            </a:b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th-TH" dirty="0" smtClean="0">
                <a:solidFill>
                  <a:schemeClr val="accent6"/>
                </a:solidFill>
              </a:rPr>
              <a:t>หลักการ</a:t>
            </a:r>
            <a:r>
              <a:rPr lang="th-TH" dirty="0">
                <a:solidFill>
                  <a:schemeClr val="accent6"/>
                </a:solidFill>
              </a:rPr>
              <a:t>สื่อสาร</a:t>
            </a:r>
            <a:r>
              <a:rPr lang="th-TH" dirty="0" smtClean="0">
                <a:solidFill>
                  <a:schemeClr val="accent6"/>
                </a:solidFill>
              </a:rPr>
              <a:t>การตลาด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4876800"/>
            <a:ext cx="6400800" cy="1752600"/>
          </a:xfrm>
        </p:spPr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อ. อิสรี ไพเราะ(อ.ต๊ะ)</a:t>
            </a:r>
          </a:p>
          <a:p>
            <a:r>
              <a:rPr lang="en-US" b="1" dirty="0" smtClean="0">
                <a:solidFill>
                  <a:schemeClr val="tx1"/>
                </a:solidFill>
                <a:hlinkClick r:id="rId2"/>
              </a:rPr>
              <a:t>isaritiaw@gmail.com</a:t>
            </a:r>
            <a:endParaRPr lang="th-TH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MB. 086-358-3508</a:t>
            </a:r>
          </a:p>
          <a:p>
            <a:endParaRPr lang="en-US" dirty="0"/>
          </a:p>
        </p:txBody>
      </p:sp>
      <p:sp>
        <p:nvSpPr>
          <p:cNvPr id="15364" name="AutoShape 4" descr="data:image/jpeg;base64,/9j/4AAQSkZJRgABAQAAAQABAAD/2wCEAAkGBhQQEBAQEBIPEBAQDw8VFRQVDw8QFBQQGBAVFRUUFRUXHCYeFxkjGRQUHy8gJCcpLCwsFR8xNTAqNSYrLCkBCQoKDgwOGg8PGiolHyQtKTAvLCwsLSwvKjU0LCksLy0qKi4sMCwpLCwwLCwsKSwpNCwsLCwqKSwpLCwpLCkpLP/AABEIAMMBAwMBIgACEQEDEQH/xAAbAAABBQEBAAAAAAAAAAAAAAAAAQIEBQYDB//EAD8QAAIBAgQCCAMFBwMEAwAAAAECAAMRBAUSIQYxEyJBUWFxgZEyocEHI0JSsRRicoKS0eGisvAzY8LSFmSj/8QAGwEBAAIDAQEAAAAAAAAAAAAAAAEFAgMEBgf/xAAzEQACAgIBAwEFBgUFAAAAAAAAAQIDBBESBSExQRMiYYHBMnGRodHwFSMkUbEUM0Lh8f/aAAwDAQACEQMRAD8A9xhCEgBCEIAQhCAEIQgBCEIAQhCAEIQgBCEIAQhOdarpEA6Qkb9s8PnF/bB3GTojaJEJwGLHjHDEr3xobR1hOYrr3iOFQd495BI6ES8WAEIQgBCEIAQhCAEIQgBCEIAQhCAEIQgBCEIAQhCAEIQgBCEIAQhCAEi408vWSpDxx3HlJXkh+CNeES8S8zNYt4l4l4l5JA68NUZeF5AJGFqHWB3yylXgReoPAGV/EfFJwtVEVA4td+d7HlaZQrlZLjEwtvhRXzn4NJCVOR8Qri9ZRGVU07m25IvYDnLaYTg4PjLyba7Y2x5we0EIytVCqWPJQSZisx4qcsQpKjuE2048rn7pzZebXipOfqbiEzfD+fNUYI5vfke280kwtqlVLjI2Y2TDIhzgEIQmo6QhCEAIQhACEIQAhCEAIQkCvnVJDYtv4bzKMXLwjCdkK1ub0T4Tlh8UtQXQgidZDWuzMk1JbQQhCQSEIQgBIGNPW9BJ8wXGlKtWqsgqClTpFaqlNYqMyAKabkECxNQ2t3TTdfChcpmyur2j1vQ3H/aFhqYbQXqsFqbBWQakNipLWt52tM3mP2g16jAUbUFFWjYgKzlWQlkfVceo7paYHhqhSqA6TUK1641VDqvS6LUQV+E9Yje19pWYjhBCFakzU3CYVrEl0atUZlJN7lQNtlsN+UrP4pGb13SLeqvErf2W/i+/5FhlP2mKwH7VT6MlWYsl2UIDYXX4r3HZNZgc3pVxelUR9gSAesoIuNSndfWeQZnkdagGvTZlCMiug6QNoq9drLdlUcrsBzk/D8M4guSR0IGJo6rvZjTZgisum4bmdiROqOckttpozyOn40lyrlx8/Ffh5PQMz4xw1AdaqrsadR1VOvrCgkgMOqDt2kSgbirEYxlp4amaFDEUXCV3VrpVUOTZlJU/Dy585wyvhGlQalqvVqJiaqBiLIydEzEGnci97j0khMX0fQqoAUHEuAAAADUIFgOW1Qzjt6lKfar9+TjmsbH+ynJ/3f0X4eTZcGU3FACs/S1F1Kz/AJiHO/lJmfZEuJS9rVFHVPL+U+EbwvTth1Pad/ff6y4l5XKUNPffsVVsY2qSkuz2eW4PMHwdYkDQL2Zbcj2giehZdnVOsgYMFNtwSBY+vOQ+IOGlxI1LZaoHPsYdzf3mTfJq9LqlHUcr/Evut5aSdWTFNvUighHIwJtRXKD/AH8jeY9Omo1EQglkIFiDv2Ty7GIVdtZC2JuG2K+Bk6niHQ7MysO4kbxlfH1WcO7pUK8hVw+Hqj3K6v8AVN9FU6G+PdfgceXk1ZaXtE4tfP8AQv8Ag3AFiKu+gcja1z4d82cx2W8bWstdEHIaqYI/0m9vea6jWDqGU3DC4M4MxWOfKa0XPTJY6r4Uy3rz6P8AAfCEJxFqEIQgBEJimY3Ps7YsQCQoOwm+iiV0tI48zMhiw5SNgtQHkQfWOnm2GzxlYEMR6zcZLmgxFPUPiRtLfxaQf0Im3IxZU9zRhdRhldktMsYRLwvOQsyHnFYpRdhztPK8dmx1HftnrONZNJV+TAi252nlGf8ABtfpWagFrozbBatOkR/EKhHyJllg2RgnsoerY07mnH8C+4PzhjWpoLkOSD4CxN/eegzJ8F8InCqHrFWq22CnUFvz63aZq5zZU4zsbid/T6Z00qMxZFx2YLRF2PkO2SZ57xlmhWs6luXIdw0rt87+sxx6lbPizLOyHj1c4ruaelxShNiCB53lzSrBgGUggzxujmR1T0Xg/EM6VL/CClvPTv8ASdWXixrjyiVvTeoWXzcLDQzG5sdVar50F/qxJB+SzZTO4nAqzM1rEte4JG97g7SgzMSWTFJPWj0cLVW+5QV3IVz/ANvMD69KFX5Tvp+809n7TTX0TD6/1EmVMqFiAxAsRvY9Um59zIxZFa5clg7NsABcpp7e4Sq/g2VLtBJ+fD/XRNnUKKu9j0Qn61Ikczg6xHnXa4+ayRVN3cf/AGqKjySktUfMGH7LZRouy6cKnZcLTqFmJHiD2d05VatiGIItVrOdjy0lE9wR7Tjtw76m1KDXy+ZvhkV2R5QkmiNUzAJoJ7Di6n/6EA/0uZU08QpKJbdcPTH8zE3/ANgkTH4k6dJvcYZV/ma4PrcCLlPXxAH/AHEHoFB/8p1U469f33/7OC2+TlpfvwevZPT00UHh/iTZxwq2RR+6J1npn5Ml4FiQhIJPNOI3FOtXPL7xvmSZRPiSdzffkLWHnaXPFjXr1PGsfkT/AGlGzXJ9J6aj7CPn+X/uyXxZzoZhrrVaR501otf+MP8A+nznqXBmI1YYD8rEek8xwuD/AOtVHM1ACf3VAA+d56BwFU+7YeJ+k5cv3qH8GWHTv5eZHX/KP0X1RrIRLxZRHsBIQhJAGefcR4Mo7A7cyPEd83OMxgpi55nkJms3xaVlIqL0gANgAAw/hOxB9Z24kpwfJLsVHU4VXR4Semjz7G4opcjsBN7iehfZvh6gwnS1QVNdtSqRYhANINvGxPlaY/LM2weHrFqmBxLMDsz1Fq28kZrT0vKs8pYhQaZIuPhZSjexm/MsnNa4vRy9Lopqlvmm/wCyLGR8djBSXUeZ2A7zYn6TveYnN89LY2thmNlpqgpjb4igZj5m4HpK+qKlNJlzkWOFUpR8jMdnzFidRkHFUqOMGjEIr/law1qfA/TlIONveQXzDow7X+Fe/e/ZPROmCh2PDRybpW9yRg8yGDZlSpVupt/1G0+HV5T0ThfO/wBqo6z8atpbx2BB+fyng2Y570mKqjYWIAsQQRaeg/ZRnH3tWix+NAy+ak3+TH2lfkRjZXyXlF7hSspvUZN6f7X6Hpz1AoJOwExHGvDqY0irRqaKygAhtSpUA5X22bx8u4Tjx7xccPiKeGXVc0VqDeytqd1377aOXj7VuTYupjA5clKS9Vjvct+Vd+drb9l5oopaXtEzszMqPJ1SjtFblHA2LqVQrUxTRWBNRq1MrYHsCMSfaerZVlq4emKa7nmT3tMBRyLC02LIKysfxDEVFPyMukzWpQQMjvVpr8Qc6mA8+0eM23122JbZzYuTj1NuK/Pf0X5GxvOFTCK3ZY+ETD4oVER15OoI9RFNa0rNaL/aa2YzNc4KhwbBRUqKCOZCvZb+/wApn2xhJ9ZNz7L2q0UXS4dqyEEC+kkNcsPy72PnfsmbbXh30V1dWJsLqdz+6eTekucGyKjp+TyvV6LJz5Lwa7KsQezumgKgykybKKlSi7FWolqb6NQsxOk6Tbs3mcyPMClXDNc6OmVXW5sUYgbjkbXJ9Jy5lkZT90selUTrq9/1NvWwCN8SKfNQZHoZFRR1dUCsD2bb99p1zasy4jRTIVAqXFr9YliT7afaSOGan7RRWu9h95UAA5EK2kE38jOJqL7tFpxezSLsAO4RbznrhqmJuOl4ExmqRszr6aNVu6m3vawhLb0RKWk2eZZ3X11CdzdnblfmT/eVlP6yficQFNyL7ge5A+sZiqFjcT00GlqJ8/ug5bsLLKMAXweJt8QRnHpUufkDL/gRSAdQKk6ufdtG8H4NXpPTYXV6diPAmS+FsLVR3WqpUU2Kg2sCLW27++V91nu2Q+ZeY9P8yi1L01/6aeES8SVB6UW8ZVrKg1OyqO9iFHuY68xf2huQ+Fvun323Zr6m/na/zgktuKqmmkK6jWFDfCeY0kix8xb1mUwfEVCqNnCk9jbfPlK2kwsQjPTDcwjFQT3leR9RM/U4IcG+GrfyOLj3E7Kb+C0yry8N2S5RNXmONUHqsjNa9gVJA75VjOXVwymxBuD49kx+brXwtRenQ06yC4PMOnbY9olhTxwqItReTD2aW1dsZrR5u/GnVLl3/Q96y7GitRpVV5VKaN7i9pjuJuFxXxjV1r9H1KYIVA56Rbi5OoW6unbwkfg/iO2XV03L4QM1hct0BbUSo53W7j0E6UKq6futOk73XtuL3J5km9995V14/vtN+D0F+c1XFpb2u/6FbnWBq00LipSa176m6H2Jv7XmNxFcuR0i9TUC2ncHwLDa03WZZYlcfeKGI5HtEpqOQU6T6gzKR+Xqn3EsPZzlHjy/Ipf9RTCfLh+ZgeI6WvGLUSwNRdrWALAbD12EsuF8zNOslZWKGnZgbXv4Ed3OaLinK6eIQuiqMTRGtGGxfTuUe3O4Fr8wZg6WJUMWQnS41eR7R7k+845xlUnFltVZXktTj6G54qqvmVSjW6SilSijKPu2XUCSRfrG3M+80mWIaWDoISLhCTblqJNz7zy9MxI3uAJtOFc+FWk1N2BNM7WYE6T4c7X7fGTiySlpmvqVblXuPks2rG8scC2oMv5lI9xK12X8wtI+Y8SUsLTJuGqOCEW9ifHwEtbpR4HmcWuftdG14TzDXhVAN+jd19AxI/WcOJOJlw5WmxAZwWtvfQDbYefb4TDfZ5xSKJqUqmoqw1DSLkNf/MjfaXXqV6+HrUKdYrTpgE6L2Oskiwvta0pHFRu2/B7KMpWYuo9n4NIvEob4bGV2IxmJL6qWKKC/w6EUepA3mNw+aLyJ0ntBllhcyI2DXHZc3t4yyUapeiKGU8iHiTN7lWcVyLVWB/eBsbysp8Khma1ZijNq06QGXe+x/wASny/NvvBTJ61gfSazL6nWXx2mu7FrcW4m3G6jkQsjGx9vidMRXOqtUO+kOf6aYH0lvwkujBYcd6av6mLfWVWIyio1OqgK3qBwGN9tR7R5Ey2y7DNTpol/gRV9haU56lFwHjw8hqDOoMgkkB5VcUYjThmH5mVfnf6Sbrmc4zxdkppftZvlYfqZvojysSOTMs4USfwMnRpdJXpp+9f25fMiWnEVAJXqKOQbb1AP1nHhGnrxWrsW3/t9BJPFFS+Iqea/7Flty/qOPwPNOGsLl/eX0ZfcGnq/yfWacGZXg82X+T6zSh5WZa/msv8Apj/pona8IzVCcpZDyZneOsB0uDdh8VAioP4QCH/0kn0l+WjHsQQdwQQR3jtkDZ4zTrydgsbpYHxEiZzl5w2Iq0d7I3VPfTO6n2NvMGRkqyDIuvtMpCvg6dUWLU7H07R7Xnm3DtY6zQ7Kh6vg3YfaemO3T4R6Z3IBnleX1eixKX2NOqFPkTYH2M6qZuK7HBk0qbXLwz0nKsnqYaqtZGFQEMrp8Oukws6/UeIEzVeviMG5Oiqqkk6gCQLm55X2uTNXhsdsJPp4wHZgDMFfPe2Zyw6nHilpGay7jzULNpb5H5bfKNbiYVazU2ATloYHZvAzQvwjhcW3WQIx/EvVb3EwXHHDb5dVVdRqJzR+Rt2q3jynbVllVkdMXr3X+C9XF6W9bGYDEZYaVatd+qtR9Kk/hJuPkR7TT4bHdLTWp2kWb+LvlbnlEalxJJ2Uoy/h1aSAxHiD8hNmX78FNehp6Y/Y2OuXqbL7OsjRE/aqyaqji9Mso0005Ai/N23N+wW7bzXY3on3dFcjl1QWHkeYmP4f4sBp0aVa2oUksw2GjdVuO8abGaSnVVxdSCPA3mVdUHFGq/JuhN7Rkc1qqKvVoYlV7fvgf9JH1kV+GDiKdToqoeoai1EWoppEELbTquynbUL3HObarRB5gGcqJVDsADN7x1NeWckeoSqf2UvkecYajVwtY06yPSfTcBhzF+ankw35i80eEz5h2+80WZ4AYqk1JrXIJQ23SpbYg9ncfAzzajij27HtHcZXX1uuXf1LzCyI3w93to2xxdGsLVqdN/NQZy/+KYaob0nqUSe5tQ9mmew+LtLXCY8giaU2vB1ySl2ktnLiPhuvgjRr3FSlYL0i3+IEldS9lwSJq8pxepFcdwMkV8QKuCZXGpQVJHetxf5XlBwyxQPRbnRqMndsDsfa07sWxy3GRT9SojBRnA9KpPqUEdoBnQGVeU4waLMQLHa/jLSV1sOEmi7x7lbWpfAXXA140iNKzA3nPEZgFBJ5CY3ibMFrG4bZQNiLWM2FXDhgQRcGU+I4ZpMb6PmbTpx7IVvk/JX5tFl8eEWteuyk4Sxq02Yki5B7e+30Ej5pjS9Vj+Yk+55S0xWStT3pUwee1gfkech4bAk/HSqggi3UYA+p/vO6icXJ2tlTm1zjCOPBP79dmafhw6U/lWXqVpQZXRcfEunuF7+8uKaGV18lKbkXeHB10xg/QmCpCcgsJoO07loxnjGecXqSCTGfaLhRroVRzKOhPgpDD/c0xo35G89D4pN1osfw1hfyZWH62mTbBUhjnSoo6OphyRYlbOrruLcjYmQzJDMlxWltJ5NtMFx/kjU8R0tK4JO9u7sM3NagtKoulyyFgN7agb7XtsRGcbUQKaVCOYHqeyEQyBkuYGpRpsdmKi47mtv85a08TMjkWMbU6sAO1QPn9JfrUkEo0OW46zDeQ/tUp9Lh0qfl/wCf3kKhiLES0z1enwTDmQD+kyi9MxmuUdHmmSV9N6Z5ODb+MXtPRsLwbQq0NNQsWdRqOoi58uzeeUJXsTuAyncdzCet5TmF6akHmoPynRbY9JJ9jix6Y83KS79imzL7OqyBThnVxTUqA2zEatQBI2237O2VDYzE4U2rU6qW/FYkf1CekUMwkwYhHFnAIPeJhC+UTZdh12GCwPFxYDrA+gnfA58WrNSqaQbjSRtcFQwv6H5GaevwBhcSbqvROfxIdO/iORmG4yyCrl+JpBjqVlVVqD8Vj1SR2EbDyvO+rL395TZHS9J+q/wbSlzDc7WtudvSeaZ9huixeITs6Z2H8LnWvyYTfZNjulpK3eN/PkZnuP8AAgGlieQa1J/4gCUPquofyibcyPKCkjl6VP2dzrfr9DOUq0nYbEcpV0z3ESXSlWeja7m6wFfVhqq/uH9JGSsgxAqIyt0yWYBlPWXkbDvBt/LG8OVLqy96zJZTkzpiajKWulR7aiSApNxz7LGZ1Wezls1ZOP7evij0vLvvKqKfhLC/pvNkJg+GccGxCKdJChyWsQAQtxvN0pmzJuVrTj4NHT8WWNGSnrbZ0AhpgI8TlLIZoiGlO1ooEgaI/QQGHknTF0wTo4pStOyrFCxwEE6HCEBCCSK5kaq0k1JErCYmRS59T6WmUBsdSsD4qwP/ADzmTzbL3qVadQHRoBBtuTcWt5Tb4ijeVtbCSAYrF4VgLm5tY+xvJfF414JG7tJ+cusTluoEHtBErcwy13w3QbXtbVva3faSDFZbQ++S3aSPlL2u4RtL3Q9moFQfInYwGTdCA3MqVN/USbxjvh6L/lemfTUIYREA7pc5XV1IyHtExjZhpN028Ow+k0nCuYCs1uTLa4+ogHnHEuRacU1luGO/ge+bXhfEEUEQndAF9ht8pw47UUqvLrG9pVcL409I6E3uAR+h+klkLybyniZLpYuUqVJ3StMTI1OWY+zDeR/tJTpaFJ7XNOrSI/qAPyJlZg8TYiWfEP3uEcdyzKL00zCa3FozeUfdV6tH8JPSJ5E9YehlzmOCFejUon8a9U91RSGQ+4EzoxS2pVdaF6dtViOsh2bbn3N6TRdNcC0vavfhwZ4zK3TarY/eeecSZNXpaKzhVBYrdSD1iLgOBvewPsZV4XMWU9cXHeOc9A4wwmvDU7cxWB8+o4mJqZfa8qr4KubjE9NiXSvpU5+WbfhRQ41DkRMxmOdF8Y2Hp7IrEOe1m228t5p+Cxal/J9JnsPw6WrmuuzM7HwNzeaWdcV2NhSrtTGHFNQxKsLE2ABtcn+02mExOoC/OZXLsISUZvwqQB5kG/ymjw4jfbRi4+9stEadFkak07qZBkdRHARojxBIoEW0QRwgkLRbQigQAhHQgENxOLpJRE5ssxMiC9KR6lCWLJOLU4BVVcPIdXCy7anI1WjAM7jMEGVlPJgRKfOMuarR6Enb81t7eU11XDyHVwkAwD8O6eUl8M0OixFvzL+h/wAzT1sFID5aVqJUXfSTcdtjbl7QCg+0Kleuh71P0lHkmDtXQ99x7j/E1XFGXtiKlMqDZQbk7dnISFRwHRMh7nX9bSSPUsGUA2uL90XTJPF1Bf2bpAqhxbrAANbz5zMrmjIeqdQ7jv7GYmRoaT2M0OHfXRZT3TIYDOEqnSeq3ce3yM1uU0za3hAPHa+TuMTWpF6llqMQutwNBN12v3G3pPRspxLrSXplChVA1FrXsOZHfInED0sNUatUALcgLC5PdIvD+ZHGVA9QDQG6qW2A8u+b4Wyh3izltxq7u01ss8xxZqp1F1qKtMC3PSVa5Hfvb3kOtkpcEDa4lni8WyV3p0kuTo3vpVRbw3v4fOW2Cw5sL7mTN8km33MKo+zbilqPoVeQ4F6VMoVudNgQRY7ePKWWX5ToVQbEgC/naWlKhJdOjNR0bOGHw9pOppHJTnZKcEjqYkhBOaJOqiAPWdBGKI8QSOEcIgiwBRFEBFgCwhCQDiRGETqRGkSDI4FZzZZIIjCsAisk5PTkwrGMkAgPRnB8PLI04xqcAqHwsjvhZdNSnF6EAoauElbmOWllOn4gVI7OTA/Saiph5Fq4aAZbPwXwppgHWRa1jzmXTJ3A609Fq4SQ6uB8IBhHy4ieh8HuWopq3Onn2ynxOBt2Sz4Qf7sDz/WGDI8Y4I1sVU7QtgB3dphwpgmoNZgbXNiBeX1bD68RW/jH+0S2weX27JJBwwuCLVKlQi2phbvsBz/WXFChOlDDyZToyTBoZTpySiRVpzsqQNCKk6qsVVjwIJ0AWPAgBHgQSKBHAQAiiAKBFEAI4QAgIRRIAsIRYByIiER5ES0gyOZEaROtohEA5FY0rOxEbpgHApGlJIKxpWARmpzm1KSysaUgEFqU4vh5ZGnGGlAKp8LOD4K8ujRidBIJKFsrB7ImFyMUySh0gk3Fri5527pf9BE6KAUtDJFQsRclmuSe0/TlJiYS0nilHCnMjFkVaE6rSncU48JJIOSpOgSPCRwWAMCx4WOCxwEAaBHARQI4CAIBHWgBHSAIIsIogAIsIsAIQhBI2JCEgkIhiQgAYkIQBLRLQhAGmJaEIAERtoQgBpiWhCQSFo0rCEkgNMUCEIIFtHgRISSB1osISQLHAQhAFtCEJAHQhCAKIsIQBYQhACLCEA//2Q=="/>
          <p:cNvSpPr>
            <a:spLocks noChangeAspect="1" noChangeArrowheads="1"/>
          </p:cNvSpPr>
          <p:nvPr/>
        </p:nvSpPr>
        <p:spPr bwMode="auto">
          <a:xfrm>
            <a:off x="0" y="-904875"/>
            <a:ext cx="2466975" cy="1857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2743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Week   </a:t>
            </a:r>
            <a:r>
              <a:rPr lang="en-US" b="1" dirty="0">
                <a:solidFill>
                  <a:schemeClr val="bg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E972D38D-4423-450D-BB24-CF0383F67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683581"/>
            <a:ext cx="7202456" cy="52023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/>
              <a:t>1.3.การยอมให้เพื่อการสั่งซื้อสินค้าทดแทนสินค้าที่ขายไป   ผู้ผลิตอาจนำส่วนยอมให้ประเภทนี้มาใช้หลักจากช่วงโปรแกรมการขายให้ส่วนยอมให้เพื่อการสั่งซื้อสินค้าใหม่เข้าร้านข้างต้น</a:t>
            </a:r>
          </a:p>
          <a:p>
            <a:endParaRPr lang="th-TH" dirty="0"/>
          </a:p>
          <a:p>
            <a:pPr marL="0" indent="0">
              <a:buNone/>
            </a:pPr>
            <a:r>
              <a:rPr lang="th-TH" dirty="0"/>
              <a:t>1.4.การยอมให้ในรูปของสินค้า  คือส่วนยอมทั้ง 3 รูปแบบที่กล่าวมาแล้วอยู่ในรูปของเงินสดหรือส่วนลดจากมูลค่าการสั่งซื้อครั้งถัดไป ซึ้งผู้ผลิตจำเป็นต้องสำรองงบประมาณในส่วนนี้ไว้</a:t>
            </a:r>
          </a:p>
          <a:p>
            <a:pPr marL="0" indent="0">
              <a:buNone/>
            </a:pPr>
            <a:r>
              <a:rPr lang="th-TH" dirty="0"/>
              <a:t>1.5.การยอมให้เพื่อการโฆษณา  ที่ผู้ผลิตให้กับร้านค้าอาจอยู่ในรูปของส่วนลดจากมูลราคาการสั่งซื้อสินค้าของผู้ผลิตในช่วงเวลาที่กำหนด หรืออาจอยู่ในรูปของการสนับสนุนงบประมาณโฆษณาของร้านค้า หรือแม้แต่อยู่ในรูปของโฆษณาสินค้าของผู้ผลิตที่มีรายชื่อร้านค้าที่ลูกค้าอยากจะไปหาซื้อได้ใกล้บ้านที่สุด</a:t>
            </a:r>
          </a:p>
          <a:p>
            <a:pPr marL="0" indent="0">
              <a:buNone/>
            </a:pPr>
            <a:r>
              <a:rPr lang="th-TH" dirty="0"/>
              <a:t>1.6.การยอมให้เพื่อการจองพื้นที่บนชั้นวางสินค้า   วิธีนี้นิยมมาใช้กับการจัดจำหน่ายของใช้ส่วนตัว เช่น สบู่ แชมพู ยาสีฟัน ฯลฯ</a:t>
            </a:r>
          </a:p>
          <a:p>
            <a:pPr marL="0" indent="0">
              <a:buNone/>
            </a:pPr>
            <a:r>
              <a:rPr lang="th-TH" b="1" dirty="0"/>
              <a:t>2.การส่งเสริมการขายจากร้านค้ามุ่งสู่ผู้บริโภค</a:t>
            </a:r>
          </a:p>
          <a:p>
            <a:pPr marL="0" indent="0">
              <a:buNone/>
            </a:pPr>
            <a:r>
              <a:rPr lang="th-TH" dirty="0"/>
              <a:t>     การส่งเสริมการขายจากร้านค้ามุ่งสู่ผู้บริโภค เหตุผลสำคัญที่ร้านค้านำเครื่องมือส่งเสริมการตลาดมาใช่ คือเพื่อเสริมสร้างความภักดีในร้านค้าในกลุ่มบริโภคเป้าหมาย ซึ้งเครื่องมือที่นิยมนำมาใช้ คือการโฆษณาเพื่อสร้างภาพลักษณ์</a:t>
            </a:r>
            <a:r>
              <a:rPr lang="th-TH"/>
              <a:t>ของร้านค้า</a:t>
            </a:r>
            <a:endParaRPr lang="th-TH" dirty="0"/>
          </a:p>
          <a:p>
            <a:pPr marL="0" indent="0">
              <a:buNone/>
            </a:pPr>
            <a:r>
              <a:rPr lang="th-TH" dirty="0"/>
              <a:t>   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48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8B4B5E16-6C0C-4AA8-A5A1-27443C36B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570523"/>
            <a:ext cx="7202456" cy="48958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/>
              <a:t>3.การส่งเสริมการขายจากผู้ผลิตมุ่งสู่ผู้บริโภค</a:t>
            </a:r>
          </a:p>
          <a:p>
            <a:pPr marL="0" indent="0">
              <a:buNone/>
            </a:pPr>
            <a:r>
              <a:rPr lang="th-TH" dirty="0"/>
              <a:t>   การส่งเสริมการขายจากผู้ผลิตมุ่งสู่ผู้บริโภค ผู้ผลิตนิยมสื่อสารกับผู้บริโภคด้วยวิธีการส่งเสริมการขายประเภท </a:t>
            </a:r>
            <a:r>
              <a:rPr lang="en-US" dirty="0"/>
              <a:t>“</a:t>
            </a:r>
            <a:r>
              <a:rPr lang="th-TH" dirty="0"/>
              <a:t>ลด-แลก-แจก-แถม</a:t>
            </a:r>
            <a:r>
              <a:rPr lang="en-US" dirty="0"/>
              <a:t>”</a:t>
            </a:r>
            <a:r>
              <a:rPr lang="th-TH" dirty="0"/>
              <a:t>เพื่อจูงใจให้ผู้บริโภคตัดสินใจซื้อในทันที โดยประเภทเครื่องมือการส่งเสริมการขายจากผู้ผลิตมุ่งสู่ผู้บริโภค มีดังนี้</a:t>
            </a:r>
          </a:p>
          <a:p>
            <a:pPr marL="0" indent="0">
              <a:buNone/>
            </a:pPr>
            <a:r>
              <a:rPr lang="th-TH" dirty="0"/>
              <a:t>3.1.การสาธิตคุณประโยชน์และวิธีการใช้สินค้า</a:t>
            </a:r>
          </a:p>
          <a:p>
            <a:pPr marL="0" indent="0">
              <a:buNone/>
            </a:pPr>
            <a:r>
              <a:rPr lang="th-TH" dirty="0"/>
              <a:t>3.2.นำไปสาธิตให้ลูกค้าทราบตามจุดต่างๆ</a:t>
            </a:r>
          </a:p>
          <a:p>
            <a:pPr marL="0" indent="0">
              <a:buNone/>
            </a:pPr>
            <a:r>
              <a:rPr lang="th-TH" dirty="0"/>
              <a:t>3.3.การจัดแสดงสินค้า</a:t>
            </a:r>
          </a:p>
          <a:p>
            <a:pPr marL="0" indent="0">
              <a:buNone/>
            </a:pPr>
            <a:r>
              <a:rPr lang="th-TH" dirty="0"/>
              <a:t>3.4.การแจกสินค้าตัวอย่าง</a:t>
            </a:r>
          </a:p>
          <a:p>
            <a:pPr marL="0" indent="0">
              <a:buNone/>
            </a:pPr>
            <a:r>
              <a:rPr lang="th-TH" dirty="0"/>
              <a:t>3.5.การใช้คูปอง</a:t>
            </a:r>
          </a:p>
          <a:p>
            <a:pPr marL="0" indent="0">
              <a:buNone/>
            </a:pPr>
            <a:r>
              <a:rPr lang="th-TH" dirty="0"/>
              <a:t>3.6.การให้ของแถม</a:t>
            </a:r>
          </a:p>
          <a:p>
            <a:pPr marL="0" indent="0">
              <a:buNone/>
            </a:pPr>
            <a:r>
              <a:rPr lang="th-TH" dirty="0"/>
              <a:t>3.7.การใช้แสตมป์การค้า</a:t>
            </a:r>
          </a:p>
          <a:p>
            <a:pPr marL="0" indent="0">
              <a:buNone/>
            </a:pPr>
            <a:r>
              <a:rPr lang="th-TH" dirty="0"/>
              <a:t>3.8.การลดราคาสินค้า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218691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B492DD1C-88C1-4B9A-A587-EEACE4681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765909"/>
            <a:ext cx="7202456" cy="4700437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4.การส่งเสริมการขายมุ่งสู่พนักงานขาย</a:t>
            </a:r>
          </a:p>
          <a:p>
            <a:pPr marL="0" indent="0">
              <a:buNone/>
            </a:pPr>
            <a:r>
              <a:rPr lang="th-TH" dirty="0"/>
              <a:t>     4.1.การแข่งขันการขาย   การแข่งขันการขายมักนิยมนำมาใช่กับทีมงานขาย และใช้ได้กับทั้งการขายสินค้าใหม่และสินค้าที่ติดตลาดแล้ว</a:t>
            </a:r>
          </a:p>
          <a:p>
            <a:pPr marL="0" indent="0">
              <a:buNone/>
            </a:pPr>
            <a:r>
              <a:rPr lang="th-TH" dirty="0"/>
              <a:t>    4.2.การจัดประชุมการขาย  การจัดประชุมการขาย คือ ช่วยให้ผู้ผลิตได้รับข่าวสารข้อมูลทางการตลาดล่าสุดของสินค้าของตน และใช่ได้กับทั้งการขายสินค้าใหม่และสินค้าที่ติดตลาดแล้ว</a:t>
            </a:r>
          </a:p>
          <a:p>
            <a:pPr marL="0" indent="0">
              <a:buNone/>
            </a:pPr>
            <a:r>
              <a:rPr lang="th-TH" dirty="0"/>
              <a:t>   4.3.เครื่องมือช่วยขาย   เครื่องช่วยขายที่มีส่วนช่วยเพิ่มประสิทธิภาพได้แก่ ชุดตัวอย่างสินค้า </a:t>
            </a:r>
            <a:r>
              <a:rPr lang="th-TH" dirty="0" err="1"/>
              <a:t>โบรชัวร์</a:t>
            </a:r>
            <a:r>
              <a:rPr lang="th-TH" dirty="0"/>
              <a:t> บทความเผยแพร่เกี่ยวกับสินค้า</a:t>
            </a:r>
          </a:p>
        </p:txBody>
      </p:sp>
    </p:spTree>
    <p:extLst>
      <p:ext uri="{BB962C8B-B14F-4D97-AF65-F5344CB8AC3E}">
        <p14:creationId xmlns:p14="http://schemas.microsoft.com/office/powerpoint/2010/main" val="429379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976D439-FF6C-4407-BE84-03218616B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การวัดและการประเมินผลการส่งเสริมการขาย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ECE6289-8313-49A3-BF74-EE821A7FE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2015732"/>
            <a:ext cx="7202456" cy="41276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sz="2200" dirty="0"/>
              <a:t>การประเมินผลกลยุทธ์การส่งเสริมการขาย ต้องประเมินใน 2 สถานการณ์</a:t>
            </a:r>
          </a:p>
          <a:p>
            <a:pPr marL="0" indent="0">
              <a:buNone/>
            </a:pPr>
            <a:r>
              <a:rPr lang="th-TH" sz="2200" b="1" dirty="0"/>
              <a:t>1.การประเมินผลก่อนทำการส่งเสริมการขาย</a:t>
            </a:r>
          </a:p>
          <a:p>
            <a:pPr marL="0" indent="0">
              <a:buNone/>
            </a:pPr>
            <a:r>
              <a:rPr lang="th-TH" sz="2200" dirty="0"/>
              <a:t>     การประเมินผลก่อนทำการส่งเสริมการขาย เป็นการทดสอบโปรแกรมเสริมการขายก่อนที่จะนำไปปฏิบัติจริง เพื่อให้แน่ใจว่าเงินที่ใช้ไปในการลงทุนทำการส่งเสริมการขายจะได้รับผลตอบแทนที่คุ้มค่า</a:t>
            </a:r>
          </a:p>
          <a:p>
            <a:pPr marL="0" indent="0">
              <a:buNone/>
            </a:pPr>
            <a:r>
              <a:rPr lang="th-TH" sz="2200" dirty="0"/>
              <a:t>1.1.การทดสอบเรื่องของการติดต่อสื่อสาร  เป็นการทดสอบว่าการรณรงค์การโฆษณา เพื่อการสนับสนุนการส่งเสริมการขายนั้นใช้ได้หรือไม่ สามารถกระจายข่าวสารต่างๆได้อย่างทั่วถึงหรือไม่</a:t>
            </a:r>
          </a:p>
          <a:p>
            <a:pPr marL="0" indent="0">
              <a:buNone/>
            </a:pPr>
            <a:r>
              <a:rPr lang="th-TH" sz="2200" dirty="0"/>
              <a:t>1.2.การทดสอบความคุ้มค่าในแง่ของผู้บริโภค  เป็นการทดสอบว่าโปรแกรมการเสริมการค้านั้นจะได้รับการตอบสนองมากน้อยเพียงไร โดยวัดออกมาในรูปของมูลค่าที่ได้รับ มูลค่าที่ได้รับเป็นการวัดความรู้สึกของผู้บริโภค</a:t>
            </a:r>
          </a:p>
          <a:p>
            <a:pPr marL="0" indent="0">
              <a:buNone/>
            </a:pPr>
            <a:r>
              <a:rPr lang="th-TH" sz="2200" dirty="0"/>
              <a:t>1.3.การทดสสอบความเหมาะสมของโปรแกรมส่งเสริมการขาย  เป็นการทดสอบว่าเครื่องมือที่ใช่เหมาะสมหรือไม่ ขนานสิ่งจูงใจเพียงพอไหม วิธีนำเสนอมีประสิทธิภาพไหม</a:t>
            </a:r>
          </a:p>
        </p:txBody>
      </p:sp>
    </p:spTree>
    <p:extLst>
      <p:ext uri="{BB962C8B-B14F-4D97-AF65-F5344CB8AC3E}">
        <p14:creationId xmlns:p14="http://schemas.microsoft.com/office/powerpoint/2010/main" val="13845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B44B23C-AF97-4CBD-A1DC-A6D9DA432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52" y="506027"/>
            <a:ext cx="7202456" cy="4844908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2.การประเมินผลหลังการส่งเสริมการขาย</a:t>
            </a:r>
          </a:p>
          <a:p>
            <a:pPr marL="0" indent="0">
              <a:buNone/>
            </a:pPr>
            <a:r>
              <a:rPr lang="th-TH" dirty="0"/>
              <a:t>       การประเมินผลหลังการส่งเสริมการขาย เป็นการวัดความสัมฤทธิ์ผลของการส่งเสริมการขาย สามารถวัดออกมาในรูปแบบการติดต่อสื่อสาร</a:t>
            </a:r>
          </a:p>
          <a:p>
            <a:pPr marL="0" indent="0">
              <a:buNone/>
            </a:pPr>
            <a:r>
              <a:rPr lang="th-TH" dirty="0"/>
              <a:t>2.1.การวัดในรูปของการติดต่อสื่อสาร  เป็นการวัดการรับรู้และทัศนคติโดยใช้วิธีการสำรวจการเปลี่ยนแปลงเรื่องของการรับรู้ ความเข้าใจทัศนคติ</a:t>
            </a:r>
          </a:p>
          <a:p>
            <a:pPr marL="0" indent="0">
              <a:buNone/>
            </a:pPr>
            <a:r>
              <a:rPr lang="th-TH" dirty="0"/>
              <a:t>2.2.การวัดในรูปของพฤติกรรม  โดยดูจากจำนวนลูกค้าที่ซื้อสินค้าเพิ่มขึ้น จำนวนของลูกค้าของคู่แข่งที่หันมาซื้อสินค้า</a:t>
            </a:r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8698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9D551ACC-8894-499B-BFD0-FB9C78EA2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กรณีศึกษาของการส่งเสริมการขาย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EEB3AAF-E25D-4851-86AE-B32C587A7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sz="2900" dirty="0"/>
              <a:t>      การส่งเสริมการขาย เป็นกลยุทธ์ที่อยู่ในส่วนประสมการส่งเสริมการตลาด  คือ การให้สิ่งจูงใจระยะสั้นที่กระตุ้นการซื้อหรือขายผลิตต่างกับกับการโฆษณาและการขายโดยพนักงาน</a:t>
            </a:r>
          </a:p>
          <a:p>
            <a:pPr marL="0" indent="0">
              <a:buNone/>
            </a:pPr>
            <a:r>
              <a:rPr lang="th-TH" sz="2900" b="1" dirty="0"/>
              <a:t>1.ตัวอย่างผลิตภัณฑ์</a:t>
            </a:r>
          </a:p>
          <a:p>
            <a:pPr marL="0" indent="0">
              <a:buNone/>
            </a:pPr>
            <a:r>
              <a:rPr lang="th-TH" sz="2900" dirty="0"/>
              <a:t>ตัวอย่างผลิตภัณฑ์ คือ สินค้าหรือบริการที่มอบให้ลูกค้า ผู้บริโภคกลุ่มต่างๆโดยไม่คิดมูลค่า การแจกตัวอย่างผลิตภัณฑ์อาจส่งทางไปรษณีย์ตามบ้าน หรือให้หยิบจากร้านค้า</a:t>
            </a:r>
          </a:p>
          <a:p>
            <a:pPr marL="0" indent="0">
              <a:buNone/>
            </a:pPr>
            <a:endParaRPr lang="th-TH" sz="2600" dirty="0"/>
          </a:p>
          <a:p>
            <a:pPr marL="0" indent="0">
              <a:buNone/>
            </a:pPr>
            <a:endParaRPr lang="th-TH" sz="2600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/>
              <a:t> 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405F524A-096D-47FA-8280-7C9EE2A3D0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3" y="3746377"/>
            <a:ext cx="2914185" cy="243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1205347-0771-4898-B6CC-673F3D7F3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52" y="381741"/>
            <a:ext cx="7202456" cy="5164504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2.คูปอง</a:t>
            </a:r>
          </a:p>
          <a:p>
            <a:pPr marL="0" indent="0">
              <a:buNone/>
            </a:pPr>
            <a:r>
              <a:rPr lang="th-TH" dirty="0"/>
              <a:t>     คูปอง  คือ เอกสารรับรองสิทธิแก่ผู้ถือ เพื่อซื้อสินค้าในราคาพิเศษ โดยอาจจัดส่งทางไปรษณีย์ ให้ไปกับสินค้าอื่น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4BAB35A5-1502-48FB-9843-948F72CF9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57" y="2627791"/>
            <a:ext cx="3919049" cy="21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90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8A8DD264-4124-4175-9B71-B0AFC1CCF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461640"/>
            <a:ext cx="7202456" cy="5004706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3.ข้อเสนอให้เงินคืน</a:t>
            </a:r>
          </a:p>
          <a:p>
            <a:pPr marL="0" indent="0">
              <a:buNone/>
            </a:pPr>
            <a:r>
              <a:rPr lang="th-TH" dirty="0"/>
              <a:t>      ข้อเสนอให้เงินคืน  คือ มีลักษณะเหมือนคูปอง แต่การลดราคาจะเกิดขึ้นภายหลังการซื้อ จะเกิดขึ้นที่ร้านค้าปลีก โดยการส่งหลักฐานการซื้อไปให้ผู้ผลิต ผู้ผลิตจะคืนเงินบางส่วนจากราคาซื้อผ่านช่องทางตามเงื่อนไขให้กับร้านค้า</a:t>
            </a:r>
          </a:p>
          <a:p>
            <a:pPr marL="0" indent="0">
              <a:buNone/>
            </a:pPr>
            <a:r>
              <a:rPr lang="th-TH" dirty="0"/>
              <a:t>     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32A2F1FB-1A63-477D-B636-32FDC43DC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37" y="2104008"/>
            <a:ext cx="2556770" cy="329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C991DC3A-B860-4B64-9581-39BABB7C5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408374"/>
            <a:ext cx="7202456" cy="5057972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 </a:t>
            </a:r>
            <a:r>
              <a:rPr lang="th-TH" b="1" dirty="0"/>
              <a:t>4.การขายควบ</a:t>
            </a:r>
          </a:p>
          <a:p>
            <a:pPr marL="0" indent="0">
              <a:buNone/>
            </a:pPr>
            <a:r>
              <a:rPr lang="th-TH" dirty="0"/>
              <a:t>       การขายควบ คือ การขายสินค้าเดียวกันขายรวมกัน พบเห็นการใช้การขายควบได้ในหลายลักษณะของสินค้า ทั้งของสด ของใช้ เสื้อผ้า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D853AEDC-5E59-407E-A32B-ADC1A4E1C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90" y="1937180"/>
            <a:ext cx="3098030" cy="4130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9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D872241F-463E-456B-93C2-A55EF0688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310719"/>
            <a:ext cx="7202456" cy="5155627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5.ของแถม</a:t>
            </a:r>
          </a:p>
          <a:p>
            <a:pPr marL="0" indent="0">
              <a:buNone/>
            </a:pPr>
            <a:r>
              <a:rPr lang="th-TH" dirty="0"/>
              <a:t>      ของแถม คือ สินค้าที่ให้ลูกค้าโดยไม่ต้องจ่ายเงิน หรือจ่ายเงินเล็กน้อยเพื่อจูงใจให้ซื้อผลิตภัณฑ์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BD9A7702-7EF6-4CE7-A5D1-1F084609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47" y="1931630"/>
            <a:ext cx="3582139" cy="4149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3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  <a:p>
            <a:pPr marL="0" indent="0">
              <a:buNone/>
            </a:pPr>
            <a:r>
              <a:rPr lang="th-TH" dirty="0"/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787440"/>
              </p:ext>
            </p:extLst>
          </p:nvPr>
        </p:nvGraphicFramePr>
        <p:xfrm>
          <a:off x="762000" y="2133600"/>
          <a:ext cx="6686550" cy="29260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068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797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4320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th-TH" sz="2400" dirty="0" smtClean="0">
                          <a:effectLst/>
                        </a:rPr>
                        <a:t>สัปดาห์ที่ </a:t>
                      </a:r>
                      <a:r>
                        <a:rPr lang="en-US" sz="2400" dirty="0" smtClean="0">
                          <a:effectLst/>
                        </a:rPr>
                        <a:t>9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effectLst/>
                        </a:rPr>
                        <a:t>บทที่ </a:t>
                      </a:r>
                      <a:r>
                        <a:rPr lang="th-TH" sz="2400" baseline="0" dirty="0" smtClean="0">
                          <a:effectLst/>
                        </a:rPr>
                        <a:t> </a:t>
                      </a:r>
                      <a:r>
                        <a:rPr lang="en-US" sz="2400" baseline="0" dirty="0" smtClean="0">
                          <a:effectLst/>
                        </a:rPr>
                        <a:t>5 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กลยุทธ์การส่งเสริมการขาย	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-ความหมายของการส่งเสริมการขาย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-ความสำคัญของการส่งเสริมการขาย	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-วัตถุประสงค์ของการส่งเสริมการขาย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-กลยุทธ์ของการส่งเสริมการขาย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ประเภทของเครื่องมือการส่งเสริมการขาย		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-การประเมินผลกลยุทธ์การส่งเสริมการขาย</a:t>
                      </a:r>
                      <a:endParaRPr kumimoji="0" lang="en-US" sz="24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h-TH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กรณีศึกษาของการส่งเสริมการขาย</a:t>
                      </a:r>
                      <a:r>
                        <a:rPr kumimoji="0" lang="en-US" sz="2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Times New Roman" panose="02020603050405020304" pitchFamily="18" charset="0"/>
                        <a:cs typeface="Angsana New" panose="02020603050405020304" pitchFamily="18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410199" y="5978234"/>
            <a:ext cx="2842445" cy="830997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r>
              <a:rPr lang="th-TH" sz="4800" dirty="0">
                <a:solidFill>
                  <a:srgbClr val="FFFF00"/>
                </a:solidFill>
              </a:rPr>
              <a:t>อ่านตำราบทที่ </a:t>
            </a:r>
            <a:r>
              <a:rPr lang="en-US" sz="4800" dirty="0">
                <a:solidFill>
                  <a:srgbClr val="FFFF00"/>
                </a:solidFill>
              </a:rPr>
              <a:t>5</a:t>
            </a:r>
            <a:endParaRPr lang="th-TH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0E108192-0C28-42E9-9EF4-BB41FE976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381741"/>
            <a:ext cx="7202456" cy="5084605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6.โปรแกรมเพิ่มความถี่</a:t>
            </a:r>
          </a:p>
          <a:p>
            <a:pPr marL="0" indent="0">
              <a:buNone/>
            </a:pPr>
            <a:r>
              <a:rPr lang="th-TH" dirty="0"/>
              <a:t>       โปรแกรมเพิ่มความถี่  เป็นที่นิยมมากของร้านสะดวกซื้อในประเทศไทย ซึ้งเป็นโปรแกรมการมอบรางวัลแก่ลูกค้าที่ซื้อบ่อย หรือมีปริมาณการซื้อสูง เช่น แสตมป์ หรือ สิทธิ์แลกซื้อต่างๆ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B9C98898-66B5-497A-96C9-B670C10D2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8410" y="1935333"/>
            <a:ext cx="3440928" cy="40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D1023547-FCA1-4199-9574-E0C68F48A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426129"/>
            <a:ext cx="7202456" cy="5040217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7.การให้รางวัล</a:t>
            </a:r>
          </a:p>
          <a:p>
            <a:pPr marL="0" indent="0">
              <a:buNone/>
            </a:pPr>
            <a:r>
              <a:rPr lang="th-TH" dirty="0"/>
              <a:t>     การให้รางวัล  เป็นการให้โอกาสกับผู้บริโภคได้รับสิ่งของบางอย่าง เช่น เงินสด การเดินทาง หรือ สินค้า โดยอาศัยโชคชะตา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6713456F-D775-464B-B6DF-55DDF8FC7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09" y="1944063"/>
            <a:ext cx="3819617" cy="40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6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D58D72BE-E690-46BC-8726-0A961A5E3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95310"/>
            <a:ext cx="7202456" cy="5271036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8.การส่งเสริมการขายร่วมกัน</a:t>
            </a:r>
          </a:p>
          <a:p>
            <a:pPr marL="0" indent="0">
              <a:buNone/>
            </a:pPr>
            <a:r>
              <a:rPr lang="th-TH" dirty="0"/>
              <a:t>    การส่งเสริมการขายร่วมกัน คือ การนำสินค้า 2 ตราผลิตภัณฑ์หรือ 2 บริษัททำการส่งเสริมการขายร่วมกัน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69F753EF-5998-4572-B973-1512CC081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09" y="2046313"/>
            <a:ext cx="5397578" cy="395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7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B90A2752-C0F3-4880-80F7-C508D7202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479395"/>
            <a:ext cx="7202456" cy="4986951"/>
          </a:xfrm>
        </p:spPr>
        <p:txBody>
          <a:bodyPr/>
          <a:lstStyle/>
          <a:p>
            <a:pPr marL="0" indent="0">
              <a:buNone/>
            </a:pPr>
            <a:r>
              <a:rPr lang="th-TH" b="1" dirty="0"/>
              <a:t>9.ส่งเสริมการขายข้ามสินค้า</a:t>
            </a:r>
          </a:p>
          <a:p>
            <a:pPr marL="0" indent="0">
              <a:buNone/>
            </a:pPr>
            <a:r>
              <a:rPr lang="th-TH" dirty="0"/>
              <a:t>     ส่งเสริมการขายข้ามสินค้า  คือ การใช้สินค้าชนิดหนึ่งช่วยโฆษณา สินค้าอีกชนิดหนึ่งที่ไม่ได้เป็นคู่แข่งกัน</a:t>
            </a:r>
          </a:p>
          <a:p>
            <a:pPr marL="0" indent="0">
              <a:buNone/>
            </a:pPr>
            <a:endParaRPr lang="th-TH" dirty="0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60423D8B-D463-4BFD-AAC3-35C218F44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486" y="2168791"/>
            <a:ext cx="4239713" cy="329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6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งานเดี่ยว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coolbkk.com/pic/original/2009-01-23-673-15988017790000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486400"/>
            <a:ext cx="1146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676400" y="1609416"/>
            <a:ext cx="6019800" cy="48463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h-TH" dirty="0" smtClean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r>
              <a:rPr lang="th-TH" dirty="0" smtClean="0"/>
              <a:t>สรุป</a:t>
            </a:r>
            <a:r>
              <a:rPr lang="th-TH" dirty="0" smtClean="0"/>
              <a:t>ตำราบทที่  </a:t>
            </a:r>
            <a:r>
              <a:rPr lang="en-US" dirty="0" smtClean="0"/>
              <a:t>5 </a:t>
            </a:r>
            <a:r>
              <a:rPr lang="th-TH" dirty="0" smtClean="0"/>
              <a:t>ลง</a:t>
            </a:r>
            <a:r>
              <a:rPr lang="th-TH" dirty="0" smtClean="0"/>
              <a:t>ในสมุดจด</a:t>
            </a:r>
          </a:p>
          <a:p>
            <a:pPr marL="514350" indent="-514350">
              <a:buAutoNum type="arabicPeriod"/>
            </a:pPr>
            <a:endParaRPr lang="th-TH" dirty="0"/>
          </a:p>
          <a:p>
            <a:pPr marL="0" indent="0">
              <a:buNone/>
            </a:pP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213703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แอนเมชั่นบนเวิด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Dream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   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 Believe 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  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Dare </a:t>
            </a:r>
            <a:r>
              <a:rPr lang="th-TH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    </a:t>
            </a:r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Caslon Pro Bold" pitchFamily="18" charset="0"/>
              </a:rPr>
              <a:t>Do</a:t>
            </a:r>
          </a:p>
          <a:p>
            <a:r>
              <a:rPr lang="th-TH" dirty="0" smtClean="0"/>
              <a:t>กล้าที่จะฝัน</a:t>
            </a:r>
          </a:p>
          <a:p>
            <a:r>
              <a:rPr lang="th-TH" dirty="0" smtClean="0"/>
              <a:t>กล้าที่จะเชื่อกความฝัน</a:t>
            </a:r>
          </a:p>
          <a:p>
            <a:r>
              <a:rPr lang="th-TH" dirty="0" smtClean="0"/>
              <a:t>กล้าที่จะกล้าหาญ</a:t>
            </a:r>
          </a:p>
          <a:p>
            <a:r>
              <a:rPr lang="th-TH" dirty="0" smtClean="0"/>
              <a:t>กล้าที่ลงมือทำ </a:t>
            </a:r>
          </a:p>
          <a:p>
            <a:pPr>
              <a:buNone/>
            </a:pPr>
            <a:r>
              <a:rPr lang="th-TH" dirty="0" smtClean="0"/>
              <a:t>ผิดถ้าได้ลองทำ ดีกว่า ไม่เคยคิดจะลองทำ</a:t>
            </a:r>
          </a:p>
          <a:p>
            <a:pPr>
              <a:buNone/>
            </a:pPr>
            <a:r>
              <a:rPr lang="th-TH" dirty="0" smtClean="0"/>
              <a:t>ลำบากกก่อน สบายทีหลัง ย่อมกว่า สบายก่อน แต่ลำบากไม่รู้จบ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486401" y="5105400"/>
            <a:ext cx="1945481" cy="156966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chemeClr val="accent1"/>
                </a:solidFill>
              </a:rPr>
              <a:t>ด้วยความรัก </a:t>
            </a:r>
          </a:p>
          <a:p>
            <a:r>
              <a:rPr lang="th-TH" sz="3200" b="1" dirty="0">
                <a:solidFill>
                  <a:schemeClr val="accent1"/>
                </a:solidFill>
              </a:rPr>
              <a:t>อ. อิสรี ไพเราะ (อ.ต๊ะ)</a:t>
            </a:r>
          </a:p>
        </p:txBody>
      </p:sp>
      <p:pic>
        <p:nvPicPr>
          <p:cNvPr id="5" name="Picture 9" descr="http://www.dmc.tv/images/OtherBB/crystalb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52400"/>
            <a:ext cx="15001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312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0F98136B-06FE-449C-A618-6D1B7CA1F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ความหมายของการส่งเสริมการขาย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90894D1-232B-4B25-AFBD-7F16137E9E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การส่งเสริมการขาย หมายถึง กิจกรรมการส่งเสริมการตลาดที่นอกเหนือไปจากการโฆษณา การตลาดทางตรง การขายโดยใช้พนักงานขาย และการประชาสัมพันธ์ แต่การส่งเสริมการขายไม่สามารถใช่เป็นเครื่องมือทางการตลาดเพียงอย่างเดียวได้ โดยทั่วไปมักจะใช้  ร่วมกับการโฆษณา การตลาดทางตรง หรือการขายโดยใช้พนักงานขาย การส่งเสริมการขายเป็นกิจกรรมจัดขึ้นเป็นครั้งคราว เพื่อกระตุ้นความสนใจ การทดลองการใช้ หรือการซื้อของลูกค้าขั้นสุดท้าย ซึ้งการส่งเสริมการขายนั้นต้องใช้พนักงานการขายของธุรกิจ รวมถึงการสื่อสารการตลาดด้วยการเพิ่มคุณค่าของผลิตภัณฑ์ </a:t>
            </a:r>
            <a:r>
              <a:rPr lang="th-TH" b="0" i="0" dirty="0">
                <a:solidFill>
                  <a:srgbClr val="2B2B2B"/>
                </a:solidFill>
                <a:effectLst/>
                <a:latin typeface="Lato"/>
              </a:rPr>
              <a:t>เช่น โฆษณาให้รู้ว่ามีการลด แลก แจก แถม หรือ ส่งพนักงานขายไปแจกผลิตภัณฑ์สินค้าหรือบริการตัวอย่างตามบ้านเรือน ที่อยู่อาศัย เป็นต้น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43656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1C6D7B29-4057-4C08-87DA-45D4C981E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ความสำคัญของการส่งเสริมการขาย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12731BBE-D333-4988-8D64-0EF3714DC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/>
              <a:t>การส่งเสริมการขายเริ่มมีความสำคัญมากขึ้น เพราะตลาดมีการแข่งขันในผลิตภัณฑ์ไม่แตกต่างกันมากนัก การส่งเสริมการขายจึงเป็นวิธีที่เพิ่มยอดขายให้บริษัทได้เร็วที่สุด ความสำคัญของการส่งเสริมการขายในปัจจุบันแบ่งออกได้เป็น สองด้าน</a:t>
            </a:r>
          </a:p>
          <a:p>
            <a:r>
              <a:rPr lang="th-TH" dirty="0"/>
              <a:t>ด้านที่1</a:t>
            </a:r>
          </a:p>
          <a:p>
            <a:pPr marL="0" indent="0">
              <a:buNone/>
            </a:pPr>
            <a:r>
              <a:rPr lang="th-TH" dirty="0"/>
              <a:t>     1.ฝ่ายบริหารระดับสูงยอมรับว่าการส่งเสริมการขายเป็นวิธีที่มีประสิทธิผลสูงสุดในการขาย</a:t>
            </a:r>
          </a:p>
          <a:p>
            <a:pPr marL="0" indent="0">
              <a:buNone/>
            </a:pPr>
            <a:r>
              <a:rPr lang="th-TH" dirty="0"/>
              <a:t>     2.ผู้จัดการฝ่ายผลิตสามารถใช้การส่งเสริมการขายได้ด้วยต้นเอง</a:t>
            </a:r>
          </a:p>
          <a:p>
            <a:pPr marL="0" indent="0">
              <a:buNone/>
            </a:pPr>
            <a:r>
              <a:rPr lang="th-TH" dirty="0"/>
              <a:t>     3.ผู้จัดการฝ่ายผลิตต้องการที่จะขายสินค้าให้ได้เวลารวดเร็ว</a:t>
            </a:r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890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738C3F4-3C31-4495-9893-BD3DC6A42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855" y="810133"/>
            <a:ext cx="7202456" cy="4889296"/>
          </a:xfrm>
        </p:spPr>
        <p:txBody>
          <a:bodyPr>
            <a:normAutofit fontScale="92500" lnSpcReduction="10000"/>
          </a:bodyPr>
          <a:lstStyle/>
          <a:p>
            <a:endParaRPr lang="th-TH" dirty="0"/>
          </a:p>
          <a:p>
            <a:r>
              <a:rPr lang="th-TH" dirty="0"/>
              <a:t>ด้านที่2</a:t>
            </a:r>
          </a:p>
          <a:p>
            <a:endParaRPr lang="th-TH" dirty="0"/>
          </a:p>
          <a:p>
            <a:pPr marL="0" indent="0">
              <a:buNone/>
            </a:pPr>
            <a:r>
              <a:rPr lang="th-TH" dirty="0"/>
              <a:t>1.ปัจจุบันมีสินค้าและบริการเกิดขึ้นมากมายในท้องตลาด</a:t>
            </a:r>
          </a:p>
          <a:p>
            <a:pPr marL="0" indent="0">
              <a:buNone/>
            </a:pPr>
            <a:r>
              <a:rPr lang="th-TH" dirty="0"/>
              <a:t>2.คู่แข่งขันหันมาสนใจทางด้านการส่งเสริมการขายมากขึ้น</a:t>
            </a:r>
          </a:p>
          <a:p>
            <a:pPr marL="0" indent="0">
              <a:buNone/>
            </a:pPr>
            <a:r>
              <a:rPr lang="th-TH" dirty="0"/>
              <a:t>3.การโฆษณาเห็นผลช้ากว่าการส่งเสริมการขายและการโฆษณามีการแข่งขันกันมากขึ้น</a:t>
            </a:r>
          </a:p>
          <a:p>
            <a:pPr marL="0" indent="0">
              <a:buNone/>
            </a:pPr>
            <a:r>
              <a:rPr lang="th-TH" dirty="0"/>
              <a:t>4.อำนาจการต่อรองของคนกลางมีมากขึ้น</a:t>
            </a:r>
          </a:p>
          <a:p>
            <a:pPr marL="0" indent="0">
              <a:buNone/>
            </a:pPr>
            <a:r>
              <a:rPr lang="th-TH" dirty="0"/>
              <a:t>5.การขายในลักษณะสินค้ามีครบทุกชนิด ทำให้ร้านค้าปลีกอื่นๆน่าสนใจน้อยลง</a:t>
            </a:r>
          </a:p>
          <a:p>
            <a:pPr marL="0" indent="0">
              <a:buNone/>
            </a:pPr>
            <a:r>
              <a:rPr lang="th-TH" dirty="0"/>
              <a:t>6.การส่งเสริมการขายเป็นส่วนช่วยให้เกิดความสัมพันธ์อันดีระหว่างบริษัท กับคนกลางและผู้บริโภค</a:t>
            </a:r>
          </a:p>
          <a:p>
            <a:pPr marL="0" indent="0">
              <a:buNone/>
            </a:pPr>
            <a:r>
              <a:rPr lang="th-TH" dirty="0"/>
              <a:t>7.การส่งเสริมการขายเป็นการทดสอบตลาด และสำรวจลูกค้าไปในขณะเดียวกัน</a:t>
            </a:r>
          </a:p>
          <a:p>
            <a:pPr marL="0" indent="0">
              <a:buNone/>
            </a:pPr>
            <a:r>
              <a:rPr lang="th-TH" dirty="0"/>
              <a:t>8.การจัดชั้นโชว์ในปัจจุบันมีความสำคัญมากต่อการตัดสินใจซื้อของผู้บริโภค</a:t>
            </a:r>
          </a:p>
        </p:txBody>
      </p:sp>
    </p:spTree>
    <p:extLst>
      <p:ext uri="{BB962C8B-B14F-4D97-AF65-F5344CB8AC3E}">
        <p14:creationId xmlns:p14="http://schemas.microsoft.com/office/powerpoint/2010/main" val="13627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52F76C28-5E2A-4696-91E6-2D3F77528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วัตถุประสงค์ของการส่งเสริมการขาย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FF70D494-B989-44BA-B853-45C5DCAA6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853755"/>
            <a:ext cx="7202456" cy="41997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Cordia New" panose="020B0304020202020204" pitchFamily="34" charset="-34"/>
              </a:rPr>
              <a:t>     การส่งเสริมการขายที่มุ่งเน้นที่ผู้บริโภค และการส่งเสริมการขายมุ่งเน้นคนกลาง เป็นเครื่องมือสำคัญของนักการตลาดที่ใช้ควบคู่กัน เพราะมีส่วนสนับสนุนซึ่งกันและกัน และมีเป้าหมายร่วมกันนั่นคือ เพื่อให้ขายได้เร็วขึ้นและมากขึ้น แต่หากพิจารณาถึงวัตถุประสงค์เฉพาะแต่ละประเภทจะมีลักษณะแตกต่างกันดังนี้</a:t>
            </a:r>
          </a:p>
          <a:p>
            <a:pPr marL="0" indent="0">
              <a:buNone/>
            </a:pPr>
            <a:r>
              <a:rPr lang="th-TH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th-TH" b="1" i="0" dirty="0">
                <a:solidFill>
                  <a:srgbClr val="333333"/>
                </a:solidFill>
                <a:effectLst/>
              </a:rPr>
              <a:t>.วัตถุประสงค์มุ่งเน้นที่ผู้บริโภค</a:t>
            </a:r>
            <a:r>
              <a:rPr lang="th-TH" b="0" i="0" dirty="0">
                <a:solidFill>
                  <a:srgbClr val="333333"/>
                </a:solidFill>
                <a:effectLst/>
              </a:rPr>
              <a:t> 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consumer promotion objectives)</a:t>
            </a: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1.1 </a:t>
            </a:r>
            <a:r>
              <a:rPr lang="th-TH" b="0" i="0" dirty="0">
                <a:solidFill>
                  <a:srgbClr val="333333"/>
                </a:solidFill>
                <a:effectLst/>
              </a:rPr>
              <a:t>เพื่อเชิญชวนให้ผู้บริโภคทดลองซื้อ (และซื้อซ้ำ) ผลิตภัณฑ์ใหม่ </a:t>
            </a: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1.2 </a:t>
            </a:r>
            <a:r>
              <a:rPr lang="th-TH" b="0" i="0" dirty="0">
                <a:solidFill>
                  <a:srgbClr val="333333"/>
                </a:solidFill>
                <a:effectLst/>
              </a:rPr>
              <a:t>เพื่อจูงใจผู้บริโภคให้คงใช้ตราผลิตภัณฑ์ของบริษัทต่อไปไม่เปลี่ยนแปลง</a:t>
            </a: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1.3</a:t>
            </a:r>
            <a:r>
              <a:rPr lang="th-TH" b="0" i="0" dirty="0">
                <a:solidFill>
                  <a:srgbClr val="333333"/>
                </a:solidFill>
                <a:effectLst/>
              </a:rPr>
              <a:t> เพื่อเพิ่มการซื้อและการใช้ผลิตภัณฑ์มากขึ้น </a:t>
            </a: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1.4</a:t>
            </a:r>
            <a:r>
              <a:rPr lang="th-TH" b="0" i="0" dirty="0">
                <a:solidFill>
                  <a:srgbClr val="333333"/>
                </a:solidFill>
                <a:effectLst/>
              </a:rPr>
              <a:t> เพื่อกระตุ้นให้ผู้บริโภคซื้อผลิตภัณฑ์อื่น ๆ ด้วย</a:t>
            </a: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1.5</a:t>
            </a:r>
            <a:r>
              <a:rPr lang="th-TH" b="0" i="0" dirty="0">
                <a:solidFill>
                  <a:srgbClr val="333333"/>
                </a:solidFill>
                <a:effectLst/>
              </a:rPr>
              <a:t> เพื่อช่วยเสริมแรงงานการโฆษณา และความพยายามทางการตลาดเพื่อให้เกิดผลเร็วยิ่งขึ้น 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417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922A3A50-1A6E-4816-A131-B483CF6A9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5" y="1201272"/>
            <a:ext cx="7202456" cy="663389"/>
          </a:xfrm>
        </p:spPr>
        <p:txBody>
          <a:bodyPr>
            <a:normAutofit/>
          </a:bodyPr>
          <a:lstStyle/>
          <a:p>
            <a:r>
              <a:rPr lang="th-TH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+mn-cs"/>
              </a:rPr>
              <a:t>2</a:t>
            </a:r>
            <a:r>
              <a:rPr lang="th-TH" sz="2000" b="1" i="0" dirty="0">
                <a:solidFill>
                  <a:srgbClr val="333333"/>
                </a:solidFill>
                <a:effectLst/>
                <a:cs typeface="+mn-cs"/>
              </a:rPr>
              <a:t>.วัตถุประสงค์มุ่งเน้นคนกลาง </a:t>
            </a:r>
            <a:r>
              <a:rPr lang="en-US" sz="20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+mn-cs"/>
              </a:rPr>
              <a:t>(trade promotion objectives)</a:t>
            </a:r>
            <a:endParaRPr lang="th-TH" sz="2000" b="1" dirty="0">
              <a:cs typeface="+mn-cs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62A4C6D0-6CCC-4305-93D6-4C982CDC3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864660"/>
            <a:ext cx="7202456" cy="3601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2.1</a:t>
            </a:r>
            <a:r>
              <a:rPr lang="th-TH" b="0" i="0" dirty="0">
                <a:solidFill>
                  <a:srgbClr val="333333"/>
                </a:solidFill>
                <a:effectLst/>
              </a:rPr>
              <a:t> เพื่อกระตุ้นจูงใจให้ผู้ค้าปลีกและผู้ค้าส่งจำสินค้าไปจำหน่าย </a:t>
            </a: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2.2 </a:t>
            </a:r>
            <a:r>
              <a:rPr lang="th-TH" b="0" i="0" dirty="0">
                <a:solidFill>
                  <a:srgbClr val="333333"/>
                </a:solidFill>
                <a:effectLst/>
              </a:rPr>
              <a:t>เพื่อกระตุ้นผู้ค้าปลีกให้ช่วยสนับสนุนสินค้าเพื่อการบริโภคเป็นพิเศษ หรือ ช่วยสนับสนุนการส่งเสริมการขายไปยังผู้บริโภคด้วย</a:t>
            </a: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2.3</a:t>
            </a:r>
            <a:r>
              <a:rPr lang="th-TH" b="0" i="0" dirty="0">
                <a:solidFill>
                  <a:srgbClr val="333333"/>
                </a:solidFill>
                <a:effectLst/>
              </a:rPr>
              <a:t> เพื่อกระตุ้นผู้จำหน่ายเพื่อเพิ่มหรือลดระดับสินค้าคงคลัง</a:t>
            </a:r>
            <a:endParaRPr lang="th-TH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th-TH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2.4</a:t>
            </a:r>
            <a:r>
              <a:rPr lang="th-TH" b="0" i="0" dirty="0">
                <a:solidFill>
                  <a:srgbClr val="333333"/>
                </a:solidFill>
                <a:effectLst/>
              </a:rPr>
              <a:t> เพื่อสร้างความสัมพันธ์ระหว่างผู้จัดจำหน่าย กับพนักงานขายของบริษัทให้แน่นแฟ้นยิ่งขึ้น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6434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6BB2C3BD-3E8E-44A5-ACD5-0BE2CC272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กลยุทธ์ของการส่งเสริมการขาย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AA46BF4-2576-419B-8874-E3FD2324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853754"/>
            <a:ext cx="7202456" cy="3928481"/>
          </a:xfrm>
        </p:spPr>
        <p:txBody>
          <a:bodyPr>
            <a:normAutofit fontScale="77500" lnSpcReduction="20000"/>
          </a:bodyPr>
          <a:lstStyle/>
          <a:p>
            <a:r>
              <a:rPr lang="th-TH" sz="2600" b="1" dirty="0"/>
              <a:t>กลยุทธ์ของการส่งเสริมการขาย </a:t>
            </a:r>
            <a:r>
              <a:rPr lang="th-TH" sz="2600" dirty="0"/>
              <a:t>เป็นแผนปฏิบัติการที่อาศัยกิจกรรมการตลาดในรูปแบบต่างๆ  ให้เหมาะสมกับกลุ่มเป้าหมายและสถานการณ์ปัจจุบัน กลยุทธ์ของการส่งเสริมการขายประกอบด้วย3 กลยุทธ์ดังต่อไปนี้</a:t>
            </a:r>
          </a:p>
          <a:p>
            <a:pPr marL="0" indent="0">
              <a:buNone/>
            </a:pPr>
            <a:r>
              <a:rPr lang="th-TH" sz="2600" dirty="0"/>
              <a:t> </a:t>
            </a:r>
            <a:r>
              <a:rPr lang="th-TH" sz="2600" b="1" dirty="0"/>
              <a:t>1. กลยุทธ์ของการส่งเสริมการขายแบบดึง</a:t>
            </a:r>
          </a:p>
          <a:p>
            <a:pPr marL="0" indent="0">
              <a:buNone/>
            </a:pPr>
            <a:r>
              <a:rPr lang="th-TH" sz="2600" dirty="0"/>
              <a:t>     เป็นการส่งเสริมการขายที่มุ่งเน้นที่ผู้บริโภค เป็นการกระตุ้นให้เกิดอุปสงค์และนำไปสู่ความต้องการการซื้อผลิตภัณฑ์ ทำให้ผู้ค้าปลีกต้องหาผลิตภัณฑ์นั้นๆ มาจำหน่ายให้แก่ผู้บริโภคจากผู้ผลิต</a:t>
            </a:r>
          </a:p>
          <a:p>
            <a:pPr marL="0" indent="0">
              <a:buNone/>
            </a:pPr>
            <a:r>
              <a:rPr lang="th-TH" sz="2600" b="1" dirty="0"/>
              <a:t>2. กลยุทธ์ของการส่งเสริมการขายแบบผลัก</a:t>
            </a:r>
          </a:p>
          <a:p>
            <a:pPr marL="0" indent="0">
              <a:buNone/>
            </a:pPr>
            <a:r>
              <a:rPr lang="th-TH" sz="2600" dirty="0"/>
              <a:t>    เป็นการส่งเสริมการขายที่มุ่งเน้นผู้ค้าคนกลางและผู้ค้าปลีก กลยุทธ์ที่มักใช่เพื่อจูงใจผู้ค้าคนกลางหรือผู้ค้าปลีก เป็นการกระตุ้นให้รับเอาผลิตภัณฑ์จากผู้ผลิตไปขายพร้อมการสนับสนุนให้เกิดการขายโดยใช้การส่งเสริมการขายแก่ผู้บริโภคอีกด้วย</a:t>
            </a:r>
          </a:p>
          <a:p>
            <a:pPr marL="0" indent="0">
              <a:buNone/>
            </a:pPr>
            <a:r>
              <a:rPr lang="th-TH" sz="2600" b="1" dirty="0"/>
              <a:t>3. กลยุทธ์ของการส่งเสริมการขายแบบผสม</a:t>
            </a:r>
          </a:p>
          <a:p>
            <a:pPr marL="0" indent="0">
              <a:buNone/>
            </a:pPr>
            <a:r>
              <a:rPr lang="th-TH" sz="2600" dirty="0"/>
              <a:t>    เป็นการใช้กลยุทธ์ผลักและดึงรวมกัน คือ การใช้การส่งเสริมการขายที่มุ่งสู่ผู้ค้าคนกลาง พนักงานขาย และผู้บริโภค เป็นสถานการณ์การขายที่ใช้พนักงานแนะนำสินค้าต้องมีการโฆษณาแนะนำ จูงใจบริษัทมีขนานใหญ่</a:t>
            </a:r>
          </a:p>
          <a:p>
            <a:pPr marL="0" indent="0">
              <a:buNone/>
            </a:pPr>
            <a:endParaRPr lang="th-TH" sz="2100" dirty="0"/>
          </a:p>
          <a:p>
            <a:pPr marL="0" indent="0">
              <a:buNone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636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D02362C6-BE8B-415C-A3C8-9204E72B5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</a:rPr>
              <a:t>ประเภทของเครื่องมือการส่งเสริมการขาย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="" xmlns:a16="http://schemas.microsoft.com/office/drawing/2014/main" id="{40874E71-0FC0-4BFD-9F21-F59E0021D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5" y="1853755"/>
            <a:ext cx="7202456" cy="3612591"/>
          </a:xfrm>
        </p:spPr>
        <p:txBody>
          <a:bodyPr>
            <a:noAutofit/>
          </a:bodyPr>
          <a:lstStyle/>
          <a:p>
            <a:r>
              <a:rPr lang="th-TH" dirty="0"/>
              <a:t>การส่งเสริมการขายสามารถแบ่งตามกิจกรรมการส่งเสริมการขายและกลุ่มเป้าหมาย ได้ดังนี้</a:t>
            </a:r>
          </a:p>
          <a:p>
            <a:pPr marL="0" indent="0">
              <a:buNone/>
            </a:pPr>
            <a:r>
              <a:rPr lang="th-TH" b="1" dirty="0"/>
              <a:t>1.การส่งเสริมการขายจากผู้ผลิตมุ่งสู่คนกลาง  </a:t>
            </a:r>
          </a:p>
          <a:p>
            <a:pPr marL="0" indent="0">
              <a:buNone/>
            </a:pPr>
            <a:r>
              <a:rPr lang="th-TH" dirty="0"/>
              <a:t>    ถ้าเป็นผลิตภัณฑ์ใหม่เข้าสู่ตลาด ผู้ผลิตเลือกใช่เครื่องมือส่งเสริมการขายในกลุ่มร้านค้า เพื่อสร้างรูปแบบช่องทางการจัดจำหน่ายให้กับผลิตภัณฑ์ใหม่ เพื่อให้ร้านค้าตัดสินใจทดลองสั่งผลิตภัณฑ์ใหม่เข้าร้านได้ง่ายขึ้น</a:t>
            </a:r>
          </a:p>
          <a:p>
            <a:pPr marL="0" indent="0">
              <a:buNone/>
            </a:pPr>
            <a:r>
              <a:rPr lang="th-TH" dirty="0"/>
              <a:t>   สำหรับผลิตภัณฑ์ที่ ติดตลาดแล้ว การใช้เครื่องมือ ส่งเสริมการขายในกลุ่มร้านค้าก็เพื่อเพิ่มโอกาสในการที่ผู้บริโภค มองเห็นผลิตภัณฑ์ของผู้ผลิตบนชั้นวางสินค้าของร้าน</a:t>
            </a:r>
          </a:p>
          <a:p>
            <a:pPr marL="0" indent="0">
              <a:buNone/>
            </a:pPr>
            <a:r>
              <a:rPr lang="th-TH" dirty="0"/>
              <a:t>1.1.การยอมให้เพื่อการสั่งซื้อสินค้า   ผู้ผลิตจะกำหนดระยะเวลาที่ร้านค้าสามารถสั่งซื้อสินค้า</a:t>
            </a:r>
            <a:r>
              <a:rPr lang="en-US" dirty="0"/>
              <a:t>(</a:t>
            </a:r>
            <a:r>
              <a:rPr lang="th-TH" dirty="0"/>
              <a:t>ในราคาปกติ</a:t>
            </a:r>
            <a:r>
              <a:rPr lang="en-US" dirty="0"/>
              <a:t>)</a:t>
            </a:r>
            <a:r>
              <a:rPr lang="th-TH" dirty="0"/>
              <a:t>โดยร้านค้าจะได้รับเงินคืนในราคาปกติภายหลัง</a:t>
            </a:r>
          </a:p>
          <a:p>
            <a:pPr marL="0" indent="0">
              <a:buNone/>
            </a:pPr>
            <a:r>
              <a:rPr lang="th-TH" dirty="0"/>
              <a:t>1.2.การยอมให้เพื่อการสั่งซื้อสินค้าใหม่เข้าร้าน  ในกรณีที่ผู้ผลิต ผลิตภัณฑ์ใหม่หรือว่าเป็นผลิตภัณฑ์ใหม่ที่ไม่เคยมีมาก่อนในท้องตลาด หรือผลิตภัณฑ์ ปรับสูตรใหม่ผู้ผลิตต้องยอมให้ร้านค้าเคลียร์สต๊อกสินค้าเดิมของตนออก เพื่อรองรับสินค้าใหม่</a:t>
            </a:r>
          </a:p>
        </p:txBody>
      </p:sp>
    </p:spTree>
    <p:extLst>
      <p:ext uri="{BB962C8B-B14F-4D97-AF65-F5344CB8AC3E}">
        <p14:creationId xmlns:p14="http://schemas.microsoft.com/office/powerpoint/2010/main" val="297719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710</TotalTime>
  <Words>2021</Words>
  <Application>Microsoft Office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AIM1202  หลักการสื่อสารการตลาด</vt:lpstr>
      <vt:lpstr>PowerPoint Presentation</vt:lpstr>
      <vt:lpstr>ความหมายของการส่งเสริมการขาย</vt:lpstr>
      <vt:lpstr>ความสำคัญของการส่งเสริมการขาย</vt:lpstr>
      <vt:lpstr>PowerPoint Presentation</vt:lpstr>
      <vt:lpstr>วัตถุประสงค์ของการส่งเสริมการขาย</vt:lpstr>
      <vt:lpstr>2.วัตถุประสงค์มุ่งเน้นคนกลาง (trade promotion objectives)</vt:lpstr>
      <vt:lpstr>กลยุทธ์ของการส่งเสริมการขาย</vt:lpstr>
      <vt:lpstr>ประเภทของเครื่องมือการส่งเสริมการขาย</vt:lpstr>
      <vt:lpstr>PowerPoint Presentation</vt:lpstr>
      <vt:lpstr>PowerPoint Presentation</vt:lpstr>
      <vt:lpstr>PowerPoint Presentation</vt:lpstr>
      <vt:lpstr>การวัดและการประเมินผลการส่งเสริมการขาย</vt:lpstr>
      <vt:lpstr>PowerPoint Presentation</vt:lpstr>
      <vt:lpstr>กรณีศึกษาของการส่งเสริมการขาย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HOMEWORK งานเดี่ยว</vt:lpstr>
      <vt:lpstr>แอนเมชั่นบนเวิด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สัมมนาการโฆษณา Seminar inAdvertising CAD4902</dc:title>
  <dc:creator>HOME</dc:creator>
  <cp:lastModifiedBy>TAO</cp:lastModifiedBy>
  <cp:revision>92</cp:revision>
  <dcterms:created xsi:type="dcterms:W3CDTF">2012-10-31T06:48:48Z</dcterms:created>
  <dcterms:modified xsi:type="dcterms:W3CDTF">2021-04-13T07:29:20Z</dcterms:modified>
</cp:coreProperties>
</file>