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3" r:id="rId2"/>
    <p:sldId id="275" r:id="rId3"/>
    <p:sldId id="352" r:id="rId4"/>
    <p:sldId id="353" r:id="rId5"/>
    <p:sldId id="354" r:id="rId6"/>
    <p:sldId id="368" r:id="rId7"/>
    <p:sldId id="356" r:id="rId8"/>
    <p:sldId id="357" r:id="rId9"/>
    <p:sldId id="358" r:id="rId10"/>
    <p:sldId id="361" r:id="rId11"/>
    <p:sldId id="362" r:id="rId12"/>
    <p:sldId id="363" r:id="rId13"/>
    <p:sldId id="364" r:id="rId14"/>
    <p:sldId id="367" r:id="rId15"/>
    <p:sldId id="366" r:id="rId16"/>
    <p:sldId id="360" r:id="rId17"/>
    <p:sldId id="369" r:id="rId18"/>
    <p:sldId id="389" r:id="rId19"/>
    <p:sldId id="370" r:id="rId20"/>
    <p:sldId id="390" r:id="rId21"/>
    <p:sldId id="391" r:id="rId22"/>
    <p:sldId id="371" r:id="rId23"/>
    <p:sldId id="372" r:id="rId24"/>
    <p:sldId id="379" r:id="rId25"/>
    <p:sldId id="380" r:id="rId26"/>
    <p:sldId id="377" r:id="rId27"/>
    <p:sldId id="381" r:id="rId28"/>
    <p:sldId id="382" r:id="rId29"/>
    <p:sldId id="373" r:id="rId30"/>
    <p:sldId id="383" r:id="rId31"/>
    <p:sldId id="384" r:id="rId32"/>
    <p:sldId id="378" r:id="rId33"/>
    <p:sldId id="374" r:id="rId34"/>
    <p:sldId id="387" r:id="rId35"/>
    <p:sldId id="392" r:id="rId36"/>
    <p:sldId id="388" r:id="rId37"/>
    <p:sldId id="393" r:id="rId38"/>
    <p:sldId id="394" r:id="rId39"/>
    <p:sldId id="274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9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47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7052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50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4817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82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81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93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8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0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6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2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79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27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60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1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saritiaw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5560" y="2132856"/>
            <a:ext cx="7848600" cy="1600200"/>
          </a:xfrm>
        </p:spPr>
        <p:txBody>
          <a:bodyPr>
            <a:normAutofit fontScale="90000"/>
          </a:bodyPr>
          <a:lstStyle/>
          <a:p>
            <a:r>
              <a:rPr lang="th-TH" sz="4800" b="1" dirty="0"/>
              <a:t>รหัสวิชา </a:t>
            </a:r>
            <a:r>
              <a:rPr lang="en-US" sz="4800" b="1" dirty="0"/>
              <a:t>MCA1109 </a:t>
            </a:r>
            <a:br>
              <a:rPr lang="th-TH" sz="4800" b="1" dirty="0"/>
            </a:br>
            <a:r>
              <a:rPr lang="th-TH" sz="4800" b="1" dirty="0"/>
              <a:t>รายวิชา</a:t>
            </a:r>
            <a:r>
              <a:rPr lang="en-US" sz="4800" b="1" dirty="0"/>
              <a:t>  </a:t>
            </a:r>
            <a:r>
              <a:rPr lang="th-TH" sz="4800" b="1" dirty="0"/>
              <a:t>การนำเสนอเชิงนิเทศศาสตร์ 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88088" y="5105400"/>
            <a:ext cx="3376464" cy="1752600"/>
          </a:xfrm>
        </p:spPr>
        <p:txBody>
          <a:bodyPr/>
          <a:lstStyle/>
          <a:p>
            <a:r>
              <a:rPr lang="th-TH" b="1" dirty="0">
                <a:solidFill>
                  <a:schemeClr val="tx1"/>
                </a:solidFill>
              </a:rPr>
              <a:t>อ. อิสรี ไพเราะ(อ.ต๊ะ)</a:t>
            </a:r>
          </a:p>
          <a:p>
            <a:r>
              <a:rPr lang="en-US" b="1" dirty="0">
                <a:solidFill>
                  <a:schemeClr val="tx1"/>
                </a:solidFill>
                <a:hlinkClick r:id="rId2"/>
              </a:rPr>
              <a:t>isaritiaw@gmail.com</a:t>
            </a:r>
            <a:endParaRPr lang="th-TH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MB. 0863583508</a:t>
            </a:r>
          </a:p>
          <a:p>
            <a:endParaRPr lang="en-US" dirty="0"/>
          </a:p>
        </p:txBody>
      </p:sp>
      <p:sp>
        <p:nvSpPr>
          <p:cNvPr id="15364" name="AutoShape 4" descr="data:image/jpeg;base64,/9j/4AAQSkZJRgABAQAAAQABAAD/2wCEAAkGBhQQEBAQEBIPEBAQDw8VFRQVDw8QFBQQGBAVFRUUFRUXHCYeFxkjGRQUHy8gJCcpLCwsFR8xNTAqNSYrLCkBCQoKDgwOGg8PGiolHyQtKTAvLCwsLSwvKjU0LCksLy0qKi4sMCwpLCwwLCwsKSwpNCwsLCwqKSwpLCwpLCkpLP/AABEIAMMBAwMBIgACEQEDEQH/xAAbAAABBQEBAAAAAAAAAAAAAAAAAQIEBQYDB//EAD8QAAIBAgQCCAMFBwMEAwAAAAECAAMRBAUSIQYxEyJBUWFxgZEyocEHI0JSsRRicoKS0eGisvAzY8LSFmSj/8QAGwEBAAIDAQEAAAAAAAAAAAAAAAEFAgMEBgf/xAAzEQACAgIBAwEFBgUFAAAAAAAAAQIDBBESBSExQRMiYYHBMnGRodHwFSMkUbEUM0Lh8f/aAAwDAQACEQMRAD8A9xhCEgBCEIAQhCAEIQgBCEIAQhCAEIQgBCEIAQhOdarpEA6Qkb9s8PnF/bB3GTojaJEJwGLHjHDEr3xobR1hOYrr3iOFQd495BI6ES8WAEIQgBCEIAQhCAEIQgBCEIAQhCAEIQgBCEIAQhCAEIQgBCEIAQhCAEi408vWSpDxx3HlJXkh+CNeES8S8zNYt4l4l4l5JA68NUZeF5AJGFqHWB3yylXgReoPAGV/EfFJwtVEVA4td+d7HlaZQrlZLjEwtvhRXzn4NJCVOR8Qri9ZRGVU07m25IvYDnLaYTg4PjLyba7Y2x5we0EIytVCqWPJQSZisx4qcsQpKjuE2048rn7pzZebXipOfqbiEzfD+fNUYI5vfke280kwtqlVLjI2Y2TDIhzgEIQmo6QhCEAIQhACEIQAhCEAIQkCvnVJDYtv4bzKMXLwjCdkK1ub0T4Tlh8UtQXQgidZDWuzMk1JbQQhCQSEIQgBIGNPW9BJ8wXGlKtWqsgqClTpFaqlNYqMyAKabkECxNQ2t3TTdfChcpmyur2j1vQ3H/aFhqYbQXqsFqbBWQakNipLWt52tM3mP2g16jAUbUFFWjYgKzlWQlkfVceo7paYHhqhSqA6TUK1641VDqvS6LUQV+E9Yje19pWYjhBCFakzU3CYVrEl0atUZlJN7lQNtlsN+UrP4pGb13SLeqvErf2W/i+/5FhlP2mKwH7VT6MlWYsl2UIDYXX4r3HZNZgc3pVxelUR9gSAesoIuNSndfWeQZnkdagGvTZlCMiug6QNoq9drLdlUcrsBzk/D8M4guSR0IGJo6rvZjTZgisum4bmdiROqOckttpozyOn40lyrlx8/Ffh5PQMz4xw1AdaqrsadR1VOvrCgkgMOqDt2kSgbirEYxlp4amaFDEUXCV3VrpVUOTZlJU/Dy585wyvhGlQalqvVqJiaqBiLIydEzEGnci97j0khMX0fQqoAUHEuAAAADUIFgOW1Qzjt6lKfar9+TjmsbH+ynJ/3f0X4eTZcGU3FACs/S1F1Kz/AJiHO/lJmfZEuJS9rVFHVPL+U+EbwvTth1Pad/ff6y4l5XKUNPffsVVsY2qSkuz2eW4PMHwdYkDQL2Zbcj2giehZdnVOsgYMFNtwSBY+vOQ+IOGlxI1LZaoHPsYdzf3mTfJq9LqlHUcr/Evut5aSdWTFNvUighHIwJtRXKD/AH8jeY9Omo1EQglkIFiDv2Ty7GIVdtZC2JuG2K+Bk6niHQ7MysO4kbxlfH1WcO7pUK8hVw+Hqj3K6v8AVN9FU6G+PdfgceXk1ZaXtE4tfP8AQv8Ag3AFiKu+gcja1z4d82cx2W8bWstdEHIaqYI/0m9vea6jWDqGU3DC4M4MxWOfKa0XPTJY6r4Uy3rz6P8AAfCEJxFqEIQgBEJimY3Ps7YsQCQoOwm+iiV0tI48zMhiw5SNgtQHkQfWOnm2GzxlYEMR6zcZLmgxFPUPiRtLfxaQf0Im3IxZU9zRhdRhldktMsYRLwvOQsyHnFYpRdhztPK8dmx1HftnrONZNJV+TAi252nlGf8ABtfpWagFrozbBatOkR/EKhHyJllg2RgnsoerY07mnH8C+4PzhjWpoLkOSD4CxN/eegzJ8F8InCqHrFWq22CnUFvz63aZq5zZU4zsbid/T6Z00qMxZFx2YLRF2PkO2SZ57xlmhWs6luXIdw0rt87+sxx6lbPizLOyHj1c4ruaelxShNiCB53lzSrBgGUggzxujmR1T0Xg/EM6VL/CClvPTv8ASdWXixrjyiVvTeoWXzcLDQzG5sdVar50F/qxJB+SzZTO4nAqzM1rEte4JG97g7SgzMSWTFJPWj0cLVW+5QV3IVz/ANvMD69KFX5Tvp+809n7TTX0TD6/1EmVMqFiAxAsRvY9Um59zIxZFa5clg7NsABcpp7e4Sq/g2VLtBJ+fD/XRNnUKKu9j0Qn61Ikczg6xHnXa4+ayRVN3cf/AGqKjySktUfMGH7LZRouy6cKnZcLTqFmJHiD2d05VatiGIItVrOdjy0lE9wR7Tjtw76m1KDXy+ZvhkV2R5QkmiNUzAJoJ7Di6n/6EA/0uZU08QpKJbdcPTH8zE3/ANgkTH4k6dJvcYZV/ma4PrcCLlPXxAH/AHEHoFB/8p1U469f33/7OC2+TlpfvwevZPT00UHh/iTZxwq2RR+6J1npn5Ml4FiQhIJPNOI3FOtXPL7xvmSZRPiSdzffkLWHnaXPFjXr1PGsfkT/AGlGzXJ9J6aj7CPn+X/uyXxZzoZhrrVaR501otf+MP8A+nznqXBmI1YYD8rEek8xwuD/AOtVHM1ACf3VAA+d56BwFU+7YeJ+k5cv3qH8GWHTv5eZHX/KP0X1RrIRLxZRHsBIQhJAGefcR4Mo7A7cyPEd83OMxgpi55nkJms3xaVlIqL0gANgAAw/hOxB9Z24kpwfJLsVHU4VXR4Semjz7G4opcjsBN7iehfZvh6gwnS1QVNdtSqRYhANINvGxPlaY/LM2weHrFqmBxLMDsz1Fq28kZrT0vKs8pYhQaZIuPhZSjexm/MsnNa4vRy9Lopqlvmm/wCyLGR8djBSXUeZ2A7zYn6TveYnN89LY2thmNlpqgpjb4igZj5m4HpK+qKlNJlzkWOFUpR8jMdnzFidRkHFUqOMGjEIr/law1qfA/TlIONveQXzDow7X+Fe/e/ZPROmCh2PDRybpW9yRg8yGDZlSpVupt/1G0+HV5T0ThfO/wBqo6z8atpbx2BB+fyng2Y570mKqjYWIAsQQRaeg/ZRnH3tWix+NAy+ak3+TH2lfkRjZXyXlF7hSspvUZN6f7X6Hpz1AoJOwExHGvDqY0irRqaKygAhtSpUA5X22bx8u4Tjx7xccPiKeGXVc0VqDeytqd1377aOXj7VuTYupjA5clKS9Vjvct+Vd+drb9l5oopaXtEzszMqPJ1SjtFblHA2LqVQrUxTRWBNRq1MrYHsCMSfaerZVlq4emKa7nmT3tMBRyLC02LIKysfxDEVFPyMukzWpQQMjvVpr8Qc6mA8+0eM23122JbZzYuTj1NuK/Pf0X5GxvOFTCK3ZY+ETD4oVER15OoI9RFNa0rNaL/aa2YzNc4KhwbBRUqKCOZCvZb+/wApn2xhJ9ZNz7L2q0UXS4dqyEEC+kkNcsPy72PnfsmbbXh30V1dWJsLqdz+6eTekucGyKjp+TyvV6LJz5Lwa7KsQezumgKgykybKKlSi7FWolqb6NQsxOk6Tbs3mcyPMClXDNc6OmVXW5sUYgbjkbXJ9Jy5lkZT90selUTrq9/1NvWwCN8SKfNQZHoZFRR1dUCsD2bb99p1zasy4jRTIVAqXFr9YliT7afaSOGan7RRWu9h95UAA5EK2kE38jOJqL7tFpxezSLsAO4RbznrhqmJuOl4ExmqRszr6aNVu6m3vawhLb0RKWk2eZZ3X11CdzdnblfmT/eVlP6yficQFNyL7ge5A+sZiqFjcT00GlqJ8/ug5bsLLKMAXweJt8QRnHpUufkDL/gRSAdQKk6ufdtG8H4NXpPTYXV6diPAmS+FsLVR3WqpUU2Kg2sCLW27++V91nu2Q+ZeY9P8yi1L01/6aeES8SVB6UW8ZVrKg1OyqO9iFHuY68xf2huQ+Fvun323Zr6m/na/zgktuKqmmkK6jWFDfCeY0kix8xb1mUwfEVCqNnCk9jbfPlK2kwsQjPTDcwjFQT3leR9RM/U4IcG+GrfyOLj3E7Kb+C0yry8N2S5RNXmONUHqsjNa9gVJA75VjOXVwymxBuD49kx+brXwtRenQ06yC4PMOnbY9olhTxwqItReTD2aW1dsZrR5u/GnVLl3/Q96y7GitRpVV5VKaN7i9pjuJuFxXxjV1r9H1KYIVA56Rbi5OoW6unbwkfg/iO2XV03L4QM1hct0BbUSo53W7j0E6UKq6futOk73XtuL3J5km9995V14/vtN+D0F+c1XFpb2u/6FbnWBq00LipSa176m6H2Jv7XmNxFcuR0i9TUC2ncHwLDa03WZZYlcfeKGI5HtEpqOQU6T6gzKR+Xqn3EsPZzlHjy/Ipf9RTCfLh+ZgeI6WvGLUSwNRdrWALAbD12EsuF8zNOslZWKGnZgbXv4Ed3OaLinK6eIQuiqMTRGtGGxfTuUe3O4Fr8wZg6WJUMWQnS41eR7R7k+845xlUnFltVZXktTj6G54qqvmVSjW6SilSijKPu2XUCSRfrG3M+80mWIaWDoISLhCTblqJNz7zy9MxI3uAJtOFc+FWk1N2BNM7WYE6T4c7X7fGTiySlpmvqVblXuPks2rG8scC2oMv5lI9xK12X8wtI+Y8SUsLTJuGqOCEW9ifHwEtbpR4HmcWuftdG14TzDXhVAN+jd19AxI/WcOJOJlw5WmxAZwWtvfQDbYefb4TDfZ5xSKJqUqmoqw1DSLkNf/MjfaXXqV6+HrUKdYrTpgE6L2Oskiwvta0pHFRu2/B7KMpWYuo9n4NIvEob4bGV2IxmJL6qWKKC/w6EUepA3mNw+aLyJ0ntBllhcyI2DXHZc3t4yyUapeiKGU8iHiTN7lWcVyLVWB/eBsbysp8Khma1ZijNq06QGXe+x/wASny/NvvBTJ61gfSazL6nWXx2mu7FrcW4m3G6jkQsjGx9vidMRXOqtUO+kOf6aYH0lvwkujBYcd6av6mLfWVWIyio1OqgK3qBwGN9tR7R5Ey2y7DNTpol/gRV9haU56lFwHjw8hqDOoMgkkB5VcUYjThmH5mVfnf6Sbrmc4zxdkppftZvlYfqZvojysSOTMs4USfwMnRpdJXpp+9f25fMiWnEVAJXqKOQbb1AP1nHhGnrxWrsW3/t9BJPFFS+Iqea/7Flty/qOPwPNOGsLl/eX0ZfcGnq/yfWacGZXg82X+T6zSh5WZa/msv8Apj/pona8IzVCcpZDyZneOsB0uDdh8VAioP4QCH/0kn0l+WjHsQQdwQQR3jtkDZ4zTrydgsbpYHxEiZzl5w2Iq0d7I3VPfTO6n2NvMGRkqyDIuvtMpCvg6dUWLU7H07R7Xnm3DtY6zQ7Kh6vg3YfaemO3T4R6Z3IBnleX1eixKX2NOqFPkTYH2M6qZuK7HBk0qbXLwz0nKsnqYaqtZGFQEMrp8Oukws6/UeIEzVeviMG5Oiqqkk6gCQLm55X2uTNXhsdsJPp4wHZgDMFfPe2Zyw6nHilpGay7jzULNpb5H5bfKNbiYVazU2ATloYHZvAzQvwjhcW3WQIx/EvVb3EwXHHDb5dVVdRqJzR+Rt2q3jynbVllVkdMXr3X+C9XF6W9bGYDEZYaVatd+qtR9Kk/hJuPkR7TT4bHdLTWp2kWb+LvlbnlEalxJJ2Uoy/h1aSAxHiD8hNmX78FNehp6Y/Y2OuXqbL7OsjRE/aqyaqji9Mso0005Ai/N23N+wW7bzXY3on3dFcjl1QWHkeYmP4f4sBp0aVa2oUksw2GjdVuO8abGaSnVVxdSCPA3mVdUHFGq/JuhN7Rkc1qqKvVoYlV7fvgf9JH1kV+GDiKdToqoeoai1EWoppEELbTquynbUL3HObarRB5gGcqJVDsADN7x1NeWckeoSqf2UvkecYajVwtY06yPSfTcBhzF+ankw35i80eEz5h2+80WZ4AYqk1JrXIJQ23SpbYg9ncfAzzajij27HtHcZXX1uuXf1LzCyI3w93to2xxdGsLVqdN/NQZy/+KYaob0nqUSe5tQ9mmew+LtLXCY8giaU2vB1ySl2ktnLiPhuvgjRr3FSlYL0i3+IEldS9lwSJq8pxepFcdwMkV8QKuCZXGpQVJHetxf5XlBwyxQPRbnRqMndsDsfa07sWxy3GRT9SojBRnA9KpPqUEdoBnQGVeU4waLMQLHa/jLSV1sOEmi7x7lbWpfAXXA140iNKzA3nPEZgFBJ5CY3ibMFrG4bZQNiLWM2FXDhgQRcGU+I4ZpMb6PmbTpx7IVvk/JX5tFl8eEWteuyk4Sxq02Yki5B7e+30Ej5pjS9Vj+Yk+55S0xWStT3pUwee1gfkech4bAk/HSqggi3UYA+p/vO6icXJ2tlTm1zjCOPBP79dmafhw6U/lWXqVpQZXRcfEunuF7+8uKaGV18lKbkXeHB10xg/QmCpCcgsJoO07loxnjGecXqSCTGfaLhRroVRzKOhPgpDD/c0xo35G89D4pN1osfw1hfyZWH62mTbBUhjnSoo6OphyRYlbOrruLcjYmQzJDMlxWltJ5NtMFx/kjU8R0tK4JO9u7sM3NagtKoulyyFgN7agb7XtsRGcbUQKaVCOYHqeyEQyBkuYGpRpsdmKi47mtv85a08TMjkWMbU6sAO1QPn9JfrUkEo0OW46zDeQ/tUp9Lh0qfl/wCf3kKhiLES0z1enwTDmQD+kyi9MxmuUdHmmSV9N6Z5ODb+MXtPRsLwbQq0NNQsWdRqOoi58uzeeUJXsTuAyncdzCet5TmF6akHmoPynRbY9JJ9jix6Y83KS79imzL7OqyBThnVxTUqA2zEatQBI2237O2VDYzE4U2rU6qW/FYkf1CekUMwkwYhHFnAIPeJhC+UTZdh12GCwPFxYDrA+gnfA58WrNSqaQbjSRtcFQwv6H5GaevwBhcSbqvROfxIdO/iORmG4yyCrl+JpBjqVlVVqD8Vj1SR2EbDyvO+rL395TZHS9J+q/wbSlzDc7WtudvSeaZ9huixeITs6Z2H8LnWvyYTfZNjulpK3eN/PkZnuP8AAgGlieQa1J/4gCUPquofyibcyPKCkjl6VP2dzrfr9DOUq0nYbEcpV0z3ESXSlWeja7m6wFfVhqq/uH9JGSsgxAqIyt0yWYBlPWXkbDvBt/LG8OVLqy96zJZTkzpiajKWulR7aiSApNxz7LGZ1Wezls1ZOP7evij0vLvvKqKfhLC/pvNkJg+GccGxCKdJChyWsQAQtxvN0pmzJuVrTj4NHT8WWNGSnrbZ0AhpgI8TlLIZoiGlO1ooEgaI/QQGHknTF0wTo4pStOyrFCxwEE6HCEBCCSK5kaq0k1JErCYmRS59T6WmUBsdSsD4qwP/ADzmTzbL3qVadQHRoBBtuTcWt5Tb4ijeVtbCSAYrF4VgLm5tY+xvJfF414JG7tJ+cusTluoEHtBErcwy13w3QbXtbVva3faSDFZbQ++S3aSPlL2u4RtL3Q9moFQfInYwGTdCA3MqVN/USbxjvh6L/lemfTUIYREA7pc5XV1IyHtExjZhpN028Ow+k0nCuYCs1uTLa4+ogHnHEuRacU1luGO/ge+bXhfEEUEQndAF9ht8pw47UUqvLrG9pVcL409I6E3uAR+h+klkLybyniZLpYuUqVJ3StMTI1OWY+zDeR/tJTpaFJ7XNOrSI/qAPyJlZg8TYiWfEP3uEcdyzKL00zCa3FozeUfdV6tH8JPSJ5E9YehlzmOCFejUon8a9U91RSGQ+4EzoxS2pVdaF6dtViOsh2bbn3N6TRdNcC0vavfhwZ4zK3TarY/eeecSZNXpaKzhVBYrdSD1iLgOBvewPsZV4XMWU9cXHeOc9A4wwmvDU7cxWB8+o4mJqZfa8qr4KubjE9NiXSvpU5+WbfhRQ41DkRMxmOdF8Y2Hp7IrEOe1m228t5p+Cxal/J9JnsPw6WrmuuzM7HwNzeaWdcV2NhSrtTGHFNQxKsLE2ABtcn+02mExOoC/OZXLsISUZvwqQB5kG/ymjw4jfbRi4+9stEadFkak07qZBkdRHARojxBIoEW0QRwgkLRbQigQAhHQgENxOLpJRE5ssxMiC9KR6lCWLJOLU4BVVcPIdXCy7anI1WjAM7jMEGVlPJgRKfOMuarR6Enb81t7eU11XDyHVwkAwD8O6eUl8M0OixFvzL+h/wAzT1sFID5aVqJUXfSTcdtjbl7QCg+0Kleuh71P0lHkmDtXQ99x7j/E1XFGXtiKlMqDZQbk7dnISFRwHRMh7nX9bSSPUsGUA2uL90XTJPF1Bf2bpAqhxbrAANbz5zMrmjIeqdQ7jv7GYmRoaT2M0OHfXRZT3TIYDOEqnSeq3ce3yM1uU0za3hAPHa+TuMTWpF6llqMQutwNBN12v3G3pPRspxLrSXplChVA1FrXsOZHfInED0sNUatUALcgLC5PdIvD+ZHGVA9QDQG6qW2A8u+b4Wyh3izltxq7u01ss8xxZqp1F1qKtMC3PSVa5Hfvb3kOtkpcEDa4lni8WyV3p0kuTo3vpVRbw3v4fOW2Cw5sL7mTN8km33MKo+zbilqPoVeQ4F6VMoVudNgQRY7ePKWWX5ToVQbEgC/naWlKhJdOjNR0bOGHw9pOppHJTnZKcEjqYkhBOaJOqiAPWdBGKI8QSOEcIgiwBRFEBFgCwhCQDiRGETqRGkSDI4FZzZZIIjCsAisk5PTkwrGMkAgPRnB8PLI04xqcAqHwsjvhZdNSnF6EAoauElbmOWllOn4gVI7OTA/Saiph5Fq4aAZbPwXwppgHWRa1jzmXTJ3A609Fq4SQ6uB8IBhHy4ieh8HuWopq3Onn2ynxOBt2Sz4Qf7sDz/WGDI8Y4I1sVU7QtgB3dphwpgmoNZgbXNiBeX1bD68RW/jH+0S2weX27JJBwwuCLVKlQi2phbvsBz/WXFChOlDDyZToyTBoZTpySiRVpzsqQNCKk6qsVVjwIJ0AWPAgBHgQSKBHAQAiiAKBFEAI4QAgIRRIAsIRYByIiER5ES0gyOZEaROtohEA5FY0rOxEbpgHApGlJIKxpWARmpzm1KSysaUgEFqU4vh5ZGnGGlAKp8LOD4K8ujRidBIJKFsrB7ImFyMUySh0gk3Fri5527pf9BE6KAUtDJFQsRclmuSe0/TlJiYS0nilHCnMjFkVaE6rSncU48JJIOSpOgSPCRwWAMCx4WOCxwEAaBHARQI4CAIBHWgBHSAIIsIogAIsIsAIQhBI2JCEgkIhiQgAYkIQBLRLQhAGmJaEIAERtoQgBpiWhCQSFo0rCEkgNMUCEIIFtHgRISSB1osISQLHAQhAFtCEJAHQhCAKIsIQBYQhACLCEA//2Q=="/>
          <p:cNvSpPr>
            <a:spLocks noChangeAspect="1" noChangeArrowheads="1"/>
          </p:cNvSpPr>
          <p:nvPr/>
        </p:nvSpPr>
        <p:spPr bwMode="auto">
          <a:xfrm>
            <a:off x="1524001" y="-904875"/>
            <a:ext cx="2466975" cy="1857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228600"/>
            <a:ext cx="2743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Week  </a:t>
            </a:r>
            <a:r>
              <a:rPr lang="en-US" b="1" dirty="0">
                <a:solidFill>
                  <a:schemeClr val="bg1"/>
                </a:solidFill>
              </a:rPr>
              <a:t>6</a:t>
            </a:r>
            <a:r>
              <a:rPr lang="en-US" b="1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FDAE47A-249B-122D-7282-09A8F8C88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903766"/>
          </a:xfrm>
        </p:spPr>
        <p:txBody>
          <a:bodyPr/>
          <a:lstStyle/>
          <a:p>
            <a:r>
              <a:rPr lang="th-TH" b="1" dirty="0">
                <a:solidFill>
                  <a:srgbClr val="FF0000"/>
                </a:solidFill>
              </a:rPr>
              <a:t>การเขียนเพื่องานประชาสัมพันธ์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BDFCEAA-BC47-613B-D672-57EE897AC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0092"/>
            <a:ext cx="12192000" cy="58479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การประชาสัมพันธ์ </a:t>
            </a:r>
          </a:p>
          <a:p>
            <a:pPr marL="0" indent="0">
              <a:buNone/>
            </a:pP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รูปแบบหนึ่งของการสื่อสารเพื่อถ่ายทอดเรื่องราวข่าวสาร ทั้งที่เป็นข้อเท็จจริงและข้อคิดเห็น จากสถาบันหรือหน่วยงานใดหน่วยงานหนึ่งไปสู่กลุ่มเป้าหมาย โดยมีการวางแผนไว้ล่วงหน้าในการที่จะบอกกล่าว ทำความเข้าใจ สร้างและรักษาความสัมพันธ์อันดีเพื่อให้เกิดทัศนคติที่ดี และภาพลักษณ์ที่ดีกับองค์กร อันนำไปสู่การสนับสนุนและร่วมมือจากประชาชน</a:t>
            </a:r>
          </a:p>
        </p:txBody>
      </p:sp>
    </p:spTree>
    <p:extLst>
      <p:ext uri="{BB962C8B-B14F-4D97-AF65-F5344CB8AC3E}">
        <p14:creationId xmlns:p14="http://schemas.microsoft.com/office/powerpoint/2010/main" val="2172214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9980A9E-4B21-9F65-E942-9CA6FCC7F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325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77028C0-6A18-7CD5-5BF0-060A6C5B0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11648"/>
            <a:ext cx="3721395" cy="6246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ข่าวประชาสัมพันธ์ </a:t>
            </a:r>
          </a:p>
          <a:p>
            <a:pPr marL="0" indent="0">
              <a:buNone/>
            </a:pP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   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การรายงานข้อเท็จจริงหรือเหตุการณ์ ต่างๆที่เกิดขึ้นที่ส่งผลต่อภาพลักษณ์องค์กร ความรู้สึกทัศนคติที่ดีต่อองค์กร และนำไปสู่ความร่วมมือของคนภายในและภายนอกองค์กร และเป็นเครื่องมือในการแก้ไขความเข้าใจผิด และข่าวลือต่างๆ 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6B930B77-6616-2799-E525-FA21154CACD7}"/>
              </a:ext>
            </a:extLst>
          </p:cNvPr>
          <p:cNvSpPr txBox="1"/>
          <p:nvPr/>
        </p:nvSpPr>
        <p:spPr>
          <a:xfrm>
            <a:off x="5422605" y="202020"/>
            <a:ext cx="5071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ข่าวประชาสัมพันธ์ ศูนย์โควิด 19 จังหวัดนครพนม</a:t>
            </a:r>
            <a:br>
              <a:rPr lang="th-TH" sz="2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ผู้โพส : 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admin</a:t>
            </a:r>
            <a:endParaRPr lang="th-TH" sz="2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475E4B-2244-150F-00B8-E97F80A35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21" y="909906"/>
            <a:ext cx="7907079" cy="594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059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15CEED1-8314-E6B2-DA30-40091AA5A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27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98CB04E-5D2F-951E-038B-74853B633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4670"/>
            <a:ext cx="6645349" cy="6443329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th-TH" sz="36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หลักการเขียนเพื่อการประชาสัมพันธ์</a:t>
            </a:r>
          </a:p>
          <a:p>
            <a:pPr marL="0" indent="0" algn="l">
              <a:buNone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 </a:t>
            </a: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นำเสนอข้อมูลที่เป็นความจริง</a:t>
            </a:r>
          </a:p>
          <a:p>
            <a:pPr marL="0" indent="0" algn="l">
              <a:buNone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ใช้ภาษาที่เข้าใจง่าย ถูกต้องตามหลักภาษาไทย เขียนให้กระชับ ชัดเจน และตรงประเด็นที่สุด</a:t>
            </a:r>
          </a:p>
          <a:p>
            <a:pPr marL="0" indent="0" algn="l">
              <a:buNone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3. </a:t>
            </a: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หลีกเหลี่ยงการใช้สถิติหรือตัวเลขต่างๆ เพราะอาจทำให้เกิดความสับสน</a:t>
            </a:r>
          </a:p>
          <a:p>
            <a:pPr marL="0" indent="0" algn="l">
              <a:buNone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4. </a:t>
            </a: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องค์ประกอบทั้งหมดในข้อความประชาสัมพันธ์ควรสอดคล้องกัน</a:t>
            </a:r>
          </a:p>
          <a:p>
            <a:pPr marL="0" indent="0" algn="l">
              <a:buNone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5. </a:t>
            </a: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ไม่เขียนโจมตีหรือยกย่องผู้ใดผู้หนึ่งมากเกินไป</a:t>
            </a:r>
          </a:p>
          <a:p>
            <a:pPr marL="0" indent="0" algn="l">
              <a:buNone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6. </a:t>
            </a: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ควรเขียนเพื่อสร้างความสัมพันธ์อันดี</a:t>
            </a:r>
          </a:p>
          <a:p>
            <a:pPr marL="0" indent="0" algn="l">
              <a:buNone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7. </a:t>
            </a: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ในการประชาสัมพันธ์เพื่อส่งเสริมการตลาด ควรนำเสนอเรื่องราวที่สัมพันธ์กับกิจกรรมทางธุรกิจอย่าใกล้ชิด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D03D1E8A-57A4-CC9F-9E7F-183EBACFE3D5}"/>
              </a:ext>
            </a:extLst>
          </p:cNvPr>
          <p:cNvSpPr txBox="1"/>
          <p:nvPr/>
        </p:nvSpPr>
        <p:spPr>
          <a:xfrm>
            <a:off x="6645349" y="212652"/>
            <a:ext cx="51780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cap="all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แอมเวย์ แบรนด์อันดับหนึ่ง ครองใจผู้บริโภคต่อเนื่อง 20 ปีซ้อน การันตีด้วยรางวัล 2020 </a:t>
            </a:r>
            <a:r>
              <a:rPr lang="en-US" sz="2000" b="1" i="0" cap="all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THAILAND’S MOST ADMIRED BRAND</a:t>
            </a:r>
          </a:p>
          <a:p>
            <a:r>
              <a:rPr lang="th-TH" sz="2000" b="1" cap="all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sz="2000" b="1" cap="all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https://www.amway.co.th/pr-news</a:t>
            </a:r>
            <a:r>
              <a:rPr lang="th-TH" sz="2000" b="1" cap="all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sz="2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76C261D-1687-C56A-D150-DFFF7A6EF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921" y="1228315"/>
            <a:ext cx="5621079" cy="288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39299D8-490C-EBAC-AA62-D77E16A57DB5}"/>
              </a:ext>
            </a:extLst>
          </p:cNvPr>
          <p:cNvSpPr txBox="1"/>
          <p:nvPr/>
        </p:nvSpPr>
        <p:spPr>
          <a:xfrm rot="10800000" flipV="1">
            <a:off x="6570917" y="4362600"/>
            <a:ext cx="562108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บริษัท แอมเวย์ (ประเทศไทย) จำกัด โดย นางวาณีรัตน์ แก้ววิเชียร รองผู้อำนวยการฝ่ายการตลาด เป็นตัวแทนรับมอบรางวัล “2020 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Thailand’s Most Admired Brand” </a:t>
            </a:r>
            <a:r>
              <a:rPr lang="th-TH" sz="20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ในฐานะแบรนด์สินค้าขายตรงที่ได้รับความน่าเชื่อถือจากผู้บริโภคจากผลสำรวจ “2020 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Thailand’s Most Admired Brand &amp; Why We Buy ???” </a:t>
            </a:r>
            <a:r>
              <a:rPr lang="th-TH" sz="20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โดยนิตยสารแบรนด์เอจ ต่อเนื่องเป็นปีที่ 20 ตอกย้ำความเป็นที่หนึ่งในธุรกิจขายตรงในประเทศไทยควบตำแหน่งแบรนด์ที่ครองใจผู้บริโภคมาอย่างยาวนาน</a:t>
            </a:r>
            <a:endParaRPr lang="th-TH" sz="2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0032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168FDC1-84C0-0E3E-411C-6D63EE6E9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957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4F5AE49-EEA9-A196-1A12-B9CC595BB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9730"/>
            <a:ext cx="5167423" cy="6358270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th-TH" sz="36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การใช้ภาษาในการประชาสัมพันธ์</a:t>
            </a:r>
          </a:p>
          <a:p>
            <a:pPr marL="0" indent="0" algn="l">
              <a:buNone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 </a:t>
            </a: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ใช้ภาษาทางการ เพราะเป็นการให้ข้อมูลข่าวสารอย่างตรงไปตรงมา</a:t>
            </a:r>
          </a:p>
          <a:p>
            <a:pPr marL="0" indent="0" algn="l">
              <a:buNone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ใช้ภาษาที่สุภาพ หลีกเหลี่ยงการใช้ศัพท์สแลง</a:t>
            </a:r>
          </a:p>
          <a:p>
            <a:pPr marL="0" indent="0" algn="l">
              <a:buNone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3. </a:t>
            </a: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ใช้ภาษาที่สื่อความหมายชัดเจน</a:t>
            </a:r>
          </a:p>
          <a:p>
            <a:pPr marL="0" indent="0" algn="l">
              <a:buNone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4. </a:t>
            </a: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เขียนถ้อยคำต่างๆ อย่างตรงไปตรงมาในส่วนที่เป็นข้อเท็จจริง</a:t>
            </a:r>
          </a:p>
          <a:p>
            <a:pPr marL="0" indent="0" algn="l">
              <a:buNone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5. </a:t>
            </a: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ไม่ควรเขียนข้อมูลอวดอ้างเกินความจริง</a:t>
            </a:r>
          </a:p>
          <a:p>
            <a:pPr marL="0" indent="0" algn="l">
              <a:buNone/>
            </a:pP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6. </a:t>
            </a:r>
            <a:r>
              <a:rPr lang="th-TH" sz="3200" b="1" i="0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หากต้องใช้ภาพประกอบ ควรเลือกภาพที่เหมาะสมเพื่อสร้างภาพลักษณ์ที่ดีของหน่วยงาน</a:t>
            </a:r>
          </a:p>
          <a:p>
            <a:endParaRPr lang="th-TH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4CFC3C1-8C6F-D2A1-13E6-EE5BEDB6F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423" y="-1"/>
            <a:ext cx="70245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051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A97E6C4-AB47-D874-0CBA-4F268BA60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442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pic>
        <p:nvPicPr>
          <p:cNvPr id="4" name="Picture 10" descr="จดหมายข่าวประชาสัมพันธ์โรงเรียนบ้านห้วยทอง -  ข่าวประชาสัมพันธ์กิจกรรมโรงเรียนในสังกัด สพป.เลย เขต 3">
            <a:extLst>
              <a:ext uri="{FF2B5EF4-FFF2-40B4-BE49-F238E27FC236}">
                <a16:creationId xmlns:a16="http://schemas.microsoft.com/office/drawing/2014/main" id="{47375672-99CB-B1A7-8B1A-62CC262022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53" y="669925"/>
            <a:ext cx="9239694" cy="618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420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AED1671-A50F-B65F-8521-24FD7AC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27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pic>
        <p:nvPicPr>
          <p:cNvPr id="8194" name="Picture 2" descr="Thainewsonline - ไทยนิวส์ออนไลน์] ปตท. ออกแถลงทันที  หลังเกิดเหตุท่อแก๊สระเบิด จ.สมุทรปราการ จากกรณี  ท่อแก๊สเกิดระเบิดขึ้นภายในต.เปร็ง อ.บางบ่อ จ.สมุทรปราการ  ทำให้ชาวบ้านต่างวิ่งหนีชุลมุน  เจ้าหน้าที่และหน่วยงานที่เกี่ยวข้องระดมทีมเข้าไ">
            <a:extLst>
              <a:ext uri="{FF2B5EF4-FFF2-40B4-BE49-F238E27FC236}">
                <a16:creationId xmlns:a16="http://schemas.microsoft.com/office/drawing/2014/main" id="{E02EF009-C229-1813-BFF6-55026B9D46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74" y="340243"/>
            <a:ext cx="5897525" cy="65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0F0AA4C-704A-4B48-F740-25925207C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0243"/>
            <a:ext cx="6294474" cy="65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944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EEB1B20-34D8-AC2A-8F72-C6C3F00FD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318436"/>
          </a:xfrm>
        </p:spPr>
        <p:txBody>
          <a:bodyPr>
            <a:normAutofit/>
          </a:bodyPr>
          <a:lstStyle/>
          <a:p>
            <a:r>
              <a:rPr lang="th-TH" b="1" i="0" dirty="0">
                <a:solidFill>
                  <a:srgbClr val="FF0000"/>
                </a:solidFill>
                <a:effectLst/>
                <a:latin typeface="db_heavent"/>
              </a:rPr>
              <a:t>ปตท. เร่งให้ความช่วยเหลือผู้ได้ผลกระทบจากเหตุการณ์ก๊าซฯ รั่ว (ฉบับที่ 2)</a:t>
            </a:r>
            <a:br>
              <a:rPr lang="th-TH" b="1" i="0" dirty="0">
                <a:solidFill>
                  <a:srgbClr val="FF0000"/>
                </a:solidFill>
                <a:effectLst/>
                <a:latin typeface="db_heavent"/>
              </a:rPr>
            </a:br>
            <a:endParaRPr lang="th-TH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บริษัท ปตท. จำกัด (มหาชน): ข่าวความเคลื่อนไหว : ปตท.  เร่งให้ความช่วยเหลือผู้ได้ผลกระทบจากเหตุการณ์ก๊าซฯ รั่ว (ฉบับที่ 2)">
            <a:extLst>
              <a:ext uri="{FF2B5EF4-FFF2-40B4-BE49-F238E27FC236}">
                <a16:creationId xmlns:a16="http://schemas.microsoft.com/office/drawing/2014/main" id="{629D6725-C754-8ABF-59E6-DE182508F6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0726"/>
            <a:ext cx="8390861" cy="583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ปตท. มอบเงินช่วยเหลือให้ผู้ได้รับผลกระทบจากท่อก๊าซฯ รั่ว เพิ่มเติม (ฉบับที่  8) – Thailand Plus Online">
            <a:extLst>
              <a:ext uri="{FF2B5EF4-FFF2-40B4-BE49-F238E27FC236}">
                <a16:creationId xmlns:a16="http://schemas.microsoft.com/office/drawing/2014/main" id="{B8FB65CE-EC5E-C277-DCA6-63BB5EAD6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62" y="1020726"/>
            <a:ext cx="3801138" cy="280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5B495A8D-F8B3-0AF5-7FCF-08DF2D1E5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60" y="3827721"/>
            <a:ext cx="3801139" cy="303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433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0614BCC-E551-8745-0669-A5A9B586B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265274"/>
          </a:xfrm>
        </p:spPr>
        <p:txBody>
          <a:bodyPr>
            <a:normAutofit fontScale="90000"/>
          </a:bodyPr>
          <a:lstStyle/>
          <a:p>
            <a:b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b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4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ทฤษฎีโน้มน้าวใจ</a:t>
            </a:r>
            <a:r>
              <a:rPr lang="th-TH" b="1" dirty="0">
                <a:solidFill>
                  <a:srgbClr val="FF0000"/>
                </a:solidFill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เพื่อ</a:t>
            </a:r>
            <a:r>
              <a:rPr lang="th-TH" sz="4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การพูดและการนำเสนอในงานนิเทศศาสตร์ </a:t>
            </a:r>
            <a:br>
              <a:rPr lang="en-US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b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dirty="0"/>
              <a:t> 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10259D1-A75C-C8EB-F696-3A4A43B2E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0093"/>
            <a:ext cx="4316819" cy="5847906"/>
          </a:xfrm>
        </p:spPr>
        <p:txBody>
          <a:bodyPr/>
          <a:lstStyle/>
          <a:p>
            <a:pPr marL="0" indent="0">
              <a:buNone/>
            </a:pPr>
            <a:r>
              <a:rPr lang="th-TH" sz="3600" b="1" dirty="0">
                <a:solidFill>
                  <a:srgbClr val="0070C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 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เป็นการสื่อสารระหว่างบุคคล - การสื่อสารกับกลุ่มบุคคล (มวลชน) </a:t>
            </a:r>
            <a:r>
              <a:rPr lang="th-TH" sz="3200" b="1" dirty="0">
                <a:solidFill>
                  <a:srgbClr val="0070C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ที่ผู้ส่งสารมักทำการสื่อสารเพื่อมีอิทธิพลเหนือพฤติกรรมของผู้รับสาร </a:t>
            </a:r>
          </a:p>
          <a:p>
            <a:pPr marL="0" indent="0">
              <a:buNone/>
            </a:pP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 โดยมีจุดมุ่งหมายหลักของการสื่อสารในแต่ละ</a:t>
            </a:r>
            <a:r>
              <a:rPr lang="th-TH" sz="3200" b="1" dirty="0" err="1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คร้ัง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และใช้วิธีโน้มน้าวใจให้การสื่อสารประสบความสำเร็จ </a:t>
            </a:r>
          </a:p>
          <a:p>
            <a:pPr marL="0" indent="0">
              <a:buNone/>
            </a:pP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 ผู้ฟังมีความเข้าใจ เกิดการคล้อยตาม หรือเห็นด้วยกับเรื่องที่ผู้ส่งสารต้องการจะสื่อสาร</a:t>
            </a:r>
            <a:endParaRPr lang="en-US" sz="3200" b="1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1026" name="Picture 2" descr="สงครามใหญ่&quot; เริ่มต้น เป้าสุดท้ายชิง &quot;เข้าวิน&quot; | มุมการเมือง | 8 ก.ค. 65 -  YouTube">
            <a:extLst>
              <a:ext uri="{FF2B5EF4-FFF2-40B4-BE49-F238E27FC236}">
                <a16:creationId xmlns:a16="http://schemas.microsoft.com/office/drawing/2014/main" id="{6358960A-F167-4851-A9D7-19B9E4897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14" y="1389321"/>
            <a:ext cx="4185685" cy="250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เปิดฉากหาเสียง เลือกตั้ง หลายพรรค ยังเลือกไม่ได้ ใครจะเป็น นายกรัฐมนตรี">
            <a:extLst>
              <a:ext uri="{FF2B5EF4-FFF2-40B4-BE49-F238E27FC236}">
                <a16:creationId xmlns:a16="http://schemas.microsoft.com/office/drawing/2014/main" id="{45CC764A-5852-B394-082A-BCA2D17976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9A98CA5-5732-D9D4-9668-B544C6BFD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316" y="3896835"/>
            <a:ext cx="4185684" cy="296116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323FD20-FC10-59F7-CDE0-682BEB061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428" y="1389321"/>
            <a:ext cx="3359884" cy="250751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8A2F2FC-5E62-5925-2803-37AC7F37C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426" y="3896832"/>
            <a:ext cx="3359885" cy="296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9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768AAD4-F1CB-7DD2-4C7D-B3E14F43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27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pic>
        <p:nvPicPr>
          <p:cNvPr id="2050" name="Picture 2" descr="10 คุณสมบัติที่นักขายของออนไลน์ควรมี">
            <a:extLst>
              <a:ext uri="{FF2B5EF4-FFF2-40B4-BE49-F238E27FC236}">
                <a16:creationId xmlns:a16="http://schemas.microsoft.com/office/drawing/2014/main" id="{B3A8B2E9-6741-D9A3-FBE1-D28623D4E3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78" y="0"/>
            <a:ext cx="535172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ไหนใครเป็นขาช้อปออนไลน์ยกมือขึ้น!!... - อายุน้อยร้อยล้าน | Facebook">
            <a:extLst>
              <a:ext uri="{FF2B5EF4-FFF2-40B4-BE49-F238E27FC236}">
                <a16:creationId xmlns:a16="http://schemas.microsoft.com/office/drawing/2014/main" id="{DF4EAC48-39EE-13C0-F42F-D6F4925B3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402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857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CC59F4E-9813-D880-07B9-DFE9A989D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8222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81F2DD1-A88C-00EA-7CBB-14A6AC550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10363"/>
            <a:ext cx="5805377" cy="6347636"/>
          </a:xfrm>
        </p:spPr>
        <p:txBody>
          <a:bodyPr/>
          <a:lstStyle/>
          <a:p>
            <a:pPr marL="0" indent="0">
              <a:buNone/>
            </a:pPr>
            <a:r>
              <a:rPr lang="th-TH" sz="36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องค์ประกอบของการสื่อสารเพื่อการโน้มน้าวใจ</a:t>
            </a:r>
            <a:endParaRPr lang="en-US" sz="3600" b="1" dirty="0">
              <a:solidFill>
                <a:srgbClr val="FF0000"/>
              </a:solidFill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514350" indent="-514350">
              <a:buAutoNum type="arabicPeriod"/>
            </a:pPr>
            <a:r>
              <a:rPr lang="th-TH" sz="3200" b="1" dirty="0">
                <a:solidFill>
                  <a:srgbClr val="0070C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การโน้มน้าวใจเมื่อมองจากภายนอกผู้รับสาร 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มี </a:t>
            </a:r>
            <a:r>
              <a:rPr lang="en-US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3 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ประการ ได้แก่</a:t>
            </a:r>
          </a:p>
          <a:p>
            <a:pPr marL="0" indent="0">
              <a:buNone/>
            </a:pP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 ความแตกต่างภายในผู้ส่งสาร ...ผู้ส่งสารแต่ละคนมีปัจจัยแตกต่างกัน ทำให้มีความน่าโน้มน้าวใจไม่เหมือนกัน เช่น</a:t>
            </a:r>
            <a:r>
              <a:rPr lang="th-TH" sz="32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ความน่าเชื่อถือ / อำนาจของบุคคล / บทบาทของกลุ่มตน /  สัมพันธภาพกับผู้รับสาร (ใครเป็นที่รู้จักของประชาชนมากกว่ากัน) และลักษณะด้านต่าง ๆ</a:t>
            </a:r>
            <a:r>
              <a:rPr lang="en-US" sz="32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th-TH" sz="32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(อาชีพ หน้าตา...)</a:t>
            </a:r>
            <a:endParaRPr lang="en-US" sz="3200" b="1" dirty="0">
              <a:solidFill>
                <a:srgbClr val="FF0000"/>
              </a:solidFill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3074" name="Picture 2" descr="อ.อ๊อด วีรชัย ซัด หนุ่ม กรรชัย ขวัญอ่อน - สงสารช่องมีบุคลากรหัวร้อนแบบนี้">
            <a:extLst>
              <a:ext uri="{FF2B5EF4-FFF2-40B4-BE49-F238E27FC236}">
                <a16:creationId xmlns:a16="http://schemas.microsoft.com/office/drawing/2014/main" id="{08D537D7-1908-1CBE-EC9A-BBC421DC9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623" y="0"/>
            <a:ext cx="5805377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6594BC3-CDB5-7837-C204-2CDB37FC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622" y="3429000"/>
            <a:ext cx="580537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09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11DF569-B0A3-4957-AC13-066505D2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:a16="http://schemas.microsoft.com/office/drawing/2014/main" id="{73C650A0-8E19-4F6A-8262-3924649268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9597652"/>
              </p:ext>
            </p:extLst>
          </p:nvPr>
        </p:nvGraphicFramePr>
        <p:xfrm>
          <a:off x="2718594" y="1800226"/>
          <a:ext cx="6387306" cy="149586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34681">
                  <a:extLst>
                    <a:ext uri="{9D8B030D-6E8A-4147-A177-3AD203B41FA5}">
                      <a16:colId xmlns:a16="http://schemas.microsoft.com/office/drawing/2014/main" val="3036423925"/>
                    </a:ext>
                  </a:extLst>
                </a:gridCol>
                <a:gridCol w="4852625">
                  <a:extLst>
                    <a:ext uri="{9D8B030D-6E8A-4147-A177-3AD203B41FA5}">
                      <a16:colId xmlns:a16="http://schemas.microsoft.com/office/drawing/2014/main" val="651877190"/>
                    </a:ext>
                  </a:extLst>
                </a:gridCol>
              </a:tblGrid>
              <a:tr h="1500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solidFill>
                            <a:schemeClr val="tx1"/>
                          </a:solidFill>
                          <a:effectLst/>
                        </a:rPr>
                        <a:t>สัปดาห์ที่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solidFill>
                            <a:schemeClr val="tx1"/>
                          </a:solidFill>
                          <a:effectLst/>
                        </a:rPr>
                        <a:t>หัวข้อ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th-TH" sz="2800">
                          <a:solidFill>
                            <a:schemeClr val="tx1"/>
                          </a:solidFill>
                          <a:effectLst/>
                        </a:rPr>
                        <a:t>รายละเอียด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5347402"/>
                  </a:ext>
                </a:extLst>
              </a:tr>
              <a:tr h="10691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thaiDi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การเขียนเพื่องานนิเทศศาสตร์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5436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077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E022726-45AB-0088-5725-7D4222F7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838200" y="-45718"/>
            <a:ext cx="10515600" cy="45719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4EF04A6-91ED-4756-B1D6-0F2D98DE2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9126"/>
            <a:ext cx="12192000" cy="6418874"/>
          </a:xfrm>
        </p:spPr>
        <p:txBody>
          <a:bodyPr/>
          <a:lstStyle/>
          <a:p>
            <a:pPr marL="0" indent="0">
              <a:buNone/>
            </a:pP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 ความแตกต่างภายในสาร ...สารแต่ละชิ้นที่แตกต่างกันจะมีความน่าโน้มน้าวใจต่างกัน เช่น ความต่างในสาระของสาร </a:t>
            </a:r>
            <a:endParaRPr lang="en-US" sz="3200" b="1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8699314-E139-9040-0363-FB9858E69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" y="1499191"/>
            <a:ext cx="6535156" cy="535880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1185CB8-DE37-8027-F6B2-F5AAAD7A5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468" y="1499190"/>
            <a:ext cx="5478663" cy="535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74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4E87A18-8946-657E-A398-99BD083F7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059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8A43E8F-D80D-6234-9D04-1363E82AD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036"/>
            <a:ext cx="12192000" cy="6453963"/>
          </a:xfrm>
        </p:spPr>
        <p:txBody>
          <a:bodyPr/>
          <a:lstStyle/>
          <a:p>
            <a:pPr marL="0" indent="0">
              <a:buNone/>
            </a:pP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 ความแตกต่างของสื่อ ...ความน่าโน้มน้าวใจของสารจะแตกต่างกัน กับการส่งสารผ่านช่องทางอื่น ๆ</a:t>
            </a:r>
            <a:endParaRPr lang="en-US" sz="3200" b="1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7B336C7-9CAC-8894-B3F5-62FEF586F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12191999" cy="4571999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1785EAC6-C48B-3CAC-78E5-06FFF60BD2DC}"/>
              </a:ext>
            </a:extLst>
          </p:cNvPr>
          <p:cNvSpPr txBox="1"/>
          <p:nvPr/>
        </p:nvSpPr>
        <p:spPr>
          <a:xfrm>
            <a:off x="1499191" y="1233385"/>
            <a:ext cx="98546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th-TH" sz="28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ทำความรู้จัก "5 ยูทูบเบอร์ชาวไทย" ที่ไปใช้ชีวิตอยู่ต่างประเทศ </a:t>
            </a:r>
            <a:r>
              <a:rPr lang="th-TH" sz="2800" b="1" i="0" dirty="0" err="1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อัป</a:t>
            </a:r>
            <a:r>
              <a:rPr lang="th-TH" sz="28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เดตชีวิตตัวเองและเผยแพร่วัฒนธรรมของไทย จนมีแฟนคลับติดตามเยอะ และยอดดูคลิปเป็นล้านๆ วิว</a:t>
            </a:r>
          </a:p>
        </p:txBody>
      </p:sp>
    </p:spTree>
    <p:extLst>
      <p:ext uri="{BB962C8B-B14F-4D97-AF65-F5344CB8AC3E}">
        <p14:creationId xmlns:p14="http://schemas.microsoft.com/office/powerpoint/2010/main" val="3087435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CC3DB15-B726-1F9E-7813-05745A3CD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957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29883F-AEA3-40B2-55FA-6560C013A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5935"/>
            <a:ext cx="4855645" cy="6422064"/>
          </a:xfrm>
        </p:spPr>
        <p:txBody>
          <a:bodyPr/>
          <a:lstStyle/>
          <a:p>
            <a:pPr marL="0" indent="0">
              <a:buNone/>
            </a:pPr>
            <a:r>
              <a:rPr lang="th-TH" sz="3200" b="1" dirty="0">
                <a:solidFill>
                  <a:srgbClr val="0070C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2. การโน้มน้าวใจเมื่อมองจากตัวผู้รับสาร</a:t>
            </a:r>
            <a:r>
              <a:rPr lang="th-TH" sz="320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</a:p>
          <a:p>
            <a:pPr marL="0" indent="0">
              <a:buNone/>
            </a:pP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การที่ผู้รับสารมีความละเอียดอ่อนต่อการถูกโน้มน้าวเพียงใดจะพิจารณาจาก</a:t>
            </a:r>
            <a:r>
              <a:rPr lang="en-US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…</a:t>
            </a:r>
          </a:p>
          <a:p>
            <a:pPr marL="0" indent="0">
              <a:buNone/>
            </a:pP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 ลักษณะของประชากร            </a:t>
            </a: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 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ทัศนคติ</a:t>
            </a:r>
            <a:r>
              <a:rPr lang="en-US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</a:p>
          <a:p>
            <a:pPr marL="0" indent="0">
              <a:buNone/>
            </a:pPr>
            <a:r>
              <a:rPr lang="en-US" sz="32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</a:t>
            </a:r>
            <a:r>
              <a:rPr lang="en-US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ความรู้ที่ผู้รับสารมีเกี่ยวกับสารนั้น ๆ</a:t>
            </a:r>
            <a:r>
              <a:rPr lang="en-US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 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ลักษณะด้านอารมณ์          </a:t>
            </a:r>
            <a:endParaRPr lang="en-US" sz="3200" b="1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 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วิธีการที่ผู้รับสารรับรู้สภาพการณ์หนึ่ง</a:t>
            </a:r>
            <a:r>
              <a:rPr lang="th-TH" sz="32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(ดูการ์ตูนแล้ว ก็อยากซื้อขนม/ของเล่น)</a:t>
            </a:r>
            <a:endParaRPr lang="en-US" sz="3200" b="1" dirty="0">
              <a:solidFill>
                <a:srgbClr val="FF0000"/>
              </a:solidFill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0FAE386-5DCF-6C3D-C733-9318157EA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645" y="10631"/>
            <a:ext cx="4001276" cy="357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ช่อง 9 การ์ตูน - อัพเดทความสนุกในรายการช่อง9การ์ตูน | Facebook">
            <a:extLst>
              <a:ext uri="{FF2B5EF4-FFF2-40B4-BE49-F238E27FC236}">
                <a16:creationId xmlns:a16="http://schemas.microsoft.com/office/drawing/2014/main" id="{BF9CDAC5-BBF4-00D0-03E3-5385487B6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921" y="0"/>
            <a:ext cx="3335079" cy="357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ผลสำรวจชี้ 'เด็กไทย' ใช้เงินซื้อขนมมากสุดในเอเชีย">
            <a:extLst>
              <a:ext uri="{FF2B5EF4-FFF2-40B4-BE49-F238E27FC236}">
                <a16:creationId xmlns:a16="http://schemas.microsoft.com/office/drawing/2014/main" id="{5D834695-45B9-4577-70FE-0892B406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921" y="3583171"/>
            <a:ext cx="3335079" cy="327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ของเล่นเสริมพัฒนาการเด็ก - ของเล่นเด็ก ของเล่นเสริมพัฒนาการ ปลอดภัยสำหรับ เด็ก : Inspired by LnwShop.com">
            <a:extLst>
              <a:ext uri="{FF2B5EF4-FFF2-40B4-BE49-F238E27FC236}">
                <a16:creationId xmlns:a16="http://schemas.microsoft.com/office/drawing/2014/main" id="{36F2BA98-43C2-B6B2-71AF-43B041500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645" y="3572540"/>
            <a:ext cx="4001276" cy="328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866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257A38-C901-B81C-10F4-4E2D722B1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059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BA807A8-2611-F652-3DBD-F43C95EBE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6566"/>
            <a:ext cx="12192000" cy="6411434"/>
          </a:xfrm>
        </p:spPr>
        <p:txBody>
          <a:bodyPr/>
          <a:lstStyle/>
          <a:p>
            <a:pPr marL="0" indent="0" algn="thaiDist">
              <a:buNone/>
              <a:tabLst>
                <a:tab pos="406400" algn="l"/>
                <a:tab pos="630555" algn="l"/>
              </a:tabLst>
            </a:pPr>
            <a:r>
              <a:rPr lang="th-TH" sz="32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ขั้นตอนการโน้มน้าวใจ</a:t>
            </a:r>
            <a:r>
              <a:rPr lang="en-US" sz="32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</a:p>
          <a:p>
            <a:pPr marL="0" indent="0" algn="thaiDist">
              <a:buNone/>
              <a:tabLst>
                <a:tab pos="406400" algn="l"/>
                <a:tab pos="630555" algn="l"/>
              </a:tabLst>
            </a:pPr>
            <a:r>
              <a:rPr lang="en-US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1.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ขั้นนำเสนอ ...การนำเสนอข่าวสารในการโน้มน้าวใจ ผู้โน้มน้าวใจต้องคำนึงถึง</a:t>
            </a:r>
            <a:r>
              <a:rPr lang="th-TH" sz="3200" b="1" dirty="0">
                <a:solidFill>
                  <a:srgbClr val="0070C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วิธีการนำเสนอสารให้เหมาะสม โดยเลือกช่องทางในการสื่อสารให้เหมาะสมกับเนื้อหา ข่าวสาร ตลอดจนต้องให้ผู้รับสารอยู่ในสถานที่และเวลาที่เหมาะสมในการรับสารด้วย</a:t>
            </a:r>
            <a:endParaRPr lang="en-US" sz="3200" b="1" dirty="0">
              <a:solidFill>
                <a:srgbClr val="0070C0"/>
              </a:solidFill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0" indent="0" algn="thaiDist">
              <a:buNone/>
              <a:tabLst>
                <a:tab pos="406400" algn="l"/>
                <a:tab pos="630555" algn="l"/>
              </a:tabLst>
            </a:pPr>
            <a:endParaRPr lang="en-US" sz="3200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pic>
        <p:nvPicPr>
          <p:cNvPr id="6146" name="Picture 2" descr="ทะลุพันล้าน! กองสลากพลัสแตกอีก66ล. 'สาวลพบุรี-หนุ่มนครปฐม' รับโชคมโหฬาร |  เดลินิวส์">
            <a:extLst>
              <a:ext uri="{FF2B5EF4-FFF2-40B4-BE49-F238E27FC236}">
                <a16:creationId xmlns:a16="http://schemas.microsoft.com/office/drawing/2014/main" id="{69FD3D8E-8B75-48A2-8700-52DDF6B8C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94344"/>
            <a:ext cx="5964862" cy="426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บุกอาณาจักร “กองสลากพลัส” เปิดใจ “นอท” ทุกประเด็นร้อน | เบื้องหลังข่าว กับ  กาย สวิตต์ - YouTube">
            <a:extLst>
              <a:ext uri="{FF2B5EF4-FFF2-40B4-BE49-F238E27FC236}">
                <a16:creationId xmlns:a16="http://schemas.microsoft.com/office/drawing/2014/main" id="{329D317F-A3D4-0301-8D09-EF8933C3A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65" y="2594343"/>
            <a:ext cx="6227133" cy="426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849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09FA93F-4EDB-F785-58A5-180D7A4BC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692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F5ADD27-1B9F-B1BD-9B7A-3DF444F26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0994"/>
            <a:ext cx="12192000" cy="6337005"/>
          </a:xfrm>
        </p:spPr>
        <p:txBody>
          <a:bodyPr/>
          <a:lstStyle/>
          <a:p>
            <a:pPr marL="0" indent="0" algn="thaiDist">
              <a:buNone/>
              <a:tabLst>
                <a:tab pos="406400" algn="l"/>
                <a:tab pos="630555" algn="l"/>
              </a:tabLst>
            </a:pPr>
            <a:r>
              <a:rPr lang="en-US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2. 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ขั้นให้ความสนใจ</a:t>
            </a:r>
            <a:r>
              <a:rPr lang="en-US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...การโน้มน้าวใจจะต้องก่อให้เกิดความสนใจจากผู้รับสาร</a:t>
            </a:r>
            <a:endParaRPr lang="en-US" sz="3200" b="1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AutoShape 2" descr="รู้จัก “กองสลากพลัส” หลังถูกกล่าวหา ต้นตอทำลอตเตอรี่ราคาสูงเกินจริง">
            <a:extLst>
              <a:ext uri="{FF2B5EF4-FFF2-40B4-BE49-F238E27FC236}">
                <a16:creationId xmlns:a16="http://schemas.microsoft.com/office/drawing/2014/main" id="{05C6EA14-C200-F1EC-178E-CD0EB1C9E6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9BD98B1-4A10-BD6C-2E67-98DE1CC8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89" y="1318436"/>
            <a:ext cx="10079664" cy="553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07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63E2195-924D-4186-1F4D-BBA21C42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692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1D79249-F8D7-B9DB-1843-A5CE143CA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6567"/>
            <a:ext cx="12192000" cy="6411432"/>
          </a:xfrm>
        </p:spPr>
        <p:txBody>
          <a:bodyPr/>
          <a:lstStyle/>
          <a:p>
            <a:pPr marL="0" indent="0" algn="thaiDist">
              <a:buNone/>
              <a:tabLst>
                <a:tab pos="406400" algn="l"/>
                <a:tab pos="630555" algn="l"/>
              </a:tabLst>
            </a:pPr>
            <a:r>
              <a:rPr lang="en-US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3.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ขั้นความเข้าใจ ...เป็นขั้นที่มีความสำคัญในกระบวนการโน้มน้าวใจ เพราะถ้าผู้รับสารไม่เข้าใจในความหมายของสาร การโน้มน้าวใจก็จะไม่ประสบความสำเร็จ</a:t>
            </a:r>
            <a:endParaRPr lang="th-TH" sz="3200" b="1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0" indent="0" algn="thaiDist">
              <a:buNone/>
              <a:tabLst>
                <a:tab pos="406400" algn="l"/>
                <a:tab pos="630555" algn="l"/>
              </a:tabLst>
            </a:pPr>
            <a:r>
              <a:rPr lang="th-TH" b="1" i="0" dirty="0">
                <a:solidFill>
                  <a:srgbClr val="212529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นอท กองสลากพลัส หยุดขายลอตเตอรี่ออนไลน์...ถูกดีเอสไอเข้ามาตรวจสอบและอายัดบัญชี</a:t>
            </a:r>
            <a:br>
              <a:rPr 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เตรียมขาย</a:t>
            </a:r>
            <a:r>
              <a:rPr lang="th-TH" b="1" i="0" dirty="0">
                <a:solidFill>
                  <a:srgbClr val="212529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ยาสีฟันสมุนไพร “พลัส” </a:t>
            </a:r>
            <a:r>
              <a:rPr lang="en-US" b="1" i="0" dirty="0">
                <a:solidFill>
                  <a:srgbClr val="212529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by</a:t>
            </a:r>
            <a:r>
              <a:rPr lang="th-TH" b="1" i="0" dirty="0">
                <a:solidFill>
                  <a:srgbClr val="212529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กองสลากพลัส ทางเพจ นอท พันธ์ธวัช นาควิสุทธิ์ ได้โพสต์เปิดตัว ก่อนมีแฟนๆ เข้ามาสอบถามมากมาย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1FAAE43-1986-1C39-C61F-E09D40076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428" y="2966484"/>
            <a:ext cx="9144000" cy="389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2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3E619D3-C4B8-2074-7E5A-A549D42A3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8222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E588370-2171-D817-D564-5796D43C1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3404"/>
            <a:ext cx="12192000" cy="6464595"/>
          </a:xfrm>
        </p:spPr>
        <p:txBody>
          <a:bodyPr/>
          <a:lstStyle/>
          <a:p>
            <a:pPr marL="0" indent="0" algn="thaiDist">
              <a:buNone/>
              <a:tabLst>
                <a:tab pos="406400" algn="l"/>
                <a:tab pos="630555" algn="l"/>
              </a:tabLst>
            </a:pPr>
            <a:r>
              <a:rPr lang="en-US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4.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ขั้นคล้อยตาม ...เมื่อผู้รับสารเกิดความเข้าใจในสารแล้วควรทำให้ผู้รับสารคล้อยตามสารนั้นด้วย เช่น คำนึงถึงผลดีที่จะได้รับ หรือเกิดความประทับใจในสาร </a:t>
            </a:r>
            <a:endParaRPr lang="en-US" sz="3200" b="1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sz="3200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endParaRPr lang="th-TH" dirty="0"/>
          </a:p>
        </p:txBody>
      </p:sp>
      <p:pic>
        <p:nvPicPr>
          <p:cNvPr id="5122" name="Picture 2" descr="เดินหน้าต่อ! นอท กองสลากพลัส เปิดตัวยาสีฟันสมุนไพร สินค้าใหม่ในแบรนด์เดิม">
            <a:extLst>
              <a:ext uri="{FF2B5EF4-FFF2-40B4-BE49-F238E27FC236}">
                <a16:creationId xmlns:a16="http://schemas.microsoft.com/office/drawing/2014/main" id="{2F5D5748-98F1-FA5F-6B32-4E270080F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98" y="1881963"/>
            <a:ext cx="10407502" cy="497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341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7E3A318-1EF9-345D-7265-01E282DA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8855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9659FAB-DD4E-A693-0192-E0A0FF4D1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67833"/>
            <a:ext cx="12192000" cy="6390166"/>
          </a:xfrm>
        </p:spPr>
        <p:txBody>
          <a:bodyPr/>
          <a:lstStyle/>
          <a:p>
            <a:pPr marL="0" indent="0" algn="thaiDist">
              <a:buNone/>
              <a:tabLst>
                <a:tab pos="406400" algn="l"/>
                <a:tab pos="630555" algn="l"/>
              </a:tabLst>
            </a:pPr>
            <a:r>
              <a:rPr lang="en-US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5.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ขั้นยึดเหนี่ยวสิ่งใหม่ ...เมื่อผู้รับสารเกิดความคล้อยตามแล้วขั้นต่อไป คือให้ผู้รับสารเกิดการยึดเหนี่ยวสิ่งใหม่ </a:t>
            </a:r>
            <a:endParaRPr lang="en-US" sz="3200" b="1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224717-71C9-070C-756E-FAF76E03D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6660"/>
            <a:ext cx="6230679" cy="540134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FA583D5-F2A7-E2D6-D73B-CCC3EAF3C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679" y="1456657"/>
            <a:ext cx="5961321" cy="540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49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7B325D5-67EE-DC9B-EAB5-22F1ADB13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27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167424D-C877-A821-027A-D11CB758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1628"/>
            <a:ext cx="12192000" cy="6326371"/>
          </a:xfrm>
        </p:spPr>
        <p:txBody>
          <a:bodyPr/>
          <a:lstStyle/>
          <a:p>
            <a:pPr marL="0" indent="0" algn="thaiDist">
              <a:buNone/>
              <a:tabLst>
                <a:tab pos="406400" algn="l"/>
                <a:tab pos="630555" algn="l"/>
              </a:tabLst>
            </a:pPr>
            <a:r>
              <a:rPr lang="en-US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6.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การกระทำ ...ความสำเร็จของการโน้มน้าวใจขึ้นอยู่กับปัจจัยหลายอย่างโดยเฉพาะความน่าเชื่อถือของผู้ส่งสาร</a:t>
            </a:r>
            <a:endParaRPr lang="th-TH" dirty="0"/>
          </a:p>
        </p:txBody>
      </p:sp>
      <p:pic>
        <p:nvPicPr>
          <p:cNvPr id="8194" name="Picture 2" descr="ในประเทศ - 'ดีเอสไอ' ออกหมายเรียก 'แทนไท' สอบเป็นพยาน หลังพบ 'นอท'  โอนเงินให้หลายร้อยล้าน">
            <a:extLst>
              <a:ext uri="{FF2B5EF4-FFF2-40B4-BE49-F238E27FC236}">
                <a16:creationId xmlns:a16="http://schemas.microsoft.com/office/drawing/2014/main" id="{00764B03-BC7F-ED50-5EE4-AD0601C58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50334"/>
            <a:ext cx="6096000" cy="550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รู้จัก &quot;ท็อป จิรายุส&quot; ผู้ก่อตั้ง &quot;บิทคับ&quot; แพลตฟอร์มเทรดเหรียญคริปโทฯ  ชื่อดังในเมืองไทย : PPTVHD36">
            <a:extLst>
              <a:ext uri="{FF2B5EF4-FFF2-40B4-BE49-F238E27FC236}">
                <a16:creationId xmlns:a16="http://schemas.microsoft.com/office/drawing/2014/main" id="{A2A5ACE4-D823-197E-0E7B-335A2AA7C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50334"/>
            <a:ext cx="6095999" cy="550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799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BA16714-E2B5-EF84-19D5-7764A2471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59487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4FEB1E0-A5E4-7D53-1588-CFBA2FCA6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9730"/>
            <a:ext cx="3428999" cy="6358270"/>
          </a:xfrm>
        </p:spPr>
        <p:txBody>
          <a:bodyPr/>
          <a:lstStyle/>
          <a:p>
            <a:pPr marL="457200" indent="0" algn="thaiDist">
              <a:buNone/>
            </a:pPr>
            <a:r>
              <a:rPr lang="th-TH" sz="32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กลวิธีของการโน้มน้าวใจ</a:t>
            </a:r>
            <a:endParaRPr lang="th-TH" sz="3200" b="1" dirty="0">
              <a:solidFill>
                <a:srgbClr val="FF0000"/>
              </a:solidFill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457200" indent="0" algn="thaiDist">
              <a:buNone/>
            </a:pP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 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การแสดงให้เห็นถึงความน่าเชื่อถือของบุคคลผู้โน้มน้าวใจ ...มีความรู้จริง มีคุณธรรม มีความปรารถนาดีต่อผู้อื่น</a:t>
            </a:r>
            <a:r>
              <a:rPr lang="th-TH" sz="3200" b="1" dirty="0">
                <a:solidFill>
                  <a:srgbClr val="333333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ย่อมได้รับความเชื่อถือจากบุคคลทั่วไป</a:t>
            </a:r>
            <a:endParaRPr lang="en-US" sz="3200" b="1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F8AC5DB-CD7D-9289-D6BF-8E4A73F0B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596" y="0"/>
            <a:ext cx="4410739" cy="3508743"/>
          </a:xfrm>
          <a:prstGeom prst="rect">
            <a:avLst/>
          </a:prstGeom>
        </p:spPr>
      </p:pic>
      <p:pic>
        <p:nvPicPr>
          <p:cNvPr id="9220" name="Picture 4" descr="อัพเดทชีวิต 'ธันย์-ณิชชารีย์' หญิงแกร่ง เหยื่อรถไฟสิงคโปร์  &quot;โอกาสไม่ได้หายไป เพราะพิการ&quot;">
            <a:extLst>
              <a:ext uri="{FF2B5EF4-FFF2-40B4-BE49-F238E27FC236}">
                <a16:creationId xmlns:a16="http://schemas.microsoft.com/office/drawing/2014/main" id="{DC95BF02-0A05-2EFB-DAFA-E4C120000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596" y="3508743"/>
            <a:ext cx="8394404" cy="334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F822962-6044-E67B-9EF1-1D583709E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335" y="0"/>
            <a:ext cx="3983665" cy="35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20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63479A8-3F95-FA6D-9470-8383918E6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541721"/>
          </a:xfrm>
        </p:spPr>
        <p:txBody>
          <a:bodyPr/>
          <a:lstStyle/>
          <a:p>
            <a:r>
              <a:rPr lang="th-TH" sz="4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ทักษะการเขียนเพื่องานนิเทศศาสตร์</a:t>
            </a:r>
            <a:b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36D16AC-3405-C76D-BA4F-3A325B00D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1990"/>
            <a:ext cx="5677786" cy="5816010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th-TH" sz="3600" b="1" u="none" strike="noStrike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การเขียนเพื่องานโฆษณา</a:t>
            </a:r>
          </a:p>
          <a:p>
            <a:pPr marL="0" indent="0" algn="l" fontAlgn="base">
              <a:buNone/>
            </a:pPr>
            <a: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    เป็นการนำเสนอ เผยเเพร่สินค้าหรือบริการ เป็นกิจกรรมที่มีการสื่อสารสู่มวลชน เพื่อให้มีผู้นิยมใช้สินค้าและบริการ โดยมีกำไรเป็นเป้าหมายสำคัญ</a:t>
            </a:r>
          </a:p>
          <a:p>
            <a:pPr marL="0" indent="0" algn="l" fontAlgn="base">
              <a:buNone/>
            </a:pPr>
            <a:r>
              <a:rPr lang="th-TH" sz="36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วัตถุประสงค์ของการโฆษณา</a:t>
            </a:r>
            <a:b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1. </a:t>
            </a:r>
            <a:r>
              <a:rPr lang="th-TH" sz="3600" b="1" i="0" dirty="0" err="1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เเนะนำ</a:t>
            </a:r>
            <a: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สินค้าใหม่ให้ผู้บริโภครู้จัก และเป็นที่ต้องการของประชาชน</a:t>
            </a:r>
            <a:b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2. เชิญชวนให้ผู้บริโภคใช้บริการหรือสินค้าที่เสนอ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9218" name="Picture 2" descr="เทียบแบรนด์ UNIQLO VS GU ต่างกันอย่างไร ?? ธันวาคม 2020 - Sale Here">
            <a:extLst>
              <a:ext uri="{FF2B5EF4-FFF2-40B4-BE49-F238E27FC236}">
                <a16:creationId xmlns:a16="http://schemas.microsoft.com/office/drawing/2014/main" id="{4212C5C4-1119-D935-63A6-3F213C2D4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41721"/>
            <a:ext cx="6096000" cy="531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9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F96A7F6-7DF2-607B-F4D2-2FCFFE703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27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EDE33CF-9FCC-0932-247D-68AC54B67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5935"/>
            <a:ext cx="12192000" cy="6422064"/>
          </a:xfrm>
        </p:spPr>
        <p:txBody>
          <a:bodyPr/>
          <a:lstStyle/>
          <a:p>
            <a:pPr indent="0" algn="thaiDist">
              <a:buNone/>
              <a:tabLst>
                <a:tab pos="900430" algn="l"/>
              </a:tabLst>
            </a:pPr>
            <a:r>
              <a:rPr lang="th-TH" sz="3200" b="1" dirty="0">
                <a:solidFill>
                  <a:srgbClr val="333333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 การแสดงให้เห็นตามกระบวนการของเหตุผล ...ผู้โน้มน้าวใจต้องแสดงให้เห็นว่าเรื่องที่ตนกำลังโน้มน้าวใจมีเหตุผลหนักแน่นและมีคุณค่าควรแก่การยอมรับอย่างแท้จริง</a:t>
            </a:r>
            <a:r>
              <a:rPr lang="en-US" sz="3200" b="1" dirty="0">
                <a:solidFill>
                  <a:srgbClr val="333333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 </a:t>
            </a:r>
            <a:endParaRPr lang="th-TH" sz="3200" b="1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881546E-36FD-D9BE-635E-7B6CB1C11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7534"/>
            <a:ext cx="12192000" cy="505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05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636335B-627E-447C-BE3B-D4A91618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957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9C97659-14BB-D9EB-3A50-F0A651444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4670"/>
            <a:ext cx="12192000" cy="6443329"/>
          </a:xfrm>
        </p:spPr>
        <p:txBody>
          <a:bodyPr/>
          <a:lstStyle/>
          <a:p>
            <a:pPr indent="0" algn="thaiDist">
              <a:buNone/>
              <a:tabLst>
                <a:tab pos="900430" algn="l"/>
              </a:tabLst>
            </a:pPr>
            <a:r>
              <a:rPr lang="th-TH" sz="3200" b="1" dirty="0">
                <a:solidFill>
                  <a:srgbClr val="333333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 การแสดงให้เห็นถึงความรู้สึกและอารมณ์ร่วม ...บุคคลที่มีอารมณ์ร่วมกันคล้อยตามกันได้ง่ายกว่าบุคคลที่มีความรู้สึกอคติต่อกัน เมื่อใดที่ผู้โน้มน้าวใจแสดงอารมณ์ร่วมออกมาการโน้มน้าวใจก็จะประสบความสำเร็จ</a:t>
            </a:r>
            <a:r>
              <a:rPr lang="en-US" sz="3200" b="1" dirty="0">
                <a:solidFill>
                  <a:srgbClr val="333333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 </a:t>
            </a:r>
            <a:endParaRPr lang="en-US" sz="3200" b="1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72EFE8-8E4D-6C3D-E417-D30FCADB5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53" y="1669312"/>
            <a:ext cx="9124508" cy="51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90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00C7FCB-84A1-7032-96E7-3EEBCC5E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59487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A5AA151-4A85-EB4A-FF19-0B15F8EBC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9730"/>
            <a:ext cx="12192000" cy="6358269"/>
          </a:xfrm>
        </p:spPr>
        <p:txBody>
          <a:bodyPr/>
          <a:lstStyle/>
          <a:p>
            <a:pPr indent="0" algn="thaiDist">
              <a:buNone/>
              <a:tabLst>
                <a:tab pos="900430" algn="l"/>
              </a:tabLst>
            </a:pPr>
            <a:r>
              <a:rPr lang="th-TH" sz="3200" b="1" dirty="0">
                <a:solidFill>
                  <a:srgbClr val="333333"/>
                </a:solidFill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 </a:t>
            </a:r>
            <a:r>
              <a:rPr lang="th-TH" sz="3200" b="1" dirty="0">
                <a:solidFill>
                  <a:srgbClr val="333333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การแสดงให้เห็นทางเลือกทั้งด้านดีและด้านลบ ...ผู้โน้มน้าวใจต้องโน้มน้าวใจผู้รับสารให้เชื่อถือ หรือปฏิบัติเฉพาะทางที่ตนต้องการ โดยชี้ให้เห็นว่าสิ่งนั้นมีด้านที่เป็นโทษอย่างไร / ด้านที่เป็นคุณอย่างไร</a:t>
            </a:r>
            <a:r>
              <a:rPr lang="en-US" sz="3200" b="1" dirty="0">
                <a:solidFill>
                  <a:srgbClr val="333333"/>
                </a:solidFill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??</a:t>
            </a:r>
            <a:endParaRPr lang="en-US" sz="3200" b="1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67173F-CEA2-78ED-0057-BA4C7A0D9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16" y="2386012"/>
            <a:ext cx="9027042" cy="447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52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7DB4E8-375E-00F7-9B99-F0E7F277F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8222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FDD5C35-2522-D60E-0A19-C47C2141D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6566"/>
            <a:ext cx="12192000" cy="6411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จรรยาบรรณที่สำคัญที่ผู้พูดควรยึดถือปฏิบัติ</a:t>
            </a:r>
          </a:p>
          <a:p>
            <a:pPr marL="0" indent="0" algn="thaiDist">
              <a:buNone/>
              <a:tabLst>
                <a:tab pos="304800" algn="l"/>
                <a:tab pos="457200" algn="l"/>
                <a:tab pos="630555" algn="l"/>
              </a:tabLst>
            </a:pPr>
            <a:r>
              <a:rPr lang="th-TH" sz="32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 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ความซื่อตรง ...ผู้พูดต้องมีความซื่อตรงต่อการใช้คำพูด ต้องเป็นคำพูดที่แสดงความสุจริตใจ</a:t>
            </a:r>
            <a:r>
              <a:rPr lang="th-TH" sz="32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เที่ยงธรรม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น่าเชื่อถือ ไม่พูดเอาแต่ประโยชน์ส่วนตน ไม่พูดหลอกลวง</a:t>
            </a:r>
            <a:r>
              <a:rPr lang="th-TH" sz="32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ไม่พูดโป้ปดมดเท็จ ไม่พูดตลบตะแลงหรือพูดจูงใจจนเกินขอบเขตของความเป็นจริงอาจทำให้เห็นว่าเป็นการหลอกลวง ดังนั้น ผู้พูดควรยึดมั่นการพูดบนรากฐานของความเป็นจริง</a:t>
            </a:r>
            <a:endParaRPr lang="en-US" sz="3200" b="1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E8EC2BA-EA7E-C29B-AAE7-4C4154796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966484"/>
            <a:ext cx="9525000" cy="389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64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58AC12D-D6EA-8508-4DFE-BF8477DFF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325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7EC5975-F7E4-EAB1-63F7-251A396E1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67833"/>
            <a:ext cx="4763386" cy="6390166"/>
          </a:xfrm>
        </p:spPr>
        <p:txBody>
          <a:bodyPr/>
          <a:lstStyle/>
          <a:p>
            <a:pPr marL="0" indent="0" algn="thaiDist">
              <a:buNone/>
              <a:tabLst>
                <a:tab pos="304800" algn="l"/>
                <a:tab pos="457200" algn="l"/>
                <a:tab pos="630555" algn="l"/>
              </a:tabLst>
            </a:pP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 ความรับผิดชอบ ... ผู้พูดต้องรับผิดชอบต่อถ้อยคำ หรือเรื่องที่ได้เสนอต่อผู้ฟัง เมื่อพูดไปอย่างไรก็พร้อมที่จะเผชิญและรับผิดชอบต่อสิ่งที่จะเกิดตามมาในทุกกรณี</a:t>
            </a:r>
          </a:p>
          <a:p>
            <a:pPr marL="0" indent="0" algn="thaiDist">
              <a:buNone/>
              <a:tabLst>
                <a:tab pos="304800" algn="l"/>
                <a:tab pos="457200" algn="l"/>
                <a:tab pos="630555" algn="l"/>
              </a:tabLst>
            </a:pPr>
            <a:r>
              <a:rPr lang="th-TH" sz="32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                               ... 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ผู้พูดต้องพิจารณาไตร่ตรองให้รอบคอบโดย </a:t>
            </a:r>
            <a:r>
              <a:rPr lang="en-US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“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คิดก่อนพูด</a:t>
            </a:r>
            <a:r>
              <a:rPr lang="en-US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”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ไม่ใช่ </a:t>
            </a:r>
            <a:r>
              <a:rPr lang="en-US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“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พูดก่อนคิด</a:t>
            </a:r>
            <a:r>
              <a:rPr lang="en-US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”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สำหรับผู้พูดที่ปราศจากความรับผิดชอบ จะเห็นได้จากการพยายามหลบหลีกหรือปัดความรับผิดชอบที่พึงจะเกิดขึ้นรวมทั้งการปฏิเสธไม่ยอมรับว่าเป็นคำพูดของตน</a:t>
            </a:r>
            <a:endParaRPr lang="en-US" sz="3200" b="1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C5D62F9-8FF6-2BF3-134C-5CD050B27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725" y="0"/>
            <a:ext cx="645527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82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414A862-79C2-D0AC-5F8E-BFED27BB6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692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4A4E472-3D25-0BB2-6EEA-930D1D44F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50874"/>
            <a:ext cx="12192000" cy="6507125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th-TH" sz="2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"นิด้าโพล“</a:t>
            </a:r>
            <a:r>
              <a:rPr lang="th-TH" sz="2600" b="1" dirty="0">
                <a:solidFill>
                  <a:srgbClr val="1B1B1B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6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เผยความคิดเห็นประชาชนชาวกรุงเทพ</a:t>
            </a:r>
            <a:r>
              <a:rPr lang="th-TH" sz="2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ฯ</a:t>
            </a:r>
            <a:r>
              <a:rPr lang="th-TH" sz="26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เรื่อง </a:t>
            </a:r>
            <a:r>
              <a:rPr lang="th-TH" sz="2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"6 เดือนผู้ว่า</a:t>
            </a:r>
            <a:r>
              <a:rPr lang="th-TH" sz="2600" b="1" i="0" dirty="0" err="1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ฯชัช</a:t>
            </a:r>
            <a:r>
              <a:rPr lang="th-TH" sz="2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ชาติ" </a:t>
            </a:r>
            <a:endParaRPr lang="th-TH" sz="2600" b="1" dirty="0">
              <a:solidFill>
                <a:srgbClr val="1B1B1B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l">
              <a:buNone/>
            </a:pPr>
            <a: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1. การเพิ่มพื้นที่สีเขียว</a:t>
            </a:r>
            <a:r>
              <a:rPr lang="th-TH" sz="2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 สวนสาธารณะ </a:t>
            </a:r>
            <a: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 ร้อยละ 39.07  ดีมาก / ร้อยละ 36.40 ค่อนข้างดี / ร้อยละ 13.33 ไม่ค่อยดี / ร้อยละ 9.13 ไม่ดีเลย และร้อยละ 2.07 ไม่มีข้อมูล</a:t>
            </a:r>
            <a:b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2. การส่งเสริมการ</a:t>
            </a:r>
            <a:r>
              <a:rPr lang="th-TH" sz="2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ท่องเที่ยว</a:t>
            </a:r>
            <a: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ใน กทม. ร้อยละ 40.54 ค่อนข้างดี / ร้อยละ 38.13 ดีมาก / ร้อยละ 11.33 ไม่ค่อยดี / ร้อยละ 7.53 ไม่ดีเลย และร้อยละ 2.47 ไม่มีข้อมูล</a:t>
            </a:r>
            <a:b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3. การสนับสนุนการ</a:t>
            </a:r>
            <a:r>
              <a:rPr lang="th-TH" sz="2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กีฬา</a:t>
            </a:r>
            <a: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 ร้อยละ 38.40 ค่อนข้างดี / ร้อยละ 34.87 ดีมาก / ร้อยละ 14.60 ไม่ค่อยดี / ร้อยละ 9.00 ไม่ดีเลย และร้อยละ 3.13 ไม่มีข้อมูล</a:t>
            </a:r>
            <a:b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4. การแก้ไขปัญหา</a:t>
            </a:r>
            <a:r>
              <a:rPr lang="th-TH" sz="2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ความสะอาด</a:t>
            </a:r>
            <a: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 ขยะ ฝุ่นละออง น้ำเสีย ร้อยละ 39.73 ค่อนข้างดี / ร้อยละ 33.13 ดีมาก / ร้อยละ 16.40 ไม่ค่อยดี / ร้อยละ 9.87 ไม่ดีเลย และร้อยละ 0.87  ไม่มีข้อมูล</a:t>
            </a:r>
            <a:b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5. การแก้ไขปัญหา</a:t>
            </a:r>
            <a:r>
              <a:rPr lang="th-TH" sz="2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น้ำท่วม</a:t>
            </a:r>
            <a: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 ร้อยละ 34.87 ค่อนข้างดี / ร้อยละ 31.80 ดีมาก / ร้อยละ 18.93 ไม่ค่อยดี / ร้อยละ 13.40 ไม่ดีเลย และร้อยละ 1.00  ไม่มีข้อมูล</a:t>
            </a:r>
            <a:b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6. การปรับปรุงการให้</a:t>
            </a:r>
            <a:r>
              <a:rPr lang="th-TH" sz="2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บริการในหน่วยงานของ กทม.</a:t>
            </a:r>
            <a: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 ร้อยละ 40.40 ค่อนข้างดี / ร้อยละ 29.53 ดีมาก / ร้อยละ 16.00 ไม่ค่อยดี / ร้อยละ 9.67 ไม่ดีเลย และร้อยละ 4.40  ไม่มีข้อมูล</a:t>
            </a:r>
            <a:b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7. การปรับปรุงและจัด</a:t>
            </a:r>
            <a:r>
              <a:rPr lang="th-TH" sz="2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ระเบียบทางเท้า</a:t>
            </a:r>
            <a: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 เช่น หาบเร่แผงลอย การจอดยานพาหนะหรือตั้งร้านบนทางเท้า ร้อยละ 41.13 ค่อนข้างดี / ร้อยละ 29.27 ดีมาก / ร้อยละ 16.07 ไม่ค่อยดี / ร้อยละ 10.53 ไม่ดีเลย และร้อยละ 3.00 ไม่มีข้อมูล</a:t>
            </a:r>
            <a:b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8. การปรับปรุง</a:t>
            </a:r>
            <a:r>
              <a:rPr lang="th-TH" sz="2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ทัศนียภาพ</a:t>
            </a:r>
            <a:r>
              <a:rPr lang="th-TH" sz="2600" b="1" i="0" dirty="0">
                <a:solidFill>
                  <a:srgbClr val="1B1B1B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 ถนน ตรอก ซอย ร้อยละ 41.33 ค่อนข้างดี / ร้อยละ 29.20 ดีมาก / ร้อยละ 18.07 ไม่ค่อยดี / ร้อยละ 10.27 ไม่ดีเลย และร้อยละ 1.13 ไม่มีข้อมูล</a:t>
            </a: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95500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C2199BC-2A49-5F54-AA1F-5C45DCC4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692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67AD4F7-84A1-CD04-A128-F897917D5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5934"/>
            <a:ext cx="5220586" cy="6422065"/>
          </a:xfrm>
        </p:spPr>
        <p:txBody>
          <a:bodyPr>
            <a:normAutofit/>
          </a:bodyPr>
          <a:lstStyle/>
          <a:p>
            <a:pPr marL="0" indent="0" algn="thaiDist">
              <a:buNone/>
              <a:tabLst>
                <a:tab pos="304800" algn="l"/>
                <a:tab pos="457200" algn="l"/>
                <a:tab pos="630555" algn="l"/>
              </a:tabLst>
            </a:pPr>
            <a:r>
              <a:rPr lang="th-TH" sz="32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* 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ความจริงใจและความปรารถนาดี ... ผู้พูดต้องแสดงความจริงใจ ความปรารถนาดี แสดงความเป็นมิตรไมตรีต่อผู้ฟัง  </a:t>
            </a:r>
          </a:p>
          <a:p>
            <a:pPr marL="0" indent="0" algn="thaiDist">
              <a:buNone/>
              <a:tabLst>
                <a:tab pos="304800" algn="l"/>
                <a:tab pos="457200" algn="l"/>
                <a:tab pos="630555" algn="l"/>
              </a:tabLst>
            </a:pPr>
            <a:r>
              <a:rPr lang="th-TH" sz="32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                                                         ... 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ผู้พูด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มีความรู้สึกอย่างไรก็แสดงออกอย่างตรงไปตรงมา </a:t>
            </a:r>
            <a:r>
              <a:rPr lang="th-TH" sz="32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ไม่แสดงอาการแสแสร้ง ไม่ควรพูดอาฆาต มุ่งร้าย หรือโกรธแค้นผู้ฟัง แต่ถ้าต้องการจะยกย่องสรรเสริญ ชมเชย ก็ควรแสดงด้วยความจริงใจมิใช่พูดประชดประชัน</a:t>
            </a:r>
            <a:endParaRPr lang="en-US" sz="3200" b="1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55DB32E-322E-1C3D-C7AE-DDD5F8088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287" y="0"/>
            <a:ext cx="3345712" cy="329609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6AE06F1-BD4E-9C32-2682-69627FEA9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287" y="3296093"/>
            <a:ext cx="3345711" cy="356190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3625BD4-3B49-CCC6-DDDA-9C34A4435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339" y="0"/>
            <a:ext cx="344494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75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70680FA-F365-7164-FFA9-F34E7C08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45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042A1079-B1E0-58B1-F01D-08C8819F2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177459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E9C257D-C756-CF0F-BC98-EE7F97408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48856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CD6FA8E2-E3A2-E990-C5B1-E521AD977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1842" y="765544"/>
            <a:ext cx="8708065" cy="6092456"/>
          </a:xfrm>
        </p:spPr>
      </p:pic>
    </p:spTree>
    <p:extLst>
      <p:ext uri="{BB962C8B-B14F-4D97-AF65-F5344CB8AC3E}">
        <p14:creationId xmlns:p14="http://schemas.microsoft.com/office/powerpoint/2010/main" val="10651185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B9DD4BC-EB8C-4259-A32D-9D9AA18D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78D00BC-7E37-4DEB-9444-5D95487B3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27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062D051-927F-5CD9-A2A1-0994E597D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059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FFE0EBF-58E2-7DE1-B0BF-E0267E4F3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6567"/>
            <a:ext cx="4199860" cy="6411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หลักในการเขียนโฆษณา</a:t>
            </a:r>
            <a:b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solidFill>
                  <a:srgbClr val="37373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 </a:t>
            </a:r>
            <a: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บอกเหตุผลของการใช้สินค้าหรือบริการ</a:t>
            </a:r>
            <a:b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solidFill>
                  <a:srgbClr val="37373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บอกรายละเอียดสินค้าในด้านคุณภาพ ราคา ความสะดวกสบาย</a:t>
            </a:r>
            <a:b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solidFill>
                  <a:srgbClr val="37373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3. </a:t>
            </a:r>
            <a: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เขียนโน้มน้าวใจผู้บริโภคให้มีความต้องการใช้สินค้า</a:t>
            </a:r>
            <a:r>
              <a:rPr lang="th-TH" sz="3600" b="1" i="0" dirty="0" err="1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เเละ</a:t>
            </a:r>
            <a: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บริการ</a:t>
            </a:r>
            <a:b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solidFill>
                  <a:srgbClr val="37373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4.</a:t>
            </a:r>
            <a: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มีการจูงใจ เช่น ลดราคา มีของ</a:t>
            </a:r>
            <a:r>
              <a:rPr lang="th-TH" sz="3600" b="1" i="0" dirty="0" err="1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เเถม</a:t>
            </a:r>
            <a: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ได้รับสิทธิพิเศษ บริการทั้งเงินสด</a:t>
            </a:r>
            <a:r>
              <a:rPr lang="th-TH" sz="3600" b="1" i="0" dirty="0" err="1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เเละ</a:t>
            </a:r>
            <a: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เงินผ่อน เป็นต้น</a:t>
            </a:r>
          </a:p>
        </p:txBody>
      </p:sp>
      <p:pic>
        <p:nvPicPr>
          <p:cNvPr id="11266" name="Picture 2" descr="Systema SLIM TEQ Toothbrush แปรงสีฟัน ซิสเท็มมา สลิมเทค | Lazada.co.th">
            <a:extLst>
              <a:ext uri="{FF2B5EF4-FFF2-40B4-BE49-F238E27FC236}">
                <a16:creationId xmlns:a16="http://schemas.microsoft.com/office/drawing/2014/main" id="{9F830F04-C91B-FE1F-50B2-1924488A2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60" y="3104706"/>
            <a:ext cx="4465675" cy="375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ออกแบบภาพสำหรับโฆษณารถยนต์ป้ายแดง,มือสอง รถบรรทุก รถมอเตอร์ไซค์ แบบสุดปัง">
            <a:extLst>
              <a:ext uri="{FF2B5EF4-FFF2-40B4-BE49-F238E27FC236}">
                <a16:creationId xmlns:a16="http://schemas.microsoft.com/office/drawing/2014/main" id="{DCFDE002-0F52-37CF-6DF1-3B4BCB272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535" y="3104706"/>
            <a:ext cx="3526465" cy="375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พาส่อง เก้าอี้นวดไฟฟ้า ยี่ห้อไหนน่าใช้ นวดสบาย โบกมือลาอาการปวดเมื่อย  ตุลาคม 2022 - Sale Here">
            <a:extLst>
              <a:ext uri="{FF2B5EF4-FFF2-40B4-BE49-F238E27FC236}">
                <a16:creationId xmlns:a16="http://schemas.microsoft.com/office/drawing/2014/main" id="{330FAC6B-03DD-A121-84AE-7B053155D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381" y="85060"/>
            <a:ext cx="6907619" cy="301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61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3D11033-7B23-61DD-5F50-F57B1170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27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76750C4-B3F9-2C48-764C-02709AEE7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7200"/>
            <a:ext cx="4720856" cy="64007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sz="36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การใช้ภาษาเพื่อการเขียนโฆษณา</a:t>
            </a:r>
          </a:p>
          <a:p>
            <a:pPr marL="0" indent="0">
              <a:buNone/>
            </a:pPr>
            <a:b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solidFill>
                  <a:srgbClr val="37373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  </a:t>
            </a:r>
            <a: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ใช้สำนวนที่น่าสนใจ จดจำได้ง่าย</a:t>
            </a:r>
            <a:b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solidFill>
                  <a:srgbClr val="37373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2.</a:t>
            </a:r>
            <a: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 ใช้ข้อความที่กะทัดรัด สละสลวย เพื่อให้สื่อเรื่องได้ตรงตามวัตถุประสงค์และเข้าใจง่าย</a:t>
            </a:r>
            <a:b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solidFill>
                  <a:srgbClr val="37373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3. </a:t>
            </a:r>
            <a: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เขียนอักษรให้อ่านง่าย เขียนสะกดการันต์เพื่อความถูกต้อง</a:t>
            </a:r>
            <a:b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solidFill>
                  <a:srgbClr val="37373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4. </a:t>
            </a:r>
            <a: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ใช้ภาษาที่บ่งบอกให้รู้ว่าสินค้าที่นำเสนอคืออะไร ใช้ประโยชน์อะไร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373737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5. ไม่เขียนข้อความเกินความจริง และไม่ใส่ร้ายสินค้าชนิดอื่นๆ</a:t>
            </a:r>
          </a:p>
          <a:p>
            <a:pPr marL="0" indent="0">
              <a:buNone/>
            </a:pPr>
            <a:r>
              <a:rPr lang="th-TH" sz="3600" b="1" dirty="0">
                <a:solidFill>
                  <a:srgbClr val="373737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** 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ตัวอย่างการเขียนงานโฆษณา(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amonkangmail.wordpress.com</a:t>
            </a: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sz="2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4" descr="การเขียนโฆษณา | การเขียนเพื่อกิจเฉพาะ">
            <a:extLst>
              <a:ext uri="{FF2B5EF4-FFF2-40B4-BE49-F238E27FC236}">
                <a16:creationId xmlns:a16="http://schemas.microsoft.com/office/drawing/2014/main" id="{79F6F197-F170-6AFE-CB64-87D57BD69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856" y="74428"/>
            <a:ext cx="7471144" cy="678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777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A6C6F12-6E93-5DB3-FEE6-4ED8C2FFC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8222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9FE45F88-9D0F-EEFB-45A6-243FE0B9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437" y="265815"/>
            <a:ext cx="9750056" cy="6592184"/>
          </a:xfrm>
        </p:spPr>
      </p:pic>
    </p:spTree>
    <p:extLst>
      <p:ext uri="{BB962C8B-B14F-4D97-AF65-F5344CB8AC3E}">
        <p14:creationId xmlns:p14="http://schemas.microsoft.com/office/powerpoint/2010/main" val="3152906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634982-4A6F-EDC4-8462-106EB8461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8222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7540BD05-CF59-5F16-2E4C-8382E9B55D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242"/>
            <a:ext cx="7921256" cy="65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44353AC2-4488-14EB-D885-CE762F508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16" y="340242"/>
            <a:ext cx="4185684" cy="65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163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E99C7CD-3198-295F-C98F-0CC05F2BE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8222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A48EF19-1F54-C80E-C4D7-6A0132DCD4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181"/>
            <a:ext cx="12191999" cy="660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64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AA45429-87D9-A8F8-7D2D-0B3BB69E6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7590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pic>
        <p:nvPicPr>
          <p:cNvPr id="4098" name="Picture 2" descr="77PPP - ยาปวดหาย (Poad-Hai aspirin) Published: นสพ.กรุงเทพฯวารศัพท์  ๑๐/๐๗/๒๔๘๓ Krungthep Varasab Daily News 10/07/1940 Image Source: Kyoto  University Library, Japan | Facebook">
            <a:extLst>
              <a:ext uri="{FF2B5EF4-FFF2-40B4-BE49-F238E27FC236}">
                <a16:creationId xmlns:a16="http://schemas.microsoft.com/office/drawing/2014/main" id="{23B3692B-491C-31DE-0C52-544F2688BE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0873"/>
            <a:ext cx="5773478" cy="650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ทำไมกินพาราแล้วถึงหายปวด - Pantip">
            <a:extLst>
              <a:ext uri="{FF2B5EF4-FFF2-40B4-BE49-F238E27FC236}">
                <a16:creationId xmlns:a16="http://schemas.microsoft.com/office/drawing/2014/main" id="{CC5B0793-A82D-ACF6-2DCC-F3431762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81" y="350873"/>
            <a:ext cx="5993218" cy="650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088916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เหลี่ยมเพชร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เหลี่ยมเพชร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</TotalTime>
  <Words>2157</Words>
  <Application>Microsoft Office PowerPoint</Application>
  <PresentationFormat>แบบจอกว้าง</PresentationFormat>
  <Paragraphs>81</Paragraphs>
  <Slides>39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39</vt:i4>
      </vt:variant>
    </vt:vector>
  </HeadingPairs>
  <TitlesOfParts>
    <vt:vector size="48" baseType="lpstr">
      <vt:lpstr>Angsana New</vt:lpstr>
      <vt:lpstr>Arial</vt:lpstr>
      <vt:lpstr>Cordia New</vt:lpstr>
      <vt:lpstr>db_heavent</vt:lpstr>
      <vt:lpstr>IrisUPC</vt:lpstr>
      <vt:lpstr>Times New Roman</vt:lpstr>
      <vt:lpstr>Trebuchet MS</vt:lpstr>
      <vt:lpstr>Wingdings 3</vt:lpstr>
      <vt:lpstr>เหลี่ยมเพชร</vt:lpstr>
      <vt:lpstr>รหัสวิชา MCA1109  รายวิชา  การนำเสนอเชิงนิเทศศาสตร์  </vt:lpstr>
      <vt:lpstr>งานนำเสนอ PowerPoint</vt:lpstr>
      <vt:lpstr>ทักษะการเขียนเพื่องานนิเทศศาสตร์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การเขียนเพื่องานประชาสัมพันธ์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ปตท. เร่งให้ความช่วยเหลือผู้ได้ผลกระทบจากเหตุการณ์ก๊าซฯ รั่ว (ฉบับที่ 2) </vt:lpstr>
      <vt:lpstr>  ทฤษฎีโน้มน้าวใจเพื่อการพูดและการนำเสนอในงานนิเทศศาสตร์   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รหัสวิชา MCA1109  รายวิชา  การนำเสนอเชิงนิเทศศาสตร์</dc:title>
  <dc:creator>Win11Home</dc:creator>
  <cp:lastModifiedBy>Win11Home</cp:lastModifiedBy>
  <cp:revision>7</cp:revision>
  <dcterms:created xsi:type="dcterms:W3CDTF">2023-05-02T09:05:05Z</dcterms:created>
  <dcterms:modified xsi:type="dcterms:W3CDTF">2023-05-10T09:19:42Z</dcterms:modified>
</cp:coreProperties>
</file>