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5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22D17-92E8-486A-9FCF-44C030E7D7EE}" type="datetimeFigureOut">
              <a:rPr lang="th-TH" smtClean="0"/>
              <a:t>26/08/60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23B70-AC3A-485E-89D4-59D8EEBBAB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72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23B70-AC3A-485E-89D4-59D8EEBBABEF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5481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239E261-596A-4674-9731-8E236B862E25}" type="datetime1">
              <a:rPr lang="en-US" smtClean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74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4F287-3613-4CF9-B82E-2C93A8262393}" type="datetime1">
              <a:rPr lang="en-US" smtClean="0"/>
              <a:t>8/26/2017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9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D376-C2E4-47C1-A597-910703B4DD04}" type="datetime1">
              <a:rPr lang="en-US" smtClean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33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ED2C-4CD5-48EB-B6AE-510AD968FB71}" type="datetime1">
              <a:rPr lang="en-US" smtClean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65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6134-F4FB-48F2-943D-E15FB1CF0151}" type="datetime1">
              <a:rPr lang="en-US" smtClean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02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4934-97E1-4FA4-B19C-FA4DDAAFF7FB}" type="datetime1">
              <a:rPr lang="en-US" smtClean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24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825F-38A6-4078-93C9-9636EAE77262}" type="datetime1">
              <a:rPr lang="en-US" smtClean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01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F416-95EF-4B3C-8D6E-C4D2CEE1AFBF}" type="datetime1">
              <a:rPr lang="en-US" smtClean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11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96D6-FB57-4614-9B86-567EC722B8CE}" type="datetime1">
              <a:rPr lang="en-US" smtClean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3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3D3C-5127-4F89-8DAC-6973484F607B}" type="datetime1">
              <a:rPr lang="en-US" smtClean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9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F364-6AD5-4A52-A835-0ADFEA01210C}" type="datetime1">
              <a:rPr lang="en-US" smtClean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0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1001-791E-4B0B-B6DB-0EB4F4ADBADA}" type="datetime1">
              <a:rPr lang="en-US" smtClean="0"/>
              <a:t>8/26/2017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5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05B1-155C-47D2-96F3-A68BEFA190C8}" type="datetime1">
              <a:rPr lang="en-US" smtClean="0"/>
              <a:t>8/26/2017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5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6C2D-9210-4DD2-9FE0-CD4A3ACC11D2}" type="datetime1">
              <a:rPr lang="en-US" smtClean="0"/>
              <a:t>8/26/2017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0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74DB-3BD3-43E8-90B2-AD845B2E5E00}" type="datetime1">
              <a:rPr lang="en-US" smtClean="0"/>
              <a:t>8/26/2017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7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8D28-F159-46B2-A110-356ED27B0078}" type="datetime1">
              <a:rPr lang="en-US" smtClean="0"/>
              <a:t>8/26/2017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9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3519-0608-4D8D-99C4-96A36F7D216F}" type="datetime1">
              <a:rPr lang="en-US" smtClean="0"/>
              <a:t>8/26/2017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2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694ABE-4670-4437-9D94-C78ABB6E5E56}" type="datetime1">
              <a:rPr lang="en-US" smtClean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74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หลักนิเทศศาสตร์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sz="3200" dirty="0" smtClean="0"/>
              <a:t>บทที่ </a:t>
            </a:r>
            <a:r>
              <a:rPr lang="en-US" sz="3200" dirty="0" smtClean="0"/>
              <a:t>3 </a:t>
            </a:r>
            <a:r>
              <a:rPr lang="th-TH" sz="3200" dirty="0" smtClean="0"/>
              <a:t>แบบจำลองกระบวนการสื่อสาร</a:t>
            </a:r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7326" y="449618"/>
            <a:ext cx="1179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Week   </a:t>
            </a:r>
            <a:r>
              <a:rPr lang="en-US" smtClean="0"/>
              <a:t>3-4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60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แบบจำลองกระบวนการสื่อสารของลาสเวลล์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2782957"/>
            <a:ext cx="10779548" cy="17704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แบบจำลองกระบวนการสื่อสารของลาสเวลล์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833" y="2524539"/>
            <a:ext cx="11586004" cy="2446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แบบจำลองกระบวนการสื่อสารของแชนนอน และ วีเวอร์</a:t>
            </a:r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2304131"/>
            <a:ext cx="11078680" cy="41593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แบบจำลองกระบวนการสื่อสารของวิลเบอร์  แช</a:t>
            </a:r>
            <a:r>
              <a:rPr lang="th-TH" dirty="0" smtClean="0"/>
              <a:t>รมม์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624929" cy="3649133"/>
          </a:xfrm>
        </p:spPr>
        <p:txBody>
          <a:bodyPr>
            <a:noAutofit/>
          </a:bodyPr>
          <a:lstStyle/>
          <a:p>
            <a:r>
              <a:rPr lang="th-TH" sz="3600" dirty="0"/>
              <a:t>ในบทความชื่อ “</a:t>
            </a:r>
            <a:r>
              <a:rPr lang="en-US" sz="3600" dirty="0"/>
              <a:t>How communication works” </a:t>
            </a:r>
            <a:r>
              <a:rPr lang="th-TH" sz="3600" dirty="0"/>
              <a:t>ซึ่งตีพิมพ์ในปี ค.ศ. 1954 วิลเบอร์ แชรมม์ (</a:t>
            </a:r>
            <a:r>
              <a:rPr lang="en-US" sz="3600" dirty="0"/>
              <a:t>Wilbur </a:t>
            </a:r>
            <a:r>
              <a:rPr lang="en-US" sz="3600" dirty="0" smtClean="0"/>
              <a:t>Schramm</a:t>
            </a:r>
            <a:r>
              <a:rPr lang="th-TH" sz="3600" dirty="0" smtClean="0"/>
              <a:t>)</a:t>
            </a:r>
            <a:r>
              <a:rPr lang="en-US" sz="3600" dirty="0" smtClean="0"/>
              <a:t> </a:t>
            </a:r>
            <a:r>
              <a:rPr lang="th-TH" sz="3600" dirty="0"/>
              <a:t>ได้นำเสนอแนวคิดและแบบจำลองกระบวนการสื่อสารไว้หลายรูปแบบ (</a:t>
            </a:r>
            <a:r>
              <a:rPr lang="en-US" sz="3600" dirty="0"/>
              <a:t>Schramm, 1954, pp. </a:t>
            </a:r>
            <a:r>
              <a:rPr lang="en-US" sz="3600" dirty="0" smtClean="0"/>
              <a:t>3-26</a:t>
            </a:r>
            <a:r>
              <a:rPr lang="th-TH" sz="3600" dirty="0" smtClean="0"/>
              <a:t>)</a:t>
            </a:r>
            <a:r>
              <a:rPr lang="en-US" sz="3600" dirty="0" smtClean="0"/>
              <a:t> </a:t>
            </a:r>
            <a:r>
              <a:rPr lang="th-TH" sz="3600" dirty="0"/>
              <a:t>เมื่อพิจารณาแล้วจะเห็นพัฒนาการทาง</a:t>
            </a:r>
            <a:r>
              <a:rPr lang="th-TH" sz="3600" dirty="0" smtClean="0"/>
              <a:t>ความคิดของ</a:t>
            </a:r>
            <a:r>
              <a:rPr lang="th-TH" sz="3600" dirty="0"/>
              <a:t>แชรมม์ที่มีต่อกระบวนการสื่อสาร จากการมองกระบวนการสื่อสารแบบเส้นตรง (</a:t>
            </a:r>
            <a:r>
              <a:rPr lang="en-US" sz="3600" dirty="0"/>
              <a:t>linear </a:t>
            </a:r>
            <a:r>
              <a:rPr lang="en-US" sz="3600" dirty="0" smtClean="0"/>
              <a:t>view</a:t>
            </a:r>
            <a:r>
              <a:rPr lang="th-TH" sz="3600" dirty="0" smtClean="0"/>
              <a:t>)</a:t>
            </a:r>
            <a:r>
              <a:rPr lang="en-US" sz="3600" dirty="0" smtClean="0"/>
              <a:t> </a:t>
            </a:r>
            <a:r>
              <a:rPr lang="th-TH" sz="3600" dirty="0"/>
              <a:t>เป็นการมองเชิงปฏิสัมพันธ์ (</a:t>
            </a:r>
            <a:r>
              <a:rPr lang="en-US" sz="3600" dirty="0"/>
              <a:t>interactive </a:t>
            </a:r>
            <a:r>
              <a:rPr lang="en-US" sz="3600" dirty="0" smtClean="0"/>
              <a:t>view</a:t>
            </a:r>
            <a:r>
              <a:rPr lang="th-TH" sz="3600" dirty="0" smtClean="0"/>
              <a:t>)</a:t>
            </a:r>
            <a:r>
              <a:rPr lang="en-US" sz="3600" dirty="0" smtClean="0"/>
              <a:t> </a:t>
            </a:r>
            <a:r>
              <a:rPr lang="th-TH" sz="3600" dirty="0"/>
              <a:t>พัฒนาการทางความคิดดังกล่าวปรากฏในแบบจำลองทั้ง 3 แบบ </a:t>
            </a:r>
            <a:r>
              <a:rPr lang="th-TH" sz="3600" dirty="0" smtClean="0"/>
              <a:t>ดังต่อไปนี้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58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แบบจำลองกระบวนการสื่อสารของแชรมม์: แบบที่ </a:t>
            </a:r>
            <a:r>
              <a:rPr lang="th-TH" dirty="0" smtClean="0"/>
              <a:t>1</a:t>
            </a:r>
            <a:endParaRPr lang="th-TH" dirty="0"/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2464906"/>
            <a:ext cx="11052266" cy="26451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แบบจำลองกระบวนการสื่อสารของแชรมม์: แบบที่ </a:t>
            </a:r>
            <a:r>
              <a:rPr lang="th-TH" dirty="0" smtClean="0"/>
              <a:t>2</a:t>
            </a:r>
            <a:endParaRPr lang="th-TH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304" y="2146563"/>
            <a:ext cx="10270574" cy="37108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7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แบบจำลองกระบวนการสื่อสารของแชรมม์ และ </a:t>
            </a:r>
            <a:r>
              <a:rPr lang="th-TH" dirty="0" smtClean="0"/>
              <a:t>ออสกูด</a:t>
            </a:r>
            <a:endParaRPr lang="th-TH" dirty="0"/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655" y="2205013"/>
            <a:ext cx="10464900" cy="34004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แบบจำลองกระบวนการสื่อสารของเบอร์โล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781" y="1885984"/>
            <a:ext cx="10131428" cy="45583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7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แบบจำลองกระบวนการสื่อสารของ</a:t>
            </a:r>
            <a:r>
              <a:rPr lang="th-TH" dirty="0" smtClean="0"/>
              <a:t>แดนซ์</a:t>
            </a:r>
            <a:endParaRPr lang="th-TH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859" y="1814075"/>
            <a:ext cx="9428784" cy="44343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สรุปลักษณะของแบบจำลองกระบวนการสื่อสาร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02919"/>
            <a:ext cx="10923103" cy="44575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dirty="0" smtClean="0"/>
              <a:t>	จาก</a:t>
            </a:r>
            <a:r>
              <a:rPr lang="th-TH" sz="3600" dirty="0"/>
              <a:t>การศึกษาแบบจำลองกระบวนการสื่อสารที่นำเสนอข้างต้นนั้น ทำให้เห็นพัฒนาการ</a:t>
            </a:r>
            <a:r>
              <a:rPr lang="th-TH" sz="3600" dirty="0" smtClean="0"/>
              <a:t>ของแบบจำลอง</a:t>
            </a:r>
            <a:r>
              <a:rPr lang="th-TH" sz="3600" dirty="0"/>
              <a:t>ซึ่งใช้อธิบายกระบวนการสื่อสารจากอดีตจนถึงปัจจุบัน และสามารถแบ่งลักษณะของแบบจำลองโดยพิจารณาจากการอธิบายกระบวนการสื่อสารหรือมุมมองที่มีต่อกระบวนการสื่อสารได้ 3 ลักษณะตาม</a:t>
            </a:r>
            <a:r>
              <a:rPr lang="th-TH" sz="3600" dirty="0" smtClean="0"/>
              <a:t>แบบจำลองที่</a:t>
            </a:r>
            <a:r>
              <a:rPr lang="th-TH" sz="3600" dirty="0"/>
              <a:t>นำเสนอ ดังนี้</a:t>
            </a:r>
          </a:p>
          <a:p>
            <a:pPr marL="742950" indent="-742950">
              <a:buFont typeface="+mj-lt"/>
              <a:buAutoNum type="arabicPeriod"/>
            </a:pPr>
            <a:r>
              <a:rPr lang="th-TH" sz="3600" dirty="0" smtClean="0"/>
              <a:t>แบบจำลอง</a:t>
            </a:r>
            <a:r>
              <a:rPr lang="th-TH" sz="3600" dirty="0"/>
              <a:t>กระบวนการสื่อสารเชิง</a:t>
            </a:r>
            <a:r>
              <a:rPr lang="th-TH" sz="3600" dirty="0" smtClean="0"/>
              <a:t>เส้น</a:t>
            </a:r>
          </a:p>
          <a:p>
            <a:pPr marL="742950" indent="-742950">
              <a:buFont typeface="+mj-lt"/>
              <a:buAutoNum type="arabicPeriod"/>
            </a:pPr>
            <a:r>
              <a:rPr lang="th-TH" sz="3600" dirty="0" smtClean="0"/>
              <a:t>แบบจำลอง</a:t>
            </a:r>
            <a:r>
              <a:rPr lang="th-TH" sz="3600" dirty="0"/>
              <a:t>กระบวนการสื่อสารเชิงปฏิสัมพันธ์ </a:t>
            </a:r>
            <a:endParaRPr lang="th-TH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th-TH" sz="3600" dirty="0" smtClean="0"/>
              <a:t>แบบจำลอง</a:t>
            </a:r>
            <a:r>
              <a:rPr lang="th-TH" sz="3600" dirty="0"/>
              <a:t>กระบวนการสื่อสารเชิงปฏิสัมพันธ์ต่อเนื่อง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0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ความหมายของ “แบบจำลองกระบวนการสื่อสาร”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975398"/>
          </a:xfrm>
        </p:spPr>
        <p:txBody>
          <a:bodyPr>
            <a:normAutofit/>
          </a:bodyPr>
          <a:lstStyle/>
          <a:p>
            <a:pPr>
              <a:buSzPct val="75000"/>
              <a:buFont typeface="Wingdings" panose="05000000000000000000" pitchFamily="2" charset="2"/>
              <a:buChar char="v"/>
            </a:pPr>
            <a:r>
              <a:rPr lang="th-TH" sz="3200" b="1" i="1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แบบจำลองกระบวนการสื่อสาร หมายถึง การใช้สัญลักษณ์เพื่ออธิบายถึงกระบวนการ โครงสร้าง หน้าที่ และความสัมพันธ์ขององค์ประกอบ</a:t>
            </a:r>
            <a:r>
              <a:rPr lang="th-TH" sz="3200" b="1" i="1" dirty="0" smtClean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ต่างๆ </a:t>
            </a:r>
            <a:r>
              <a:rPr lang="th-TH" sz="3200" b="1" i="1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ในกระบวนการสื่อสารซึ่งมีความเคลื่อนไหวและเปลี่ยนแปลงอย่างต่อเนื่อง        ให้เห็นเป็นรูปธรรมที่ชัดเจนขึ้น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แบบจำลองกระบวนการสื่อสารเชิง</a:t>
            </a:r>
            <a:r>
              <a:rPr lang="th-TH" dirty="0" smtClean="0"/>
              <a:t>เส้น</a:t>
            </a:r>
            <a:endParaRPr lang="th-TH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598" y="2069022"/>
            <a:ext cx="9846228" cy="43984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แบบจำลองกระบวนการสื่อสารเชิงปฏิสัมพันธ์</a:t>
            </a:r>
          </a:p>
        </p:txBody>
      </p:sp>
      <p:pic>
        <p:nvPicPr>
          <p:cNvPr id="43" name="Content Placeholder 4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761" y="1806920"/>
            <a:ext cx="9996932" cy="50510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แบบจำลองกระบวนการสื่อสารเชิงปฏิสัมพันธ์ต่อเนื่อง</a:t>
            </a:r>
          </a:p>
        </p:txBody>
      </p:sp>
      <p:pic>
        <p:nvPicPr>
          <p:cNvPr id="32" name="Content Placeholder 3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965" y="1914743"/>
            <a:ext cx="9029096" cy="465984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36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ประโยชน์ของแบบจำลองกระบวนการสื่อสาร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446025" cy="45767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dirty="0" smtClean="0"/>
              <a:t>1. แบบจำลอง</a:t>
            </a:r>
            <a:r>
              <a:rPr lang="th-TH" sz="3200" dirty="0"/>
              <a:t>ช่วยให้ผู้ศึกษาสามารถรวบรวมความคิด กำหนดคำถามในการวิจัย และคาดเดาหรือทำนายเหตุการณ์ต่าง ๆ ในการศึกษากระบวนการสื่อสารได้ชัดเจน</a:t>
            </a:r>
            <a:r>
              <a:rPr lang="th-TH" sz="3200" dirty="0" smtClean="0"/>
              <a:t>ยิ่งขึ้น</a:t>
            </a:r>
          </a:p>
          <a:p>
            <a:pPr marL="0" indent="0">
              <a:buNone/>
            </a:pPr>
            <a:r>
              <a:rPr lang="th-TH" sz="3200" dirty="0"/>
              <a:t>2. แบบจำลองทำหน้าที่อธิบายธรรมชาติของการสื่อสาร เนื่องจากการสื่อสารมีลักษณะเป็นพลวัต (</a:t>
            </a:r>
            <a:r>
              <a:rPr lang="en-US" sz="3200" dirty="0" smtClean="0"/>
              <a:t>dynamic</a:t>
            </a:r>
            <a:r>
              <a:rPr lang="th-TH" sz="3200" dirty="0" smtClean="0"/>
              <a:t>)</a:t>
            </a:r>
            <a:r>
              <a:rPr lang="en-US" sz="3200" dirty="0" smtClean="0"/>
              <a:t> </a:t>
            </a:r>
            <a:r>
              <a:rPr lang="th-TH" sz="3200" dirty="0"/>
              <a:t>มีการเคลื่อนไหวเปลี่ยนแปลงอย่างต่อเนื่องตลอดเวลา ไม่หยุดนิ่ง และเป็นนามธรรมจับต้องไม่ได้ จึงไม่สามารถหยุดกระบวนการสื่อสารเพื่ออธิบายปรากฏการณ์ที่เกิดขึ้นในกระบวนการสื่อสารได้</a:t>
            </a:r>
          </a:p>
          <a:p>
            <a:pPr marL="0" indent="0">
              <a:buNone/>
            </a:pPr>
            <a:r>
              <a:rPr lang="th-TH" sz="3200" dirty="0" smtClean="0"/>
              <a:t>   </a:t>
            </a:r>
            <a:r>
              <a:rPr lang="th-TH" sz="3200" dirty="0"/>
              <a:t>ดังนั้นแบบจำลองที่สร้างขึ้นเลียนแบบ</a:t>
            </a:r>
            <a:r>
              <a:rPr lang="th-TH" sz="3200" dirty="0" smtClean="0"/>
              <a:t>ปรากฏการณ์การ</a:t>
            </a:r>
            <a:r>
              <a:rPr lang="th-TH" sz="3200" dirty="0"/>
              <a:t>สื่อสารที่เกิดขึ้นจริงจึงช่วยทำให้เรียนรู้และเข้าใจลักษณะธรรมชาติของกระบวนการสื่อสารได้ชัดเจนยิ่งขึ้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03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ประโยชน์ของแบบจำลองกระบวนการสื่อสาร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/>
              <a:t>3. แบบจำลองช่วยให้ผู้ศึกษาเข้าใจองค์ประกอบและความสัมพันธ์ขององค์ประกอบแต่ละองค์ประกอบในกระบวนการสื่อสารได้ชัดเจนขึ้น </a:t>
            </a:r>
          </a:p>
          <a:p>
            <a:pPr marL="0" indent="0">
              <a:buNone/>
            </a:pPr>
            <a:r>
              <a:rPr lang="th-TH" sz="3600" dirty="0" smtClean="0"/>
              <a:t>4</a:t>
            </a:r>
            <a:r>
              <a:rPr lang="th-TH" sz="3600" dirty="0"/>
              <a:t>. แบบจำลองช่วยให้ผู้ศึกษากำหนดขอบเขต</a:t>
            </a:r>
            <a:r>
              <a:rPr lang="th-TH" sz="3600" dirty="0" smtClean="0"/>
              <a:t>หรือเลือก</a:t>
            </a:r>
            <a:r>
              <a:rPr lang="th-TH" sz="3600" dirty="0"/>
              <a:t>ศึกษาเฉพาะองค์ประกอบใดองค์ประกอบ</a:t>
            </a:r>
            <a:r>
              <a:rPr lang="th-TH" sz="3600" dirty="0" smtClean="0"/>
              <a:t>หนึ่งใน</a:t>
            </a:r>
            <a:r>
              <a:rPr lang="th-TH" sz="3600" dirty="0"/>
              <a:t>กระบวนการสื่อสารได้ตามความ</a:t>
            </a:r>
            <a:r>
              <a:rPr lang="th-TH" sz="3600" dirty="0" smtClean="0"/>
              <a:t>สนใจ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2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ข้อจำกัดของแบบจำลองกระบวนการสื่อสาร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/>
              <a:t>1. แม้ว่าแบบจำลองกระบวนการสื่อสารเป็นการอธิบายกระบวนการที่สลับซับซ้อนให้เข้าใจได้ง่ายขึ้น</a:t>
            </a:r>
          </a:p>
          <a:p>
            <a:pPr marL="0" indent="0">
              <a:buNone/>
            </a:pPr>
            <a:r>
              <a:rPr lang="th-TH" sz="3600" dirty="0" smtClean="0"/>
              <a:t>	แต่</a:t>
            </a:r>
            <a:r>
              <a:rPr lang="th-TH" sz="3600" dirty="0"/>
              <a:t>แบบจำลองไม่สามารถนำเสนอสาระสำคัญ เช่น บริบทของการสื่อสาร หรือปฏิกิริยาตอบกลับ</a:t>
            </a:r>
            <a:r>
              <a:rPr lang="th-TH" sz="3600" dirty="0" smtClean="0"/>
              <a:t>ระหว่างคู่</a:t>
            </a:r>
            <a:r>
              <a:rPr lang="th-TH" sz="3600" dirty="0"/>
              <a:t>สื่อสารในสถานการณ์จริงลงในแบบจำลอง</a:t>
            </a:r>
            <a:r>
              <a:rPr lang="th-TH" sz="3600" dirty="0" smtClean="0"/>
              <a:t>ได้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5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ข้อจำกัดของแบบจำลองกระบวนการสื่อสาร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dirty="0"/>
              <a:t>2</a:t>
            </a:r>
            <a:r>
              <a:rPr lang="th-TH" sz="3200" dirty="0" smtClean="0"/>
              <a:t>. เนื่องจาก</a:t>
            </a:r>
            <a:r>
              <a:rPr lang="th-TH" sz="3200" dirty="0"/>
              <a:t>แบบจำลองและกระบวนการสื่อสารในสถานการณ์จริงมีลักษณะแตกต่างกัน กล่าวคือ </a:t>
            </a:r>
            <a:r>
              <a:rPr lang="th-TH" sz="3200" dirty="0" smtClean="0"/>
              <a:t>แบบจำลองคือ</a:t>
            </a:r>
            <a:r>
              <a:rPr lang="th-TH" sz="3200" dirty="0"/>
              <a:t>ความพยายามในการหยุดกระบวนการสื่อสารให้นิ่ง (</a:t>
            </a:r>
            <a:r>
              <a:rPr lang="en-US" sz="3200" dirty="0" smtClean="0"/>
              <a:t>static</a:t>
            </a:r>
            <a:r>
              <a:rPr lang="th-TH" sz="3200" dirty="0" smtClean="0"/>
              <a:t>)</a:t>
            </a:r>
            <a:r>
              <a:rPr lang="en-US" sz="3200" dirty="0" smtClean="0"/>
              <a:t> </a:t>
            </a:r>
            <a:r>
              <a:rPr lang="th-TH" sz="3200" dirty="0"/>
              <a:t>เพื่อความสะดวกในการศึกษา แต่กระบวนการสื่อสารจริง</a:t>
            </a:r>
            <a:r>
              <a:rPr lang="th-TH" sz="3200" dirty="0" smtClean="0"/>
              <a:t>นั้นมี</a:t>
            </a:r>
            <a:r>
              <a:rPr lang="th-TH" sz="3200" dirty="0"/>
              <a:t>ลักษณะเป็น</a:t>
            </a:r>
            <a:r>
              <a:rPr lang="th-TH" sz="3200" dirty="0" smtClean="0"/>
              <a:t>พลวัต</a:t>
            </a:r>
          </a:p>
          <a:p>
            <a:pPr marL="0" indent="0">
              <a:buNone/>
            </a:pPr>
            <a:r>
              <a:rPr lang="th-TH" sz="3200" dirty="0" smtClean="0"/>
              <a:t>	ดังนั้น</a:t>
            </a:r>
            <a:r>
              <a:rPr lang="th-TH" sz="3200" dirty="0"/>
              <a:t>แบบจำลองจึงไม่สามารถถ่ายทอดลักษณะที่ชัดเจนของปฏิสัมพันธ์ที่ต่อเนื่องและส่งผลซึ่งกันและกันของแต่ละองค์ประกอบในกระบวนการสื่อสารได้ และแบบจำลองกระบวนการสื่อสารก็อาจก่อให้เกิดการบิดเบือนการรับรู้เรื่องกระบวนการสื่อสารได้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4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ข้อจำกัดของแบบจำลองกระบวนการสื่อสาร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/>
              <a:t>3. แบบจำลองกระบวนการสื่อสารเกิดขึ้นจากสมมุติฐานในการศึกษากระบวนการสื่อสารของมนุษย์ตามความสนใจหรือจุดเน้นของผู้สร้างแบบจำลองแต่ละคน ดังนั้นผู้</a:t>
            </a:r>
            <a:r>
              <a:rPr lang="th-TH" sz="3600" dirty="0" smtClean="0"/>
              <a:t>ศึกษาพึง</a:t>
            </a:r>
            <a:r>
              <a:rPr lang="th-TH" sz="3600" dirty="0"/>
              <a:t>ระลึกไว้เสมอว่าการศึกษาแบบจำลองเพื่อให้</a:t>
            </a:r>
            <a:r>
              <a:rPr lang="th-TH" sz="3600" dirty="0" smtClean="0"/>
              <a:t>เข้าใจอย่าง</a:t>
            </a:r>
            <a:r>
              <a:rPr lang="th-TH" sz="3600" dirty="0"/>
              <a:t>ถ่องแท้และเกิดประโยชน์นั้น  ผู้ศึกษาจึงต้องพยายามค้นหาสมมุติฐานที่ซ่อนอยู่ในแบบจำลองแต่ละแบบควบคู่กันไปด้วย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7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ข้อสรุปในการศึกษาแบบจำลองกระบวนการสื่อสาร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dirty="0" smtClean="0"/>
              <a:t>	แม้ว่า</a:t>
            </a:r>
            <a:r>
              <a:rPr lang="th-TH" sz="3600" dirty="0"/>
              <a:t>แบบจำลองที่ดีอาจจะไม่ใช่แบบจำลองที่สมบูรณ์ </a:t>
            </a:r>
            <a:r>
              <a:rPr lang="th-TH" sz="3600" dirty="0" smtClean="0"/>
              <a:t>แต่</a:t>
            </a:r>
            <a:r>
              <a:rPr lang="th-TH" sz="3600" dirty="0"/>
              <a:t>คงต้องยอมรับว่า ไม่มีแบบจำลองแบบใดที่สมบูรณ์ที่สุด  </a:t>
            </a:r>
          </a:p>
          <a:p>
            <a:pPr marL="0" indent="0">
              <a:buNone/>
            </a:pPr>
            <a:r>
              <a:rPr lang="th-TH" sz="3600" dirty="0" smtClean="0"/>
              <a:t>	ดังนั้น</a:t>
            </a:r>
            <a:r>
              <a:rPr lang="th-TH" sz="3600" dirty="0"/>
              <a:t>การศึกษาแบบจำลองการสื่อสาร</a:t>
            </a:r>
            <a:r>
              <a:rPr lang="th-TH" sz="3600" dirty="0" smtClean="0"/>
              <a:t>เพียงแบบ</a:t>
            </a:r>
            <a:r>
              <a:rPr lang="th-TH" sz="3600" dirty="0"/>
              <a:t>เดียวจะไม่ช่วยให้ผู้ศึกษาเข้าใจกระบวนการ</a:t>
            </a:r>
            <a:r>
              <a:rPr lang="th-TH" sz="3600" dirty="0" smtClean="0"/>
              <a:t>สื่อสารได้</a:t>
            </a:r>
            <a:r>
              <a:rPr lang="th-TH" sz="3600" dirty="0"/>
              <a:t>อย่างชัดเจน เนื่องจากผู้สร้างแบบจำลองแต่ละคนต่างก็มีจุดเน้นหรือจุดสนใจและมุมมองที่มีต่อกระบวนการสื่อสารที่แตกต่างกันไป ดังนั้นการศึกษาแบบจำลองหลาย แบบจำลองจะช่วยให้ผู้ศึกษาเห็นภาพ</a:t>
            </a:r>
            <a:r>
              <a:rPr lang="th-TH" sz="3600" dirty="0" smtClean="0"/>
              <a:t>ของกระบวนการ</a:t>
            </a:r>
            <a:r>
              <a:rPr lang="th-TH" sz="3600" dirty="0"/>
              <a:t>สื่อสารได้แจ่มชัด</a:t>
            </a:r>
            <a:r>
              <a:rPr lang="th-TH" sz="3600" dirty="0" smtClean="0"/>
              <a:t>ขึ้น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07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แบบจำลองกระบวนการสื่อสารของอริสโตเติล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955" y="2566148"/>
            <a:ext cx="10560296" cy="28041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153</TotalTime>
  <Words>566</Words>
  <Application>Microsoft Office PowerPoint</Application>
  <PresentationFormat>Custom</PresentationFormat>
  <Paragraphs>65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Celestial</vt:lpstr>
      <vt:lpstr>หลักนิเทศศาสตร์</vt:lpstr>
      <vt:lpstr>ความหมายของ “แบบจำลองกระบวนการสื่อสาร”</vt:lpstr>
      <vt:lpstr>ประโยชน์ของแบบจำลองกระบวนการสื่อสาร</vt:lpstr>
      <vt:lpstr>ประโยชน์ของแบบจำลองกระบวนการสื่อสาร</vt:lpstr>
      <vt:lpstr>ข้อจำกัดของแบบจำลองกระบวนการสื่อสาร</vt:lpstr>
      <vt:lpstr>ข้อจำกัดของแบบจำลองกระบวนการสื่อสาร</vt:lpstr>
      <vt:lpstr>ข้อจำกัดของแบบจำลองกระบวนการสื่อสาร</vt:lpstr>
      <vt:lpstr>ข้อสรุปในการศึกษาแบบจำลองกระบวนการสื่อสาร</vt:lpstr>
      <vt:lpstr>แบบจำลองกระบวนการสื่อสารของอริสโตเติล</vt:lpstr>
      <vt:lpstr>แบบจำลองกระบวนการสื่อสารของลาสเวลล์</vt:lpstr>
      <vt:lpstr>แบบจำลองกระบวนการสื่อสารของลาสเวลล์</vt:lpstr>
      <vt:lpstr>แบบจำลองกระบวนการสื่อสารของแชนนอน และ วีเวอร์</vt:lpstr>
      <vt:lpstr>แบบจำลองกระบวนการสื่อสารของวิลเบอร์  แชรมม์</vt:lpstr>
      <vt:lpstr>แบบจำลองกระบวนการสื่อสารของแชรมม์: แบบที่ 1</vt:lpstr>
      <vt:lpstr>แบบจำลองกระบวนการสื่อสารของแชรมม์: แบบที่ 2</vt:lpstr>
      <vt:lpstr>แบบจำลองกระบวนการสื่อสารของแชรมม์ และ ออสกูด</vt:lpstr>
      <vt:lpstr>แบบจำลองกระบวนการสื่อสารของเบอร์โล</vt:lpstr>
      <vt:lpstr>แบบจำลองกระบวนการสื่อสารของแดนซ์</vt:lpstr>
      <vt:lpstr>สรุปลักษณะของแบบจำลองกระบวนการสื่อสาร</vt:lpstr>
      <vt:lpstr>แบบจำลองกระบวนการสื่อสารเชิงเส้น</vt:lpstr>
      <vt:lpstr>แบบจำลองกระบวนการสื่อสารเชิงปฏิสัมพันธ์</vt:lpstr>
      <vt:lpstr>แบบจำลองกระบวนการสื่อสารเชิงปฏิสัมพันธ์ต่อเนื่อง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หลักนิเทศศาสตร์</dc:title>
  <dc:creator>FMS-00</dc:creator>
  <cp:lastModifiedBy>TAO</cp:lastModifiedBy>
  <cp:revision>16</cp:revision>
  <dcterms:created xsi:type="dcterms:W3CDTF">2017-08-01T10:39:37Z</dcterms:created>
  <dcterms:modified xsi:type="dcterms:W3CDTF">2017-08-26T08:13:24Z</dcterms:modified>
</cp:coreProperties>
</file>