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5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26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F2F76-C563-42AC-A8BB-68CF8BF9049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</dgm:pt>
    <dgm:pt modelId="{8BD46652-5FB8-4F4C-BA03-F5EAEF890B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Arial" charset="0"/>
              <a:cs typeface="Angsana New" pitchFamily="18" charset="-34"/>
            </a:rPr>
            <a:t>7P’s</a:t>
          </a:r>
          <a:endParaRPr kumimoji="0" lang="th-TH" sz="36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Arial" charset="0"/>
            <a:cs typeface="Angsana New" pitchFamily="18" charset="-34"/>
          </a:endParaRPr>
        </a:p>
      </dgm:t>
    </dgm:pt>
    <dgm:pt modelId="{EAD7E76D-E691-4423-ACF7-3E529212099D}" type="parTrans" cxnId="{39E6FF7E-332B-43E0-84C6-7CAC095F818B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0DA0509B-CABE-4657-9BFF-7424B3660AE8}" type="sibTrans" cxnId="{39E6FF7E-332B-43E0-84C6-7CAC095F818B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028B17F4-E072-4B0D-B7D3-B10A0C7FFC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smtClean="0">
              <a:ln/>
              <a:effectLst/>
              <a:latin typeface="Arial" charset="0"/>
              <a:cs typeface="Angsana New" pitchFamily="18" charset="-34"/>
            </a:rPr>
            <a:t>Product</a:t>
          </a:r>
          <a:endParaRPr kumimoji="0" lang="th-TH" sz="2000" b="1" i="0" u="none" strike="noStrike" cap="none" normalizeH="0" baseline="0" dirty="0" smtClean="0">
            <a:ln/>
            <a:effectLst/>
            <a:latin typeface="Arial" charset="0"/>
            <a:cs typeface="Angsana New" pitchFamily="18" charset="-34"/>
          </a:endParaRPr>
        </a:p>
      </dgm:t>
    </dgm:pt>
    <dgm:pt modelId="{17B465A8-5190-4E74-96C9-F8A89501A2E6}" type="parTrans" cxnId="{9BA9861A-B733-436C-AD67-3DC31ED7F944}">
      <dgm:prSet custT="1"/>
      <dgm:spPr/>
      <dgm:t>
        <a:bodyPr/>
        <a:lstStyle/>
        <a:p>
          <a:endParaRPr lang="en-US" sz="600">
            <a:solidFill>
              <a:schemeClr val="bg2">
                <a:lumMod val="10000"/>
              </a:schemeClr>
            </a:solidFill>
          </a:endParaRPr>
        </a:p>
      </dgm:t>
    </dgm:pt>
    <dgm:pt modelId="{6B5F26D6-3F9C-4267-A33A-5C5B35BC46D6}" type="sibTrans" cxnId="{9BA9861A-B733-436C-AD67-3DC31ED7F944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96A941B7-FA5D-4D61-990D-C74C50F9F6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smtClean="0">
              <a:ln/>
              <a:effectLst/>
              <a:latin typeface="Arial" charset="0"/>
              <a:cs typeface="Angsana New" pitchFamily="18" charset="-34"/>
            </a:rPr>
            <a:t>Place</a:t>
          </a:r>
          <a:endParaRPr kumimoji="0" lang="th-TH" sz="2000" b="1" i="0" u="none" strike="noStrike" cap="none" normalizeH="0" baseline="0" dirty="0" smtClean="0">
            <a:ln/>
            <a:effectLst/>
            <a:latin typeface="Arial" charset="0"/>
            <a:cs typeface="Angsana New" pitchFamily="18" charset="-34"/>
          </a:endParaRPr>
        </a:p>
      </dgm:t>
    </dgm:pt>
    <dgm:pt modelId="{387CC531-F916-4B00-8B4E-F4D709558E12}" type="parTrans" cxnId="{A0372C0E-29A8-4B07-8910-D2CE90423D2D}">
      <dgm:prSet custT="1"/>
      <dgm:spPr/>
      <dgm:t>
        <a:bodyPr/>
        <a:lstStyle/>
        <a:p>
          <a:endParaRPr lang="en-US" sz="600">
            <a:solidFill>
              <a:schemeClr val="bg2">
                <a:lumMod val="10000"/>
              </a:schemeClr>
            </a:solidFill>
          </a:endParaRPr>
        </a:p>
      </dgm:t>
    </dgm:pt>
    <dgm:pt modelId="{7C894BD2-3A11-4479-8B67-4236D8925A13}" type="sibTrans" cxnId="{A0372C0E-29A8-4B07-8910-D2CE90423D2D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AF82601F-EED4-4838-9518-4BEE489E178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cap="none" normalizeH="0" baseline="0" smtClean="0">
              <a:ln/>
              <a:effectLst/>
              <a:latin typeface="Arial" charset="0"/>
              <a:cs typeface="Angsana New" pitchFamily="18" charset="-34"/>
            </a:rPr>
            <a:t>Price</a:t>
          </a:r>
          <a:endParaRPr kumimoji="0" lang="th-TH" sz="2000" b="1" i="0" u="none" strike="noStrike" cap="none" normalizeH="0" baseline="0" dirty="0" smtClean="0">
            <a:ln/>
            <a:effectLst/>
            <a:latin typeface="Arial" charset="0"/>
            <a:cs typeface="Angsana New" pitchFamily="18" charset="-34"/>
          </a:endParaRPr>
        </a:p>
      </dgm:t>
    </dgm:pt>
    <dgm:pt modelId="{5027F216-1C13-413D-933B-276537279A69}" type="parTrans" cxnId="{079BF712-57A5-4508-B3FF-3544BAF37DD7}">
      <dgm:prSet custT="1"/>
      <dgm:spPr/>
      <dgm:t>
        <a:bodyPr/>
        <a:lstStyle/>
        <a:p>
          <a:endParaRPr lang="en-US" sz="600">
            <a:solidFill>
              <a:schemeClr val="bg2">
                <a:lumMod val="10000"/>
              </a:schemeClr>
            </a:solidFill>
          </a:endParaRPr>
        </a:p>
      </dgm:t>
    </dgm:pt>
    <dgm:pt modelId="{E3F964B6-251A-47B8-8A92-43879753AFC3}" type="sibTrans" cxnId="{079BF712-57A5-4508-B3FF-3544BAF37DD7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0AA0D307-B172-4F14-92B1-2713414621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smtClean="0">
              <a:ln/>
              <a:effectLst/>
              <a:latin typeface="Arial" charset="0"/>
              <a:cs typeface="Angsana New" pitchFamily="18" charset="-34"/>
            </a:rPr>
            <a:t>Promotion</a:t>
          </a:r>
          <a:endParaRPr kumimoji="0" lang="th-TH" sz="1800" b="1" i="0" u="none" strike="noStrike" cap="none" normalizeH="0" baseline="0" dirty="0" smtClean="0">
            <a:ln/>
            <a:effectLst/>
            <a:latin typeface="Arial" charset="0"/>
            <a:cs typeface="Angsana New" pitchFamily="18" charset="-34"/>
          </a:endParaRPr>
        </a:p>
      </dgm:t>
    </dgm:pt>
    <dgm:pt modelId="{7487F5FD-4D01-418E-8E20-0F1FD7E424E0}" type="parTrans" cxnId="{248E3C7E-D2AF-4E42-92CB-FB61A2F34930}">
      <dgm:prSet custT="1"/>
      <dgm:spPr/>
      <dgm:t>
        <a:bodyPr/>
        <a:lstStyle/>
        <a:p>
          <a:endParaRPr lang="en-US" sz="600">
            <a:solidFill>
              <a:schemeClr val="bg2">
                <a:lumMod val="10000"/>
              </a:schemeClr>
            </a:solidFill>
          </a:endParaRPr>
        </a:p>
      </dgm:t>
    </dgm:pt>
    <dgm:pt modelId="{2EDDDA1F-2694-4232-8D4A-A82141BCBC60}" type="sibTrans" cxnId="{248E3C7E-D2AF-4E42-92CB-FB61A2F34930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A20971C4-872B-4D72-8BA3-022AA7384C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charset="0"/>
              <a:cs typeface="Angsana New" pitchFamily="18" charset="-34"/>
            </a:rPr>
            <a:t>Personalize</a:t>
          </a:r>
          <a:endParaRPr kumimoji="0" lang="th-TH" sz="1600" b="1" i="0" u="none" strike="noStrike" cap="none" normalizeH="0" baseline="0" dirty="0" smtClean="0">
            <a:ln/>
            <a:effectLst/>
            <a:latin typeface="Arial" charset="0"/>
            <a:cs typeface="Angsana New" pitchFamily="18" charset="-34"/>
          </a:endParaRPr>
        </a:p>
      </dgm:t>
    </dgm:pt>
    <dgm:pt modelId="{B03E7FDD-EA7C-404F-81D4-A9EF997AB241}" type="parTrans" cxnId="{0DF7A09D-F8C9-4AEB-8A52-A8E8E9C1AE75}">
      <dgm:prSet custT="1"/>
      <dgm:spPr/>
      <dgm:t>
        <a:bodyPr/>
        <a:lstStyle/>
        <a:p>
          <a:endParaRPr lang="en-US" sz="600">
            <a:solidFill>
              <a:schemeClr val="bg2">
                <a:lumMod val="10000"/>
              </a:schemeClr>
            </a:solidFill>
          </a:endParaRPr>
        </a:p>
      </dgm:t>
    </dgm:pt>
    <dgm:pt modelId="{EE4E6353-DA07-4DF2-8C55-7E74F03496ED}" type="sibTrans" cxnId="{0DF7A09D-F8C9-4AEB-8A52-A8E8E9C1AE75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B2008107-A9BF-450A-8BA8-20F7E59D68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smtClean="0">
              <a:latin typeface="+mn-lt"/>
            </a:rPr>
            <a:t>Payment</a:t>
          </a:r>
          <a:endParaRPr kumimoji="0" lang="th-TH" sz="2000" b="1" i="0" u="none" strike="noStrike" cap="none" normalizeH="0" baseline="0" dirty="0" smtClean="0">
            <a:ln/>
            <a:effectLst/>
            <a:latin typeface="+mn-lt"/>
            <a:cs typeface="Angsana New" pitchFamily="18" charset="-34"/>
          </a:endParaRPr>
        </a:p>
      </dgm:t>
    </dgm:pt>
    <dgm:pt modelId="{0D8BBD20-572D-457D-A6BF-84191517A19D}" type="parTrans" cxnId="{0EF02963-A6DF-418B-B081-1635FBF0A0CE}">
      <dgm:prSet custT="1"/>
      <dgm:spPr/>
      <dgm:t>
        <a:bodyPr/>
        <a:lstStyle/>
        <a:p>
          <a:endParaRPr lang="en-US" sz="600">
            <a:solidFill>
              <a:schemeClr val="bg2">
                <a:lumMod val="10000"/>
              </a:schemeClr>
            </a:solidFill>
          </a:endParaRPr>
        </a:p>
      </dgm:t>
    </dgm:pt>
    <dgm:pt modelId="{DB03B57D-9301-42DE-8EF1-32DB44CB2680}" type="sibTrans" cxnId="{0EF02963-A6DF-418B-B081-1635FBF0A0CE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DE4E96F5-8D1B-4792-9AC4-596451BBBBC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000" b="1" smtClean="0">
              <a:latin typeface="+mn-lt"/>
            </a:rPr>
            <a:t>Privacy</a:t>
          </a:r>
          <a:endParaRPr kumimoji="0" lang="th-TH" sz="2000" b="1" i="0" u="none" strike="noStrike" cap="none" normalizeH="0" baseline="0" dirty="0" smtClean="0">
            <a:ln/>
            <a:effectLst/>
            <a:latin typeface="+mn-lt"/>
            <a:cs typeface="Angsana New" pitchFamily="18" charset="-34"/>
          </a:endParaRPr>
        </a:p>
      </dgm:t>
    </dgm:pt>
    <dgm:pt modelId="{776426D0-11A0-4A63-BC29-F6980A03F43F}" type="parTrans" cxnId="{60EBEA81-B9E4-4E18-9C7F-D8BC1603DBAA}">
      <dgm:prSet custT="1"/>
      <dgm:spPr/>
      <dgm:t>
        <a:bodyPr/>
        <a:lstStyle/>
        <a:p>
          <a:endParaRPr lang="en-US" sz="600">
            <a:solidFill>
              <a:schemeClr val="bg2">
                <a:lumMod val="10000"/>
              </a:schemeClr>
            </a:solidFill>
          </a:endParaRPr>
        </a:p>
      </dgm:t>
    </dgm:pt>
    <dgm:pt modelId="{D5BEE0BF-E1EA-4A9E-8B3C-5BE5F10F7666}" type="sibTrans" cxnId="{60EBEA81-B9E4-4E18-9C7F-D8BC1603DBAA}">
      <dgm:prSet/>
      <dgm:spPr/>
      <dgm:t>
        <a:bodyPr/>
        <a:lstStyle/>
        <a:p>
          <a:endParaRPr lang="en-US" sz="2000">
            <a:solidFill>
              <a:schemeClr val="bg2">
                <a:lumMod val="10000"/>
              </a:schemeClr>
            </a:solidFill>
          </a:endParaRPr>
        </a:p>
      </dgm:t>
    </dgm:pt>
    <dgm:pt modelId="{575BAB3E-1C8E-4ABB-AA3E-B0036B52DEC2}" type="pres">
      <dgm:prSet presAssocID="{61BF2F76-C563-42AC-A8BB-68CF8BF904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C4CDAE-26D7-4A30-A43C-85B15974AD11}" type="pres">
      <dgm:prSet presAssocID="{8BD46652-5FB8-4F4C-BA03-F5EAEF890B6A}" presName="centerShape" presStyleLbl="node0" presStyleIdx="0" presStyleCnt="1"/>
      <dgm:spPr/>
      <dgm:t>
        <a:bodyPr/>
        <a:lstStyle/>
        <a:p>
          <a:endParaRPr lang="th-TH"/>
        </a:p>
      </dgm:t>
    </dgm:pt>
    <dgm:pt modelId="{44EA1D33-A077-419B-9288-902A62B2A566}" type="pres">
      <dgm:prSet presAssocID="{17B465A8-5190-4E74-96C9-F8A89501A2E6}" presName="Name9" presStyleLbl="parChTrans1D2" presStyleIdx="0" presStyleCnt="7"/>
      <dgm:spPr/>
      <dgm:t>
        <a:bodyPr/>
        <a:lstStyle/>
        <a:p>
          <a:endParaRPr lang="th-TH"/>
        </a:p>
      </dgm:t>
    </dgm:pt>
    <dgm:pt modelId="{A148F5F4-6E14-4DF6-99EA-CE343251F5AC}" type="pres">
      <dgm:prSet presAssocID="{17B465A8-5190-4E74-96C9-F8A89501A2E6}" presName="connTx" presStyleLbl="parChTrans1D2" presStyleIdx="0" presStyleCnt="7"/>
      <dgm:spPr/>
      <dgm:t>
        <a:bodyPr/>
        <a:lstStyle/>
        <a:p>
          <a:endParaRPr lang="th-TH"/>
        </a:p>
      </dgm:t>
    </dgm:pt>
    <dgm:pt modelId="{53790F62-B477-4987-BEC1-CD00F3A927C3}" type="pres">
      <dgm:prSet presAssocID="{028B17F4-E072-4B0D-B7D3-B10A0C7FFCA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C457CC-985D-4E24-9116-945F8324FCBB}" type="pres">
      <dgm:prSet presAssocID="{387CC531-F916-4B00-8B4E-F4D709558E12}" presName="Name9" presStyleLbl="parChTrans1D2" presStyleIdx="1" presStyleCnt="7"/>
      <dgm:spPr/>
      <dgm:t>
        <a:bodyPr/>
        <a:lstStyle/>
        <a:p>
          <a:endParaRPr lang="th-TH"/>
        </a:p>
      </dgm:t>
    </dgm:pt>
    <dgm:pt modelId="{67051E64-4DF9-4A6C-9AD8-CD1863BCF9FB}" type="pres">
      <dgm:prSet presAssocID="{387CC531-F916-4B00-8B4E-F4D709558E12}" presName="connTx" presStyleLbl="parChTrans1D2" presStyleIdx="1" presStyleCnt="7"/>
      <dgm:spPr/>
      <dgm:t>
        <a:bodyPr/>
        <a:lstStyle/>
        <a:p>
          <a:endParaRPr lang="th-TH"/>
        </a:p>
      </dgm:t>
    </dgm:pt>
    <dgm:pt modelId="{3100AA9E-5057-4F2A-8D5E-839588F02D7E}" type="pres">
      <dgm:prSet presAssocID="{96A941B7-FA5D-4D61-990D-C74C50F9F60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210BA3-519C-45E1-8EEA-14BDE6C92C5C}" type="pres">
      <dgm:prSet presAssocID="{5027F216-1C13-413D-933B-276537279A69}" presName="Name9" presStyleLbl="parChTrans1D2" presStyleIdx="2" presStyleCnt="7"/>
      <dgm:spPr/>
      <dgm:t>
        <a:bodyPr/>
        <a:lstStyle/>
        <a:p>
          <a:endParaRPr lang="th-TH"/>
        </a:p>
      </dgm:t>
    </dgm:pt>
    <dgm:pt modelId="{0B517035-D6EB-40A6-A7C2-8707AFAB413F}" type="pres">
      <dgm:prSet presAssocID="{5027F216-1C13-413D-933B-276537279A69}" presName="connTx" presStyleLbl="parChTrans1D2" presStyleIdx="2" presStyleCnt="7"/>
      <dgm:spPr/>
      <dgm:t>
        <a:bodyPr/>
        <a:lstStyle/>
        <a:p>
          <a:endParaRPr lang="th-TH"/>
        </a:p>
      </dgm:t>
    </dgm:pt>
    <dgm:pt modelId="{5F821ABD-2ABC-4894-9067-50D1F6D82944}" type="pres">
      <dgm:prSet presAssocID="{AF82601F-EED4-4838-9518-4BEE489E178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513AA4-A546-4CAB-8576-4B61B095CDBB}" type="pres">
      <dgm:prSet presAssocID="{7487F5FD-4D01-418E-8E20-0F1FD7E424E0}" presName="Name9" presStyleLbl="parChTrans1D2" presStyleIdx="3" presStyleCnt="7"/>
      <dgm:spPr/>
      <dgm:t>
        <a:bodyPr/>
        <a:lstStyle/>
        <a:p>
          <a:endParaRPr lang="th-TH"/>
        </a:p>
      </dgm:t>
    </dgm:pt>
    <dgm:pt modelId="{B4D9380C-D3B1-4CB4-BDA0-F70C18EE6F1E}" type="pres">
      <dgm:prSet presAssocID="{7487F5FD-4D01-418E-8E20-0F1FD7E424E0}" presName="connTx" presStyleLbl="parChTrans1D2" presStyleIdx="3" presStyleCnt="7"/>
      <dgm:spPr/>
      <dgm:t>
        <a:bodyPr/>
        <a:lstStyle/>
        <a:p>
          <a:endParaRPr lang="th-TH"/>
        </a:p>
      </dgm:t>
    </dgm:pt>
    <dgm:pt modelId="{94E5E0BC-A6CC-42AF-9219-A851FBDAE3BA}" type="pres">
      <dgm:prSet presAssocID="{0AA0D307-B172-4F14-92B1-2713414621F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572277-2D75-4FDF-855E-E539F8A47E2F}" type="pres">
      <dgm:prSet presAssocID="{B03E7FDD-EA7C-404F-81D4-A9EF997AB241}" presName="Name9" presStyleLbl="parChTrans1D2" presStyleIdx="4" presStyleCnt="7"/>
      <dgm:spPr/>
      <dgm:t>
        <a:bodyPr/>
        <a:lstStyle/>
        <a:p>
          <a:endParaRPr lang="th-TH"/>
        </a:p>
      </dgm:t>
    </dgm:pt>
    <dgm:pt modelId="{9A902839-9042-4BA7-889E-77D4B9DA81EB}" type="pres">
      <dgm:prSet presAssocID="{B03E7FDD-EA7C-404F-81D4-A9EF997AB241}" presName="connTx" presStyleLbl="parChTrans1D2" presStyleIdx="4" presStyleCnt="7"/>
      <dgm:spPr/>
      <dgm:t>
        <a:bodyPr/>
        <a:lstStyle/>
        <a:p>
          <a:endParaRPr lang="th-TH"/>
        </a:p>
      </dgm:t>
    </dgm:pt>
    <dgm:pt modelId="{AF7683F4-B9A8-44E7-A12D-4522F2DBBBDF}" type="pres">
      <dgm:prSet presAssocID="{A20971C4-872B-4D72-8BA3-022AA7384CC6}" presName="node" presStyleLbl="node1" presStyleIdx="4" presStyleCnt="7" custScaleX="1059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CB49E6-5FEE-4ACB-AD5B-E9703FC4C4E2}" type="pres">
      <dgm:prSet presAssocID="{0D8BBD20-572D-457D-A6BF-84191517A19D}" presName="Name9" presStyleLbl="parChTrans1D2" presStyleIdx="5" presStyleCnt="7"/>
      <dgm:spPr/>
      <dgm:t>
        <a:bodyPr/>
        <a:lstStyle/>
        <a:p>
          <a:endParaRPr lang="th-TH"/>
        </a:p>
      </dgm:t>
    </dgm:pt>
    <dgm:pt modelId="{7A2ED1F6-F2C5-4B9E-A482-24D4AD969417}" type="pres">
      <dgm:prSet presAssocID="{0D8BBD20-572D-457D-A6BF-84191517A19D}" presName="connTx" presStyleLbl="parChTrans1D2" presStyleIdx="5" presStyleCnt="7"/>
      <dgm:spPr/>
      <dgm:t>
        <a:bodyPr/>
        <a:lstStyle/>
        <a:p>
          <a:endParaRPr lang="th-TH"/>
        </a:p>
      </dgm:t>
    </dgm:pt>
    <dgm:pt modelId="{4833AA48-7810-46BD-AF27-6F50E903B830}" type="pres">
      <dgm:prSet presAssocID="{B2008107-A9BF-450A-8BA8-20F7E59D6886}" presName="node" presStyleLbl="node1" presStyleIdx="5" presStyleCnt="7" custRadScaleRad="99392" custRadScaleInc="-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22DEF-33CF-4BDC-907F-6C59B16A381B}" type="pres">
      <dgm:prSet presAssocID="{776426D0-11A0-4A63-BC29-F6980A03F43F}" presName="Name9" presStyleLbl="parChTrans1D2" presStyleIdx="6" presStyleCnt="7"/>
      <dgm:spPr/>
      <dgm:t>
        <a:bodyPr/>
        <a:lstStyle/>
        <a:p>
          <a:endParaRPr lang="th-TH"/>
        </a:p>
      </dgm:t>
    </dgm:pt>
    <dgm:pt modelId="{D2ACCBBB-31C1-44A5-9733-A564D908849D}" type="pres">
      <dgm:prSet presAssocID="{776426D0-11A0-4A63-BC29-F6980A03F43F}" presName="connTx" presStyleLbl="parChTrans1D2" presStyleIdx="6" presStyleCnt="7"/>
      <dgm:spPr/>
      <dgm:t>
        <a:bodyPr/>
        <a:lstStyle/>
        <a:p>
          <a:endParaRPr lang="th-TH"/>
        </a:p>
      </dgm:t>
    </dgm:pt>
    <dgm:pt modelId="{E9B989B0-917B-4237-AFAA-9026438EC396}" type="pres">
      <dgm:prSet presAssocID="{DE4E96F5-8D1B-4792-9AC4-596451BBBBC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5F2A6-FCBC-4D50-8048-87A563A6F5DE}" type="presOf" srcId="{5027F216-1C13-413D-933B-276537279A69}" destId="{08210BA3-519C-45E1-8EEA-14BDE6C92C5C}" srcOrd="0" destOrd="0" presId="urn:microsoft.com/office/officeart/2005/8/layout/radial1"/>
    <dgm:cxn modelId="{E12E3B6F-0CFB-4D11-86C7-5DCA60399B24}" type="presOf" srcId="{776426D0-11A0-4A63-BC29-F6980A03F43F}" destId="{D2ACCBBB-31C1-44A5-9733-A564D908849D}" srcOrd="1" destOrd="0" presId="urn:microsoft.com/office/officeart/2005/8/layout/radial1"/>
    <dgm:cxn modelId="{B074FE27-BBEA-4384-B051-3BAC811697A6}" type="presOf" srcId="{DE4E96F5-8D1B-4792-9AC4-596451BBBBC8}" destId="{E9B989B0-917B-4237-AFAA-9026438EC396}" srcOrd="0" destOrd="0" presId="urn:microsoft.com/office/officeart/2005/8/layout/radial1"/>
    <dgm:cxn modelId="{F6902E52-EDDB-441E-AAA7-69D3FC8820C6}" type="presOf" srcId="{387CC531-F916-4B00-8B4E-F4D709558E12}" destId="{67051E64-4DF9-4A6C-9AD8-CD1863BCF9FB}" srcOrd="1" destOrd="0" presId="urn:microsoft.com/office/officeart/2005/8/layout/radial1"/>
    <dgm:cxn modelId="{079BF712-57A5-4508-B3FF-3544BAF37DD7}" srcId="{8BD46652-5FB8-4F4C-BA03-F5EAEF890B6A}" destId="{AF82601F-EED4-4838-9518-4BEE489E178D}" srcOrd="2" destOrd="0" parTransId="{5027F216-1C13-413D-933B-276537279A69}" sibTransId="{E3F964B6-251A-47B8-8A92-43879753AFC3}"/>
    <dgm:cxn modelId="{9D60DC71-8C35-49DB-A415-08779AA85B6A}" type="presOf" srcId="{B2008107-A9BF-450A-8BA8-20F7E59D6886}" destId="{4833AA48-7810-46BD-AF27-6F50E903B830}" srcOrd="0" destOrd="0" presId="urn:microsoft.com/office/officeart/2005/8/layout/radial1"/>
    <dgm:cxn modelId="{C23C85B7-8F61-460C-AEEC-AECEBFD453AA}" type="presOf" srcId="{17B465A8-5190-4E74-96C9-F8A89501A2E6}" destId="{44EA1D33-A077-419B-9288-902A62B2A566}" srcOrd="0" destOrd="0" presId="urn:microsoft.com/office/officeart/2005/8/layout/radial1"/>
    <dgm:cxn modelId="{91577BFA-58B9-4F3D-9900-2585FCEED66B}" type="presOf" srcId="{0D8BBD20-572D-457D-A6BF-84191517A19D}" destId="{7A2ED1F6-F2C5-4B9E-A482-24D4AD969417}" srcOrd="1" destOrd="0" presId="urn:microsoft.com/office/officeart/2005/8/layout/radial1"/>
    <dgm:cxn modelId="{0DF7A09D-F8C9-4AEB-8A52-A8E8E9C1AE75}" srcId="{8BD46652-5FB8-4F4C-BA03-F5EAEF890B6A}" destId="{A20971C4-872B-4D72-8BA3-022AA7384CC6}" srcOrd="4" destOrd="0" parTransId="{B03E7FDD-EA7C-404F-81D4-A9EF997AB241}" sibTransId="{EE4E6353-DA07-4DF2-8C55-7E74F03496ED}"/>
    <dgm:cxn modelId="{D40AB162-F14D-4C95-A8ED-7496C987AA40}" type="presOf" srcId="{B03E7FDD-EA7C-404F-81D4-A9EF997AB241}" destId="{8A572277-2D75-4FDF-855E-E539F8A47E2F}" srcOrd="0" destOrd="0" presId="urn:microsoft.com/office/officeart/2005/8/layout/radial1"/>
    <dgm:cxn modelId="{91C9AD6A-8EED-4183-BA1B-5B4A11E2437A}" type="presOf" srcId="{61BF2F76-C563-42AC-A8BB-68CF8BF90494}" destId="{575BAB3E-1C8E-4ABB-AA3E-B0036B52DEC2}" srcOrd="0" destOrd="0" presId="urn:microsoft.com/office/officeart/2005/8/layout/radial1"/>
    <dgm:cxn modelId="{05BE198E-069F-41C3-BFD3-73260B3EE891}" type="presOf" srcId="{0D8BBD20-572D-457D-A6BF-84191517A19D}" destId="{97CB49E6-5FEE-4ACB-AD5B-E9703FC4C4E2}" srcOrd="0" destOrd="0" presId="urn:microsoft.com/office/officeart/2005/8/layout/radial1"/>
    <dgm:cxn modelId="{9BA9861A-B733-436C-AD67-3DC31ED7F944}" srcId="{8BD46652-5FB8-4F4C-BA03-F5EAEF890B6A}" destId="{028B17F4-E072-4B0D-B7D3-B10A0C7FFCAC}" srcOrd="0" destOrd="0" parTransId="{17B465A8-5190-4E74-96C9-F8A89501A2E6}" sibTransId="{6B5F26D6-3F9C-4267-A33A-5C5B35BC46D6}"/>
    <dgm:cxn modelId="{9B76BD10-B785-4991-BDD5-E71B670BC366}" type="presOf" srcId="{B03E7FDD-EA7C-404F-81D4-A9EF997AB241}" destId="{9A902839-9042-4BA7-889E-77D4B9DA81EB}" srcOrd="1" destOrd="0" presId="urn:microsoft.com/office/officeart/2005/8/layout/radial1"/>
    <dgm:cxn modelId="{5E5EA3CE-339D-4B45-B311-8C0C8FC21AA7}" type="presOf" srcId="{0AA0D307-B172-4F14-92B1-2713414621FA}" destId="{94E5E0BC-A6CC-42AF-9219-A851FBDAE3BA}" srcOrd="0" destOrd="0" presId="urn:microsoft.com/office/officeart/2005/8/layout/radial1"/>
    <dgm:cxn modelId="{DD5B7CD1-5600-4F01-8B52-6A58DD29554D}" type="presOf" srcId="{17B465A8-5190-4E74-96C9-F8A89501A2E6}" destId="{A148F5F4-6E14-4DF6-99EA-CE343251F5AC}" srcOrd="1" destOrd="0" presId="urn:microsoft.com/office/officeart/2005/8/layout/radial1"/>
    <dgm:cxn modelId="{39E6FF7E-332B-43E0-84C6-7CAC095F818B}" srcId="{61BF2F76-C563-42AC-A8BB-68CF8BF90494}" destId="{8BD46652-5FB8-4F4C-BA03-F5EAEF890B6A}" srcOrd="0" destOrd="0" parTransId="{EAD7E76D-E691-4423-ACF7-3E529212099D}" sibTransId="{0DA0509B-CABE-4657-9BFF-7424B3660AE8}"/>
    <dgm:cxn modelId="{64275F74-F4B0-4967-B555-A823F18AA8FE}" type="presOf" srcId="{AF82601F-EED4-4838-9518-4BEE489E178D}" destId="{5F821ABD-2ABC-4894-9067-50D1F6D82944}" srcOrd="0" destOrd="0" presId="urn:microsoft.com/office/officeart/2005/8/layout/radial1"/>
    <dgm:cxn modelId="{FDDDCC8B-5138-47EF-9350-62E24FD93C1D}" type="presOf" srcId="{A20971C4-872B-4D72-8BA3-022AA7384CC6}" destId="{AF7683F4-B9A8-44E7-A12D-4522F2DBBBDF}" srcOrd="0" destOrd="0" presId="urn:microsoft.com/office/officeart/2005/8/layout/radial1"/>
    <dgm:cxn modelId="{248E3C7E-D2AF-4E42-92CB-FB61A2F34930}" srcId="{8BD46652-5FB8-4F4C-BA03-F5EAEF890B6A}" destId="{0AA0D307-B172-4F14-92B1-2713414621FA}" srcOrd="3" destOrd="0" parTransId="{7487F5FD-4D01-418E-8E20-0F1FD7E424E0}" sibTransId="{2EDDDA1F-2694-4232-8D4A-A82141BCBC60}"/>
    <dgm:cxn modelId="{398C283D-1DFA-4F9B-AB1A-27D523C85D27}" type="presOf" srcId="{96A941B7-FA5D-4D61-990D-C74C50F9F60C}" destId="{3100AA9E-5057-4F2A-8D5E-839588F02D7E}" srcOrd="0" destOrd="0" presId="urn:microsoft.com/office/officeart/2005/8/layout/radial1"/>
    <dgm:cxn modelId="{F1A1E24E-2F03-4ACA-8CAA-257644305B44}" type="presOf" srcId="{028B17F4-E072-4B0D-B7D3-B10A0C7FFCAC}" destId="{53790F62-B477-4987-BEC1-CD00F3A927C3}" srcOrd="0" destOrd="0" presId="urn:microsoft.com/office/officeart/2005/8/layout/radial1"/>
    <dgm:cxn modelId="{06786C14-CF8B-4A4E-A471-D68BD0DBC108}" type="presOf" srcId="{387CC531-F916-4B00-8B4E-F4D709558E12}" destId="{00C457CC-985D-4E24-9116-945F8324FCBB}" srcOrd="0" destOrd="0" presId="urn:microsoft.com/office/officeart/2005/8/layout/radial1"/>
    <dgm:cxn modelId="{768EC92C-49D4-434C-BCBC-91FCFA5A01E8}" type="presOf" srcId="{8BD46652-5FB8-4F4C-BA03-F5EAEF890B6A}" destId="{5DC4CDAE-26D7-4A30-A43C-85B15974AD11}" srcOrd="0" destOrd="0" presId="urn:microsoft.com/office/officeart/2005/8/layout/radial1"/>
    <dgm:cxn modelId="{0EF02963-A6DF-418B-B081-1635FBF0A0CE}" srcId="{8BD46652-5FB8-4F4C-BA03-F5EAEF890B6A}" destId="{B2008107-A9BF-450A-8BA8-20F7E59D6886}" srcOrd="5" destOrd="0" parTransId="{0D8BBD20-572D-457D-A6BF-84191517A19D}" sibTransId="{DB03B57D-9301-42DE-8EF1-32DB44CB2680}"/>
    <dgm:cxn modelId="{5577650D-1E8C-4E74-B8BE-1B4D827F329F}" type="presOf" srcId="{7487F5FD-4D01-418E-8E20-0F1FD7E424E0}" destId="{51513AA4-A546-4CAB-8576-4B61B095CDBB}" srcOrd="0" destOrd="0" presId="urn:microsoft.com/office/officeart/2005/8/layout/radial1"/>
    <dgm:cxn modelId="{8DD605B7-E0EB-4AA2-BFF1-CA10972237FC}" type="presOf" srcId="{5027F216-1C13-413D-933B-276537279A69}" destId="{0B517035-D6EB-40A6-A7C2-8707AFAB413F}" srcOrd="1" destOrd="0" presId="urn:microsoft.com/office/officeart/2005/8/layout/radial1"/>
    <dgm:cxn modelId="{A0372C0E-29A8-4B07-8910-D2CE90423D2D}" srcId="{8BD46652-5FB8-4F4C-BA03-F5EAEF890B6A}" destId="{96A941B7-FA5D-4D61-990D-C74C50F9F60C}" srcOrd="1" destOrd="0" parTransId="{387CC531-F916-4B00-8B4E-F4D709558E12}" sibTransId="{7C894BD2-3A11-4479-8B67-4236D8925A13}"/>
    <dgm:cxn modelId="{28FDA02B-3D26-40B2-BFE8-98897176EBC2}" type="presOf" srcId="{776426D0-11A0-4A63-BC29-F6980A03F43F}" destId="{5B122DEF-33CF-4BDC-907F-6C59B16A381B}" srcOrd="0" destOrd="0" presId="urn:microsoft.com/office/officeart/2005/8/layout/radial1"/>
    <dgm:cxn modelId="{60EBEA81-B9E4-4E18-9C7F-D8BC1603DBAA}" srcId="{8BD46652-5FB8-4F4C-BA03-F5EAEF890B6A}" destId="{DE4E96F5-8D1B-4792-9AC4-596451BBBBC8}" srcOrd="6" destOrd="0" parTransId="{776426D0-11A0-4A63-BC29-F6980A03F43F}" sibTransId="{D5BEE0BF-E1EA-4A9E-8B3C-5BE5F10F7666}"/>
    <dgm:cxn modelId="{BD4F1AF4-3613-47FA-B0DE-1FCBBC34CD9B}" type="presOf" srcId="{7487F5FD-4D01-418E-8E20-0F1FD7E424E0}" destId="{B4D9380C-D3B1-4CB4-BDA0-F70C18EE6F1E}" srcOrd="1" destOrd="0" presId="urn:microsoft.com/office/officeart/2005/8/layout/radial1"/>
    <dgm:cxn modelId="{DA254E09-FE7B-4189-8324-EE908559EFE2}" type="presParOf" srcId="{575BAB3E-1C8E-4ABB-AA3E-B0036B52DEC2}" destId="{5DC4CDAE-26D7-4A30-A43C-85B15974AD11}" srcOrd="0" destOrd="0" presId="urn:microsoft.com/office/officeart/2005/8/layout/radial1"/>
    <dgm:cxn modelId="{E3D6F24E-7710-402B-AB01-9838C9457DD0}" type="presParOf" srcId="{575BAB3E-1C8E-4ABB-AA3E-B0036B52DEC2}" destId="{44EA1D33-A077-419B-9288-902A62B2A566}" srcOrd="1" destOrd="0" presId="urn:microsoft.com/office/officeart/2005/8/layout/radial1"/>
    <dgm:cxn modelId="{01997F02-69E9-44E5-9325-A0959A0CE2AF}" type="presParOf" srcId="{44EA1D33-A077-419B-9288-902A62B2A566}" destId="{A148F5F4-6E14-4DF6-99EA-CE343251F5AC}" srcOrd="0" destOrd="0" presId="urn:microsoft.com/office/officeart/2005/8/layout/radial1"/>
    <dgm:cxn modelId="{F4EC644A-81F7-43E1-B177-84B692985638}" type="presParOf" srcId="{575BAB3E-1C8E-4ABB-AA3E-B0036B52DEC2}" destId="{53790F62-B477-4987-BEC1-CD00F3A927C3}" srcOrd="2" destOrd="0" presId="urn:microsoft.com/office/officeart/2005/8/layout/radial1"/>
    <dgm:cxn modelId="{A1FDA0BB-E695-4515-A894-C3E39FF5D766}" type="presParOf" srcId="{575BAB3E-1C8E-4ABB-AA3E-B0036B52DEC2}" destId="{00C457CC-985D-4E24-9116-945F8324FCBB}" srcOrd="3" destOrd="0" presId="urn:microsoft.com/office/officeart/2005/8/layout/radial1"/>
    <dgm:cxn modelId="{C6B85E3D-C7AC-4407-AAD0-9D839DE655F0}" type="presParOf" srcId="{00C457CC-985D-4E24-9116-945F8324FCBB}" destId="{67051E64-4DF9-4A6C-9AD8-CD1863BCF9FB}" srcOrd="0" destOrd="0" presId="urn:microsoft.com/office/officeart/2005/8/layout/radial1"/>
    <dgm:cxn modelId="{0368BC92-5CD7-4254-B7C6-88042E9061E1}" type="presParOf" srcId="{575BAB3E-1C8E-4ABB-AA3E-B0036B52DEC2}" destId="{3100AA9E-5057-4F2A-8D5E-839588F02D7E}" srcOrd="4" destOrd="0" presId="urn:microsoft.com/office/officeart/2005/8/layout/radial1"/>
    <dgm:cxn modelId="{B1354EEF-E1FA-425D-84F7-7F05B532C11F}" type="presParOf" srcId="{575BAB3E-1C8E-4ABB-AA3E-B0036B52DEC2}" destId="{08210BA3-519C-45E1-8EEA-14BDE6C92C5C}" srcOrd="5" destOrd="0" presId="urn:microsoft.com/office/officeart/2005/8/layout/radial1"/>
    <dgm:cxn modelId="{6E06DEF9-745F-4882-A8C2-8CFEB431581F}" type="presParOf" srcId="{08210BA3-519C-45E1-8EEA-14BDE6C92C5C}" destId="{0B517035-D6EB-40A6-A7C2-8707AFAB413F}" srcOrd="0" destOrd="0" presId="urn:microsoft.com/office/officeart/2005/8/layout/radial1"/>
    <dgm:cxn modelId="{CC3AAFE1-2589-4ED2-8ABF-F7F7D8D1E106}" type="presParOf" srcId="{575BAB3E-1C8E-4ABB-AA3E-B0036B52DEC2}" destId="{5F821ABD-2ABC-4894-9067-50D1F6D82944}" srcOrd="6" destOrd="0" presId="urn:microsoft.com/office/officeart/2005/8/layout/radial1"/>
    <dgm:cxn modelId="{2D85777D-F54C-4DA3-BC6E-87C596BE135C}" type="presParOf" srcId="{575BAB3E-1C8E-4ABB-AA3E-B0036B52DEC2}" destId="{51513AA4-A546-4CAB-8576-4B61B095CDBB}" srcOrd="7" destOrd="0" presId="urn:microsoft.com/office/officeart/2005/8/layout/radial1"/>
    <dgm:cxn modelId="{50C6076A-EC66-48E1-8A75-261B5AD0B794}" type="presParOf" srcId="{51513AA4-A546-4CAB-8576-4B61B095CDBB}" destId="{B4D9380C-D3B1-4CB4-BDA0-F70C18EE6F1E}" srcOrd="0" destOrd="0" presId="urn:microsoft.com/office/officeart/2005/8/layout/radial1"/>
    <dgm:cxn modelId="{609C2AA2-B75E-4F39-B90F-041C02955B75}" type="presParOf" srcId="{575BAB3E-1C8E-4ABB-AA3E-B0036B52DEC2}" destId="{94E5E0BC-A6CC-42AF-9219-A851FBDAE3BA}" srcOrd="8" destOrd="0" presId="urn:microsoft.com/office/officeart/2005/8/layout/radial1"/>
    <dgm:cxn modelId="{9F6BC13A-911B-4A8E-9B93-BD51B926F768}" type="presParOf" srcId="{575BAB3E-1C8E-4ABB-AA3E-B0036B52DEC2}" destId="{8A572277-2D75-4FDF-855E-E539F8A47E2F}" srcOrd="9" destOrd="0" presId="urn:microsoft.com/office/officeart/2005/8/layout/radial1"/>
    <dgm:cxn modelId="{F6FAE8C8-AF94-4A52-B438-81B57428BA8E}" type="presParOf" srcId="{8A572277-2D75-4FDF-855E-E539F8A47E2F}" destId="{9A902839-9042-4BA7-889E-77D4B9DA81EB}" srcOrd="0" destOrd="0" presId="urn:microsoft.com/office/officeart/2005/8/layout/radial1"/>
    <dgm:cxn modelId="{EC64A05F-FFF3-4C45-B22D-693224408EB5}" type="presParOf" srcId="{575BAB3E-1C8E-4ABB-AA3E-B0036B52DEC2}" destId="{AF7683F4-B9A8-44E7-A12D-4522F2DBBBDF}" srcOrd="10" destOrd="0" presId="urn:microsoft.com/office/officeart/2005/8/layout/radial1"/>
    <dgm:cxn modelId="{56F05831-132F-453B-AE35-E49B0DF83DD9}" type="presParOf" srcId="{575BAB3E-1C8E-4ABB-AA3E-B0036B52DEC2}" destId="{97CB49E6-5FEE-4ACB-AD5B-E9703FC4C4E2}" srcOrd="11" destOrd="0" presId="urn:microsoft.com/office/officeart/2005/8/layout/radial1"/>
    <dgm:cxn modelId="{6B4CD308-2FEB-4710-A8C9-E95A41CC9B56}" type="presParOf" srcId="{97CB49E6-5FEE-4ACB-AD5B-E9703FC4C4E2}" destId="{7A2ED1F6-F2C5-4B9E-A482-24D4AD969417}" srcOrd="0" destOrd="0" presId="urn:microsoft.com/office/officeart/2005/8/layout/radial1"/>
    <dgm:cxn modelId="{2285BF1D-F455-403D-BF24-3EE06B17EE7C}" type="presParOf" srcId="{575BAB3E-1C8E-4ABB-AA3E-B0036B52DEC2}" destId="{4833AA48-7810-46BD-AF27-6F50E903B830}" srcOrd="12" destOrd="0" presId="urn:microsoft.com/office/officeart/2005/8/layout/radial1"/>
    <dgm:cxn modelId="{B5227616-FD8B-4628-8818-A9570A008EB7}" type="presParOf" srcId="{575BAB3E-1C8E-4ABB-AA3E-B0036B52DEC2}" destId="{5B122DEF-33CF-4BDC-907F-6C59B16A381B}" srcOrd="13" destOrd="0" presId="urn:microsoft.com/office/officeart/2005/8/layout/radial1"/>
    <dgm:cxn modelId="{39A4FAD3-87CD-4AA1-8619-A07A310E1AD4}" type="presParOf" srcId="{5B122DEF-33CF-4BDC-907F-6C59B16A381B}" destId="{D2ACCBBB-31C1-44A5-9733-A564D908849D}" srcOrd="0" destOrd="0" presId="urn:microsoft.com/office/officeart/2005/8/layout/radial1"/>
    <dgm:cxn modelId="{A1A950A4-6682-4CD4-BE6B-EBE76C3A1E86}" type="presParOf" srcId="{575BAB3E-1C8E-4ABB-AA3E-B0036B52DEC2}" destId="{E9B989B0-917B-4237-AFAA-9026438EC39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F2F76-C563-42AC-A8BB-68CF8BF9049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</dgm:pt>
    <dgm:pt modelId="{8BD46652-5FB8-4F4C-BA03-F5EAEF890B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6C’s</a:t>
          </a:r>
          <a:endParaRPr kumimoji="0" lang="th-TH" sz="14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D7E76D-E691-4423-ACF7-3E529212099D}" type="par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A0509B-CABE-4657-9BFF-7424B3660AE8}" type="sib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8B17F4-E072-4B0D-B7D3-B10A0C7FFC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Content</a:t>
          </a:r>
          <a:endParaRPr kumimoji="0" lang="th-TH" sz="24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B465A8-5190-4E74-96C9-F8A89501A2E6}" type="parTrans" cxnId="{9BA9861A-B733-436C-AD67-3DC31ED7F944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5F26D6-3F9C-4267-A33A-5C5B35BC46D6}" type="sibTrans" cxnId="{9BA9861A-B733-436C-AD67-3DC31ED7F944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A941B7-FA5D-4D61-990D-C74C50F9F6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Community</a:t>
          </a:r>
          <a:endParaRPr kumimoji="0" lang="th-TH" sz="16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7CC531-F916-4B00-8B4E-F4D709558E12}" type="parTrans" cxnId="{A0372C0E-29A8-4B07-8910-D2CE90423D2D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894BD2-3A11-4479-8B67-4236D8925A13}" type="sibTrans" cxnId="{A0372C0E-29A8-4B07-8910-D2CE90423D2D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F82601F-EED4-4838-9518-4BEE489E178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Commerce</a:t>
          </a:r>
          <a:endParaRPr kumimoji="0" lang="th-TH" sz="18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27F216-1C13-413D-933B-276537279A69}" type="parTrans" cxnId="{079BF712-57A5-4508-B3FF-3544BAF37DD7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964B6-251A-47B8-8A92-43879753AFC3}" type="sibTrans" cxnId="{079BF712-57A5-4508-B3FF-3544BAF37DD7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A0D307-B172-4F14-92B1-2713414621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Customization</a:t>
          </a:r>
          <a:endParaRPr kumimoji="0" lang="th-TH" sz="14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487F5FD-4D01-418E-8E20-0F1FD7E424E0}" type="parTrans" cxnId="{248E3C7E-D2AF-4E42-92CB-FB61A2F34930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DDDA1F-2694-4232-8D4A-A82141BCBC60}" type="sibTrans" cxnId="{248E3C7E-D2AF-4E42-92CB-FB61A2F34930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0971C4-872B-4D72-8BA3-022AA7384C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Communication</a:t>
          </a:r>
          <a:endParaRPr kumimoji="0" lang="th-TH" sz="12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3E7FDD-EA7C-404F-81D4-A9EF997AB241}" type="parTrans" cxnId="{0DF7A09D-F8C9-4AEB-8A52-A8E8E9C1AE75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E4E6353-DA07-4DF2-8C55-7E74F03496ED}" type="sibTrans" cxnId="{0DF7A09D-F8C9-4AEB-8A52-A8E8E9C1AE75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008107-A9BF-450A-8BA8-20F7E59D68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Convenience</a:t>
          </a:r>
          <a:endParaRPr kumimoji="0" lang="th-TH" sz="16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8BBD20-572D-457D-A6BF-84191517A19D}" type="parTrans" cxnId="{0EF02963-A6DF-418B-B081-1635FBF0A0CE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B03B57D-9301-42DE-8EF1-32DB44CB2680}" type="sibTrans" cxnId="{0EF02963-A6DF-418B-B081-1635FBF0A0CE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75BAB3E-1C8E-4ABB-AA3E-B0036B52DEC2}" type="pres">
      <dgm:prSet presAssocID="{61BF2F76-C563-42AC-A8BB-68CF8BF904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C4CDAE-26D7-4A30-A43C-85B15974AD11}" type="pres">
      <dgm:prSet presAssocID="{8BD46652-5FB8-4F4C-BA03-F5EAEF890B6A}" presName="centerShape" presStyleLbl="node0" presStyleIdx="0" presStyleCnt="1"/>
      <dgm:spPr/>
      <dgm:t>
        <a:bodyPr/>
        <a:lstStyle/>
        <a:p>
          <a:endParaRPr lang="th-TH"/>
        </a:p>
      </dgm:t>
    </dgm:pt>
    <dgm:pt modelId="{44EA1D33-A077-419B-9288-902A62B2A566}" type="pres">
      <dgm:prSet presAssocID="{17B465A8-5190-4E74-96C9-F8A89501A2E6}" presName="Name9" presStyleLbl="parChTrans1D2" presStyleIdx="0" presStyleCnt="6"/>
      <dgm:spPr/>
      <dgm:t>
        <a:bodyPr/>
        <a:lstStyle/>
        <a:p>
          <a:endParaRPr lang="th-TH"/>
        </a:p>
      </dgm:t>
    </dgm:pt>
    <dgm:pt modelId="{A148F5F4-6E14-4DF6-99EA-CE343251F5AC}" type="pres">
      <dgm:prSet presAssocID="{17B465A8-5190-4E74-96C9-F8A89501A2E6}" presName="connTx" presStyleLbl="parChTrans1D2" presStyleIdx="0" presStyleCnt="6"/>
      <dgm:spPr/>
      <dgm:t>
        <a:bodyPr/>
        <a:lstStyle/>
        <a:p>
          <a:endParaRPr lang="th-TH"/>
        </a:p>
      </dgm:t>
    </dgm:pt>
    <dgm:pt modelId="{53790F62-B477-4987-BEC1-CD00F3A927C3}" type="pres">
      <dgm:prSet presAssocID="{028B17F4-E072-4B0D-B7D3-B10A0C7FFCA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C457CC-985D-4E24-9116-945F8324FCBB}" type="pres">
      <dgm:prSet presAssocID="{387CC531-F916-4B00-8B4E-F4D709558E12}" presName="Name9" presStyleLbl="parChTrans1D2" presStyleIdx="1" presStyleCnt="6"/>
      <dgm:spPr/>
      <dgm:t>
        <a:bodyPr/>
        <a:lstStyle/>
        <a:p>
          <a:endParaRPr lang="th-TH"/>
        </a:p>
      </dgm:t>
    </dgm:pt>
    <dgm:pt modelId="{67051E64-4DF9-4A6C-9AD8-CD1863BCF9FB}" type="pres">
      <dgm:prSet presAssocID="{387CC531-F916-4B00-8B4E-F4D709558E12}" presName="connTx" presStyleLbl="parChTrans1D2" presStyleIdx="1" presStyleCnt="6"/>
      <dgm:spPr/>
      <dgm:t>
        <a:bodyPr/>
        <a:lstStyle/>
        <a:p>
          <a:endParaRPr lang="th-TH"/>
        </a:p>
      </dgm:t>
    </dgm:pt>
    <dgm:pt modelId="{3100AA9E-5057-4F2A-8D5E-839588F02D7E}" type="pres">
      <dgm:prSet presAssocID="{96A941B7-FA5D-4D61-990D-C74C50F9F60C}" presName="node" presStyleLbl="node1" presStyleIdx="1" presStyleCnt="6" custRadScaleRad="101693" custRadScaleInc="1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210BA3-519C-45E1-8EEA-14BDE6C92C5C}" type="pres">
      <dgm:prSet presAssocID="{5027F216-1C13-413D-933B-276537279A69}" presName="Name9" presStyleLbl="parChTrans1D2" presStyleIdx="2" presStyleCnt="6"/>
      <dgm:spPr/>
      <dgm:t>
        <a:bodyPr/>
        <a:lstStyle/>
        <a:p>
          <a:endParaRPr lang="th-TH"/>
        </a:p>
      </dgm:t>
    </dgm:pt>
    <dgm:pt modelId="{0B517035-D6EB-40A6-A7C2-8707AFAB413F}" type="pres">
      <dgm:prSet presAssocID="{5027F216-1C13-413D-933B-276537279A69}" presName="connTx" presStyleLbl="parChTrans1D2" presStyleIdx="2" presStyleCnt="6"/>
      <dgm:spPr/>
      <dgm:t>
        <a:bodyPr/>
        <a:lstStyle/>
        <a:p>
          <a:endParaRPr lang="th-TH"/>
        </a:p>
      </dgm:t>
    </dgm:pt>
    <dgm:pt modelId="{5F821ABD-2ABC-4894-9067-50D1F6D82944}" type="pres">
      <dgm:prSet presAssocID="{AF82601F-EED4-4838-9518-4BEE489E17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513AA4-A546-4CAB-8576-4B61B095CDBB}" type="pres">
      <dgm:prSet presAssocID="{7487F5FD-4D01-418E-8E20-0F1FD7E424E0}" presName="Name9" presStyleLbl="parChTrans1D2" presStyleIdx="3" presStyleCnt="6"/>
      <dgm:spPr/>
      <dgm:t>
        <a:bodyPr/>
        <a:lstStyle/>
        <a:p>
          <a:endParaRPr lang="th-TH"/>
        </a:p>
      </dgm:t>
    </dgm:pt>
    <dgm:pt modelId="{B4D9380C-D3B1-4CB4-BDA0-F70C18EE6F1E}" type="pres">
      <dgm:prSet presAssocID="{7487F5FD-4D01-418E-8E20-0F1FD7E424E0}" presName="connTx" presStyleLbl="parChTrans1D2" presStyleIdx="3" presStyleCnt="6"/>
      <dgm:spPr/>
      <dgm:t>
        <a:bodyPr/>
        <a:lstStyle/>
        <a:p>
          <a:endParaRPr lang="th-TH"/>
        </a:p>
      </dgm:t>
    </dgm:pt>
    <dgm:pt modelId="{94E5E0BC-A6CC-42AF-9219-A851FBDAE3BA}" type="pres">
      <dgm:prSet presAssocID="{0AA0D307-B172-4F14-92B1-2713414621F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572277-2D75-4FDF-855E-E539F8A47E2F}" type="pres">
      <dgm:prSet presAssocID="{B03E7FDD-EA7C-404F-81D4-A9EF997AB241}" presName="Name9" presStyleLbl="parChTrans1D2" presStyleIdx="4" presStyleCnt="6"/>
      <dgm:spPr/>
      <dgm:t>
        <a:bodyPr/>
        <a:lstStyle/>
        <a:p>
          <a:endParaRPr lang="th-TH"/>
        </a:p>
      </dgm:t>
    </dgm:pt>
    <dgm:pt modelId="{9A902839-9042-4BA7-889E-77D4B9DA81EB}" type="pres">
      <dgm:prSet presAssocID="{B03E7FDD-EA7C-404F-81D4-A9EF997AB241}" presName="connTx" presStyleLbl="parChTrans1D2" presStyleIdx="4" presStyleCnt="6"/>
      <dgm:spPr/>
      <dgm:t>
        <a:bodyPr/>
        <a:lstStyle/>
        <a:p>
          <a:endParaRPr lang="th-TH"/>
        </a:p>
      </dgm:t>
    </dgm:pt>
    <dgm:pt modelId="{AF7683F4-B9A8-44E7-A12D-4522F2DBBBDF}" type="pres">
      <dgm:prSet presAssocID="{A20971C4-872B-4D72-8BA3-022AA7384CC6}" presName="node" presStyleLbl="node1" presStyleIdx="4" presStyleCnt="6" custScaleX="1059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CB49E6-5FEE-4ACB-AD5B-E9703FC4C4E2}" type="pres">
      <dgm:prSet presAssocID="{0D8BBD20-572D-457D-A6BF-84191517A19D}" presName="Name9" presStyleLbl="parChTrans1D2" presStyleIdx="5" presStyleCnt="6"/>
      <dgm:spPr/>
      <dgm:t>
        <a:bodyPr/>
        <a:lstStyle/>
        <a:p>
          <a:endParaRPr lang="th-TH"/>
        </a:p>
      </dgm:t>
    </dgm:pt>
    <dgm:pt modelId="{7A2ED1F6-F2C5-4B9E-A482-24D4AD969417}" type="pres">
      <dgm:prSet presAssocID="{0D8BBD20-572D-457D-A6BF-84191517A19D}" presName="connTx" presStyleLbl="parChTrans1D2" presStyleIdx="5" presStyleCnt="6"/>
      <dgm:spPr/>
      <dgm:t>
        <a:bodyPr/>
        <a:lstStyle/>
        <a:p>
          <a:endParaRPr lang="th-TH"/>
        </a:p>
      </dgm:t>
    </dgm:pt>
    <dgm:pt modelId="{4833AA48-7810-46BD-AF27-6F50E903B830}" type="pres">
      <dgm:prSet presAssocID="{B2008107-A9BF-450A-8BA8-20F7E59D68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5AC192-3242-4DE6-9E71-0123E080C258}" type="presOf" srcId="{17B465A8-5190-4E74-96C9-F8A89501A2E6}" destId="{44EA1D33-A077-419B-9288-902A62B2A566}" srcOrd="0" destOrd="0" presId="urn:microsoft.com/office/officeart/2005/8/layout/radial1"/>
    <dgm:cxn modelId="{1AE85BCB-D11A-4F79-9305-1FFAEDF04B7B}" type="presOf" srcId="{0D8BBD20-572D-457D-A6BF-84191517A19D}" destId="{97CB49E6-5FEE-4ACB-AD5B-E9703FC4C4E2}" srcOrd="0" destOrd="0" presId="urn:microsoft.com/office/officeart/2005/8/layout/radial1"/>
    <dgm:cxn modelId="{9A51147D-DA9F-48E4-8D77-1224DF0D9173}" type="presOf" srcId="{8BD46652-5FB8-4F4C-BA03-F5EAEF890B6A}" destId="{5DC4CDAE-26D7-4A30-A43C-85B15974AD11}" srcOrd="0" destOrd="0" presId="urn:microsoft.com/office/officeart/2005/8/layout/radial1"/>
    <dgm:cxn modelId="{079BF712-57A5-4508-B3FF-3544BAF37DD7}" srcId="{8BD46652-5FB8-4F4C-BA03-F5EAEF890B6A}" destId="{AF82601F-EED4-4838-9518-4BEE489E178D}" srcOrd="2" destOrd="0" parTransId="{5027F216-1C13-413D-933B-276537279A69}" sibTransId="{E3F964B6-251A-47B8-8A92-43879753AFC3}"/>
    <dgm:cxn modelId="{B54C79C4-37EB-4CF0-92B3-24BC4BA21F08}" type="presOf" srcId="{387CC531-F916-4B00-8B4E-F4D709558E12}" destId="{67051E64-4DF9-4A6C-9AD8-CD1863BCF9FB}" srcOrd="1" destOrd="0" presId="urn:microsoft.com/office/officeart/2005/8/layout/radial1"/>
    <dgm:cxn modelId="{7DF0A1EE-5749-4F17-A2B2-A21BA6267200}" type="presOf" srcId="{028B17F4-E072-4B0D-B7D3-B10A0C7FFCAC}" destId="{53790F62-B477-4987-BEC1-CD00F3A927C3}" srcOrd="0" destOrd="0" presId="urn:microsoft.com/office/officeart/2005/8/layout/radial1"/>
    <dgm:cxn modelId="{01AD69AB-DCA8-4C32-B11D-2B7D1D3DCCD3}" type="presOf" srcId="{B2008107-A9BF-450A-8BA8-20F7E59D6886}" destId="{4833AA48-7810-46BD-AF27-6F50E903B830}" srcOrd="0" destOrd="0" presId="urn:microsoft.com/office/officeart/2005/8/layout/radial1"/>
    <dgm:cxn modelId="{0DF7A09D-F8C9-4AEB-8A52-A8E8E9C1AE75}" srcId="{8BD46652-5FB8-4F4C-BA03-F5EAEF890B6A}" destId="{A20971C4-872B-4D72-8BA3-022AA7384CC6}" srcOrd="4" destOrd="0" parTransId="{B03E7FDD-EA7C-404F-81D4-A9EF997AB241}" sibTransId="{EE4E6353-DA07-4DF2-8C55-7E74F03496ED}"/>
    <dgm:cxn modelId="{D19F6C17-1C30-4847-B832-4A63A37E19EF}" type="presOf" srcId="{17B465A8-5190-4E74-96C9-F8A89501A2E6}" destId="{A148F5F4-6E14-4DF6-99EA-CE343251F5AC}" srcOrd="1" destOrd="0" presId="urn:microsoft.com/office/officeart/2005/8/layout/radial1"/>
    <dgm:cxn modelId="{2202FB16-3928-44A8-9C6F-F096CF47E744}" type="presOf" srcId="{B03E7FDD-EA7C-404F-81D4-A9EF997AB241}" destId="{9A902839-9042-4BA7-889E-77D4B9DA81EB}" srcOrd="1" destOrd="0" presId="urn:microsoft.com/office/officeart/2005/8/layout/radial1"/>
    <dgm:cxn modelId="{9BA9861A-B733-436C-AD67-3DC31ED7F944}" srcId="{8BD46652-5FB8-4F4C-BA03-F5EAEF890B6A}" destId="{028B17F4-E072-4B0D-B7D3-B10A0C7FFCAC}" srcOrd="0" destOrd="0" parTransId="{17B465A8-5190-4E74-96C9-F8A89501A2E6}" sibTransId="{6B5F26D6-3F9C-4267-A33A-5C5B35BC46D6}"/>
    <dgm:cxn modelId="{9B9290E9-0E6F-4247-84FC-C62F1655720F}" type="presOf" srcId="{61BF2F76-C563-42AC-A8BB-68CF8BF90494}" destId="{575BAB3E-1C8E-4ABB-AA3E-B0036B52DEC2}" srcOrd="0" destOrd="0" presId="urn:microsoft.com/office/officeart/2005/8/layout/radial1"/>
    <dgm:cxn modelId="{7544B677-1CC1-489C-B276-BCA9E049783A}" type="presOf" srcId="{AF82601F-EED4-4838-9518-4BEE489E178D}" destId="{5F821ABD-2ABC-4894-9067-50D1F6D82944}" srcOrd="0" destOrd="0" presId="urn:microsoft.com/office/officeart/2005/8/layout/radial1"/>
    <dgm:cxn modelId="{283F0C3E-070E-44A1-971E-1662EF94158D}" type="presOf" srcId="{7487F5FD-4D01-418E-8E20-0F1FD7E424E0}" destId="{B4D9380C-D3B1-4CB4-BDA0-F70C18EE6F1E}" srcOrd="1" destOrd="0" presId="urn:microsoft.com/office/officeart/2005/8/layout/radial1"/>
    <dgm:cxn modelId="{39E6FF7E-332B-43E0-84C6-7CAC095F818B}" srcId="{61BF2F76-C563-42AC-A8BB-68CF8BF90494}" destId="{8BD46652-5FB8-4F4C-BA03-F5EAEF890B6A}" srcOrd="0" destOrd="0" parTransId="{EAD7E76D-E691-4423-ACF7-3E529212099D}" sibTransId="{0DA0509B-CABE-4657-9BFF-7424B3660AE8}"/>
    <dgm:cxn modelId="{248E3C7E-D2AF-4E42-92CB-FB61A2F34930}" srcId="{8BD46652-5FB8-4F4C-BA03-F5EAEF890B6A}" destId="{0AA0D307-B172-4F14-92B1-2713414621FA}" srcOrd="3" destOrd="0" parTransId="{7487F5FD-4D01-418E-8E20-0F1FD7E424E0}" sibTransId="{2EDDDA1F-2694-4232-8D4A-A82141BCBC60}"/>
    <dgm:cxn modelId="{88B662F2-9C1C-4006-9E85-DAC02EADE8D4}" type="presOf" srcId="{96A941B7-FA5D-4D61-990D-C74C50F9F60C}" destId="{3100AA9E-5057-4F2A-8D5E-839588F02D7E}" srcOrd="0" destOrd="0" presId="urn:microsoft.com/office/officeart/2005/8/layout/radial1"/>
    <dgm:cxn modelId="{739D0356-8671-43B1-8CAD-A4691800F2C2}" type="presOf" srcId="{5027F216-1C13-413D-933B-276537279A69}" destId="{08210BA3-519C-45E1-8EEA-14BDE6C92C5C}" srcOrd="0" destOrd="0" presId="urn:microsoft.com/office/officeart/2005/8/layout/radial1"/>
    <dgm:cxn modelId="{6CDBC9B3-9C01-44C0-9BC7-00B12114EE79}" type="presOf" srcId="{0AA0D307-B172-4F14-92B1-2713414621FA}" destId="{94E5E0BC-A6CC-42AF-9219-A851FBDAE3BA}" srcOrd="0" destOrd="0" presId="urn:microsoft.com/office/officeart/2005/8/layout/radial1"/>
    <dgm:cxn modelId="{5B309F08-D930-4DCE-A3C0-4C4FF5BC564A}" type="presOf" srcId="{A20971C4-872B-4D72-8BA3-022AA7384CC6}" destId="{AF7683F4-B9A8-44E7-A12D-4522F2DBBBDF}" srcOrd="0" destOrd="0" presId="urn:microsoft.com/office/officeart/2005/8/layout/radial1"/>
    <dgm:cxn modelId="{0EF02963-A6DF-418B-B081-1635FBF0A0CE}" srcId="{8BD46652-5FB8-4F4C-BA03-F5EAEF890B6A}" destId="{B2008107-A9BF-450A-8BA8-20F7E59D6886}" srcOrd="5" destOrd="0" parTransId="{0D8BBD20-572D-457D-A6BF-84191517A19D}" sibTransId="{DB03B57D-9301-42DE-8EF1-32DB44CB2680}"/>
    <dgm:cxn modelId="{EE733FF0-EEF4-4A44-8FB4-E81871591DD8}" type="presOf" srcId="{B03E7FDD-EA7C-404F-81D4-A9EF997AB241}" destId="{8A572277-2D75-4FDF-855E-E539F8A47E2F}" srcOrd="0" destOrd="0" presId="urn:microsoft.com/office/officeart/2005/8/layout/radial1"/>
    <dgm:cxn modelId="{1382E932-4D35-41C1-8AED-3505B39CF086}" type="presOf" srcId="{5027F216-1C13-413D-933B-276537279A69}" destId="{0B517035-D6EB-40A6-A7C2-8707AFAB413F}" srcOrd="1" destOrd="0" presId="urn:microsoft.com/office/officeart/2005/8/layout/radial1"/>
    <dgm:cxn modelId="{A0372C0E-29A8-4B07-8910-D2CE90423D2D}" srcId="{8BD46652-5FB8-4F4C-BA03-F5EAEF890B6A}" destId="{96A941B7-FA5D-4D61-990D-C74C50F9F60C}" srcOrd="1" destOrd="0" parTransId="{387CC531-F916-4B00-8B4E-F4D709558E12}" sibTransId="{7C894BD2-3A11-4479-8B67-4236D8925A13}"/>
    <dgm:cxn modelId="{1184B53C-95B5-4B45-887B-28B3BF3EB864}" type="presOf" srcId="{387CC531-F916-4B00-8B4E-F4D709558E12}" destId="{00C457CC-985D-4E24-9116-945F8324FCBB}" srcOrd="0" destOrd="0" presId="urn:microsoft.com/office/officeart/2005/8/layout/radial1"/>
    <dgm:cxn modelId="{96B73100-997C-4A9A-8E0B-6D056135361C}" type="presOf" srcId="{0D8BBD20-572D-457D-A6BF-84191517A19D}" destId="{7A2ED1F6-F2C5-4B9E-A482-24D4AD969417}" srcOrd="1" destOrd="0" presId="urn:microsoft.com/office/officeart/2005/8/layout/radial1"/>
    <dgm:cxn modelId="{D89AB32C-B9B1-4DC7-A70A-3AD5F9AA35A2}" type="presOf" srcId="{7487F5FD-4D01-418E-8E20-0F1FD7E424E0}" destId="{51513AA4-A546-4CAB-8576-4B61B095CDBB}" srcOrd="0" destOrd="0" presId="urn:microsoft.com/office/officeart/2005/8/layout/radial1"/>
    <dgm:cxn modelId="{B09F9388-05FE-4C2D-8713-1B5F0F84D6F1}" type="presParOf" srcId="{575BAB3E-1C8E-4ABB-AA3E-B0036B52DEC2}" destId="{5DC4CDAE-26D7-4A30-A43C-85B15974AD11}" srcOrd="0" destOrd="0" presId="urn:microsoft.com/office/officeart/2005/8/layout/radial1"/>
    <dgm:cxn modelId="{7C3C9152-4CF7-4CDA-9C11-EB1346FC2836}" type="presParOf" srcId="{575BAB3E-1C8E-4ABB-AA3E-B0036B52DEC2}" destId="{44EA1D33-A077-419B-9288-902A62B2A566}" srcOrd="1" destOrd="0" presId="urn:microsoft.com/office/officeart/2005/8/layout/radial1"/>
    <dgm:cxn modelId="{3C670881-EE58-4A05-AE59-63E05FF10B88}" type="presParOf" srcId="{44EA1D33-A077-419B-9288-902A62B2A566}" destId="{A148F5F4-6E14-4DF6-99EA-CE343251F5AC}" srcOrd="0" destOrd="0" presId="urn:microsoft.com/office/officeart/2005/8/layout/radial1"/>
    <dgm:cxn modelId="{BB6E5E2D-8C70-4D8D-BF67-7EEF08222C31}" type="presParOf" srcId="{575BAB3E-1C8E-4ABB-AA3E-B0036B52DEC2}" destId="{53790F62-B477-4987-BEC1-CD00F3A927C3}" srcOrd="2" destOrd="0" presId="urn:microsoft.com/office/officeart/2005/8/layout/radial1"/>
    <dgm:cxn modelId="{1A787113-77B8-43A0-B5C1-1E630E82B496}" type="presParOf" srcId="{575BAB3E-1C8E-4ABB-AA3E-B0036B52DEC2}" destId="{00C457CC-985D-4E24-9116-945F8324FCBB}" srcOrd="3" destOrd="0" presId="urn:microsoft.com/office/officeart/2005/8/layout/radial1"/>
    <dgm:cxn modelId="{D0F07B4F-5941-459B-A017-F0E6FC316AE8}" type="presParOf" srcId="{00C457CC-985D-4E24-9116-945F8324FCBB}" destId="{67051E64-4DF9-4A6C-9AD8-CD1863BCF9FB}" srcOrd="0" destOrd="0" presId="urn:microsoft.com/office/officeart/2005/8/layout/radial1"/>
    <dgm:cxn modelId="{AD651C75-0B03-4DBC-90D3-4A27C009427C}" type="presParOf" srcId="{575BAB3E-1C8E-4ABB-AA3E-B0036B52DEC2}" destId="{3100AA9E-5057-4F2A-8D5E-839588F02D7E}" srcOrd="4" destOrd="0" presId="urn:microsoft.com/office/officeart/2005/8/layout/radial1"/>
    <dgm:cxn modelId="{90CB1F35-8DF1-40FA-9AD0-BF5938E64E54}" type="presParOf" srcId="{575BAB3E-1C8E-4ABB-AA3E-B0036B52DEC2}" destId="{08210BA3-519C-45E1-8EEA-14BDE6C92C5C}" srcOrd="5" destOrd="0" presId="urn:microsoft.com/office/officeart/2005/8/layout/radial1"/>
    <dgm:cxn modelId="{5302D687-DBE6-46B4-B161-764AF2A0A9E2}" type="presParOf" srcId="{08210BA3-519C-45E1-8EEA-14BDE6C92C5C}" destId="{0B517035-D6EB-40A6-A7C2-8707AFAB413F}" srcOrd="0" destOrd="0" presId="urn:microsoft.com/office/officeart/2005/8/layout/radial1"/>
    <dgm:cxn modelId="{7C5185A3-E1BB-40C8-A25D-CC403762EBA1}" type="presParOf" srcId="{575BAB3E-1C8E-4ABB-AA3E-B0036B52DEC2}" destId="{5F821ABD-2ABC-4894-9067-50D1F6D82944}" srcOrd="6" destOrd="0" presId="urn:microsoft.com/office/officeart/2005/8/layout/radial1"/>
    <dgm:cxn modelId="{7DF75938-FBFC-4553-8E10-0154F85462D5}" type="presParOf" srcId="{575BAB3E-1C8E-4ABB-AA3E-B0036B52DEC2}" destId="{51513AA4-A546-4CAB-8576-4B61B095CDBB}" srcOrd="7" destOrd="0" presId="urn:microsoft.com/office/officeart/2005/8/layout/radial1"/>
    <dgm:cxn modelId="{92016063-3CFF-4032-B268-F3CDFA21B799}" type="presParOf" srcId="{51513AA4-A546-4CAB-8576-4B61B095CDBB}" destId="{B4D9380C-D3B1-4CB4-BDA0-F70C18EE6F1E}" srcOrd="0" destOrd="0" presId="urn:microsoft.com/office/officeart/2005/8/layout/radial1"/>
    <dgm:cxn modelId="{074DC5F1-B91E-44CA-BE4A-76E1D1586544}" type="presParOf" srcId="{575BAB3E-1C8E-4ABB-AA3E-B0036B52DEC2}" destId="{94E5E0BC-A6CC-42AF-9219-A851FBDAE3BA}" srcOrd="8" destOrd="0" presId="urn:microsoft.com/office/officeart/2005/8/layout/radial1"/>
    <dgm:cxn modelId="{2E5669DE-4CA0-4BD8-AC9F-E0F3C3C451CB}" type="presParOf" srcId="{575BAB3E-1C8E-4ABB-AA3E-B0036B52DEC2}" destId="{8A572277-2D75-4FDF-855E-E539F8A47E2F}" srcOrd="9" destOrd="0" presId="urn:microsoft.com/office/officeart/2005/8/layout/radial1"/>
    <dgm:cxn modelId="{85E0E8D3-2982-43D7-94B8-476EA63AA309}" type="presParOf" srcId="{8A572277-2D75-4FDF-855E-E539F8A47E2F}" destId="{9A902839-9042-4BA7-889E-77D4B9DA81EB}" srcOrd="0" destOrd="0" presId="urn:microsoft.com/office/officeart/2005/8/layout/radial1"/>
    <dgm:cxn modelId="{BC271F91-CF7F-421E-8ABC-028E3B8D11BB}" type="presParOf" srcId="{575BAB3E-1C8E-4ABB-AA3E-B0036B52DEC2}" destId="{AF7683F4-B9A8-44E7-A12D-4522F2DBBBDF}" srcOrd="10" destOrd="0" presId="urn:microsoft.com/office/officeart/2005/8/layout/radial1"/>
    <dgm:cxn modelId="{7DDA1ABD-5582-4EEF-87FC-171A43695B95}" type="presParOf" srcId="{575BAB3E-1C8E-4ABB-AA3E-B0036B52DEC2}" destId="{97CB49E6-5FEE-4ACB-AD5B-E9703FC4C4E2}" srcOrd="11" destOrd="0" presId="urn:microsoft.com/office/officeart/2005/8/layout/radial1"/>
    <dgm:cxn modelId="{478A2AA0-7E30-4687-B4A3-ADCA215B7558}" type="presParOf" srcId="{97CB49E6-5FEE-4ACB-AD5B-E9703FC4C4E2}" destId="{7A2ED1F6-F2C5-4B9E-A482-24D4AD969417}" srcOrd="0" destOrd="0" presId="urn:microsoft.com/office/officeart/2005/8/layout/radial1"/>
    <dgm:cxn modelId="{79940185-6299-4577-8AB3-6C70FF2EDB63}" type="presParOf" srcId="{575BAB3E-1C8E-4ABB-AA3E-B0036B52DEC2}" destId="{4833AA48-7810-46BD-AF27-6F50E903B83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F2F76-C563-42AC-A8BB-68CF8BF90494}" type="doc">
      <dgm:prSet loTypeId="urn:microsoft.com/office/officeart/2005/8/layout/radial1" loCatId="relationship" qsTypeId="urn:microsoft.com/office/officeart/2005/8/quickstyle/3d3" qsCatId="3D" csTypeId="urn:microsoft.com/office/officeart/2005/8/colors/colorful1" csCatId="colorful" phldr="1"/>
      <dgm:spPr/>
    </dgm:pt>
    <dgm:pt modelId="{8BD46652-5FB8-4F4C-BA03-F5EAEF890B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Content</a:t>
          </a:r>
          <a:endParaRPr kumimoji="0" lang="th-TH" sz="18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D7E76D-E691-4423-ACF7-3E529212099D}" type="par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A0509B-CABE-4657-9BFF-7424B3660AE8}" type="sib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8B17F4-E072-4B0D-B7D3-B10A0C7FFC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ทันสมัยที่สุด</a:t>
          </a:r>
          <a:endParaRPr kumimoji="0" lang="th-TH" sz="18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B465A8-5190-4E74-96C9-F8A89501A2E6}" type="parTrans" cxnId="{9BA9861A-B733-436C-AD67-3DC31ED7F944}">
      <dgm:prSet custT="1"/>
      <dgm:spPr/>
      <dgm:t>
        <a:bodyPr/>
        <a:lstStyle/>
        <a:p>
          <a:endParaRPr lang="en-US" sz="18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5F26D6-3F9C-4267-A33A-5C5B35BC46D6}" type="sibTrans" cxnId="{9BA9861A-B733-436C-AD67-3DC31ED7F944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C54293-3AC9-4387-B1BA-26D62676DF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ถูกต้องแม่นยำ</a:t>
          </a:r>
          <a:endParaRPr kumimoji="0" lang="th-TH" sz="18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891008-6E0B-4C60-834F-4EF970C13BE5}" type="parTrans" cxnId="{A57AD928-36F9-4104-AE7E-275523A35CFC}">
      <dgm:prSet custT="1"/>
      <dgm:spPr/>
      <dgm:t>
        <a:bodyPr/>
        <a:lstStyle/>
        <a:p>
          <a:endParaRPr lang="th-TH" sz="800">
            <a:solidFill>
              <a:schemeClr val="bg2">
                <a:lumMod val="10000"/>
              </a:schemeClr>
            </a:solidFill>
          </a:endParaRPr>
        </a:p>
      </dgm:t>
    </dgm:pt>
    <dgm:pt modelId="{57D8180D-5BF1-46AC-87D5-C230B2DE3D3F}" type="sibTrans" cxnId="{A57AD928-36F9-4104-AE7E-275523A35CFC}">
      <dgm:prSet/>
      <dgm:spPr/>
      <dgm:t>
        <a:bodyPr/>
        <a:lstStyle/>
        <a:p>
          <a:endParaRPr lang="th-TH" sz="2000">
            <a:solidFill>
              <a:schemeClr val="bg2">
                <a:lumMod val="10000"/>
              </a:schemeClr>
            </a:solidFill>
          </a:endParaRPr>
        </a:p>
      </dgm:t>
    </dgm:pt>
    <dgm:pt modelId="{739815F9-16AA-48F8-8C4C-CA3CF9B016D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น่าสนใจดึงดูดผู้พบเห็น</a:t>
          </a:r>
          <a:endParaRPr kumimoji="0" lang="th-TH" sz="18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E3E081A-A199-4EE6-9675-AC4A733810C9}" type="parTrans" cxnId="{76803767-0854-48CD-AD84-0DBF46D60273}">
      <dgm:prSet custT="1"/>
      <dgm:spPr/>
      <dgm:t>
        <a:bodyPr/>
        <a:lstStyle/>
        <a:p>
          <a:endParaRPr lang="th-TH" sz="800">
            <a:solidFill>
              <a:schemeClr val="bg2">
                <a:lumMod val="10000"/>
              </a:schemeClr>
            </a:solidFill>
          </a:endParaRPr>
        </a:p>
      </dgm:t>
    </dgm:pt>
    <dgm:pt modelId="{F37D4F19-13F3-4202-BA39-4E0E18F6EDF0}" type="sibTrans" cxnId="{76803767-0854-48CD-AD84-0DBF46D60273}">
      <dgm:prSet/>
      <dgm:spPr/>
      <dgm:t>
        <a:bodyPr/>
        <a:lstStyle/>
        <a:p>
          <a:endParaRPr lang="th-TH" sz="2000">
            <a:solidFill>
              <a:schemeClr val="bg2">
                <a:lumMod val="10000"/>
              </a:schemeClr>
            </a:solidFill>
          </a:endParaRPr>
        </a:p>
      </dgm:t>
    </dgm:pt>
    <dgm:pt modelId="{53DFF280-F506-4BC6-A1D8-B93C2403A5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แหล่งอ้างอิงได้</a:t>
          </a:r>
        </a:p>
      </dgm:t>
    </dgm:pt>
    <dgm:pt modelId="{F0946971-6E96-4482-B8D1-5D9EFCD1C429}" type="parTrans" cxnId="{D0126037-6F28-4E6F-83B9-1ED6979C82AE}">
      <dgm:prSet custT="1"/>
      <dgm:spPr/>
      <dgm:t>
        <a:bodyPr/>
        <a:lstStyle/>
        <a:p>
          <a:endParaRPr lang="th-TH" sz="800">
            <a:solidFill>
              <a:schemeClr val="bg2">
                <a:lumMod val="10000"/>
              </a:schemeClr>
            </a:solidFill>
          </a:endParaRPr>
        </a:p>
      </dgm:t>
    </dgm:pt>
    <dgm:pt modelId="{F1ABDEFE-9A5B-456C-836E-17A97D240A3C}" type="sibTrans" cxnId="{D0126037-6F28-4E6F-83B9-1ED6979C82AE}">
      <dgm:prSet/>
      <dgm:spPr/>
      <dgm:t>
        <a:bodyPr/>
        <a:lstStyle/>
        <a:p>
          <a:endParaRPr lang="th-TH" sz="2000">
            <a:solidFill>
              <a:schemeClr val="bg2">
                <a:lumMod val="10000"/>
              </a:schemeClr>
            </a:solidFill>
          </a:endParaRPr>
        </a:p>
      </dgm:t>
    </dgm:pt>
    <dgm:pt modelId="{575BAB3E-1C8E-4ABB-AA3E-B0036B52DEC2}" type="pres">
      <dgm:prSet presAssocID="{61BF2F76-C563-42AC-A8BB-68CF8BF904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C4CDAE-26D7-4A30-A43C-85B15974AD11}" type="pres">
      <dgm:prSet presAssocID="{8BD46652-5FB8-4F4C-BA03-F5EAEF890B6A}" presName="centerShape" presStyleLbl="node0" presStyleIdx="0" presStyleCnt="1" custLinFactNeighborX="20400" custLinFactNeighborY="8160"/>
      <dgm:spPr/>
      <dgm:t>
        <a:bodyPr/>
        <a:lstStyle/>
        <a:p>
          <a:endParaRPr lang="th-TH"/>
        </a:p>
      </dgm:t>
    </dgm:pt>
    <dgm:pt modelId="{44EA1D33-A077-419B-9288-902A62B2A566}" type="pres">
      <dgm:prSet presAssocID="{17B465A8-5190-4E74-96C9-F8A89501A2E6}" presName="Name9" presStyleLbl="parChTrans1D2" presStyleIdx="0" presStyleCnt="4"/>
      <dgm:spPr/>
      <dgm:t>
        <a:bodyPr/>
        <a:lstStyle/>
        <a:p>
          <a:endParaRPr lang="th-TH"/>
        </a:p>
      </dgm:t>
    </dgm:pt>
    <dgm:pt modelId="{A148F5F4-6E14-4DF6-99EA-CE343251F5AC}" type="pres">
      <dgm:prSet presAssocID="{17B465A8-5190-4E74-96C9-F8A89501A2E6}" presName="connTx" presStyleLbl="parChTrans1D2" presStyleIdx="0" presStyleCnt="4"/>
      <dgm:spPr/>
      <dgm:t>
        <a:bodyPr/>
        <a:lstStyle/>
        <a:p>
          <a:endParaRPr lang="th-TH"/>
        </a:p>
      </dgm:t>
    </dgm:pt>
    <dgm:pt modelId="{53790F62-B477-4987-BEC1-CD00F3A927C3}" type="pres">
      <dgm:prSet presAssocID="{028B17F4-E072-4B0D-B7D3-B10A0C7FFCAC}" presName="node" presStyleLbl="node1" presStyleIdx="0" presStyleCnt="4" custRadScaleRad="142252" custRadScaleInc="16558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D16AF1-C9D6-44D2-8697-9F8589BB00AB}" type="pres">
      <dgm:prSet presAssocID="{A8891008-6E0B-4C60-834F-4EF970C13BE5}" presName="Name9" presStyleLbl="parChTrans1D2" presStyleIdx="1" presStyleCnt="4"/>
      <dgm:spPr/>
      <dgm:t>
        <a:bodyPr/>
        <a:lstStyle/>
        <a:p>
          <a:endParaRPr lang="en-US"/>
        </a:p>
      </dgm:t>
    </dgm:pt>
    <dgm:pt modelId="{716D3204-A7E8-400F-8FE5-7D79BD08D2FF}" type="pres">
      <dgm:prSet presAssocID="{A8891008-6E0B-4C60-834F-4EF970C13BE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4A69B9C-3402-4FF3-9AEA-A00BE68EC2E2}" type="pres">
      <dgm:prSet presAssocID="{31C54293-3AC9-4387-B1BA-26D62676DF1A}" presName="node" presStyleLbl="node1" presStyleIdx="1" presStyleCnt="4" custRadScaleRad="147238" custRadScaleInc="8170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C38FDA9-AB7E-4606-A593-32F5FD19C8CE}" type="pres">
      <dgm:prSet presAssocID="{9E3E081A-A199-4EE6-9675-AC4A733810C9}" presName="Name9" presStyleLbl="parChTrans1D2" presStyleIdx="2" presStyleCnt="4"/>
      <dgm:spPr/>
      <dgm:t>
        <a:bodyPr/>
        <a:lstStyle/>
        <a:p>
          <a:endParaRPr lang="en-US"/>
        </a:p>
      </dgm:t>
    </dgm:pt>
    <dgm:pt modelId="{CE115670-8956-4672-B2F9-3BF5EFCD4056}" type="pres">
      <dgm:prSet presAssocID="{9E3E081A-A199-4EE6-9675-AC4A733810C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D7C333B-D127-4839-8E5F-D96FBCC91508}" type="pres">
      <dgm:prSet presAssocID="{739815F9-16AA-48F8-8C4C-CA3CF9B016D6}" presName="node" presStyleLbl="node1" presStyleIdx="2" presStyleCnt="4" custRadScaleRad="95447" custRadScaleInc="4559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2DCCE3-6F05-4186-843D-6AB148AC7605}" type="pres">
      <dgm:prSet presAssocID="{F0946971-6E96-4482-B8D1-5D9EFCD1C429}" presName="Name9" presStyleLbl="parChTrans1D2" presStyleIdx="3" presStyleCnt="4"/>
      <dgm:spPr/>
      <dgm:t>
        <a:bodyPr/>
        <a:lstStyle/>
        <a:p>
          <a:endParaRPr lang="en-US"/>
        </a:p>
      </dgm:t>
    </dgm:pt>
    <dgm:pt modelId="{2BDCA269-C9D3-4B61-9D9E-7A25FA241083}" type="pres">
      <dgm:prSet presAssocID="{F0946971-6E96-4482-B8D1-5D9EFCD1C42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90F3D5F-91B7-4B51-BE39-91079A716415}" type="pres">
      <dgm:prSet presAssocID="{53DFF280-F506-4BC6-A1D8-B93C2403A58A}" presName="node" presStyleLbl="node1" presStyleIdx="3" presStyleCnt="4" custRadScaleRad="51899" custRadScaleInc="1119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8B562E81-DC22-4B93-B524-A677CFDE97DF}" type="presOf" srcId="{A8891008-6E0B-4C60-834F-4EF970C13BE5}" destId="{6FD16AF1-C9D6-44D2-8697-9F8589BB00AB}" srcOrd="0" destOrd="0" presId="urn:microsoft.com/office/officeart/2005/8/layout/radial1"/>
    <dgm:cxn modelId="{E3795A09-EB11-41B4-88BD-A7BA01FA4E57}" type="presOf" srcId="{F0946971-6E96-4482-B8D1-5D9EFCD1C429}" destId="{FD2DCCE3-6F05-4186-843D-6AB148AC7605}" srcOrd="0" destOrd="0" presId="urn:microsoft.com/office/officeart/2005/8/layout/radial1"/>
    <dgm:cxn modelId="{559DBD85-0061-4C33-8134-8C307D69196B}" type="presOf" srcId="{31C54293-3AC9-4387-B1BA-26D62676DF1A}" destId="{14A69B9C-3402-4FF3-9AEA-A00BE68EC2E2}" srcOrd="0" destOrd="0" presId="urn:microsoft.com/office/officeart/2005/8/layout/radial1"/>
    <dgm:cxn modelId="{E6B2B21E-9188-4C79-B0B5-069E9FFCFB80}" type="presOf" srcId="{61BF2F76-C563-42AC-A8BB-68CF8BF90494}" destId="{575BAB3E-1C8E-4ABB-AA3E-B0036B52DEC2}" srcOrd="0" destOrd="0" presId="urn:microsoft.com/office/officeart/2005/8/layout/radial1"/>
    <dgm:cxn modelId="{E58513B9-A035-4443-B769-F566AD32B6FD}" type="presOf" srcId="{A8891008-6E0B-4C60-834F-4EF970C13BE5}" destId="{716D3204-A7E8-400F-8FE5-7D79BD08D2FF}" srcOrd="1" destOrd="0" presId="urn:microsoft.com/office/officeart/2005/8/layout/radial1"/>
    <dgm:cxn modelId="{9BA9861A-B733-436C-AD67-3DC31ED7F944}" srcId="{8BD46652-5FB8-4F4C-BA03-F5EAEF890B6A}" destId="{028B17F4-E072-4B0D-B7D3-B10A0C7FFCAC}" srcOrd="0" destOrd="0" parTransId="{17B465A8-5190-4E74-96C9-F8A89501A2E6}" sibTransId="{6B5F26D6-3F9C-4267-A33A-5C5B35BC46D6}"/>
    <dgm:cxn modelId="{34FFB31B-13E4-4815-8AE0-137E66370767}" type="presOf" srcId="{028B17F4-E072-4B0D-B7D3-B10A0C7FFCAC}" destId="{53790F62-B477-4987-BEC1-CD00F3A927C3}" srcOrd="0" destOrd="0" presId="urn:microsoft.com/office/officeart/2005/8/layout/radial1"/>
    <dgm:cxn modelId="{FD8A9CA6-A512-4778-A8D2-1BCECC95C48D}" type="presOf" srcId="{17B465A8-5190-4E74-96C9-F8A89501A2E6}" destId="{A148F5F4-6E14-4DF6-99EA-CE343251F5AC}" srcOrd="1" destOrd="0" presId="urn:microsoft.com/office/officeart/2005/8/layout/radial1"/>
    <dgm:cxn modelId="{8E7C4D25-3830-485E-8AD1-52F350DD29C8}" type="presOf" srcId="{9E3E081A-A199-4EE6-9675-AC4A733810C9}" destId="{CE115670-8956-4672-B2F9-3BF5EFCD4056}" srcOrd="1" destOrd="0" presId="urn:microsoft.com/office/officeart/2005/8/layout/radial1"/>
    <dgm:cxn modelId="{A57AD928-36F9-4104-AE7E-275523A35CFC}" srcId="{8BD46652-5FB8-4F4C-BA03-F5EAEF890B6A}" destId="{31C54293-3AC9-4387-B1BA-26D62676DF1A}" srcOrd="1" destOrd="0" parTransId="{A8891008-6E0B-4C60-834F-4EF970C13BE5}" sibTransId="{57D8180D-5BF1-46AC-87D5-C230B2DE3D3F}"/>
    <dgm:cxn modelId="{E37BB6A5-3120-4BED-B7D6-9C2DB368D5BA}" type="presOf" srcId="{8BD46652-5FB8-4F4C-BA03-F5EAEF890B6A}" destId="{5DC4CDAE-26D7-4A30-A43C-85B15974AD11}" srcOrd="0" destOrd="0" presId="urn:microsoft.com/office/officeart/2005/8/layout/radial1"/>
    <dgm:cxn modelId="{F9D5486E-6188-48C2-A966-44F7DBEC2FDE}" type="presOf" srcId="{739815F9-16AA-48F8-8C4C-CA3CF9B016D6}" destId="{ED7C333B-D127-4839-8E5F-D96FBCC91508}" srcOrd="0" destOrd="0" presId="urn:microsoft.com/office/officeart/2005/8/layout/radial1"/>
    <dgm:cxn modelId="{EB88DE5E-46EC-464A-9BD2-C43953C9F645}" type="presOf" srcId="{F0946971-6E96-4482-B8D1-5D9EFCD1C429}" destId="{2BDCA269-C9D3-4B61-9D9E-7A25FA241083}" srcOrd="1" destOrd="0" presId="urn:microsoft.com/office/officeart/2005/8/layout/radial1"/>
    <dgm:cxn modelId="{76803767-0854-48CD-AD84-0DBF46D60273}" srcId="{8BD46652-5FB8-4F4C-BA03-F5EAEF890B6A}" destId="{739815F9-16AA-48F8-8C4C-CA3CF9B016D6}" srcOrd="2" destOrd="0" parTransId="{9E3E081A-A199-4EE6-9675-AC4A733810C9}" sibTransId="{F37D4F19-13F3-4202-BA39-4E0E18F6EDF0}"/>
    <dgm:cxn modelId="{D68B3200-F1FF-4F0D-ABF4-B54E00995AA9}" type="presOf" srcId="{53DFF280-F506-4BC6-A1D8-B93C2403A58A}" destId="{490F3D5F-91B7-4B51-BE39-91079A716415}" srcOrd="0" destOrd="0" presId="urn:microsoft.com/office/officeart/2005/8/layout/radial1"/>
    <dgm:cxn modelId="{D0126037-6F28-4E6F-83B9-1ED6979C82AE}" srcId="{8BD46652-5FB8-4F4C-BA03-F5EAEF890B6A}" destId="{53DFF280-F506-4BC6-A1D8-B93C2403A58A}" srcOrd="3" destOrd="0" parTransId="{F0946971-6E96-4482-B8D1-5D9EFCD1C429}" sibTransId="{F1ABDEFE-9A5B-456C-836E-17A97D240A3C}"/>
    <dgm:cxn modelId="{C47B38EC-6821-46E1-BBAC-2A123AEEDC06}" type="presOf" srcId="{17B465A8-5190-4E74-96C9-F8A89501A2E6}" destId="{44EA1D33-A077-419B-9288-902A62B2A566}" srcOrd="0" destOrd="0" presId="urn:microsoft.com/office/officeart/2005/8/layout/radial1"/>
    <dgm:cxn modelId="{39E6FF7E-332B-43E0-84C6-7CAC095F818B}" srcId="{61BF2F76-C563-42AC-A8BB-68CF8BF90494}" destId="{8BD46652-5FB8-4F4C-BA03-F5EAEF890B6A}" srcOrd="0" destOrd="0" parTransId="{EAD7E76D-E691-4423-ACF7-3E529212099D}" sibTransId="{0DA0509B-CABE-4657-9BFF-7424B3660AE8}"/>
    <dgm:cxn modelId="{90EA8735-1388-414B-A26F-0AAAF112993D}" type="presOf" srcId="{9E3E081A-A199-4EE6-9675-AC4A733810C9}" destId="{6C38FDA9-AB7E-4606-A593-32F5FD19C8CE}" srcOrd="0" destOrd="0" presId="urn:microsoft.com/office/officeart/2005/8/layout/radial1"/>
    <dgm:cxn modelId="{5011E465-1FE9-441A-9269-519300050827}" type="presParOf" srcId="{575BAB3E-1C8E-4ABB-AA3E-B0036B52DEC2}" destId="{5DC4CDAE-26D7-4A30-A43C-85B15974AD11}" srcOrd="0" destOrd="0" presId="urn:microsoft.com/office/officeart/2005/8/layout/radial1"/>
    <dgm:cxn modelId="{4519504A-7460-489B-A509-1F8E886DF6B9}" type="presParOf" srcId="{575BAB3E-1C8E-4ABB-AA3E-B0036B52DEC2}" destId="{44EA1D33-A077-419B-9288-902A62B2A566}" srcOrd="1" destOrd="0" presId="urn:microsoft.com/office/officeart/2005/8/layout/radial1"/>
    <dgm:cxn modelId="{5BD6ACF7-C263-42DE-9409-78509CC24605}" type="presParOf" srcId="{44EA1D33-A077-419B-9288-902A62B2A566}" destId="{A148F5F4-6E14-4DF6-99EA-CE343251F5AC}" srcOrd="0" destOrd="0" presId="urn:microsoft.com/office/officeart/2005/8/layout/radial1"/>
    <dgm:cxn modelId="{61E5D47B-782C-4DB3-BD39-7B557C40B8F6}" type="presParOf" srcId="{575BAB3E-1C8E-4ABB-AA3E-B0036B52DEC2}" destId="{53790F62-B477-4987-BEC1-CD00F3A927C3}" srcOrd="2" destOrd="0" presId="urn:microsoft.com/office/officeart/2005/8/layout/radial1"/>
    <dgm:cxn modelId="{2747DA07-6752-4E6F-B994-F171B42CE1CB}" type="presParOf" srcId="{575BAB3E-1C8E-4ABB-AA3E-B0036B52DEC2}" destId="{6FD16AF1-C9D6-44D2-8697-9F8589BB00AB}" srcOrd="3" destOrd="0" presId="urn:microsoft.com/office/officeart/2005/8/layout/radial1"/>
    <dgm:cxn modelId="{855517D3-FECF-4B49-9A21-C435F56928AF}" type="presParOf" srcId="{6FD16AF1-C9D6-44D2-8697-9F8589BB00AB}" destId="{716D3204-A7E8-400F-8FE5-7D79BD08D2FF}" srcOrd="0" destOrd="0" presId="urn:microsoft.com/office/officeart/2005/8/layout/radial1"/>
    <dgm:cxn modelId="{7383703A-FBB0-40E3-B50D-0B41E0DE286C}" type="presParOf" srcId="{575BAB3E-1C8E-4ABB-AA3E-B0036B52DEC2}" destId="{14A69B9C-3402-4FF3-9AEA-A00BE68EC2E2}" srcOrd="4" destOrd="0" presId="urn:microsoft.com/office/officeart/2005/8/layout/radial1"/>
    <dgm:cxn modelId="{267C7B59-CB5F-4342-8130-4115E5A76894}" type="presParOf" srcId="{575BAB3E-1C8E-4ABB-AA3E-B0036B52DEC2}" destId="{6C38FDA9-AB7E-4606-A593-32F5FD19C8CE}" srcOrd="5" destOrd="0" presId="urn:microsoft.com/office/officeart/2005/8/layout/radial1"/>
    <dgm:cxn modelId="{8181FA06-36AB-4E29-8460-CBA4EBD6FDC7}" type="presParOf" srcId="{6C38FDA9-AB7E-4606-A593-32F5FD19C8CE}" destId="{CE115670-8956-4672-B2F9-3BF5EFCD4056}" srcOrd="0" destOrd="0" presId="urn:microsoft.com/office/officeart/2005/8/layout/radial1"/>
    <dgm:cxn modelId="{2DEAE685-4EA2-4E4A-B58F-FBFCFE91A58F}" type="presParOf" srcId="{575BAB3E-1C8E-4ABB-AA3E-B0036B52DEC2}" destId="{ED7C333B-D127-4839-8E5F-D96FBCC91508}" srcOrd="6" destOrd="0" presId="urn:microsoft.com/office/officeart/2005/8/layout/radial1"/>
    <dgm:cxn modelId="{0BC82450-2F75-4F74-A702-CFDA0AC002B9}" type="presParOf" srcId="{575BAB3E-1C8E-4ABB-AA3E-B0036B52DEC2}" destId="{FD2DCCE3-6F05-4186-843D-6AB148AC7605}" srcOrd="7" destOrd="0" presId="urn:microsoft.com/office/officeart/2005/8/layout/radial1"/>
    <dgm:cxn modelId="{A9E8C150-8176-41BE-9892-AF4FA3C9972B}" type="presParOf" srcId="{FD2DCCE3-6F05-4186-843D-6AB148AC7605}" destId="{2BDCA269-C9D3-4B61-9D9E-7A25FA241083}" srcOrd="0" destOrd="0" presId="urn:microsoft.com/office/officeart/2005/8/layout/radial1"/>
    <dgm:cxn modelId="{6114FEF1-7551-4A2B-BB56-0223E3506352}" type="presParOf" srcId="{575BAB3E-1C8E-4ABB-AA3E-B0036B52DEC2}" destId="{490F3D5F-91B7-4B51-BE39-91079A71641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BF2F76-C563-42AC-A8BB-68CF8BF90494}" type="doc">
      <dgm:prSet loTypeId="urn:microsoft.com/office/officeart/2005/8/layout/radial1" loCatId="relationship" qsTypeId="urn:microsoft.com/office/officeart/2005/8/quickstyle/3d3" qsCatId="3D" csTypeId="urn:microsoft.com/office/officeart/2005/8/colors/colorful1" csCatId="colorful" phldr="1"/>
      <dgm:spPr/>
    </dgm:pt>
    <dgm:pt modelId="{8BD46652-5FB8-4F4C-BA03-F5EAEF890B6A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Community</a:t>
          </a:r>
          <a:endParaRPr kumimoji="0" lang="th-TH" sz="18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D7E76D-E691-4423-ACF7-3E529212099D}" type="par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A0509B-CABE-4657-9BFF-7424B3660AE8}" type="sib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8B17F4-E072-4B0D-B7D3-B10A0C7FFC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เว็บบอร์ด</a:t>
          </a:r>
        </a:p>
      </dgm:t>
    </dgm:pt>
    <dgm:pt modelId="{17B465A8-5190-4E74-96C9-F8A89501A2E6}" type="parTrans" cxnId="{9BA9861A-B733-436C-AD67-3DC31ED7F944}">
      <dgm:prSet custT="1"/>
      <dgm:spPr/>
      <dgm:t>
        <a:bodyPr/>
        <a:lstStyle/>
        <a:p>
          <a:endParaRPr lang="en-US" sz="18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5F26D6-3F9C-4267-A33A-5C5B35BC46D6}" type="sibTrans" cxnId="{9BA9861A-B733-436C-AD67-3DC31ED7F944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2C6C4B4-7CB3-432C-94AB-07DE4A5EBF1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Pic Post</a:t>
          </a:r>
          <a:endParaRPr kumimoji="0" lang="th-TH" sz="18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1382C0-6A3C-4860-AEA1-210636889BB2}" type="parTrans" cxnId="{BDC1E037-1532-4850-819C-05EA3A83C1B9}">
      <dgm:prSet/>
      <dgm:spPr/>
      <dgm:t>
        <a:bodyPr/>
        <a:lstStyle/>
        <a:p>
          <a:endParaRPr lang="th-TH"/>
        </a:p>
      </dgm:t>
    </dgm:pt>
    <dgm:pt modelId="{25302F50-0895-4D0E-905D-89DBB74D40FF}" type="sibTrans" cxnId="{BDC1E037-1532-4850-819C-05EA3A83C1B9}">
      <dgm:prSet/>
      <dgm:spPr/>
      <dgm:t>
        <a:bodyPr/>
        <a:lstStyle/>
        <a:p>
          <a:endParaRPr lang="th-TH"/>
        </a:p>
      </dgm:t>
    </dgm:pt>
    <dgm:pt modelId="{6827B30A-EDC8-4913-9884-B423430B3EB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Diary Online/Blog</a:t>
          </a:r>
          <a:endParaRPr kumimoji="0" lang="th-TH" sz="18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47F1198-034F-4D79-8F28-C69F25AB3F0A}" type="parTrans" cxnId="{6DE2CEF6-E13C-45A5-8BB0-58CDAAA74FC1}">
      <dgm:prSet/>
      <dgm:spPr/>
      <dgm:t>
        <a:bodyPr/>
        <a:lstStyle/>
        <a:p>
          <a:endParaRPr lang="th-TH"/>
        </a:p>
      </dgm:t>
    </dgm:pt>
    <dgm:pt modelId="{BEAB876A-385C-4F86-949E-9760E7727019}" type="sibTrans" cxnId="{6DE2CEF6-E13C-45A5-8BB0-58CDAAA74FC1}">
      <dgm:prSet/>
      <dgm:spPr/>
      <dgm:t>
        <a:bodyPr/>
        <a:lstStyle/>
        <a:p>
          <a:endParaRPr lang="th-TH"/>
        </a:p>
      </dgm:t>
    </dgm:pt>
    <dgm:pt modelId="{5F6D3EE1-D4E2-409A-92BD-445C43DB229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กลุ่มข่าว</a:t>
          </a:r>
        </a:p>
      </dgm:t>
    </dgm:pt>
    <dgm:pt modelId="{940DF536-C9F8-4215-B636-34BC725AB717}" type="parTrans" cxnId="{FBBD3B14-6D45-4E3D-ACD3-31F0043264C5}">
      <dgm:prSet/>
      <dgm:spPr/>
      <dgm:t>
        <a:bodyPr/>
        <a:lstStyle/>
        <a:p>
          <a:endParaRPr lang="th-TH"/>
        </a:p>
      </dgm:t>
    </dgm:pt>
    <dgm:pt modelId="{59D01FFE-692C-4E9E-A903-1ACC1833D64D}" type="sibTrans" cxnId="{FBBD3B14-6D45-4E3D-ACD3-31F0043264C5}">
      <dgm:prSet/>
      <dgm:spPr/>
      <dgm:t>
        <a:bodyPr/>
        <a:lstStyle/>
        <a:p>
          <a:endParaRPr lang="th-TH"/>
        </a:p>
      </dgm:t>
    </dgm:pt>
    <dgm:pt modelId="{3A9D37FF-E7AF-4DB6-8691-B728D131ACB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ดัชนีเว็บไซต์</a:t>
          </a:r>
        </a:p>
      </dgm:t>
    </dgm:pt>
    <dgm:pt modelId="{9C6BBEE9-C444-4D79-96CF-7620920D9038}" type="parTrans" cxnId="{461D8041-904A-4E14-AFCF-59C40CD209D0}">
      <dgm:prSet/>
      <dgm:spPr/>
      <dgm:t>
        <a:bodyPr/>
        <a:lstStyle/>
        <a:p>
          <a:endParaRPr lang="th-TH"/>
        </a:p>
      </dgm:t>
    </dgm:pt>
    <dgm:pt modelId="{2D03B1D9-086A-4281-B0DF-C46A8C6F919E}" type="sibTrans" cxnId="{461D8041-904A-4E14-AFCF-59C40CD209D0}">
      <dgm:prSet/>
      <dgm:spPr/>
      <dgm:t>
        <a:bodyPr/>
        <a:lstStyle/>
        <a:p>
          <a:endParaRPr lang="th-TH"/>
        </a:p>
      </dgm:t>
    </dgm:pt>
    <dgm:pt modelId="{E36D58B1-81E3-4944-B472-27C92639C3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th-TH" sz="18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ห้องสนทนา</a:t>
          </a:r>
        </a:p>
      </dgm:t>
    </dgm:pt>
    <dgm:pt modelId="{1428C63F-22BF-46E5-8BB8-C641759A6FF1}" type="parTrans" cxnId="{348EE235-F3C2-4809-933D-EFE22C73E71B}">
      <dgm:prSet/>
      <dgm:spPr/>
      <dgm:t>
        <a:bodyPr/>
        <a:lstStyle/>
        <a:p>
          <a:endParaRPr lang="th-TH"/>
        </a:p>
      </dgm:t>
    </dgm:pt>
    <dgm:pt modelId="{96F11192-DB20-40C9-B757-40B141CA9431}" type="sibTrans" cxnId="{348EE235-F3C2-4809-933D-EFE22C73E71B}">
      <dgm:prSet/>
      <dgm:spPr/>
      <dgm:t>
        <a:bodyPr/>
        <a:lstStyle/>
        <a:p>
          <a:endParaRPr lang="th-TH"/>
        </a:p>
      </dgm:t>
    </dgm:pt>
    <dgm:pt modelId="{575BAB3E-1C8E-4ABB-AA3E-B0036B52DEC2}" type="pres">
      <dgm:prSet presAssocID="{61BF2F76-C563-42AC-A8BB-68CF8BF904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C4CDAE-26D7-4A30-A43C-85B15974AD11}" type="pres">
      <dgm:prSet presAssocID="{8BD46652-5FB8-4F4C-BA03-F5EAEF890B6A}" presName="centerShape" presStyleLbl="node0" presStyleIdx="0" presStyleCnt="1" custScaleX="130692" custScaleY="130692" custLinFactNeighborX="17466" custLinFactNeighborY="25403"/>
      <dgm:spPr/>
      <dgm:t>
        <a:bodyPr/>
        <a:lstStyle/>
        <a:p>
          <a:endParaRPr lang="th-TH"/>
        </a:p>
      </dgm:t>
    </dgm:pt>
    <dgm:pt modelId="{44EA1D33-A077-419B-9288-902A62B2A566}" type="pres">
      <dgm:prSet presAssocID="{17B465A8-5190-4E74-96C9-F8A89501A2E6}" presName="Name9" presStyleLbl="parChTrans1D2" presStyleIdx="0" presStyleCnt="6"/>
      <dgm:spPr/>
      <dgm:t>
        <a:bodyPr/>
        <a:lstStyle/>
        <a:p>
          <a:endParaRPr lang="th-TH"/>
        </a:p>
      </dgm:t>
    </dgm:pt>
    <dgm:pt modelId="{A148F5F4-6E14-4DF6-99EA-CE343251F5AC}" type="pres">
      <dgm:prSet presAssocID="{17B465A8-5190-4E74-96C9-F8A89501A2E6}" presName="connTx" presStyleLbl="parChTrans1D2" presStyleIdx="0" presStyleCnt="6"/>
      <dgm:spPr/>
      <dgm:t>
        <a:bodyPr/>
        <a:lstStyle/>
        <a:p>
          <a:endParaRPr lang="th-TH"/>
        </a:p>
      </dgm:t>
    </dgm:pt>
    <dgm:pt modelId="{53790F62-B477-4987-BEC1-CD00F3A927C3}" type="pres">
      <dgm:prSet presAssocID="{028B17F4-E072-4B0D-B7D3-B10A0C7FFCAC}" presName="node" presStyleLbl="node1" presStyleIdx="0" presStyleCnt="6" custRadScaleRad="49647" custRadScaleInc="-146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192940-23E6-4466-907B-1B236F978D8E}" type="pres">
      <dgm:prSet presAssocID="{BF1382C0-6A3C-4860-AEA1-210636889BB2}" presName="Name9" presStyleLbl="parChTrans1D2" presStyleIdx="1" presStyleCnt="6"/>
      <dgm:spPr/>
      <dgm:t>
        <a:bodyPr/>
        <a:lstStyle/>
        <a:p>
          <a:endParaRPr lang="en-US"/>
        </a:p>
      </dgm:t>
    </dgm:pt>
    <dgm:pt modelId="{FF41E234-C1C3-49BC-9514-ECECAC8E8D77}" type="pres">
      <dgm:prSet presAssocID="{BF1382C0-6A3C-4860-AEA1-210636889BB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C9CBC3F-B8F7-479C-9A45-2743F54660BE}" type="pres">
      <dgm:prSet presAssocID="{52C6C4B4-7CB3-432C-94AB-07DE4A5EBF13}" presName="node" presStyleLbl="node1" presStyleIdx="1" presStyleCnt="6" custRadScaleRad="132471" custRadScaleInc="-355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86B530-B3FB-46AC-9532-BFB3B955B8B1}" type="pres">
      <dgm:prSet presAssocID="{A47F1198-034F-4D79-8F28-C69F25AB3F0A}" presName="Name9" presStyleLbl="parChTrans1D2" presStyleIdx="2" presStyleCnt="6"/>
      <dgm:spPr/>
      <dgm:t>
        <a:bodyPr/>
        <a:lstStyle/>
        <a:p>
          <a:endParaRPr lang="en-US"/>
        </a:p>
      </dgm:t>
    </dgm:pt>
    <dgm:pt modelId="{802085F0-A8BC-440E-8787-6F37152C5CB9}" type="pres">
      <dgm:prSet presAssocID="{A47F1198-034F-4D79-8F28-C69F25AB3F0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BBBB77B-CCC6-48A2-AD73-E569D00F3514}" type="pres">
      <dgm:prSet presAssocID="{6827B30A-EDC8-4913-9884-B423430B3EB5}" presName="node" presStyleLbl="node1" presStyleIdx="2" presStyleCnt="6" custScaleX="129749" custScaleY="129749" custRadScaleRad="169210" custRadScaleInc="-1004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83E690-D4AB-45E3-A973-6B77102C16F7}" type="pres">
      <dgm:prSet presAssocID="{940DF536-C9F8-4215-B636-34BC725AB717}" presName="Name9" presStyleLbl="parChTrans1D2" presStyleIdx="3" presStyleCnt="6"/>
      <dgm:spPr/>
      <dgm:t>
        <a:bodyPr/>
        <a:lstStyle/>
        <a:p>
          <a:endParaRPr lang="en-US"/>
        </a:p>
      </dgm:t>
    </dgm:pt>
    <dgm:pt modelId="{CA15EBF5-32F1-40CA-BDD2-5C4FFAEC9DB1}" type="pres">
      <dgm:prSet presAssocID="{940DF536-C9F8-4215-B636-34BC725AB71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343681D6-8FF4-4CF9-B530-D1C94A8AA34B}" type="pres">
      <dgm:prSet presAssocID="{5F6D3EE1-D4E2-409A-92BD-445C43DB229A}" presName="node" presStyleLbl="node1" presStyleIdx="3" presStyleCnt="6" custRadScaleRad="183042" custRadScaleInc="-1893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91D503-41B1-4C36-B117-EE5618A95ECF}" type="pres">
      <dgm:prSet presAssocID="{9C6BBEE9-C444-4D79-96CF-7620920D9038}" presName="Name9" presStyleLbl="parChTrans1D2" presStyleIdx="4" presStyleCnt="6"/>
      <dgm:spPr/>
      <dgm:t>
        <a:bodyPr/>
        <a:lstStyle/>
        <a:p>
          <a:endParaRPr lang="en-US"/>
        </a:p>
      </dgm:t>
    </dgm:pt>
    <dgm:pt modelId="{80D8F784-F4D2-4270-B44F-5DA63C743597}" type="pres">
      <dgm:prSet presAssocID="{9C6BBEE9-C444-4D79-96CF-7620920D903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6C7C56B3-BFCB-4995-8765-23547EAC0C8C}" type="pres">
      <dgm:prSet presAssocID="{3A9D37FF-E7AF-4DB6-8691-B728D131ACB8}" presName="node" presStyleLbl="node1" presStyleIdx="4" presStyleCnt="6" custRadScaleRad="155486" custRadScaleInc="-3376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3FC15C-4EA4-4606-A86D-1BCAA553539A}" type="pres">
      <dgm:prSet presAssocID="{1428C63F-22BF-46E5-8BB8-C641759A6FF1}" presName="Name9" presStyleLbl="parChTrans1D2" presStyleIdx="5" presStyleCnt="6"/>
      <dgm:spPr/>
      <dgm:t>
        <a:bodyPr/>
        <a:lstStyle/>
        <a:p>
          <a:endParaRPr lang="en-US"/>
        </a:p>
      </dgm:t>
    </dgm:pt>
    <dgm:pt modelId="{6702CFE9-9BC8-43B5-84D2-C20E586906DE}" type="pres">
      <dgm:prSet presAssocID="{1428C63F-22BF-46E5-8BB8-C641759A6FF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FEAEA09-05C5-4B2B-B365-3AE197EC26E4}" type="pres">
      <dgm:prSet presAssocID="{E36D58B1-81E3-4944-B472-27C92639C30F}" presName="node" presStyleLbl="node1" presStyleIdx="5" presStyleCnt="6" custRadScaleRad="102866" custRadScaleInc="-1093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7261D73-85F0-4B8A-9FEE-592C68741079}" type="presOf" srcId="{6827B30A-EDC8-4913-9884-B423430B3EB5}" destId="{2BBBB77B-CCC6-48A2-AD73-E569D00F3514}" srcOrd="0" destOrd="0" presId="urn:microsoft.com/office/officeart/2005/8/layout/radial1"/>
    <dgm:cxn modelId="{FBBD3B14-6D45-4E3D-ACD3-31F0043264C5}" srcId="{8BD46652-5FB8-4F4C-BA03-F5EAEF890B6A}" destId="{5F6D3EE1-D4E2-409A-92BD-445C43DB229A}" srcOrd="3" destOrd="0" parTransId="{940DF536-C9F8-4215-B636-34BC725AB717}" sibTransId="{59D01FFE-692C-4E9E-A903-1ACC1833D64D}"/>
    <dgm:cxn modelId="{348EE235-F3C2-4809-933D-EFE22C73E71B}" srcId="{8BD46652-5FB8-4F4C-BA03-F5EAEF890B6A}" destId="{E36D58B1-81E3-4944-B472-27C92639C30F}" srcOrd="5" destOrd="0" parTransId="{1428C63F-22BF-46E5-8BB8-C641759A6FF1}" sibTransId="{96F11192-DB20-40C9-B757-40B141CA9431}"/>
    <dgm:cxn modelId="{C1165CCD-4531-4B78-A080-102B55E8987C}" type="presOf" srcId="{17B465A8-5190-4E74-96C9-F8A89501A2E6}" destId="{44EA1D33-A077-419B-9288-902A62B2A566}" srcOrd="0" destOrd="0" presId="urn:microsoft.com/office/officeart/2005/8/layout/radial1"/>
    <dgm:cxn modelId="{86D20087-E5C5-4352-8052-C2047E0FC5E5}" type="presOf" srcId="{17B465A8-5190-4E74-96C9-F8A89501A2E6}" destId="{A148F5F4-6E14-4DF6-99EA-CE343251F5AC}" srcOrd="1" destOrd="0" presId="urn:microsoft.com/office/officeart/2005/8/layout/radial1"/>
    <dgm:cxn modelId="{A769DE44-C208-4A4C-9ACA-49C92692B432}" type="presOf" srcId="{A47F1198-034F-4D79-8F28-C69F25AB3F0A}" destId="{802085F0-A8BC-440E-8787-6F37152C5CB9}" srcOrd="1" destOrd="0" presId="urn:microsoft.com/office/officeart/2005/8/layout/radial1"/>
    <dgm:cxn modelId="{292B8182-1111-4AB5-9D24-102F8ABF7457}" type="presOf" srcId="{940DF536-C9F8-4215-B636-34BC725AB717}" destId="{CA15EBF5-32F1-40CA-BDD2-5C4FFAEC9DB1}" srcOrd="1" destOrd="0" presId="urn:microsoft.com/office/officeart/2005/8/layout/radial1"/>
    <dgm:cxn modelId="{9BA9861A-B733-436C-AD67-3DC31ED7F944}" srcId="{8BD46652-5FB8-4F4C-BA03-F5EAEF890B6A}" destId="{028B17F4-E072-4B0D-B7D3-B10A0C7FFCAC}" srcOrd="0" destOrd="0" parTransId="{17B465A8-5190-4E74-96C9-F8A89501A2E6}" sibTransId="{6B5F26D6-3F9C-4267-A33A-5C5B35BC46D6}"/>
    <dgm:cxn modelId="{21028FBB-943C-4F84-9466-6C7D4FEAAEDB}" type="presOf" srcId="{BF1382C0-6A3C-4860-AEA1-210636889BB2}" destId="{FF41E234-C1C3-49BC-9514-ECECAC8E8D77}" srcOrd="1" destOrd="0" presId="urn:microsoft.com/office/officeart/2005/8/layout/radial1"/>
    <dgm:cxn modelId="{94138590-725E-4935-AA4D-761E4792E8C6}" type="presOf" srcId="{028B17F4-E072-4B0D-B7D3-B10A0C7FFCAC}" destId="{53790F62-B477-4987-BEC1-CD00F3A927C3}" srcOrd="0" destOrd="0" presId="urn:microsoft.com/office/officeart/2005/8/layout/radial1"/>
    <dgm:cxn modelId="{4B801BA2-E635-44C4-971D-7444AE9754AC}" type="presOf" srcId="{9C6BBEE9-C444-4D79-96CF-7620920D9038}" destId="{80D8F784-F4D2-4270-B44F-5DA63C743597}" srcOrd="1" destOrd="0" presId="urn:microsoft.com/office/officeart/2005/8/layout/radial1"/>
    <dgm:cxn modelId="{2905ECC5-7B1E-4BB0-B9E0-1A2778F68DE1}" type="presOf" srcId="{5F6D3EE1-D4E2-409A-92BD-445C43DB229A}" destId="{343681D6-8FF4-4CF9-B530-D1C94A8AA34B}" srcOrd="0" destOrd="0" presId="urn:microsoft.com/office/officeart/2005/8/layout/radial1"/>
    <dgm:cxn modelId="{7464C598-5925-4087-BC16-185F7990C206}" type="presOf" srcId="{1428C63F-22BF-46E5-8BB8-C641759A6FF1}" destId="{6702CFE9-9BC8-43B5-84D2-C20E586906DE}" srcOrd="1" destOrd="0" presId="urn:microsoft.com/office/officeart/2005/8/layout/radial1"/>
    <dgm:cxn modelId="{F3F4CECC-2AEB-4A3A-BD31-C22E2DB44CF4}" type="presOf" srcId="{8BD46652-5FB8-4F4C-BA03-F5EAEF890B6A}" destId="{5DC4CDAE-26D7-4A30-A43C-85B15974AD11}" srcOrd="0" destOrd="0" presId="urn:microsoft.com/office/officeart/2005/8/layout/radial1"/>
    <dgm:cxn modelId="{2D660AEE-696E-49E1-83B7-7D76A1B186D7}" type="presOf" srcId="{E36D58B1-81E3-4944-B472-27C92639C30F}" destId="{9FEAEA09-05C5-4B2B-B365-3AE197EC26E4}" srcOrd="0" destOrd="0" presId="urn:microsoft.com/office/officeart/2005/8/layout/radial1"/>
    <dgm:cxn modelId="{A56A3BB1-31E1-4E5A-B90C-C99290BD9EE7}" type="presOf" srcId="{61BF2F76-C563-42AC-A8BB-68CF8BF90494}" destId="{575BAB3E-1C8E-4ABB-AA3E-B0036B52DEC2}" srcOrd="0" destOrd="0" presId="urn:microsoft.com/office/officeart/2005/8/layout/radial1"/>
    <dgm:cxn modelId="{39E6FF7E-332B-43E0-84C6-7CAC095F818B}" srcId="{61BF2F76-C563-42AC-A8BB-68CF8BF90494}" destId="{8BD46652-5FB8-4F4C-BA03-F5EAEF890B6A}" srcOrd="0" destOrd="0" parTransId="{EAD7E76D-E691-4423-ACF7-3E529212099D}" sibTransId="{0DA0509B-CABE-4657-9BFF-7424B3660AE8}"/>
    <dgm:cxn modelId="{5BCC9633-C5F4-4733-9B54-8CBFD945E3DD}" type="presOf" srcId="{940DF536-C9F8-4215-B636-34BC725AB717}" destId="{2083E690-D4AB-45E3-A973-6B77102C16F7}" srcOrd="0" destOrd="0" presId="urn:microsoft.com/office/officeart/2005/8/layout/radial1"/>
    <dgm:cxn modelId="{584F1C1B-C4FD-4C5A-83DC-B79A614D5D33}" type="presOf" srcId="{A47F1198-034F-4D79-8F28-C69F25AB3F0A}" destId="{2C86B530-B3FB-46AC-9532-BFB3B955B8B1}" srcOrd="0" destOrd="0" presId="urn:microsoft.com/office/officeart/2005/8/layout/radial1"/>
    <dgm:cxn modelId="{E7AF7FB7-94F4-443E-A387-2FA4FF1ED21B}" type="presOf" srcId="{3A9D37FF-E7AF-4DB6-8691-B728D131ACB8}" destId="{6C7C56B3-BFCB-4995-8765-23547EAC0C8C}" srcOrd="0" destOrd="0" presId="urn:microsoft.com/office/officeart/2005/8/layout/radial1"/>
    <dgm:cxn modelId="{B4A939D4-B028-4BF4-89B2-4C2A56F4EF5E}" type="presOf" srcId="{52C6C4B4-7CB3-432C-94AB-07DE4A5EBF13}" destId="{1C9CBC3F-B8F7-479C-9A45-2743F54660BE}" srcOrd="0" destOrd="0" presId="urn:microsoft.com/office/officeart/2005/8/layout/radial1"/>
    <dgm:cxn modelId="{416CDA92-8BA0-4E9C-95FE-1D9AFC43A83F}" type="presOf" srcId="{1428C63F-22BF-46E5-8BB8-C641759A6FF1}" destId="{543FC15C-4EA4-4606-A86D-1BCAA553539A}" srcOrd="0" destOrd="0" presId="urn:microsoft.com/office/officeart/2005/8/layout/radial1"/>
    <dgm:cxn modelId="{6DE2CEF6-E13C-45A5-8BB0-58CDAAA74FC1}" srcId="{8BD46652-5FB8-4F4C-BA03-F5EAEF890B6A}" destId="{6827B30A-EDC8-4913-9884-B423430B3EB5}" srcOrd="2" destOrd="0" parTransId="{A47F1198-034F-4D79-8F28-C69F25AB3F0A}" sibTransId="{BEAB876A-385C-4F86-949E-9760E7727019}"/>
    <dgm:cxn modelId="{461D8041-904A-4E14-AFCF-59C40CD209D0}" srcId="{8BD46652-5FB8-4F4C-BA03-F5EAEF890B6A}" destId="{3A9D37FF-E7AF-4DB6-8691-B728D131ACB8}" srcOrd="4" destOrd="0" parTransId="{9C6BBEE9-C444-4D79-96CF-7620920D9038}" sibTransId="{2D03B1D9-086A-4281-B0DF-C46A8C6F919E}"/>
    <dgm:cxn modelId="{F9A4B61D-D078-45A4-A3FE-2963D6AA9DDE}" type="presOf" srcId="{BF1382C0-6A3C-4860-AEA1-210636889BB2}" destId="{A7192940-23E6-4466-907B-1B236F978D8E}" srcOrd="0" destOrd="0" presId="urn:microsoft.com/office/officeart/2005/8/layout/radial1"/>
    <dgm:cxn modelId="{BDC1E037-1532-4850-819C-05EA3A83C1B9}" srcId="{8BD46652-5FB8-4F4C-BA03-F5EAEF890B6A}" destId="{52C6C4B4-7CB3-432C-94AB-07DE4A5EBF13}" srcOrd="1" destOrd="0" parTransId="{BF1382C0-6A3C-4860-AEA1-210636889BB2}" sibTransId="{25302F50-0895-4D0E-905D-89DBB74D40FF}"/>
    <dgm:cxn modelId="{731D28B8-C1C3-4492-8F3A-5687D06A509B}" type="presOf" srcId="{9C6BBEE9-C444-4D79-96CF-7620920D9038}" destId="{E391D503-41B1-4C36-B117-EE5618A95ECF}" srcOrd="0" destOrd="0" presId="urn:microsoft.com/office/officeart/2005/8/layout/radial1"/>
    <dgm:cxn modelId="{1D965D44-582F-4166-8479-FB5C575E544B}" type="presParOf" srcId="{575BAB3E-1C8E-4ABB-AA3E-B0036B52DEC2}" destId="{5DC4CDAE-26D7-4A30-A43C-85B15974AD11}" srcOrd="0" destOrd="0" presId="urn:microsoft.com/office/officeart/2005/8/layout/radial1"/>
    <dgm:cxn modelId="{6229B502-FD8B-4657-84BF-67448BC805F9}" type="presParOf" srcId="{575BAB3E-1C8E-4ABB-AA3E-B0036B52DEC2}" destId="{44EA1D33-A077-419B-9288-902A62B2A566}" srcOrd="1" destOrd="0" presId="urn:microsoft.com/office/officeart/2005/8/layout/radial1"/>
    <dgm:cxn modelId="{9D90F456-4959-4F0C-B6C0-8931D4BBC30A}" type="presParOf" srcId="{44EA1D33-A077-419B-9288-902A62B2A566}" destId="{A148F5F4-6E14-4DF6-99EA-CE343251F5AC}" srcOrd="0" destOrd="0" presId="urn:microsoft.com/office/officeart/2005/8/layout/radial1"/>
    <dgm:cxn modelId="{DC81452C-38F6-4647-BC23-C681C2EB7D46}" type="presParOf" srcId="{575BAB3E-1C8E-4ABB-AA3E-B0036B52DEC2}" destId="{53790F62-B477-4987-BEC1-CD00F3A927C3}" srcOrd="2" destOrd="0" presId="urn:microsoft.com/office/officeart/2005/8/layout/radial1"/>
    <dgm:cxn modelId="{ABA5323D-A870-467B-B935-29C8DFF37444}" type="presParOf" srcId="{575BAB3E-1C8E-4ABB-AA3E-B0036B52DEC2}" destId="{A7192940-23E6-4466-907B-1B236F978D8E}" srcOrd="3" destOrd="0" presId="urn:microsoft.com/office/officeart/2005/8/layout/radial1"/>
    <dgm:cxn modelId="{D2A14979-5010-4EC4-97D7-394790959196}" type="presParOf" srcId="{A7192940-23E6-4466-907B-1B236F978D8E}" destId="{FF41E234-C1C3-49BC-9514-ECECAC8E8D77}" srcOrd="0" destOrd="0" presId="urn:microsoft.com/office/officeart/2005/8/layout/radial1"/>
    <dgm:cxn modelId="{92815982-1486-4992-ADDF-6DE221B4FD86}" type="presParOf" srcId="{575BAB3E-1C8E-4ABB-AA3E-B0036B52DEC2}" destId="{1C9CBC3F-B8F7-479C-9A45-2743F54660BE}" srcOrd="4" destOrd="0" presId="urn:microsoft.com/office/officeart/2005/8/layout/radial1"/>
    <dgm:cxn modelId="{A7ADADB8-8BCC-40B1-A6F6-B5D95F880E65}" type="presParOf" srcId="{575BAB3E-1C8E-4ABB-AA3E-B0036B52DEC2}" destId="{2C86B530-B3FB-46AC-9532-BFB3B955B8B1}" srcOrd="5" destOrd="0" presId="urn:microsoft.com/office/officeart/2005/8/layout/radial1"/>
    <dgm:cxn modelId="{FD54FF93-E3ED-4BB7-B97E-6B15F10E5A16}" type="presParOf" srcId="{2C86B530-B3FB-46AC-9532-BFB3B955B8B1}" destId="{802085F0-A8BC-440E-8787-6F37152C5CB9}" srcOrd="0" destOrd="0" presId="urn:microsoft.com/office/officeart/2005/8/layout/radial1"/>
    <dgm:cxn modelId="{F5182A27-E1CA-48FB-9ADF-ADAB4BC31363}" type="presParOf" srcId="{575BAB3E-1C8E-4ABB-AA3E-B0036B52DEC2}" destId="{2BBBB77B-CCC6-48A2-AD73-E569D00F3514}" srcOrd="6" destOrd="0" presId="urn:microsoft.com/office/officeart/2005/8/layout/radial1"/>
    <dgm:cxn modelId="{A39A65CD-6505-40B0-9CEC-C465644C6FEA}" type="presParOf" srcId="{575BAB3E-1C8E-4ABB-AA3E-B0036B52DEC2}" destId="{2083E690-D4AB-45E3-A973-6B77102C16F7}" srcOrd="7" destOrd="0" presId="urn:microsoft.com/office/officeart/2005/8/layout/radial1"/>
    <dgm:cxn modelId="{086DEDA0-1526-47E8-A362-EFE3545EC2BE}" type="presParOf" srcId="{2083E690-D4AB-45E3-A973-6B77102C16F7}" destId="{CA15EBF5-32F1-40CA-BDD2-5C4FFAEC9DB1}" srcOrd="0" destOrd="0" presId="urn:microsoft.com/office/officeart/2005/8/layout/radial1"/>
    <dgm:cxn modelId="{EAA0C81E-6F9C-4BAE-8B8B-85E554CEFDEF}" type="presParOf" srcId="{575BAB3E-1C8E-4ABB-AA3E-B0036B52DEC2}" destId="{343681D6-8FF4-4CF9-B530-D1C94A8AA34B}" srcOrd="8" destOrd="0" presId="urn:microsoft.com/office/officeart/2005/8/layout/radial1"/>
    <dgm:cxn modelId="{AB934C4A-22CE-4A5C-9382-9164F8FAC240}" type="presParOf" srcId="{575BAB3E-1C8E-4ABB-AA3E-B0036B52DEC2}" destId="{E391D503-41B1-4C36-B117-EE5618A95ECF}" srcOrd="9" destOrd="0" presId="urn:microsoft.com/office/officeart/2005/8/layout/radial1"/>
    <dgm:cxn modelId="{3426EACF-680E-4CE7-9D03-229581361622}" type="presParOf" srcId="{E391D503-41B1-4C36-B117-EE5618A95ECF}" destId="{80D8F784-F4D2-4270-B44F-5DA63C743597}" srcOrd="0" destOrd="0" presId="urn:microsoft.com/office/officeart/2005/8/layout/radial1"/>
    <dgm:cxn modelId="{96843778-5256-47FD-A4EF-8D3ABD41B50A}" type="presParOf" srcId="{575BAB3E-1C8E-4ABB-AA3E-B0036B52DEC2}" destId="{6C7C56B3-BFCB-4995-8765-23547EAC0C8C}" srcOrd="10" destOrd="0" presId="urn:microsoft.com/office/officeart/2005/8/layout/radial1"/>
    <dgm:cxn modelId="{FD6E2507-9897-4899-B598-6850F2DE1410}" type="presParOf" srcId="{575BAB3E-1C8E-4ABB-AA3E-B0036B52DEC2}" destId="{543FC15C-4EA4-4606-A86D-1BCAA553539A}" srcOrd="11" destOrd="0" presId="urn:microsoft.com/office/officeart/2005/8/layout/radial1"/>
    <dgm:cxn modelId="{F4ECEB4E-746C-48B3-A193-5E90DAF7BB23}" type="presParOf" srcId="{543FC15C-4EA4-4606-A86D-1BCAA553539A}" destId="{6702CFE9-9BC8-43B5-84D2-C20E586906DE}" srcOrd="0" destOrd="0" presId="urn:microsoft.com/office/officeart/2005/8/layout/radial1"/>
    <dgm:cxn modelId="{AFB3B4DE-0094-4036-AA3D-9F01FDD92F24}" type="presParOf" srcId="{575BAB3E-1C8E-4ABB-AA3E-B0036B52DEC2}" destId="{9FEAEA09-05C5-4B2B-B365-3AE197EC26E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24AA-D85D-46C6-88B4-D2EE8B75EA75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C2278-070C-47BB-8BFC-AE0812953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8240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9082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6350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9046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0613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5746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61803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838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72271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fld id="{FDD807C0-BC8F-48A6-B378-A7ECE6DA1C69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49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fld id="{AF74B2A1-339B-4F3A-951B-D220E27C31C1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059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fld id="{F92F1912-DFB1-49FE-BCE4-B88E63ED7F81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724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fld id="{EEDFFFEB-76E8-4F60-AD2A-DC4F85622C9F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6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8B1EA5-806C-4A68-AD9F-2D00A2C3B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DBCB74-BF73-4A8E-AD97-3C7FD035F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ai2hand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http://www.pantip.com/" TargetMode="External"/><Relationship Id="rId4" Type="http://schemas.openxmlformats.org/officeDocument/2006/relationships/hyperlink" Target="http://www.ebay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xa.com/" TargetMode="External"/><Relationship Id="rId2" Type="http://schemas.openxmlformats.org/officeDocument/2006/relationships/hyperlink" Target="https://who.is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ilarweb.com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4290"/>
            <a:ext cx="200980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Week 9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AF </a:t>
            </a:r>
            <a:r>
              <a:rPr lang="en-US" sz="3200" b="1" smtClean="0">
                <a:solidFill>
                  <a:schemeClr val="bg1"/>
                </a:solidFill>
              </a:rPr>
              <a:t>mid </a:t>
            </a:r>
            <a:r>
              <a:rPr lang="en-US" sz="3200" b="1" smtClean="0">
                <a:solidFill>
                  <a:schemeClr val="bg1"/>
                </a:solidFill>
              </a:rPr>
              <a:t>1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81400" y="1676400"/>
            <a:ext cx="59436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</a:t>
            </a:r>
            <a:r>
              <a:rPr lang="th-TH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โฆษณาผ่านสื่อ</a:t>
            </a: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4400" dirty="0" smtClean="0">
                <a:solidFill>
                  <a:schemeClr val="accent6"/>
                </a:solidFill>
              </a:rPr>
              <a:t>AMC4301</a:t>
            </a:r>
            <a:r>
              <a:rPr lang="en-US" sz="4400" dirty="0" smtClean="0"/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1143001"/>
          </a:xfrm>
        </p:spPr>
        <p:txBody>
          <a:bodyPr>
            <a:normAutofit/>
          </a:bodyPr>
          <a:lstStyle/>
          <a:p>
            <a:r>
              <a:rPr lang="th-TH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Business to Business :</a:t>
            </a:r>
            <a:r>
              <a:rPr lang="th-TH" sz="4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sz="60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</a:t>
            </a:r>
            <a:r>
              <a:rPr lang="en-US" sz="60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</a:t>
            </a:r>
            <a:endParaRPr lang="th-TH" sz="60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49" y="1341438"/>
            <a:ext cx="8430830" cy="4476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</a:rPr>
              <a:t>วัตถุประสงค์เพื่อการติดต่อค้าขาย เพื่อการจัดการการผลิตหรือวัตถุดิบ</a:t>
            </a:r>
          </a:p>
          <a:p>
            <a:pPr>
              <a:lnSpc>
                <a:spcPct val="80000"/>
              </a:lnSpc>
            </a:pP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</a:rPr>
              <a:t>การส่งซื้อสินค้าสำหรับห้างสรรพสินค้าไปยังผู้ผลิต</a:t>
            </a:r>
          </a:p>
          <a:p>
            <a:pPr>
              <a:lnSpc>
                <a:spcPct val="80000"/>
              </a:lnSpc>
            </a:pP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</a:rPr>
              <a:t>การสั่งซื้อชิ้นส่วนที่ใช้ในงานอุตสาหกรรม</a:t>
            </a:r>
          </a:p>
          <a:p>
            <a:pPr>
              <a:lnSpc>
                <a:spcPct val="80000"/>
              </a:lnSpc>
            </a:pP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</a:rPr>
              <a:t>ปริมาณและมูลค่าการซื้อขายต่อรายการค้าสูง</a:t>
            </a:r>
          </a:p>
          <a:p>
            <a:pPr>
              <a:lnSpc>
                <a:spcPct val="80000"/>
              </a:lnSpc>
            </a:pP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ส่วนมากใช้ระบบ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EDI (Electronic Data Interchange) </a:t>
            </a:r>
            <a:b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</a:b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และ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Extranet</a:t>
            </a:r>
          </a:p>
          <a:p>
            <a:pPr>
              <a:lnSpc>
                <a:spcPct val="80000"/>
              </a:lnSpc>
            </a:pP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เน้นการแลกเปลี่ยนข้อมูลระหว่างคู่ค้า</a:t>
            </a:r>
            <a:br>
              <a:rPr lang="th-TH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</a:br>
            <a:r>
              <a:rPr lang="th-TH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ก่อให้เกิดระบบ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Just-in-time</a:t>
            </a:r>
            <a:endParaRPr lang="th-TH" sz="36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>
              <a:lnSpc>
                <a:spcPct val="80000"/>
              </a:lnSpc>
            </a:pPr>
            <a:endParaRPr lang="th-TH" sz="36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019925" y="3860800"/>
          <a:ext cx="1868488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3" imgW="2328120" imgH="2327040" progId="MS_ClipArt_Gallery.2">
                  <p:embed/>
                </p:oleObj>
              </mc:Choice>
              <mc:Fallback>
                <p:oleObj name="Clip" r:id="rId3" imgW="2328120" imgH="2327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860800"/>
                        <a:ext cx="1868488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181725" y="4775200"/>
          <a:ext cx="1524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lip" r:id="rId5" imgW="762480" imgH="730440" progId="MS_ClipArt_Gallery.2">
                  <p:embed/>
                </p:oleObj>
              </mc:Choice>
              <mc:Fallback>
                <p:oleObj name="Clip" r:id="rId5" imgW="762480" imgH="7304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4775200"/>
                        <a:ext cx="15240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02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1143001"/>
          </a:xfrm>
        </p:spPr>
        <p:txBody>
          <a:bodyPr>
            <a:normAutofit/>
          </a:bodyPr>
          <a:lstStyle/>
          <a:p>
            <a:r>
              <a:rPr lang="th-TH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Business to Consumer : </a:t>
            </a:r>
            <a:r>
              <a:rPr lang="th-TH" sz="6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ธุรกรรมที่เกิดขึ้นระหว่างผู้ประกอบการกับผู้บริโภคโดยตรงส่วนใหญ่เป็นการค้าปลีก รายการค้ามีจำนวนมาก ปริมาณและมูลค่าการซื้อขายต่อรายการค้าต่ำ</a:t>
            </a:r>
          </a:p>
          <a:p>
            <a:pPr>
              <a:lnSpc>
                <a:spcPct val="8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ใช้อินเทอร์เน็ตเป็นส่วนใหญ่</a:t>
            </a:r>
          </a:p>
          <a:p>
            <a:pPr>
              <a:lnSpc>
                <a:spcPct val="8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เริ่ม หรือขยายฐานธุรกิจได้อย่างกว้างขวางทั่วโลก</a:t>
            </a:r>
          </a:p>
          <a:p>
            <a:pPr>
              <a:lnSpc>
                <a:spcPct val="8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เหมาะอย่างยิ่งสำหรับผู้ประกอบการรายเล็กและระดับกลาง (SMEs) </a:t>
            </a:r>
          </a:p>
          <a:p>
            <a:pPr>
              <a:lnSpc>
                <a:spcPct val="8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ส่วนมากใช้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World Wide Web และ e-Mail  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เน้นการออกแบบ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Web Site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ให้น่าสนใจ</a:t>
            </a:r>
          </a:p>
          <a:p>
            <a:pPr>
              <a:lnSpc>
                <a:spcPct val="8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ต้องทำให้ผู้บริโภครู้จัก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Web Site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และเข้ามาเยี่ยมชมอย่างสม่ำเสมอ</a:t>
            </a:r>
          </a:p>
        </p:txBody>
      </p:sp>
    </p:spTree>
    <p:extLst>
      <p:ext uri="{BB962C8B-B14F-4D97-AF65-F5344CB8AC3E}">
        <p14:creationId xmlns:p14="http://schemas.microsoft.com/office/powerpoint/2010/main" val="6173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6988"/>
            <a:ext cx="8229600" cy="1143001"/>
          </a:xfrm>
        </p:spPr>
        <p:txBody>
          <a:bodyPr>
            <a:normAutofit/>
          </a:bodyPr>
          <a:lstStyle/>
          <a:p>
            <a:r>
              <a:rPr lang="th-TH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Business to Government : </a:t>
            </a:r>
            <a:r>
              <a:rPr lang="th-TH" sz="60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36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เป็นธุรกรรมระหว่างภาคธุรกิจกับภาครัฐ</a:t>
            </a:r>
          </a:p>
          <a:p>
            <a:r>
              <a:rPr lang="th-TH" sz="36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ส่วนใหญ่จะเป็นเรื่องการจัดซื้อจัดจ้างภาครัฐ (Government  Procurement)</a:t>
            </a:r>
          </a:p>
          <a:p>
            <a:endParaRPr lang="th-TH" sz="43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endParaRPr lang="th-TH" sz="43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47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34857" y="367150"/>
            <a:ext cx="9368431" cy="1143001"/>
          </a:xfrm>
        </p:spPr>
        <p:txBody>
          <a:bodyPr>
            <a:normAutofit/>
          </a:bodyPr>
          <a:lstStyle/>
          <a:p>
            <a:r>
              <a:rPr lang="th-TH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Customer to Customer : </a:t>
            </a:r>
            <a:r>
              <a:rPr lang="th-TH" sz="60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C2C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027" y="2299138"/>
            <a:ext cx="8472775" cy="4038600"/>
          </a:xfrm>
        </p:spPr>
        <p:txBody>
          <a:bodyPr/>
          <a:lstStyle/>
          <a:p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การซื้อขายตรงระหว่างกลุ่มผู้ซื้อ ลูกค้า หรือบุคคลทั่วไปกันเอง</a:t>
            </a:r>
          </a:p>
          <a:p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โฆษณาฝากขายไว้ใน Web site ที่เป็นศูนย์กลางการประมูลขายสินค้า</a:t>
            </a:r>
          </a:p>
          <a:p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สินค้ามือสอง</a:t>
            </a:r>
          </a:p>
          <a:p>
            <a:pPr>
              <a:buFontTx/>
              <a:buNone/>
            </a:pPr>
            <a:endParaRPr lang="th-TH" sz="44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endParaRPr lang="th-TH" sz="44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06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rmAutofit/>
          </a:bodyPr>
          <a:lstStyle/>
          <a:p>
            <a:r>
              <a:rPr lang="th-TH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Consumer to Business </a:t>
            </a:r>
            <a:r>
              <a:rPr lang="th-TH" sz="60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(C2B)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913688" cy="4038600"/>
          </a:xfrm>
        </p:spPr>
        <p:txBody>
          <a:bodyPr/>
          <a:lstStyle/>
          <a:p>
            <a:r>
              <a:rPr lang="th-TH" sz="36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ธุรกรรมที่เกิดขึ้นโดยบุคคลทั่วไปที่ใช้ Internet เพื่อขายสินค้า หรือ บริการให้กับองค์กร หรือ บุคคลทั่วไปที่มองหาผู้ขาย เพื่อติดต่อ และทำธุรกรรมในรูปแบบ Online</a:t>
            </a:r>
          </a:p>
          <a:p>
            <a:pPr>
              <a:buFontTx/>
              <a:buNone/>
            </a:pPr>
            <a:endParaRPr lang="th-TH" sz="52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endParaRPr lang="th-TH" sz="52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7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Government to Business/Citizens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b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</a:br>
            <a:r>
              <a:rPr lang="th-TH" sz="1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/>
            </a:r>
            <a:br>
              <a:rPr lang="th-TH" sz="1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</a:br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(G2B, G2C)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9620" y="2667055"/>
            <a:ext cx="7913687" cy="2850876"/>
          </a:xfrm>
        </p:spPr>
        <p:txBody>
          <a:bodyPr/>
          <a:lstStyle/>
          <a:p>
            <a:r>
              <a:rPr lang="th-TH" sz="3600" dirty="0" smtClean="0">
                <a:solidFill>
                  <a:schemeClr val="bg2">
                    <a:lumMod val="10000"/>
                  </a:schemeClr>
                </a:solidFill>
              </a:rPr>
              <a:t>รูปแบบของหน่วยงานรัฐซื้อขายสินค้า บริการ หรือ สารสนเทศกับองค์กรเอกชน หรือบุคคลทั่วไป</a:t>
            </a:r>
          </a:p>
          <a:p>
            <a:pPr>
              <a:buFontTx/>
              <a:buNone/>
            </a:pPr>
            <a:endParaRPr lang="th-TH" sz="39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Tx/>
              <a:buNone/>
            </a:pPr>
            <a:endParaRPr lang="th-TH" sz="57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th-TH" sz="57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B2B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97425"/>
            <a:ext cx="8280400" cy="73025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B2B  บริษัท สู่ บริษัท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(Business to Business)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</a:rPr>
              <a:t>การทำธุรกรรมระหว่างธุรกิจด้วยกัน เช่น การสั่งสินค้าของร้านซีเมนต์ไทยโฮมมาร์ท ด้วยระบบอินเทอร์เนตไปยังบริษัท ซีเมนต์ไทยจำกัด</a:t>
            </a:r>
            <a:endParaRPr lang="en-US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87450"/>
            <a:ext cx="4679950" cy="3681413"/>
          </a:xfr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9388" y="2133600"/>
            <a:ext cx="3662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1600" b="1"/>
              <a:t>Ex. www.FoodMarketExchange.com</a:t>
            </a:r>
          </a:p>
        </p:txBody>
      </p:sp>
    </p:spTree>
    <p:extLst>
      <p:ext uri="{BB962C8B-B14F-4D97-AF65-F5344CB8AC3E}">
        <p14:creationId xmlns:p14="http://schemas.microsoft.com/office/powerpoint/2010/main" val="161141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4213" y="188913"/>
            <a:ext cx="7696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en-US" sz="5400" b="1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B2B Model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95288" y="1341438"/>
            <a:ext cx="8424862" cy="5327650"/>
            <a:chOff x="204" y="845"/>
            <a:chExt cx="5307" cy="3225"/>
          </a:xfrm>
        </p:grpSpPr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2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45"/>
              <a:ext cx="5307" cy="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3016" y="1026"/>
              <a:ext cx="2154" cy="314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r"/>
              <a:r>
                <a:rPr lang="th-TH">
                  <a:latin typeface="Times New Roman" pitchFamily="18" charset="0"/>
                </a:rPr>
                <a:t> www.plasticsnet.com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63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B2G Model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868863"/>
            <a:ext cx="8351837" cy="7207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B2G บริษัทสู่องค์กรรัฐบาล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(Business to Government) </a:t>
            </a:r>
            <a:r>
              <a:rPr lang="th-TH" sz="2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</a:rPr>
              <a:t>ารทำธุรกรรมของธุรกิจต่อหน่วยงานรัฐบาล เช่น การเสนอขายสินค้าหรือบริการแก่ภาครัฐผ่านเว็บไซต์</a:t>
            </a:r>
            <a:endParaRPr lang="en-US" sz="2800" b="1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981075"/>
            <a:ext cx="5040312" cy="3913188"/>
          </a:xfr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55650" y="2060575"/>
            <a:ext cx="28844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Ex. EProcurement Service   </a:t>
            </a:r>
          </a:p>
          <a:p>
            <a:r>
              <a:rPr lang="en-US" sz="1600" b="1"/>
              <a:t>www.gprocurement.or.th</a:t>
            </a:r>
            <a:r>
              <a:rPr lang="en-US" sz="2000"/>
              <a:t>/</a:t>
            </a:r>
          </a:p>
          <a:p>
            <a:endParaRPr lang="th-TH" sz="1600" b="1"/>
          </a:p>
        </p:txBody>
      </p:sp>
    </p:spTree>
    <p:extLst>
      <p:ext uri="{BB962C8B-B14F-4D97-AF65-F5344CB8AC3E}">
        <p14:creationId xmlns:p14="http://schemas.microsoft.com/office/powerpoint/2010/main" val="10634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B2C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3550" y="5089525"/>
            <a:ext cx="8424863" cy="13684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บริษัท สู่ ลูกค้า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(Business to Consumer)</a:t>
            </a:r>
            <a:r>
              <a:rPr lang="th-TH" sz="25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การทำธุรกรรมของธุรกิจต่อผู้บริโภคทั่วไป เช่น 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hlinkClick r:id="rId3"/>
              </a:rPr>
              <a:t>www.amazon.com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,www.jobsdb.com</a:t>
            </a:r>
            <a:r>
              <a:rPr lang="en-US" sz="280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268413"/>
            <a:ext cx="5113338" cy="3714750"/>
          </a:xfr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9388" y="1989138"/>
            <a:ext cx="4073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1600" b="1"/>
              <a:t>Ex.  www.AR4U.com, www.Tohome.com</a:t>
            </a:r>
          </a:p>
        </p:txBody>
      </p:sp>
    </p:spTree>
    <p:extLst>
      <p:ext uri="{BB962C8B-B14F-4D97-AF65-F5344CB8AC3E}">
        <p14:creationId xmlns:p14="http://schemas.microsoft.com/office/powerpoint/2010/main" val="82607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-1" y="3957144"/>
            <a:ext cx="9301655" cy="290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</a:t>
            </a:r>
            <a:r>
              <a: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ยุทธการตลาดออนไลน์</a:t>
            </a:r>
            <a:r>
              <a:rPr lang="en-US" sz="5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e-Marketing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itchFamily="34" charset="-34"/>
                <a:cs typeface="TH SarabunPSK" pitchFamily="34" charset="-34"/>
              </a:rPr>
              <a:t>Strategy</a:t>
            </a:r>
            <a:endParaRPr lang="th-TH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00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www.HotelThailand.com</a:t>
            </a:r>
            <a:endParaRPr lang="th-TH" sz="54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2" name="Picture 4" descr="hotelthai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"/>
          <a:stretch>
            <a:fillRect/>
          </a:stretch>
        </p:blipFill>
        <p:spPr bwMode="auto">
          <a:xfrm>
            <a:off x="682625" y="1196975"/>
            <a:ext cx="7777163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463"/>
            <a:ext cx="8229600" cy="1143001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G2B Model</a:t>
            </a:r>
            <a:endParaRPr lang="th-TH" sz="54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300663"/>
            <a:ext cx="8351837" cy="11525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องค์กรรัฐบาลสู่</a:t>
            </a:r>
            <a:r>
              <a:rPr lang="en-US" sz="1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บริษัท</a:t>
            </a:r>
            <a:r>
              <a:rPr lang="th-TH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การทำธุรกรรมของหน่วยงานรัฐบาลต่อธุรกิจ เช่น การเสียภาษีนิติบุคคลหรือการแจ้งงบการเงินต่อภาครัฐ หรือ </a:t>
            </a:r>
            <a:r>
              <a:rPr lang="en-US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e-Revenue</a:t>
            </a:r>
            <a:r>
              <a:rPr lang="th-TH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ผ่านเว็บไซต์กรมสรรพากร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2"/>
          <a:stretch>
            <a:fillRect/>
          </a:stretch>
        </p:blipFill>
        <p:spPr bwMode="auto">
          <a:xfrm>
            <a:off x="1766888" y="1079500"/>
            <a:ext cx="5688012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3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G2G Model</a:t>
            </a:r>
            <a:endParaRPr lang="th-TH" sz="54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157788"/>
            <a:ext cx="8675687" cy="11525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th-TH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การทำธุรกรรมระหว่างภาครัฐด้วยกัน เช่น โครงการเปลี่ยนระบบการบริหารการเงินการคลังภาครัฐสู่ระบบอิเล็กทรอนิกส์ (</a:t>
            </a:r>
            <a:r>
              <a:rPr lang="en-US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Government Fiscal Management Information System :GFMIS)</a:t>
            </a:r>
            <a:r>
              <a:rPr lang="th-TH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</a:t>
            </a:r>
            <a:r>
              <a:rPr lang="en-US" sz="33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www.gfmis.go.th </a:t>
            </a:r>
            <a:endParaRPr lang="th-TH" sz="33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1"/>
          <a:stretch>
            <a:fillRect/>
          </a:stretch>
        </p:blipFill>
        <p:spPr bwMode="auto">
          <a:xfrm>
            <a:off x="1908175" y="1125538"/>
            <a:ext cx="54070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G2C Model</a:t>
            </a:r>
            <a:endParaRPr lang="th-TH" sz="54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421" y="4724400"/>
            <a:ext cx="8970579" cy="162910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th-TH" sz="48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  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การให้บริการภาครัฐต่อประชาชน หรือ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Government to Citizen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เช่น การรับชำระภาษีบุคคลธรรมดาผ่านเว็บไซต์  ตลอดจนเป้าหมายของรัฐบาลในการทำ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e-Government , e-Citizen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และการใช้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Smart Card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ในการให้บริการประชาชนผ่านระบบอิเล็กทรอนิกส์  หรือการเลือกตั้งในอนาคต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endParaRPr lang="th-TH" b="1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"/>
          <a:stretch>
            <a:fillRect/>
          </a:stretch>
        </p:blipFill>
        <p:spPr bwMode="auto">
          <a:xfrm>
            <a:off x="1952625" y="990600"/>
            <a:ext cx="5400675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C2B Model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16113"/>
            <a:ext cx="83820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465138" algn="l"/>
              </a:tabLst>
            </a:pPr>
            <a:r>
              <a:rPr lang="th-TH" b="1" smtClean="0">
                <a:solidFill>
                  <a:schemeClr val="bg2">
                    <a:lumMod val="10000"/>
                  </a:schemeClr>
                </a:solidFill>
              </a:rPr>
              <a:t>	การทำธุรกรรมของผู้บริโภคกับธุรกิจทั่วไป  เช่น การใช้จดหมายอิเล็กทรอนิกส์  หรือเว็บไซต์ในการสั่งสินค้าหรือบริการข้อมูลสำคัญ รวมถึงการสั่งซื้อสินค้าด้วยเครื่องมืออิเล็กทรอนิกส์ต่างๆ เช่น การสั่งซื้อสินค้าหรือบริการจากโทรศัพท์เคลื่อนที่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(Mobile Commerce)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</a:rPr>
              <a:t>ตู้จำหน่ายสินค้าที่ใช้ระบบตัดบัญชีชำระเงินผ่านธนาคาร  หรือการทำธุรกรรมการชำระเงินทุกชนิดด้วยระบบอิเล็กทรอนิกส์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marL="0" indent="0">
              <a:tabLst>
                <a:tab pos="465138" algn="l"/>
              </a:tabLst>
            </a:pPr>
            <a:endParaRPr lang="en-US" b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1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C2G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805815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tabLst>
                <a:tab pos="465138" algn="l"/>
              </a:tabLst>
            </a:pPr>
            <a:r>
              <a:rPr lang="th-TH" sz="39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</a:t>
            </a:r>
            <a:r>
              <a:rPr lang="th-TH" sz="3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การทำธุรกรรมของประชาชนทั่วไปกับรัฐบาล การ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email </a:t>
            </a:r>
            <a:r>
              <a:rPr lang="th-TH" sz="3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เข้าไปยังหน่วยงานภาครัฐ หรือการร้องเรียนผ่านระบบ 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email </a:t>
            </a:r>
            <a:r>
              <a:rPr lang="th-TH" sz="3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ของพรรคการเมืองหรือผู้แทนราษฎร  ปัจจุบันยังไม่ปรากฏเด่นชัด</a:t>
            </a:r>
            <a:r>
              <a:rPr lang="en-US" sz="36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endParaRPr lang="en-US" sz="39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marL="0" indent="0">
              <a:tabLst>
                <a:tab pos="465138" algn="l"/>
              </a:tabLst>
            </a:pPr>
            <a:endParaRPr lang="en-US" sz="39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7840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C2C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8131175" cy="4038600"/>
          </a:xfrm>
        </p:spPr>
        <p:txBody>
          <a:bodyPr/>
          <a:lstStyle/>
          <a:p>
            <a:pPr marL="0" indent="509588">
              <a:spcBef>
                <a:spcPct val="0"/>
              </a:spcBef>
              <a:buFontTx/>
              <a:buNone/>
            </a:pP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การทำธุรกรรมของผู้บริโภคต่อผู้บริโภคด้วยกันเอง  เช่น การประกาศซื้อขายสินค้ามือสองใน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hlinkClick r:id="rId3"/>
              </a:rPr>
              <a:t>www.thai2hand.com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การประกาศฝากขายสินค้าในเว็บประมูล เช่น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hlinkClick r:id="rId4"/>
              </a:rPr>
              <a:t>www.ebay.com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หรือการใช้กระทู้สนทนาตามเว็บไซต์ชื่อดังเพื่อขายสินค้า </a:t>
            </a:r>
          </a:p>
          <a:p>
            <a:pPr marL="0" indent="509588">
              <a:spcBef>
                <a:spcPct val="0"/>
              </a:spcBef>
              <a:buFontTx/>
              <a:buNone/>
            </a:pP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เช่น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hlinkClick r:id="rId5"/>
              </a:rPr>
              <a:t>www.pantip.com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6"/>
          <a:stretch>
            <a:fillRect/>
          </a:stretch>
        </p:blipFill>
        <p:spPr bwMode="auto">
          <a:xfrm>
            <a:off x="3563938" y="3141663"/>
            <a:ext cx="47529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6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4450"/>
            <a:ext cx="8229600" cy="1143000"/>
          </a:xfrm>
        </p:spPr>
        <p:txBody>
          <a:bodyPr/>
          <a:lstStyle/>
          <a:p>
            <a:r>
              <a:rPr lang="en-US" sz="5400" b="1" smtClean="0">
                <a:latin typeface="Angsana New" pitchFamily="18" charset="-34"/>
              </a:rPr>
              <a:t>C2C Model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8382000" cy="719137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smtClean="0"/>
              <a:t>Ex.   www.ThaiSecondhand.com, www.Ebay.com</a:t>
            </a:r>
          </a:p>
          <a:p>
            <a:endParaRPr lang="en-US" sz="2800" smtClean="0"/>
          </a:p>
        </p:txBody>
      </p:sp>
      <p:pic>
        <p:nvPicPr>
          <p:cNvPr id="7680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7850" y="2133600"/>
            <a:ext cx="4572000" cy="3702050"/>
          </a:xfrm>
          <a:noFill/>
        </p:spPr>
      </p:pic>
      <p:pic>
        <p:nvPicPr>
          <p:cNvPr id="7680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4"/>
          <a:stretch>
            <a:fillRect/>
          </a:stretch>
        </p:blipFill>
        <p:spPr>
          <a:xfrm>
            <a:off x="139700" y="2133600"/>
            <a:ext cx="4176713" cy="3640138"/>
          </a:xfrm>
          <a:noFill/>
        </p:spPr>
      </p:pic>
    </p:spTree>
    <p:extLst>
      <p:ext uri="{BB962C8B-B14F-4D97-AF65-F5344CB8AC3E}">
        <p14:creationId xmlns:p14="http://schemas.microsoft.com/office/powerpoint/2010/main" val="1636933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08689"/>
            <a:ext cx="7345362" cy="777766"/>
          </a:xfrm>
        </p:spPr>
        <p:txBody>
          <a:bodyPr/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การกำหนดกลุ่มเป้าหมาย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696200" cy="4038600"/>
          </a:xfrm>
        </p:spPr>
        <p:txBody>
          <a:bodyPr/>
          <a:lstStyle/>
          <a:p>
            <a:r>
              <a:rPr lang="th-TH" b="1" dirty="0" smtClean="0"/>
              <a:t>กลุ่มเป้าหมายหลัก </a:t>
            </a:r>
          </a:p>
          <a:p>
            <a:pPr>
              <a:buFontTx/>
              <a:buNone/>
            </a:pPr>
            <a:r>
              <a:rPr lang="th-TH" b="1" dirty="0" smtClean="0"/>
              <a:t>	กลุ่มลูกค้ากลุ่มใหญ่ที่ให้ความสนใจสินค้า ให้บริการเป็นกลุ่มที่ชัดเจน และให้ความสำคัญมากที่สุด</a:t>
            </a:r>
          </a:p>
          <a:p>
            <a:r>
              <a:rPr lang="th-TH" b="1" dirty="0" smtClean="0"/>
              <a:t>กลุ่มเป้าหมายรอง</a:t>
            </a:r>
          </a:p>
          <a:p>
            <a:pPr>
              <a:buFontTx/>
              <a:buNone/>
            </a:pPr>
            <a:r>
              <a:rPr lang="th-TH" b="1" dirty="0" smtClean="0"/>
              <a:t>	กลุ่มที่ให้ความสนใจสินค้า (กลุ่มย่อย) ค่อนข้างไม่แน่นอนในการให้ความสนใจสินค้า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4213" y="0"/>
            <a:ext cx="7696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th-TH" sz="49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การวางแผนด้านการตลาดอิเล็กทรอนิกส์ </a:t>
            </a:r>
            <a:endParaRPr lang="th-TH" sz="35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14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6" y="1032971"/>
            <a:ext cx="7056437" cy="56832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การกำหนดขอบเขตของธุรกิจ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505" y="1905494"/>
            <a:ext cx="8695615" cy="4038600"/>
          </a:xfrm>
        </p:spPr>
        <p:txBody>
          <a:bodyPr/>
          <a:lstStyle/>
          <a:p>
            <a:pPr marL="0" indent="0">
              <a:tabLst>
                <a:tab pos="339725" algn="l"/>
              </a:tabLst>
            </a:pPr>
            <a:r>
              <a:rPr lang="th-TH" b="1" dirty="0" smtClean="0"/>
              <a:t> กลุ่มเป้าหมายเล็ก </a:t>
            </a:r>
          </a:p>
          <a:p>
            <a:pPr marL="0" indent="0">
              <a:buFontTx/>
              <a:buNone/>
              <a:tabLst>
                <a:tab pos="339725" algn="l"/>
              </a:tabLst>
            </a:pPr>
            <a:r>
              <a:rPr lang="th-TH" b="1" dirty="0" smtClean="0"/>
              <a:t>	กลุ่มลูกค้าเน้นการจัดส่งภายในประเทศ การออกแบบเว็บแบบง่าย ๆ </a:t>
            </a:r>
          </a:p>
          <a:p>
            <a:pPr marL="0" indent="0">
              <a:buFontTx/>
              <a:buNone/>
              <a:tabLst>
                <a:tab pos="339725" algn="l"/>
              </a:tabLst>
            </a:pPr>
            <a:r>
              <a:rPr lang="th-TH" b="1" dirty="0" smtClean="0"/>
              <a:t>สบายตา เนื้อที่ในการนำเสนอเว็บฟรี ใช้ระบบตะกร้าในการเก็บสินค้าถ้าสินค้ามีไม่มากใช้การส่ง </a:t>
            </a:r>
            <a:r>
              <a:rPr lang="en-US" b="1" dirty="0" smtClean="0">
                <a:latin typeface="Angsana New" pitchFamily="18" charset="-34"/>
              </a:rPr>
              <a:t>order </a:t>
            </a:r>
            <a:r>
              <a:rPr lang="th-TH" b="1" dirty="0" smtClean="0">
                <a:latin typeface="Angsana New" pitchFamily="18" charset="-34"/>
              </a:rPr>
              <a:t>ทาง </a:t>
            </a:r>
            <a:r>
              <a:rPr lang="en-US" b="1" dirty="0" smtClean="0">
                <a:latin typeface="Angsana New" pitchFamily="18" charset="-34"/>
              </a:rPr>
              <a:t>e-mail</a:t>
            </a:r>
            <a:r>
              <a:rPr lang="en-US" b="1" dirty="0" smtClean="0"/>
              <a:t> </a:t>
            </a:r>
            <a:r>
              <a:rPr lang="th-TH" b="1" dirty="0" smtClean="0"/>
              <a:t>ชำระเงินผ่านบัญชีธนาคารการจัดส่งโดยไปรษณีย์ในรูปของพัสดุ หรือ </a:t>
            </a:r>
            <a:r>
              <a:rPr lang="en-US" b="1" dirty="0" smtClean="0">
                <a:latin typeface="Angsana New" pitchFamily="18" charset="-34"/>
              </a:rPr>
              <a:t>EMS</a:t>
            </a:r>
            <a:endParaRPr lang="th-TH" b="1" dirty="0" smtClean="0">
              <a:latin typeface="Angsana New" pitchFamily="18" charset="-34"/>
            </a:endParaRPr>
          </a:p>
          <a:p>
            <a:pPr marL="0" indent="0">
              <a:buFontTx/>
              <a:buNone/>
              <a:tabLst>
                <a:tab pos="339725" algn="l"/>
              </a:tabLst>
            </a:pPr>
            <a:r>
              <a:rPr lang="th-TH" b="1" dirty="0" smtClean="0">
                <a:latin typeface="Angsana New" pitchFamily="18" charset="-34"/>
              </a:rPr>
              <a:t>  	การขยายขอบเขตธุรกิจอาจไม่มากนัก ดังนั้นไม่จำเป็นต้องทำภาษาอังกฤษ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4213" y="0"/>
            <a:ext cx="7696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th-TH" sz="49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การวางแผนด้านการตลาดอิเล็กทรอนิกส์ </a:t>
            </a:r>
            <a:endParaRPr lang="th-TH" sz="35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3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6317"/>
            <a:ext cx="8229600" cy="1143001"/>
          </a:xfrm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การวางแผนกลยุทธ์ออนไลน์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111750"/>
          </a:xfrm>
        </p:spPr>
        <p:txBody>
          <a:bodyPr/>
          <a:lstStyle/>
          <a:p>
            <a:pPr marL="0" indent="365125" algn="thaiDist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</a:rPr>
              <a:t>การวางแผนกลยุทธ์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(e-Marketing Strategic Planning)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เป็นสิ่งที่ใช้กันอย่างแพร่หลาย หรือจะเรียกว่าเป็นแผนยุทธศาสตร์ ก็ได้ โดยแผนกลยุทธ์นั้นเป็นการวางแผนที่มีการกำหนดวิสัยทัศน์ เป้าหมายระยะยาวที่แน่ชัด มีการวิเคราะห์อนาคตและคิดเชิงการแข่งขันที่มีความสามารถในการปรับตัวสูงทันต่อสภาพแวดล้อม และเทคโนโลยีที่มีการเปลี่ยนแปลงอย่างรวดเร็ว ทำให้การดำเนินงานมีประสิทธิภาพสูง นำไปสู่เป้าหมายที่วางไว้ เพื่อความก้าวหน้าและความอยู่รอด และมุ่งไปสู่ความเป็นผู้นำ</a:t>
            </a:r>
          </a:p>
          <a:p>
            <a:pPr marL="0" indent="365125" algn="thaiDist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กลยุทธ์ทางการตลาด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e-Marketing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เป็นส่วนผสมระหว่าง การวางแผน   กลยุทธ์ทางการตลาดและเทคโนโลยีสารสนเทศ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6021388"/>
            <a:ext cx="8280400" cy="557212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Marketing Strategy+Information Technology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2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913" y="1505607"/>
            <a:ext cx="8686800" cy="4525963"/>
          </a:xfrm>
        </p:spPr>
        <p:txBody>
          <a:bodyPr/>
          <a:lstStyle/>
          <a:p>
            <a:pPr marL="0" indent="0">
              <a:tabLst>
                <a:tab pos="339725" algn="l"/>
              </a:tabLs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กลุ่มเป้าหมายขนาดใหญ่</a:t>
            </a:r>
          </a:p>
          <a:p>
            <a:pPr marL="0" indent="0">
              <a:buFontTx/>
              <a:buNone/>
              <a:tabLst>
                <a:tab pos="339725" algn="l"/>
              </a:tabLst>
            </a:pPr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	กลุ่มลูกค้ามีทั้งในและต่างประเทศ ดังนั้นการจัดส่งมีทั้งในและต่างประเทศ  การออกแบบเว็บต้องมีความน่าเชื่อถือ ประชาสัมพันธ์คนทั่วโลก ระบบการสั่งซื้อต้องมีมาตรฐาน คนทั่วโลกให้การยอมรับ รวดเร็ว ตรงตามกำหนดเวลา</a:t>
            </a:r>
          </a:p>
          <a:p>
            <a:pPr marL="0" indent="0">
              <a:buFontTx/>
              <a:buNone/>
              <a:tabLst>
                <a:tab pos="339725" algn="l"/>
              </a:tabLst>
            </a:pPr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  	รูปแบบการชำระเงินใช้บัตรเครดิต มีการรักษาความปลอดภัย 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SSL</a:t>
            </a:r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0"/>
            <a:ext cx="7696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r>
              <a:rPr lang="th-TH" sz="49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การวางแผนด้านการตลาดอิเล็กทรอนิกส์ </a:t>
            </a:r>
            <a:endParaRPr lang="th-TH" sz="35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43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2091"/>
            <a:ext cx="8229600" cy="1143001"/>
          </a:xfrm>
        </p:spPr>
        <p:txBody>
          <a:bodyPr/>
          <a:lstStyle/>
          <a:p>
            <a:pPr eaLnBrk="1" hangingPunct="1"/>
            <a:r>
              <a:rPr lang="th-TH" b="1" smtClean="0"/>
              <a:t>การศึกษาคู่แข่งด้วยเทคนิคทางออนไลน์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40992"/>
            <a:ext cx="8642350" cy="1511300"/>
          </a:xfrm>
        </p:spPr>
        <p:txBody>
          <a:bodyPr/>
          <a:lstStyle/>
          <a:p>
            <a:pPr marL="0" indent="365125" eaLnBrk="1" hangingPunct="1">
              <a:lnSpc>
                <a:spcPct val="90000"/>
              </a:lnSpc>
              <a:buFontTx/>
              <a:buNone/>
            </a:pPr>
            <a:r>
              <a:rPr lang="th-TH" smtClean="0"/>
              <a:t>การศึกษาคู่แข่งเป็นการศึกษาเพื่อติดตามความเคลื่อนไหวและเปลี่ยนแปลงของคู่แข่ง ส่วนการศึกษาสภาพแวดล้อมทางการตลาดเป็นการวิเคราะห์ถึงปัจจัยที่มีผลต่อธุรกิจ เพื่อก่อให้เกิดประโยชน์ดังนี้</a:t>
            </a:r>
            <a:endParaRPr lang="th-TH" smtClean="0">
              <a:latin typeface="Angsana New" pitchFamily="18" charset="-34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11188" y="3160665"/>
            <a:ext cx="7848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J"/>
            </a:pPr>
            <a:r>
              <a:rPr lang="th-TH" sz="3200">
                <a:solidFill>
                  <a:schemeClr val="bg2">
                    <a:lumMod val="10000"/>
                  </a:schemeClr>
                </a:solidFill>
              </a:rPr>
              <a:t> เข้าใจในธุรกิจที่ทำมากยิ่งขึ้น</a:t>
            </a:r>
            <a:br>
              <a:rPr lang="th-TH" sz="320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</a:rPr>
              <a:t> สร้างความได้เปรียบทางการแข่งขันในการทำธุรกิจ</a:t>
            </a:r>
            <a:br>
              <a:rPr lang="th-TH" sz="320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 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เข้าใจและเรียนรู้กลยุทธ์คู่แข่งจากอดีตมาสู่ปัจจุบันและไปสู่อนาคต</a:t>
            </a:r>
            <a:br>
              <a:rPr lang="th-TH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</a:br>
            <a:r>
              <a:rPr lang="en-US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 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ช่วยประมาณการทำงานของเราได้</a:t>
            </a:r>
          </a:p>
        </p:txBody>
      </p:sp>
    </p:spTree>
    <p:extLst>
      <p:ext uri="{BB962C8B-B14F-4D97-AF65-F5344CB8AC3E}">
        <p14:creationId xmlns:p14="http://schemas.microsoft.com/office/powerpoint/2010/main" val="37567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497" y="526945"/>
            <a:ext cx="8229600" cy="1143000"/>
          </a:xfrm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การศึกษาคู่แข่งด้วยวิธีเบื้องต้น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467566"/>
            <a:ext cx="8435975" cy="4784725"/>
          </a:xfrm>
        </p:spPr>
        <p:txBody>
          <a:bodyPr/>
          <a:lstStyle/>
          <a:p>
            <a:pPr marL="182563" indent="-182563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การเก็บรวบรวมข้อมูลจากการสำรวจ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(Survey Method)</a:t>
            </a:r>
          </a:p>
          <a:p>
            <a:pPr marL="955675" lvl="1" indent="-514350" eaLnBrk="1" hangingPunct="1">
              <a:buFont typeface="+mj-lt"/>
              <a:buAutoNum type="arabicParenR"/>
            </a:pP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ข้อมูลที่สามารถสังเกตได้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(Observable Data)</a:t>
            </a: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เช่น การจัดแถลงข่าวผ่านสื่อต่าง ๆ จัดกิจกรรมร่วมสนุกของคู่แข่ง โดยการเข้าไปเยี่ยมชมเว็บไซต์ของคู่แข่งเป็นประจำ</a:t>
            </a:r>
          </a:p>
          <a:p>
            <a:pPr marL="955675" lvl="1" indent="-514350" eaLnBrk="1" hangingPunct="1">
              <a:buFont typeface="+mj-lt"/>
              <a:buAutoNum type="arabicParenR"/>
            </a:pP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ข้อมูลที่มีการเก็บบันทึกไว้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(Recorded Data)</a:t>
            </a: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เช่น บริการของเว็บไซต์ของกรมพัฒนาธุรกิจการค้า สามารถค้นหาข้อมูลของธุรกิจได้</a:t>
            </a:r>
          </a:p>
          <a:p>
            <a:pPr marL="955675" lvl="1" indent="-514350" eaLnBrk="1" hangingPunct="1">
              <a:buFont typeface="+mj-lt"/>
              <a:buAutoNum type="arabicParenR"/>
            </a:pP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ข้อมูลจากโอกาส (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Opportunistic Data</a:t>
            </a: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) เช่น การบอกรับจดหมายสมาชิกของคู่แข่ง โดยสมัคร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Mailing List</a:t>
            </a: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ของคู่แข่ง การเข้าร่วม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Webboard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ของคู่แข่ง</a:t>
            </a:r>
          </a:p>
          <a:p>
            <a:pPr marL="182563" indent="-182563" eaLnBrk="1" hangingPunct="1">
              <a:buFontTx/>
              <a:buNone/>
            </a:pPr>
            <a:endParaRPr lang="th-TH" sz="3600" dirty="0" smtClean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4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7560" y="157402"/>
            <a:ext cx="8202216" cy="6519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การศึกษาคู่แข่งด้วย</a:t>
            </a:r>
            <a:r>
              <a:rPr lang="th-TH" b="1" dirty="0" smtClean="0"/>
              <a:t>การดู</a:t>
            </a:r>
            <a:r>
              <a:rPr lang="th-TH" b="1" dirty="0"/>
              <a:t>ข้อมูลทั่วไปของเว็บไซต์</a:t>
            </a:r>
            <a:endParaRPr lang="th-TH" b="1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914" y="1306285"/>
            <a:ext cx="8213334" cy="5086757"/>
          </a:xfrm>
        </p:spPr>
        <p:txBody>
          <a:bodyPr>
            <a:normAutofit/>
          </a:bodyPr>
          <a:lstStyle/>
          <a:p>
            <a:pPr marL="0" indent="274638" algn="thaiDist">
              <a:buNone/>
            </a:pPr>
            <a:r>
              <a:rPr lang="th-TH" sz="4000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การศึกษาข้อมูลทั่วไปของเว็บไซต์ จากเว็บไซต์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  <a:hlinkClick r:id="rId2"/>
              </a:rPr>
              <a:t>https://who.is/</a:t>
            </a:r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 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  <a:hlinkClick r:id="rId3"/>
              </a:rPr>
              <a:t>http://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  <a:hlinkClick r:id="rId3"/>
              </a:rPr>
              <a:t>www.alexa.com</a:t>
            </a:r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000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โดย</a:t>
            </a:r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การพิมพ์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url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ของเว็บไซต์ลงไป เว็บเหล่านี้ก็จะแสดงข้อมูลว่าใครเป็นเจ้าของโดเมนนี้ ใช้เซิร์ฟเวอร์หรือ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Hosting </a:t>
            </a:r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อยู่ที่ไหน ชื่อที่อยู่อีเมล์ของคนที่เป็นเจ้าของก็จะแสดงขึ้นมาด้วย แต่หากเจ้าของเว็บไซต์ใช้บริการซ่อนข้อมูลเหล่านี้ (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Privacy Protection) </a:t>
            </a:r>
            <a:r>
              <a:rPr lang="th-TH" sz="4000" dirty="0" smtClean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จะ</a:t>
            </a:r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ไม่สามารถดูข้อมูลเว็บไซต์เหล่านั้นได้ </a:t>
            </a:r>
            <a:endParaRPr lang="th-TH" sz="4000" dirty="0" smtClean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13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6" t="11648" r="28449" b="57395"/>
          <a:stretch/>
        </p:blipFill>
        <p:spPr bwMode="auto">
          <a:xfrm>
            <a:off x="477672" y="892473"/>
            <a:ext cx="7792871" cy="3422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48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5672" r="20001" b="13626"/>
          <a:stretch/>
        </p:blipFill>
        <p:spPr bwMode="auto">
          <a:xfrm>
            <a:off x="-1" y="0"/>
            <a:ext cx="9705057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42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การศึกษาคู่แข่งด้วยเครื่องมือ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Alexa.com</a:t>
            </a:r>
            <a:endParaRPr lang="th-TH" b="1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76" y="1230313"/>
            <a:ext cx="8607972" cy="5438501"/>
          </a:xfrm>
        </p:spPr>
        <p:txBody>
          <a:bodyPr/>
          <a:lstStyle/>
          <a:p>
            <a:pPr marL="0" indent="274638" eaLnBrk="1" hangingPunct="1">
              <a:buFontTx/>
              <a:buNone/>
            </a:pP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เป็นเว็บที่บริการจับสถิติของ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Traffic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บนเว็บไซต์ โดยบริษัท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Alexa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Internet Inc.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ซึ่งก่อตั้งในปี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2539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ต่อมา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Amazon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ได้เข้าซื้อกิจการตั้งแต่ปี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2542 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โดย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Alexa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จะคำนวณค่า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Traffic Rank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จากผู้ใช้บริการ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Alexa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Toolbar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หลายล้านคนทั่วโลก เป็นการรวบรวมสถิติย้อนหลัง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เดือน โดยนำจำนวนรวมเปอร์เซ็นต์ของผู้ใช้อินเทอร์เน็ตทั้งหมดที่เข้าชมเว็บหนึ่ง ๆ หรือที่เรียกว่า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Reach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มาคำนวณร่วมกับ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Page Views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หรือจำนวนหน้าของเว็บนั้น ๆ (ไม่ต้องนำไอคอนมาติดที่หน้าเว็บอย่างเช่น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Truehits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Google Analytic) </a:t>
            </a:r>
            <a:r>
              <a:rPr lang="th-TH" sz="2800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ซึ่งวิธีการค้นหาทำได้หลายรูปแบบเช่น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728663" lvl="1" indent="-274638" eaLnBrk="1" hangingPunct="1">
              <a:buFontTx/>
              <a:buChar char="•"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การค้นหาผ่านเครื่องมือ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Search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โดยการพิมพ์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Keyword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URL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ลงในช่อง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Search</a:t>
            </a:r>
            <a:endParaRPr lang="th-TH" dirty="0" smtClean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pPr marL="728663" lvl="1" indent="-274638" eaLnBrk="1" hangingPunct="1">
              <a:buFontTx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Traffic Rank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แสดงผลการจัดอันดับเว็บไซต์ โดยกำหนดเงื่อนไขแบ่งตามประเทศที่สนใจ,ภาษาที่สนใจ และหัวข้อที่สนใจ</a:t>
            </a:r>
          </a:p>
          <a:p>
            <a:pPr marL="728663" lvl="1" indent="-274638" eaLnBrk="1" hangingPunct="1">
              <a:buFontTx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Directory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แสดงผลการจัดอันดับเว็บไซต์แยกตามหมวดหมู่</a:t>
            </a:r>
          </a:p>
        </p:txBody>
      </p:sp>
    </p:spTree>
    <p:extLst>
      <p:ext uri="{BB962C8B-B14F-4D97-AF65-F5344CB8AC3E}">
        <p14:creationId xmlns:p14="http://schemas.microsoft.com/office/powerpoint/2010/main" val="2286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b="2118"/>
          <a:stretch/>
        </p:blipFill>
        <p:spPr bwMode="auto">
          <a:xfrm>
            <a:off x="514350" y="190500"/>
            <a:ext cx="8058150" cy="64129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5" y="46387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เครื่องมือต่าง ๆ ของเว็บไซต์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Alexa.com</a:t>
            </a:r>
            <a:endParaRPr lang="th-TH" b="1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893175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Compare Website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เปรียบเทียบด้วยการวัดผลวิธีต่าง ๆ แสดงผลในรูปแบบตัวเลขสถิติและกราฟ สามารถแสดงผล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5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เว็บไซต์พร้อม ๆ กัน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Overview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เป็นการบอกถึงข้อมูลโดยทั่วไปของเว็บไซต์ที่สนใจ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Traffic Details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แสดงผลสถิติในรูปกราฟของค่า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Reach, Rank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และ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Pageviews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เปรียบเทียบด้วยกราฟพร้อมกันไม่เกิน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5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เว็บไซต์ ในช่วงเวลาต่าง ๆ ได้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Related Links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แสดงผลเชิงพฤติกรรม คือ คนที่เข้าเว็บเรามักจะเข้าจากเว็บไซต์อื่น จึงเป็นการเก็บสถิติการนับซ้ำมากที่สุด โดยผลที่ได้อาจเป็นเว็บไซต์คู่แข่งก็ได้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Sites Linking In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แสดงรายการเว็บไซต์อื่น ๆ ที่มีการ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Link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กลับมาเว็บไซต์เรา และมีการแจ้งค่าสถิติของจำนวน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Link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ทั้งหมดที่มาหาเราด้วย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Alexa Toolbar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เป็นการติดตั้งโปรแกรมขนาดเล็กเพื่อฝังเข้ากับ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Browser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ของ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Internet Explorer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สำหรับใช้ค้นหาและบริการข้อมูลเกี่ยวกับเว็บที่เราเข้าไปเยี่ยมชมและสร้าง “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Sparky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” สำหรับใช้กับ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Mozilla Firefox Browser </a:t>
            </a:r>
            <a:r>
              <a:rPr lang="th-TH" sz="2000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ที่เป็นที่นิยมในปัจจุบัน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33012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9903"/>
            <a:ext cx="8229600" cy="889056"/>
          </a:xfrm>
        </p:spPr>
        <p:txBody>
          <a:bodyPr/>
          <a:lstStyle/>
          <a:p>
            <a:pPr eaLnBrk="1" hangingPunct="1"/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สรุป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4895850"/>
          </a:xfrm>
        </p:spPr>
        <p:txBody>
          <a:bodyPr/>
          <a:lstStyle/>
          <a:p>
            <a:pPr marL="0" indent="365125" algn="thaiDist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</a:rPr>
              <a:t>การวางแผนกลยุทธ์ทางการตลาด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e-Marketing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 เป็นการออกแบบกลยุทธ์ทางการตลาดโดยนำเอาสื่อเทคโนโลยีสารสนเทศ หรือสื่อดิจิตอล มาใช้เป็นเครื่องมือสนับสนุนในการวางแผนพัฒนาการตลาด หรือวางกลยุทธ์เพื่อนำไปสู่วัตถุประสงค์ที่ตั้งไว้ ซึ่งจะช่วยเพิ่มความสามารถในการคาดคะเนสภาพอนาคต สามารถนำไปใช้กำหนดหนทางหรือกลยุทธ์การทำงานในอนาคต เพื่อเผชิญกับการเปลี่ยนแปลงที่จะเกิดขึ้น โดยเน้นความสามารถในการปรับตัวของธุรกิจเพื่อนำธุรกิจไปสู่จุดหมายที่ต้องการ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37751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5" y="432348"/>
            <a:ext cx="8229600" cy="1143000"/>
          </a:xfrm>
        </p:spPr>
        <p:txBody>
          <a:bodyPr/>
          <a:lstStyle/>
          <a:p>
            <a:pPr eaLnBrk="1" hangingPunct="1"/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</a:rPr>
              <a:t>การศึกษาคู่แข่งจากอดีตถึงปัจจุบันด้วย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Archive.org</a:t>
            </a:r>
            <a:endParaRPr lang="th-TH" sz="3600" b="1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391400" cy="3962400"/>
          </a:xfrm>
        </p:spPr>
        <p:txBody>
          <a:bodyPr/>
          <a:lstStyle/>
          <a:p>
            <a:pPr marL="0" indent="274638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ป็นเว็บที่มีเครื่องมือในการศึกษาเปรียบเทียบการพัฒนาและวิวัฒนาการในเชิงรูปแบบเว็บไซต์ของคู่แข่งขัน สามารถนำมาเปรียบเทียบกับเว็บไซต์เราได้โดยศึกษาข้อมูลเว็บคู่แข่งจากอดีตจนถึงปัจจุบันด้วยเครื่องมือที่เรียกว่า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Way Back Machine</a:t>
            </a:r>
          </a:p>
          <a:p>
            <a:pPr marL="0" indent="274638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ทำให้เราเรียนรู้ถึงจุดแข็ง จุดอ่อน ของการพัฒนาเว็บจากอดีตจนถึงปัจจุบัน </a:t>
            </a:r>
            <a:endParaRPr lang="th-TH" sz="3600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28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50948" b="36552"/>
          <a:stretch/>
        </p:blipFill>
        <p:spPr bwMode="auto">
          <a:xfrm>
            <a:off x="220717" y="331076"/>
            <a:ext cx="8749862" cy="65269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9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65" y="432348"/>
            <a:ext cx="8229600" cy="1143000"/>
          </a:xfrm>
        </p:spPr>
        <p:txBody>
          <a:bodyPr/>
          <a:lstStyle/>
          <a:p>
            <a:r>
              <a:rPr lang="th-TH" sz="3600" b="1" dirty="0" smtClean="0">
                <a:solidFill>
                  <a:schemeClr val="bg2">
                    <a:lumMod val="10000"/>
                  </a:schemeClr>
                </a:solidFill>
              </a:rPr>
              <a:t>การศึกษาคู่แข่งด้วย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smtClean="0">
                <a:latin typeface="Angsana New" pitchFamily="18" charset="-34"/>
              </a:rPr>
              <a:t>similarweb.com/</a:t>
            </a:r>
            <a:endParaRPr lang="th-TH" sz="3600" b="1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871" y="1981200"/>
            <a:ext cx="8713788" cy="5903912"/>
          </a:xfrm>
        </p:spPr>
        <p:txBody>
          <a:bodyPr/>
          <a:lstStyle/>
          <a:p>
            <a:pPr marL="0" indent="274638">
              <a:buNone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การดูข้อมูลจำนวนผู้เข้าชมเว็บไซต์นั้นๆ สามารถดูได้คร่าวๆ ไม่สามารถเชื่อถือได้มากเท่าไหร่นัก เพราะเว็บไซต์ที่แสดงข้อมูลเหล่านี้ไม่ได้มีโค้ดสำหรับนับจำนวนผู้เข้าชม หรือจำนวนการเปิดหน้าเว็บไซต์ที่แสดงให้เห็นต่อสาธารณะ โดยใช้เครื่องมือย่างเช่น 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  <a:hlinkClick r:id="rId2"/>
              </a:rPr>
              <a:t>http://www.similarweb.com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ที่สามารถแสดงข้อมูลหลายๆอย่าง เช่น จำนวนผู้เข้าชมล่าสุด 3เดือนย้อนหลัง มี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Traffic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จากที่ไหนบ้าง</a:t>
            </a:r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จากการค้นหาบน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Search Engine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Social media,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Traffic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มาจากประเทศไหนมากที่สุด เป็นต้น หาต้องการดูข้อมูลที่มากขึ้นต้องเสียเงินเพื่อสมัครใช้บริการ</a:t>
            </a:r>
            <a:endParaRPr lang="th-TH" sz="3600" dirty="0" smtClean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82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r="11042" b="20371"/>
          <a:stretch/>
        </p:blipFill>
        <p:spPr bwMode="auto">
          <a:xfrm>
            <a:off x="260550" y="609600"/>
            <a:ext cx="866574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5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478"/>
            <a:ext cx="8229600" cy="1143001"/>
          </a:xfrm>
        </p:spPr>
        <p:txBody>
          <a:bodyPr/>
          <a:lstStyle/>
          <a:p>
            <a:pPr eaLnBrk="1" hangingPunct="1"/>
            <a:r>
              <a:rPr lang="th-TH" b="1" smtClean="0"/>
              <a:t>รูปแบบกลยุทธ์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87379"/>
            <a:ext cx="8642350" cy="1511300"/>
          </a:xfrm>
        </p:spPr>
        <p:txBody>
          <a:bodyPr/>
          <a:lstStyle/>
          <a:p>
            <a:pPr marL="0" indent="365125" eaLnBrk="1" hangingPunct="1">
              <a:buFontTx/>
              <a:buNone/>
            </a:pPr>
            <a:r>
              <a:rPr lang="th-TH" smtClean="0"/>
              <a:t>เป็นแบบแผนเพื่อใช้เป็นแนวทางในการเข้าถึงเป้าหมายที่ได้ตั้งไว้ มีด้วยกันหลายวิธีเช่น</a:t>
            </a:r>
            <a:endParaRPr lang="th-TH" smtClean="0">
              <a:latin typeface="Angsana New" pitchFamily="18" charset="-34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4213" y="3511341"/>
            <a:ext cx="7848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J"/>
            </a:pPr>
            <a:r>
              <a:rPr lang="th-TH" sz="3200">
                <a:solidFill>
                  <a:schemeClr val="bg2">
                    <a:lumMod val="10000"/>
                  </a:schemeClr>
                </a:solidFill>
              </a:rPr>
              <a:t> กลยุทธ์ส่วนประสมการตลาดออนไลน์ 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Online Marketing Mix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)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th-TH" sz="320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6 C’s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กับความสำเร็จของการจัดทำการตลาดออนไลน์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th-TH" sz="320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 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>กลยุทธ์ </a:t>
            </a:r>
            <a:r>
              <a:rPr lang="en-US" sz="320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Long tail</a:t>
            </a:r>
            <a:r>
              <a:rPr lang="th-TH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  <a:t/>
            </a:r>
            <a:br>
              <a:rPr lang="th-TH" sz="3200">
                <a:solidFill>
                  <a:schemeClr val="bg2">
                    <a:lumMod val="10000"/>
                  </a:schemeClr>
                </a:solidFill>
                <a:sym typeface="Wingdings" pitchFamily="2" charset="2"/>
              </a:rPr>
            </a:br>
            <a:endParaRPr lang="th-TH" sz="3200">
              <a:solidFill>
                <a:schemeClr val="bg2">
                  <a:lumMod val="10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4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กลยุทธ์ส่วนประสมการตลาดออนไลน์ </a:t>
            </a:r>
            <a:b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Online Marketing Mix</a:t>
            </a:r>
            <a:r>
              <a:rPr lang="th-TH" sz="4000" b="1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marL="0" indent="365125" algn="thaiDist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ศาสตราจารย์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Jerome McCarthy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แห่ง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Michigan State University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ได้กล่าวถึงปัจจัยที่นำมาเป็นส่วนผสมทางการตลาดที่เรียกว่า ทฤษฎี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4P’s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ประกอบด้วย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Product + Price + Place + Promotion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จากแนวคิดส่วนประสมการตลาดเมื่อนำมาพิจารณากับการทำการตลาดออนไลน์แล้ว มีการพิจารณาเพิ่มปัจจัยที่เกี่ยวข้องอีก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ประการคือ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Personalize or Personal Interest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(ความสนใจส่วนบุคคล)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+ Personal Network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(การตลาดกับกลุ่มเครือข่าย)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+ Public Commentary (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ข้อคิดเห็นหรือคำวิจารณ์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 smtClean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90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821615" y="184396"/>
          <a:ext cx="13118718" cy="648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0192"/>
            <a:ext cx="2349062" cy="3517408"/>
          </a:xfrm>
        </p:spPr>
        <p:txBody>
          <a:bodyPr/>
          <a:lstStyle/>
          <a:p>
            <a:pPr eaLnBrk="1" hangingPunct="1"/>
            <a:r>
              <a:rPr lang="th-TH" b="1" dirty="0" smtClean="0">
                <a:latin typeface="Angsana New" pitchFamily="18" charset="-34"/>
              </a:rPr>
              <a:t>กลยุทธ์ส่วนประสมการตลาดออนไลน์</a:t>
            </a:r>
            <a:r>
              <a:rPr lang="en-US" b="1" dirty="0" smtClean="0">
                <a:latin typeface="Angsana New" pitchFamily="18" charset="-34"/>
              </a:rPr>
              <a:t> </a:t>
            </a:r>
            <a:endParaRPr lang="th-TH" b="1" dirty="0" smtClean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62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6275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1. Product </a:t>
            </a:r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(สินค้า)</a:t>
            </a:r>
            <a:endParaRPr lang="en-US" sz="48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467675"/>
            <a:ext cx="7993062" cy="3960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เริ่มต้นทำ E-Commerce ขายอะไรดี ?</a:t>
            </a:r>
          </a:p>
          <a:p>
            <a:pPr eaLnBrk="1" hangingPunct="1"/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สินค้าสื่ออิเล็กทร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อ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นิ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กส์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i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(Digital Goods Product)</a:t>
            </a:r>
          </a:p>
          <a:p>
            <a:pPr lvl="1" eaLnBrk="1" hangingPunct="1"/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Software (Palm Software,โปรแกรมไล่ยุง)</a:t>
            </a:r>
          </a:p>
          <a:p>
            <a:pPr lvl="1" eaLnBrk="1" hangingPunct="1"/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Media (Music, Picture)</a:t>
            </a:r>
          </a:p>
          <a:p>
            <a:pPr lvl="1" eaLnBrk="1" hangingPunct="1"/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หนังสือ (E-Book)</a:t>
            </a:r>
          </a:p>
          <a:p>
            <a:pPr eaLnBrk="1" hangingPunct="1"/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สินค้าจับต้องได้ </a:t>
            </a:r>
            <a:r>
              <a:rPr lang="en-US" i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(Physical Goods Product)</a:t>
            </a:r>
          </a:p>
          <a:p>
            <a:pPr lvl="1" eaLnBrk="1" hangingPunct="1"/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Books, Computer, มือถือ, เสื้อยืด Silk Screen, ข้าวหลาม</a:t>
            </a:r>
          </a:p>
          <a:p>
            <a:pPr eaLnBrk="1" hangingPunct="1"/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อะไรก็ได้ ที่อยากขาย</a:t>
            </a:r>
          </a:p>
          <a:p>
            <a:pPr lvl="1" eaLnBrk="1" hangingPunct="1">
              <a:buFontTx/>
              <a:buNone/>
            </a:pPr>
            <a:endParaRPr lang="en-US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816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9818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ขายอะไรผ่าน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E-Commerce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แล้วเวิร์ค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?  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68222"/>
            <a:ext cx="6624637" cy="40211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สื่อลามก (รูป,หนัง, ฯลฯ)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ท่องเที่ยว จองโรงแรม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สินค้าที่ไม่ต้องการ การจับต้อง และเป็นมาตรฐาน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เช่น เพลง, หนังสือ, ของขวัญ, อุปกรณ์คอมพิวเตอร์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สินค้าประมูล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บ้านและที่ดิน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การบริการลูกค้า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bldLvl="3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0644"/>
            <a:ext cx="8643937" cy="3095625"/>
          </a:xfrm>
        </p:spPr>
        <p:txBody>
          <a:bodyPr/>
          <a:lstStyle/>
          <a:p>
            <a:pPr eaLnBrk="1" hangingPunct="1"/>
            <a:r>
              <a:rPr lang="th-TH" sz="3600" smtClean="0">
                <a:solidFill>
                  <a:schemeClr val="bg2">
                    <a:lumMod val="10000"/>
                  </a:schemeClr>
                </a:solidFill>
              </a:rPr>
              <a:t>สินค้าที่ต้องการ “การจับและทดสอบการซื้อ”</a:t>
            </a:r>
            <a:endParaRPr lang="en-US" sz="3600" smtClean="0">
              <a:solidFill>
                <a:schemeClr val="bg2">
                  <a:lumMod val="10000"/>
                </a:schemeClr>
              </a:solidFill>
            </a:endParaRPr>
          </a:p>
          <a:p>
            <a:pPr lvl="1" eaLnBrk="1" hangingPunct="1"/>
            <a:r>
              <a:rPr lang="th-TH" sz="3200" smtClean="0">
                <a:solidFill>
                  <a:schemeClr val="bg2">
                    <a:lumMod val="10000"/>
                  </a:schemeClr>
                </a:solidFill>
              </a:rPr>
              <a:t>เสื้อผ้า ยกเว้น ทีเชิร์ต</a:t>
            </a:r>
            <a:endParaRPr lang="en-US" sz="320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/>
            <a:r>
              <a:rPr lang="th-TH" sz="3600" smtClean="0">
                <a:solidFill>
                  <a:schemeClr val="bg2">
                    <a:lumMod val="10000"/>
                  </a:schemeClr>
                </a:solidFill>
              </a:rPr>
              <a:t>ของชำ (อาหาร) บางคนอาจซื้อ แต่อาจจะยากในการขนส่งและขาย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smtClean="0">
                <a:solidFill>
                  <a:schemeClr val="bg2">
                    <a:lumMod val="10000"/>
                  </a:schemeClr>
                </a:solidFill>
              </a:rPr>
              <a:t>	</a:t>
            </a:r>
            <a:endParaRPr lang="en-US" sz="480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72057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ขายอะไรผ่าน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E-Commerce </a:t>
            </a:r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แล้วไม่เวิร์ค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1515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824"/>
          </a:xfrm>
        </p:spPr>
        <p:txBody>
          <a:bodyPr/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คุณสมบัติของนักการตลาดอิเล็กทรอนิกส์ที่ดี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648"/>
            <a:ext cx="8229600" cy="49595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คุณสมบัติของนักการตลาดอิเล็กทรอนิกส์ที่ดีที่จะประสบผลสำเร็จจากการทำ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e-Marketing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ต้องมีคุณสมบัติดังต่อไปนี้</a:t>
            </a:r>
          </a:p>
          <a:p>
            <a:pPr marL="514350" indent="22225">
              <a:spcBef>
                <a:spcPts val="0"/>
              </a:spcBef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เป็นผู้ที่มีความคิดสร้างสรรค์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Creative Thinking)</a:t>
            </a:r>
          </a:p>
          <a:p>
            <a:pPr marL="514350" indent="22225">
              <a:spcBef>
                <a:spcPts val="0"/>
              </a:spcBef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เป็นผู้รู้จักพฤติกรรมของลูกค้า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Customer Behavior)</a:t>
            </a:r>
          </a:p>
          <a:p>
            <a:pPr marL="514350" indent="22225">
              <a:spcBef>
                <a:spcPts val="0"/>
              </a:spcBef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เป็นผู้ไวต่อการเปลี่ยนแปลง </a:t>
            </a:r>
          </a:p>
          <a:p>
            <a:pPr marL="514350" indent="22225">
              <a:spcBef>
                <a:spcPts val="0"/>
              </a:spcBef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เป็นนักประสานงานที่ดี</a:t>
            </a:r>
          </a:p>
          <a:p>
            <a:pPr marL="514350" indent="22225">
              <a:spcBef>
                <a:spcPts val="0"/>
              </a:spcBef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มีความเป็นมืออาชีพ</a:t>
            </a:r>
          </a:p>
          <a:p>
            <a:pPr marL="514350" indent="22225">
              <a:spcBef>
                <a:spcPts val="0"/>
              </a:spcBef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เป็นผู้มีความกระตือรือร้น</a:t>
            </a:r>
          </a:p>
          <a:p>
            <a:pPr marL="514350" indent="22225">
              <a:spcBef>
                <a:spcPts val="0"/>
              </a:spcBef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มีวิสัยทัศน์ที่ดี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75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339460"/>
            <a:ext cx="8229600" cy="1143000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2">
                    <a:lumMod val="10000"/>
                  </a:schemeClr>
                </a:solidFill>
              </a:rPr>
              <a:t>การหาสินค้ามาขายผ่านหน้าเว็บ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68222"/>
            <a:ext cx="8229600" cy="4525963"/>
          </a:xfrm>
        </p:spPr>
        <p:txBody>
          <a:bodyPr/>
          <a:lstStyle/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</a:rPr>
              <a:t>การซื้อสินค้ามาเก็บไว้ </a:t>
            </a: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</a:rPr>
              <a:t>การนำสินค้าจากแคตตาล๊อกมาขาย </a:t>
            </a: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</a:rPr>
              <a:t>การนำสินค้าจากพันธมิตรมาขาย</a:t>
            </a:r>
            <a:br>
              <a:rPr lang="th-TH" sz="440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www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thaisecondhand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com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promotion</a:t>
            </a:r>
            <a:r>
              <a:rPr lang="en-US" sz="440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th-TH" sz="440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46852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2. Price </a:t>
            </a:r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(ราคา)</a:t>
            </a:r>
            <a:endParaRPr lang="en-US" sz="48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47052"/>
            <a:ext cx="8229600" cy="4525963"/>
          </a:xfrm>
        </p:spPr>
        <p:txBody>
          <a:bodyPr/>
          <a:lstStyle/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</a:rPr>
              <a:t>ตั้งราคาที่เหมาะสม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เช็กราคาตลาดและคู่แข่ง)</a:t>
            </a: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</a:rPr>
              <a:t>สร้างความน่าสนใจ และความแตกต่าง</a:t>
            </a:r>
            <a:endParaRPr lang="en-US" sz="4400" smtClean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</a:rPr>
              <a:t>กำหนดราคาเพื่อค่าขนส่งด้วย</a:t>
            </a:r>
          </a:p>
          <a:p>
            <a:pPr lvl="1" eaLnBrk="1" hangingPunct="1"/>
            <a:r>
              <a:rPr lang="th-TH" sz="4000" smtClean="0">
                <a:solidFill>
                  <a:schemeClr val="bg2">
                    <a:lumMod val="10000"/>
                  </a:schemeClr>
                </a:solidFill>
              </a:rPr>
              <a:t>ประเทศหรือสถานที่ส่ง 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</a:rPr>
              <a:t>(อาจจะรวมค่าจัดส่งเข้าไปในสินค้าเลย)</a:t>
            </a:r>
            <a:endParaRPr lang="en-US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2524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3. Place </a:t>
            </a:r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(สถานที่)</a:t>
            </a:r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1286"/>
            <a:ext cx="8229600" cy="4525963"/>
          </a:xfrm>
        </p:spPr>
        <p:txBody>
          <a:bodyPr/>
          <a:lstStyle/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โดเมนเนมที่จำง่าย</a:t>
            </a:r>
            <a:endParaRPr lang="en-US" sz="44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ใช้งานง่าย</a:t>
            </a:r>
            <a:r>
              <a:rPr lang="en-US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/ Friendly user</a:t>
            </a: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ดาวน์โหลดเร็ว</a:t>
            </a: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ข้อมูลที่ชัดเจนน่าสนใจ</a:t>
            </a:r>
            <a:endParaRPr lang="en-US" sz="44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ความปลอดภัยของข้อมูล</a:t>
            </a:r>
            <a:endParaRPr lang="en-US" sz="44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91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02851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4. Promotion </a:t>
            </a:r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(โปรโมชั่น)</a:t>
            </a:r>
            <a:endParaRPr lang="en-US" sz="48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2538"/>
            <a:ext cx="8229600" cy="4525963"/>
          </a:xfrm>
        </p:spPr>
        <p:txBody>
          <a:bodyPr/>
          <a:lstStyle/>
          <a:p>
            <a:pPr eaLnBrk="1" hangingPunct="1"/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การทำสื่อโฆษณาออนไลน์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&amp; PR</a:t>
            </a:r>
          </a:p>
          <a:p>
            <a:pPr lvl="1" eaLnBrk="1" hangingPunct="1"/>
            <a:r>
              <a:rPr lang="en-US" i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Banner, E-mail</a:t>
            </a:r>
          </a:p>
          <a:p>
            <a:pPr eaLnBrk="1" hangingPunct="1"/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การทำ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Up Sale 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และ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Cross Sale 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สินค้า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Up Sale</a:t>
            </a:r>
            <a:r>
              <a:rPr lang="en-US" sz="2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sz="2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เช่น ถ้าลูกค้ามีความต้องการจะซื้อขวดยักษ์ก็ทำให้เขาอยากซื้อขวดจัมโบ้ หรือเขาอยากจะซื้อขวดเล็กก็ทำให้เขาอยากซื้อขวดใหญ่ ขวดกลาง </a:t>
            </a:r>
            <a:r>
              <a:rPr lang="en-US" sz="2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Up Sale </a:t>
            </a:r>
            <a:r>
              <a:rPr lang="th-TH" sz="2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ให้สูงขึ้น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Cross Sale</a:t>
            </a:r>
            <a:r>
              <a:rPr lang="en-US" sz="2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th-TH" sz="2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เช่น เคยซื้อแชมพูอย่างเดียว ก็ทำให้เขาต้องซื้อโลชั่นด้วย หรือเคยซื้อแต่แชมพู โลชั่น ก็ต้องมาคิดว่า ทำอย่างไรจะให้เขาซื้อสบู่ด้วย คือ ต้องคิดว่า ทำอย่างไรที่จะให้มากขึ้น </a:t>
            </a:r>
            <a:endParaRPr lang="en-US" sz="28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94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65478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5. Privacy (</a:t>
            </a:r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ความเป็นส่วนตัว)</a:t>
            </a:r>
            <a:endParaRPr lang="en-US" sz="48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4967"/>
            <a:ext cx="8229600" cy="4525963"/>
          </a:xfrm>
        </p:spPr>
        <p:txBody>
          <a:bodyPr/>
          <a:lstStyle/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ความรักษาความเป็นส่วนตัว </a:t>
            </a:r>
            <a:r>
              <a:rPr lang="en-US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Privacy Policy</a:t>
            </a:r>
            <a:endParaRPr lang="th-TH" sz="44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/>
            <a:r>
              <a:rPr lang="th-TH" sz="44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การเก็บข้อมูลส่วนตัว</a:t>
            </a:r>
          </a:p>
          <a:p>
            <a:pPr lvl="1" eaLnBrk="1" hangingPunct="1"/>
            <a:r>
              <a:rPr lang="en-US" sz="3200" i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5147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481027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6. Personalization </a:t>
            </a:r>
            <a:r>
              <a:rPr lang="th-TH" sz="32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(การให้บริการแบบเฉพาะเจาะจงบุคคล)</a:t>
            </a:r>
            <a:endParaRPr lang="en-US" sz="32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14"/>
            <a:ext cx="8229600" cy="4525963"/>
          </a:xfrm>
        </p:spPr>
        <p:txBody>
          <a:bodyPr/>
          <a:lstStyle/>
          <a:p>
            <a:pPr eaLnBrk="1" hangingPunct="1"/>
            <a:r>
              <a:rPr lang="th-TH" sz="40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ให้บริการแบบเจาะจง </a:t>
            </a:r>
            <a:endParaRPr lang="en-US" sz="40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  <a:p>
            <a:pPr eaLnBrk="1" hangingPunct="1"/>
            <a:r>
              <a:rPr lang="th-TH" sz="40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การศึกษาพฤติกรรมของลูกค้า</a:t>
            </a:r>
          </a:p>
          <a:p>
            <a:pPr eaLnBrk="1" hangingPunct="1"/>
            <a:r>
              <a:rPr lang="th-TH" sz="40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การใช้ </a:t>
            </a:r>
            <a:r>
              <a:rPr lang="en-US" sz="40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Cookie</a:t>
            </a:r>
          </a:p>
          <a:p>
            <a:pPr eaLnBrk="1" hangingPunct="1"/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Data Mining + Call Center &amp; CRM</a:t>
            </a:r>
          </a:p>
        </p:txBody>
      </p:sp>
    </p:spTree>
    <p:extLst>
      <p:ext uri="{BB962C8B-B14F-4D97-AF65-F5344CB8AC3E}">
        <p14:creationId xmlns:p14="http://schemas.microsoft.com/office/powerpoint/2010/main" val="407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541134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7. Payment </a:t>
            </a:r>
            <a:r>
              <a:rPr lang="th-TH" sz="48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(ระบบชำระเงิน)</a:t>
            </a:r>
            <a:endParaRPr lang="en-US" sz="4800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2203246"/>
            <a:ext cx="8207375" cy="3178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Credit Card – Payment</a:t>
            </a:r>
            <a:br>
              <a:rPr lang="en-US" sz="480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</a:br>
            <a:endParaRPr lang="en-US" sz="480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1187450" y="3412921"/>
            <a:ext cx="4824413" cy="479425"/>
            <a:chOff x="703" y="1661"/>
            <a:chExt cx="3039" cy="302"/>
          </a:xfrm>
        </p:grpSpPr>
        <p:grpSp>
          <p:nvGrpSpPr>
            <p:cNvPr id="55302" name="Group 5"/>
            <p:cNvGrpSpPr>
              <a:grpSpLocks/>
            </p:cNvGrpSpPr>
            <p:nvPr/>
          </p:nvGrpSpPr>
          <p:grpSpPr bwMode="auto">
            <a:xfrm>
              <a:off x="2154" y="1661"/>
              <a:ext cx="1588" cy="302"/>
              <a:chOff x="2106" y="1344"/>
              <a:chExt cx="1588" cy="302"/>
            </a:xfrm>
          </p:grpSpPr>
          <p:pic>
            <p:nvPicPr>
              <p:cNvPr id="5530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" y="1390"/>
                <a:ext cx="36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05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1390"/>
                <a:ext cx="360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06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8" y="1390"/>
                <a:ext cx="22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307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6" y="1344"/>
                <a:ext cx="318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3594" name="Rectangle 10"/>
            <p:cNvSpPr>
              <a:spLocks noChangeArrowheads="1"/>
            </p:cNvSpPr>
            <p:nvPr/>
          </p:nvSpPr>
          <p:spPr bwMode="auto">
            <a:xfrm>
              <a:off x="703" y="1661"/>
              <a:ext cx="19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buFontTx/>
                <a:buChar char="•"/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Credit Card</a:t>
              </a:r>
            </a:p>
          </p:txBody>
        </p:sp>
      </p:grpSp>
      <p:pic>
        <p:nvPicPr>
          <p:cNvPr id="55301" name="Picture 11" descr="img_onlinef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12921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33338"/>
            <a:ext cx="89392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h-TH" sz="4000" b="1" smtClean="0">
                <a:latin typeface="Angsana New" pitchFamily="18" charset="-34"/>
              </a:rPr>
              <a:t>กระบวนการชำระเงินด้วยบัตรเครดิตบน </a:t>
            </a:r>
            <a:r>
              <a:rPr lang="en-US" sz="4000" b="1" smtClean="0">
                <a:latin typeface="Angsana New" pitchFamily="18" charset="-34"/>
              </a:rPr>
              <a:t>Internet</a:t>
            </a:r>
          </a:p>
        </p:txBody>
      </p:sp>
      <p:grpSp>
        <p:nvGrpSpPr>
          <p:cNvPr id="56323" name="Group 29"/>
          <p:cNvGrpSpPr>
            <a:grpSpLocks/>
          </p:cNvGrpSpPr>
          <p:nvPr/>
        </p:nvGrpSpPr>
        <p:grpSpPr bwMode="auto">
          <a:xfrm>
            <a:off x="0" y="1341438"/>
            <a:ext cx="8820150" cy="5286375"/>
            <a:chOff x="0" y="1341438"/>
            <a:chExt cx="8820150" cy="5286077"/>
          </a:xfrm>
        </p:grpSpPr>
        <p:sp>
          <p:nvSpPr>
            <p:cNvPr id="56324" name="Line 3"/>
            <p:cNvSpPr>
              <a:spLocks noChangeShapeType="1"/>
            </p:cNvSpPr>
            <p:nvPr/>
          </p:nvSpPr>
          <p:spPr bwMode="auto">
            <a:xfrm flipV="1">
              <a:off x="684213" y="2205038"/>
              <a:ext cx="0" cy="3311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25" name="Line 4"/>
            <p:cNvSpPr>
              <a:spLocks noChangeShapeType="1"/>
            </p:cNvSpPr>
            <p:nvPr/>
          </p:nvSpPr>
          <p:spPr bwMode="auto">
            <a:xfrm>
              <a:off x="1187450" y="2205038"/>
              <a:ext cx="0" cy="3311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 flipV="1">
              <a:off x="5651500" y="2276475"/>
              <a:ext cx="0" cy="3024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27" name="Line 6"/>
            <p:cNvSpPr>
              <a:spLocks noChangeShapeType="1"/>
            </p:cNvSpPr>
            <p:nvPr/>
          </p:nvSpPr>
          <p:spPr bwMode="auto">
            <a:xfrm>
              <a:off x="5219700" y="2276475"/>
              <a:ext cx="0" cy="3024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28" name="Line 7"/>
            <p:cNvSpPr>
              <a:spLocks noChangeShapeType="1"/>
            </p:cNvSpPr>
            <p:nvPr/>
          </p:nvSpPr>
          <p:spPr bwMode="auto">
            <a:xfrm flipH="1">
              <a:off x="1547813" y="5949950"/>
              <a:ext cx="3311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29" name="Line 8"/>
            <p:cNvSpPr>
              <a:spLocks noChangeShapeType="1"/>
            </p:cNvSpPr>
            <p:nvPr/>
          </p:nvSpPr>
          <p:spPr bwMode="auto">
            <a:xfrm>
              <a:off x="1547813" y="5661025"/>
              <a:ext cx="3311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30" name="Rectangle 9"/>
            <p:cNvSpPr>
              <a:spLocks noChangeArrowheads="1"/>
            </p:cNvSpPr>
            <p:nvPr/>
          </p:nvSpPr>
          <p:spPr bwMode="auto">
            <a:xfrm>
              <a:off x="395288" y="1484313"/>
              <a:ext cx="1223962" cy="6492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56331" name="Rectangle 10"/>
            <p:cNvSpPr>
              <a:spLocks noChangeArrowheads="1"/>
            </p:cNvSpPr>
            <p:nvPr/>
          </p:nvSpPr>
          <p:spPr bwMode="auto">
            <a:xfrm>
              <a:off x="5003800" y="1412875"/>
              <a:ext cx="1223963" cy="863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ธนาคาร</a:t>
              </a:r>
            </a:p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56332" name="Rectangle 11"/>
            <p:cNvSpPr>
              <a:spLocks noChangeArrowheads="1"/>
            </p:cNvSpPr>
            <p:nvPr/>
          </p:nvSpPr>
          <p:spPr bwMode="auto">
            <a:xfrm>
              <a:off x="4859338" y="5300663"/>
              <a:ext cx="1223962" cy="863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 dirty="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ธนาคาร</a:t>
              </a:r>
            </a:p>
            <a:p>
              <a:pPr algn="ctr"/>
              <a:r>
                <a:rPr lang="th-TH" sz="3200" dirty="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ผู้ค้า</a:t>
              </a:r>
            </a:p>
          </p:txBody>
        </p:sp>
        <p:sp>
          <p:nvSpPr>
            <p:cNvPr id="56333" name="Rectangle 12"/>
            <p:cNvSpPr>
              <a:spLocks noChangeArrowheads="1"/>
            </p:cNvSpPr>
            <p:nvPr/>
          </p:nvSpPr>
          <p:spPr bwMode="auto">
            <a:xfrm>
              <a:off x="250825" y="5516563"/>
              <a:ext cx="1223963" cy="6492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ผู้ค้า</a:t>
              </a:r>
            </a:p>
          </p:txBody>
        </p:sp>
        <p:sp>
          <p:nvSpPr>
            <p:cNvPr id="56334" name="Rectangle 13"/>
            <p:cNvSpPr>
              <a:spLocks noChangeArrowheads="1"/>
            </p:cNvSpPr>
            <p:nvPr/>
          </p:nvSpPr>
          <p:spPr bwMode="auto">
            <a:xfrm>
              <a:off x="2268538" y="5373688"/>
              <a:ext cx="1584325" cy="9366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Payment </a:t>
              </a:r>
            </a:p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Gateway</a:t>
              </a:r>
            </a:p>
          </p:txBody>
        </p:sp>
        <p:sp>
          <p:nvSpPr>
            <p:cNvPr id="56335" name="Rectangle 14"/>
            <p:cNvSpPr>
              <a:spLocks noChangeArrowheads="1"/>
            </p:cNvSpPr>
            <p:nvPr/>
          </p:nvSpPr>
          <p:spPr bwMode="auto">
            <a:xfrm>
              <a:off x="4356100" y="3284538"/>
              <a:ext cx="2447925" cy="100806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เครือข่ายเฉพาะ </a:t>
              </a:r>
              <a:endParaRPr lang="en-US" sz="320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endParaRPr>
            </a:p>
            <a:p>
              <a:pPr algn="ctr"/>
              <a:r>
                <a:rPr lang="en-US" sz="24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Clearing House</a:t>
              </a:r>
            </a:p>
          </p:txBody>
        </p:sp>
        <p:sp>
          <p:nvSpPr>
            <p:cNvPr id="56336" name="Rectangle 15"/>
            <p:cNvSpPr>
              <a:spLocks noChangeArrowheads="1"/>
            </p:cNvSpPr>
            <p:nvPr/>
          </p:nvSpPr>
          <p:spPr bwMode="auto">
            <a:xfrm>
              <a:off x="7524750" y="1341438"/>
              <a:ext cx="1223963" cy="10080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บัญชี</a:t>
              </a:r>
            </a:p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ลูกค้า</a:t>
              </a:r>
            </a:p>
          </p:txBody>
        </p:sp>
        <p:sp>
          <p:nvSpPr>
            <p:cNvPr id="56337" name="Rectangle 16"/>
            <p:cNvSpPr>
              <a:spLocks noChangeArrowheads="1"/>
            </p:cNvSpPr>
            <p:nvPr/>
          </p:nvSpPr>
          <p:spPr bwMode="auto">
            <a:xfrm>
              <a:off x="7596188" y="5300663"/>
              <a:ext cx="1223962" cy="100806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บัญชี</a:t>
              </a:r>
            </a:p>
            <a:p>
              <a:pPr algn="ctr"/>
              <a:r>
                <a:rPr lang="th-TH" sz="32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คู่ค้า</a:t>
              </a:r>
            </a:p>
          </p:txBody>
        </p:sp>
        <p:sp>
          <p:nvSpPr>
            <p:cNvPr id="56338" name="AutoShape 17"/>
            <p:cNvSpPr>
              <a:spLocks noChangeArrowheads="1"/>
            </p:cNvSpPr>
            <p:nvPr/>
          </p:nvSpPr>
          <p:spPr bwMode="auto">
            <a:xfrm>
              <a:off x="0" y="2924175"/>
              <a:ext cx="2089150" cy="1368425"/>
            </a:xfrm>
            <a:prstGeom prst="irregularSeal1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Internet</a:t>
              </a:r>
            </a:p>
          </p:txBody>
        </p:sp>
        <p:sp>
          <p:nvSpPr>
            <p:cNvPr id="56339" name="Line 18"/>
            <p:cNvSpPr>
              <a:spLocks noChangeShapeType="1"/>
            </p:cNvSpPr>
            <p:nvPr/>
          </p:nvSpPr>
          <p:spPr bwMode="auto">
            <a:xfrm>
              <a:off x="6084888" y="5661025"/>
              <a:ext cx="1439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40" name="Line 19"/>
            <p:cNvSpPr>
              <a:spLocks noChangeShapeType="1"/>
            </p:cNvSpPr>
            <p:nvPr/>
          </p:nvSpPr>
          <p:spPr bwMode="auto">
            <a:xfrm flipH="1">
              <a:off x="1619250" y="1700213"/>
              <a:ext cx="3313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41" name="Line 20"/>
            <p:cNvSpPr>
              <a:spLocks noChangeShapeType="1"/>
            </p:cNvSpPr>
            <p:nvPr/>
          </p:nvSpPr>
          <p:spPr bwMode="auto">
            <a:xfrm flipH="1">
              <a:off x="6227763" y="1700213"/>
              <a:ext cx="1296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6342" name="Text Box 21"/>
            <p:cNvSpPr txBox="1">
              <a:spLocks noChangeArrowheads="1"/>
            </p:cNvSpPr>
            <p:nvPr/>
          </p:nvSpPr>
          <p:spPr bwMode="auto">
            <a:xfrm>
              <a:off x="0" y="2420938"/>
              <a:ext cx="8819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6. ยืนยัน</a:t>
              </a:r>
            </a:p>
          </p:txBody>
        </p:sp>
        <p:sp>
          <p:nvSpPr>
            <p:cNvPr id="56343" name="Text Box 22"/>
            <p:cNvSpPr txBox="1">
              <a:spLocks noChangeArrowheads="1"/>
            </p:cNvSpPr>
            <p:nvPr/>
          </p:nvSpPr>
          <p:spPr bwMode="auto">
            <a:xfrm>
              <a:off x="1331913" y="4292601"/>
              <a:ext cx="8755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 dirty="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1. สั่งซื้อ</a:t>
              </a:r>
            </a:p>
          </p:txBody>
        </p:sp>
        <p:sp>
          <p:nvSpPr>
            <p:cNvPr id="56344" name="Text Box 23"/>
            <p:cNvSpPr txBox="1">
              <a:spLocks noChangeArrowheads="1"/>
            </p:cNvSpPr>
            <p:nvPr/>
          </p:nvSpPr>
          <p:spPr bwMode="auto">
            <a:xfrm>
              <a:off x="3701640" y="5051108"/>
              <a:ext cx="1620044" cy="46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 dirty="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2.ขอตรวจสอบ</a:t>
              </a:r>
            </a:p>
          </p:txBody>
        </p:sp>
        <p:sp>
          <p:nvSpPr>
            <p:cNvPr id="56345" name="Text Box 24"/>
            <p:cNvSpPr txBox="1">
              <a:spLocks noChangeArrowheads="1"/>
            </p:cNvSpPr>
            <p:nvPr/>
          </p:nvSpPr>
          <p:spPr bwMode="auto">
            <a:xfrm>
              <a:off x="1331913" y="6165850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5.อนุมัติ</a:t>
              </a:r>
            </a:p>
          </p:txBody>
        </p:sp>
        <p:sp>
          <p:nvSpPr>
            <p:cNvPr id="56346" name="Text Box 25"/>
            <p:cNvSpPr txBox="1">
              <a:spLocks noChangeArrowheads="1"/>
            </p:cNvSpPr>
            <p:nvPr/>
          </p:nvSpPr>
          <p:spPr bwMode="auto">
            <a:xfrm>
              <a:off x="6156325" y="5876925"/>
              <a:ext cx="1295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7.เข้าบัญชี</a:t>
              </a:r>
            </a:p>
          </p:txBody>
        </p:sp>
        <p:sp>
          <p:nvSpPr>
            <p:cNvPr id="56347" name="Text Box 26"/>
            <p:cNvSpPr txBox="1">
              <a:spLocks noChangeArrowheads="1"/>
            </p:cNvSpPr>
            <p:nvPr/>
          </p:nvSpPr>
          <p:spPr bwMode="auto">
            <a:xfrm>
              <a:off x="4284663" y="4437063"/>
              <a:ext cx="1079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4. อนุมัติ</a:t>
              </a:r>
            </a:p>
          </p:txBody>
        </p:sp>
        <p:sp>
          <p:nvSpPr>
            <p:cNvPr id="56348" name="Text Box 27"/>
            <p:cNvSpPr txBox="1">
              <a:spLocks noChangeArrowheads="1"/>
            </p:cNvSpPr>
            <p:nvPr/>
          </p:nvSpPr>
          <p:spPr bwMode="auto">
            <a:xfrm>
              <a:off x="5724525" y="2492375"/>
              <a:ext cx="1229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3. ตรวจสอบ</a:t>
              </a:r>
            </a:p>
          </p:txBody>
        </p:sp>
        <p:sp>
          <p:nvSpPr>
            <p:cNvPr id="56349" name="Text Box 28"/>
            <p:cNvSpPr txBox="1">
              <a:spLocks noChangeArrowheads="1"/>
            </p:cNvSpPr>
            <p:nvPr/>
          </p:nvSpPr>
          <p:spPr bwMode="auto">
            <a:xfrm>
              <a:off x="2268538" y="1700213"/>
              <a:ext cx="13211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8.เรียกเก็บเงิน</a:t>
              </a:r>
            </a:p>
          </p:txBody>
        </p:sp>
        <p:sp>
          <p:nvSpPr>
            <p:cNvPr id="56350" name="Text Box 29"/>
            <p:cNvSpPr txBox="1">
              <a:spLocks noChangeArrowheads="1"/>
            </p:cNvSpPr>
            <p:nvPr/>
          </p:nvSpPr>
          <p:spPr bwMode="auto">
            <a:xfrm>
              <a:off x="6339437" y="1773238"/>
              <a:ext cx="13493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eaLnBrk="1" hangingPunct="1"/>
              <a:r>
                <a:rPr lang="th-TH" sz="2400" dirty="0">
                  <a:solidFill>
                    <a:schemeClr val="bg2">
                      <a:lumMod val="10000"/>
                    </a:schemeClr>
                  </a:solidFill>
                  <a:latin typeface="Angsana New" pitchFamily="18" charset="-34"/>
                </a:rPr>
                <a:t>9. หักบัญชี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5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16381" cy="293523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latin typeface="Angsana New" pitchFamily="18" charset="-34"/>
              </a:rPr>
              <a:t>6 C’s</a:t>
            </a:r>
            <a:r>
              <a:rPr lang="th-TH" sz="3600" b="1" dirty="0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75646"/>
            <a:ext cx="2047573" cy="269453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dirty="0" smtClean="0"/>
              <a:t>หลักในการสร้างความสำเร็จประกอบด้วยสิ่งสำคัญ </a:t>
            </a:r>
            <a:r>
              <a:rPr lang="en-US" dirty="0" smtClean="0">
                <a:latin typeface="Angsana New" pitchFamily="18" charset="-34"/>
              </a:rPr>
              <a:t>6</a:t>
            </a:r>
            <a:r>
              <a:rPr lang="en-US" dirty="0" smtClean="0"/>
              <a:t> </a:t>
            </a:r>
            <a:r>
              <a:rPr lang="th-TH" dirty="0" smtClean="0"/>
              <a:t>ประการคือ</a:t>
            </a:r>
            <a:endParaRPr lang="th-TH" dirty="0" smtClean="0">
              <a:latin typeface="Angsana New" pitchFamily="18" charset="-34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268013" y="-15760"/>
          <a:ext cx="1043677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2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554" y="795447"/>
            <a:ext cx="8075613" cy="1323975"/>
          </a:xfrm>
        </p:spPr>
        <p:txBody>
          <a:bodyPr/>
          <a:lstStyle/>
          <a:p>
            <a:pPr marL="365125" indent="-365125" eaLnBrk="1" hangingPunct="1">
              <a:buFontTx/>
              <a:buAutoNum type="arabicParenR"/>
            </a:pPr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Content</a:t>
            </a:r>
            <a:r>
              <a:rPr lang="th-TH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: </a:t>
            </a:r>
            <a:r>
              <a:rPr lang="th-TH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เนื้อหาข้อมูลของเว็บไซต์</a:t>
            </a:r>
          </a:p>
          <a:p>
            <a:pPr marL="365125" indent="-365125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ลักษณะของเนื้อหาที่จะนำเสนอต้องประกอบด้วย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1844581" y="615950"/>
          <a:ext cx="10452538" cy="624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4765" y="22394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r>
              <a:rPr lang="en-US" sz="2000" b="1" dirty="0" smtClean="0">
                <a:latin typeface="Angsana New" pitchFamily="18" charset="-34"/>
              </a:rPr>
              <a:t>6 C’s</a:t>
            </a:r>
            <a:r>
              <a:rPr lang="th-TH" sz="2000" b="1" dirty="0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2233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9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h-TH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ตัวอย่างธุรกิจที่ใช้กลยุทธ์ทาง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e-Marketing</a:t>
            </a:r>
            <a:endParaRPr lang="th-TH" b="1" dirty="0" smtClean="0">
              <a:solidFill>
                <a:schemeClr val="bg2">
                  <a:lumMod val="10000"/>
                </a:schemeClr>
              </a:solidFill>
              <a:latin typeface="Angsana New" pitchFamily="18" charset="-34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000929" cy="50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5024" y="827087"/>
            <a:ext cx="8075613" cy="720725"/>
          </a:xfrm>
        </p:spPr>
        <p:txBody>
          <a:bodyPr/>
          <a:lstStyle/>
          <a:p>
            <a:pPr marL="365125" indent="-365125" eaLnBrk="1" hangingPunct="1">
              <a:buFontTx/>
              <a:buNone/>
            </a:pPr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2)  Community</a:t>
            </a:r>
            <a:r>
              <a:rPr lang="th-TH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: </a:t>
            </a:r>
            <a:r>
              <a:rPr lang="th-TH" b="1" u="sng" dirty="0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ชุมชน สังคม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9977" y="898632"/>
          <a:ext cx="8860221" cy="5959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r>
              <a:rPr lang="en-US" sz="2800" b="1" dirty="0" smtClean="0">
                <a:latin typeface="Angsana New" pitchFamily="18" charset="-34"/>
              </a:rPr>
              <a:t>6 C’s</a:t>
            </a:r>
            <a:r>
              <a:rPr lang="th-TH" sz="2800" b="1" dirty="0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</a:p>
        </p:txBody>
      </p:sp>
    </p:spTree>
    <p:extLst>
      <p:ext uri="{BB962C8B-B14F-4D97-AF65-F5344CB8AC3E}">
        <p14:creationId xmlns:p14="http://schemas.microsoft.com/office/powerpoint/2010/main" val="280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4968875"/>
          </a:xfrm>
        </p:spPr>
        <p:txBody>
          <a:bodyPr/>
          <a:lstStyle/>
          <a:p>
            <a:pPr marL="365125" indent="-365125" eaLnBrk="1" hangingPunct="1">
              <a:buFontTx/>
              <a:buAutoNum type="arabicParenR" startAt="3"/>
            </a:pP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Commerce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: 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การค้าขาย 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สามารถหาสินค้ามาขายได้หลายรูปแบบดังนี้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-  ซื้อสินค้ามาเก็บไว้ใน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Stock 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เกิดความยืดหยุ่นในการบริหารสินค้าที่มีอยู่ แต่ก็มีความเสี่ยงจากต้นทุนราคาสินค้า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-  นำสินค้าจาก 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Catalogue 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มาขาย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288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r>
              <a:rPr lang="en-US" sz="3600" b="1" smtClean="0">
                <a:latin typeface="Angsana New" pitchFamily="18" charset="-34"/>
              </a:rPr>
              <a:t>6 C’s</a:t>
            </a:r>
            <a:r>
              <a:rPr lang="th-TH" sz="3600" b="1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  <a:endParaRPr lang="th-TH" sz="3600" b="1" dirty="0" smtClean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82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4968875"/>
          </a:xfrm>
        </p:spPr>
        <p:txBody>
          <a:bodyPr/>
          <a:lstStyle/>
          <a:p>
            <a:pPr marL="365125" indent="-365125" eaLnBrk="1" hangingPunct="1">
              <a:buFontTx/>
              <a:buNone/>
            </a:pP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4)  Customization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: 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การปรับให้เหมาะสม 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เป็นรูปแบบการให้บริการที่สามารถปรับแต่งการใช้งาน การแสดงสินค้าให้มีความเหมาะสมกับผู้ใช้บริการในเว็บไซต์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-  ลูกค้าร้องขอเพื่อปรับแต่งตามความต้องการ (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Personalization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) เช่น จัด ตกแต่งหน้าร้านได้ด้วยตัวเอง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-  การปรับตกแต่งเว็บไซต์ (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Tailoring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) เจ้าของเว็บไซต์ทำการรวบรวมความชอบโดยรวมของลูกค้าแล้วจึงทำการปรับปรุงร้านค้า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-  การเก็บข้อมูลลูกค้าเพื่อการนำเสนอข้อมูล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288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r>
              <a:rPr lang="en-US" sz="3600" b="1" smtClean="0">
                <a:latin typeface="Angsana New" pitchFamily="18" charset="-34"/>
              </a:rPr>
              <a:t>6 C’s</a:t>
            </a:r>
            <a:r>
              <a:rPr lang="th-TH" sz="3600" b="1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  <a:endParaRPr lang="th-TH" sz="3600" b="1" dirty="0" smtClean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6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4968875"/>
          </a:xfrm>
        </p:spPr>
        <p:txBody>
          <a:bodyPr/>
          <a:lstStyle/>
          <a:p>
            <a:pPr marL="365125" indent="-365125" eaLnBrk="1" hangingPunct="1">
              <a:buFontTx/>
              <a:buNone/>
            </a:pP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5)  Communication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: 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การสื่อสาร 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ช่องทางสำหรับการสื่อสารและติดต่อไปยังผู้ใช้บริการในเว็บ หรับรับเสียงสะท้อนจากลูกค้า ประกอบด้วย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 การสื่อสารระหว่าง ร้านค้า กับ ลูกค้า 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	 การสื่อสารระหว่าง ร้านค้า กับ ร้านค้า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	 การสื่อสารระหว่าง ลูกค้า กับ ลูกค้า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288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r>
              <a:rPr lang="en-US" sz="3600" b="1" smtClean="0">
                <a:latin typeface="Angsana New" pitchFamily="18" charset="-34"/>
              </a:rPr>
              <a:t>6 C’s</a:t>
            </a:r>
            <a:r>
              <a:rPr lang="th-TH" sz="3600" b="1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  <a:endParaRPr lang="th-TH" sz="3600" b="1" dirty="0" smtClean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02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424863" cy="4968875"/>
          </a:xfrm>
        </p:spPr>
        <p:txBody>
          <a:bodyPr/>
          <a:lstStyle/>
          <a:p>
            <a:pPr marL="365125" indent="-365125" eaLnBrk="1" hangingPunct="1">
              <a:buFontTx/>
              <a:buNone/>
            </a:pP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6)  Convenience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 </a:t>
            </a:r>
            <a:r>
              <a:rPr lang="en-US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: </a:t>
            </a:r>
            <a:r>
              <a:rPr lang="th-TH" b="1" u="sng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ความสะดวกสบาย 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ประกอบด้วยปัจจัยต่าง ๆ ดังนี้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	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 เว็บไซต์ดูง่าย ไม่ดูรกจนเกินไป  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	 เรียนรู้ได้ง่าย (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Easy to learn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	 จดจำวิธีการใช้งานได้ง่าย (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Easy to recognize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	 สามารถเข้าถึงได้ง่าย (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Easy to access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	 ใช้งานได้อย่างมีประสิทธิภาพ (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Efficient to use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)</a:t>
            </a:r>
          </a:p>
          <a:p>
            <a:pPr marL="365125" indent="-365125" eaLnBrk="1" hangingPunct="1">
              <a:buFontTx/>
              <a:buNone/>
            </a:pP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	 การเจอปัญหาและการแก้ไข (</a:t>
            </a:r>
            <a:r>
              <a:rPr lang="en-US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Help &amp; FAQ</a:t>
            </a:r>
            <a:r>
              <a:rPr lang="th-TH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288" y="4445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2">
                    <a:lumMod val="10000"/>
                  </a:schemeClr>
                </a:solidFill>
                <a:latin typeface="Arial Narrow"/>
                <a:ea typeface="ＭＳ Ｐゴシック" pitchFamily="-97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  <a:ea typeface="ＭＳ Ｐゴシック" pitchFamily="-97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-97" charset="0"/>
              </a:defRPr>
            </a:lvl9pPr>
          </a:lstStyle>
          <a:p>
            <a:r>
              <a:rPr lang="en-US" sz="3600" b="1" smtClean="0">
                <a:latin typeface="Angsana New" pitchFamily="18" charset="-34"/>
              </a:rPr>
              <a:t>6 C’s</a:t>
            </a:r>
            <a:r>
              <a:rPr lang="th-TH" sz="3600" b="1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  <a:endParaRPr lang="th-TH" sz="3600" b="1" dirty="0" smtClean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93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กลยุทธ์ </a:t>
            </a:r>
            <a:r>
              <a:rPr lang="en-US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  <a:sym typeface="Wingdings" pitchFamily="2" charset="2"/>
              </a:rPr>
              <a:t>Long tail</a:t>
            </a:r>
            <a:endParaRPr lang="th-TH" b="1" smtClean="0">
              <a:solidFill>
                <a:schemeClr val="bg2">
                  <a:lumMod val="10000"/>
                </a:schemeClr>
              </a:solidFill>
              <a:latin typeface="Angsana New" pitchFamily="18" charset="-34"/>
              <a:sym typeface="Wingdings" pitchFamily="2" charset="2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277367" cy="5272064"/>
          </a:xfrm>
        </p:spPr>
        <p:txBody>
          <a:bodyPr/>
          <a:lstStyle/>
          <a:p>
            <a:pPr marL="0" indent="365125" algn="thaiDist" eaLnBrk="1" hangingPunct="1">
              <a:buFontTx/>
              <a:buNone/>
            </a:pP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ทฤษฎีหางยาว เป็นทฤษฎีที่ใช้อธิบายโมเดล ทางการตลาด เนื่องจากในอุตสาหกรรมหรือธุรกิจหนึ่ง ๆ อาจมีตลาดเฉพาะส่วน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Niche Market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อยู่เป็นจำนวนมาก ซึ่งมีความสำคัญไม่น้อยไปกว่าตลาดใหญ่ (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Mass Market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และเมื่อรวมเข้าด้วยกันก็อาจจะมีขนาดใหญ่กว่าตลาดใหญ่และมีประสิทธิภาพมากกว่า (เป็นภาพเชิงกลับ)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365125" algn="thaiDist">
              <a:buNone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วิธีการ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Long tail Marketing”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หรือการทำตลาดลงไปในกลุ่มเล็กๆ (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Niche Market) 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เพื่อที่จะให้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มีคู่แข่งน้อย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ที่สุด โดยจะทำที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ละ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กลุ่มไป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เรื่อยๆ จน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มูลค่าได้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มากกว่าหรือเท่ากับกลุ่มของตลาดใหญ่ซึ่งจริงๆ มีแค่ประมาณ 20% เท่านั้น แนวคิดนี้ทำได้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ง่ายเนื่องจากสามารถ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เข้าถึงลูกค้าได้ในวงกว้างด้วยเทคโนโลยีของ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อินเทอร์เน็ต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endParaRPr lang="th-TH" dirty="0" smtClean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365125" algn="thaiDist" eaLnBrk="1" hangingPunct="1">
              <a:buFontTx/>
              <a:buNone/>
            </a:pPr>
            <a:endParaRPr lang="th-TH" dirty="0" smtClean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365125" algn="thaiDist" eaLnBrk="1" hangingPunct="1">
              <a:buFontTx/>
              <a:buNone/>
            </a:pPr>
            <a:endParaRPr lang="th-TH" sz="4400" dirty="0" smtClean="0">
              <a:solidFill>
                <a:schemeClr val="bg2">
                  <a:lumMod val="10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ach\CP2307\eDoc_2557\Lotail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82" y="708831"/>
            <a:ext cx="7718161" cy="446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9625" y="5591749"/>
            <a:ext cx="3052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Long tail Marketing 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0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 tail </a:t>
            </a:r>
            <a:r>
              <a:rPr lang="en-US" b="1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กฎ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ลองเทล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เป็นกฎตรงข้ามกับกฎของพาเรโต หรือ กฎ 80/20 ที่ว่าด้วย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“สินค้าขายดี 20% สามารถสร้างยอดขายได้ถึง 80%”  หรือไม่ก็ “ยอดขาย 80% มาจากลูกค้าชั้นดีเพียง 20%” </a:t>
            </a:r>
            <a:endParaRPr lang="th-TH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46355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 กฎลองเทล กล่าวว่า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ยอดขาย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ของสินค้า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ที่ขายไม่ดี เมื่อรวมกันแล้วอาจจะสูงกว่ายอดขายของ สินค้าขายดี ก็ได้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</a:p>
          <a:p>
            <a:pPr marL="0" indent="46355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กฎลองเทลตั้งข้อสังเกตว่าการให้ความสำคัญกับลูกค้าชั้นดี 20% ไม่ใช่เรื่อง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แปลก แต่ทำไม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ต้องตัดลูกค้าธรรมดาจำนวน 80% ทิ้งออกไปด้วย ? </a:t>
            </a:r>
            <a:endParaRPr lang="en-US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04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Teach\CP2307\eDoc_2557\LongTailMarketing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0" y="150127"/>
            <a:ext cx="9111634" cy="515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Long tail </a:t>
            </a:r>
            <a:r>
              <a:rPr lang="en-US" b="1" dirty="0" smtClean="0"/>
              <a:t>Marketing</a:t>
            </a:r>
            <a:r>
              <a:rPr lang="th-TH" b="1" dirty="0" smtClean="0"/>
              <a:t>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2. กลยุทธ์หลักของการตลาดลองเทล คือ การไม่เจาะจงกลุ่มลูกค้า นั่นคือต้องการได้ลูกค้าทั้ง 100% โดยใช้ระบบเป็นผู้รับเรื่อง ทำให้สามารถตอบสนองได้ทุกเรื่อง ไม่เว้นแม้แต่ตลาดนิช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Niche Market)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ที่เล็กที่สุดที่อยู่ในส่วนหางที่ยาวออกไปอย่างไม่มีที่สิ้นสุดได้อย่างมีประสิทธิภาพและครอบคลุม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</a:t>
            </a:r>
          </a:p>
        </p:txBody>
      </p:sp>
    </p:spTree>
    <p:extLst>
      <p:ext uri="{BB962C8B-B14F-4D97-AF65-F5344CB8AC3E}">
        <p14:creationId xmlns:p14="http://schemas.microsoft.com/office/powerpoint/2010/main" val="277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th-TH" b="1" smtClean="0">
                <a:solidFill>
                  <a:schemeClr val="bg2">
                    <a:lumMod val="10000"/>
                  </a:schemeClr>
                </a:solidFill>
              </a:rPr>
              <a:t>การคิดเชิงกลยุทธ์</a:t>
            </a:r>
          </a:p>
        </p:txBody>
      </p:sp>
      <p:grpSp>
        <p:nvGrpSpPr>
          <p:cNvPr id="10243" name="Group 31"/>
          <p:cNvGrpSpPr>
            <a:grpSpLocks/>
          </p:cNvGrpSpPr>
          <p:nvPr/>
        </p:nvGrpSpPr>
        <p:grpSpPr bwMode="auto">
          <a:xfrm>
            <a:off x="250825" y="1323975"/>
            <a:ext cx="8713788" cy="5346700"/>
            <a:chOff x="158" y="834"/>
            <a:chExt cx="5489" cy="3368"/>
          </a:xfrm>
        </p:grpSpPr>
        <p:sp>
          <p:nvSpPr>
            <p:cNvPr id="10244" name="Line 26"/>
            <p:cNvSpPr>
              <a:spLocks noChangeShapeType="1"/>
            </p:cNvSpPr>
            <p:nvPr/>
          </p:nvSpPr>
          <p:spPr bwMode="auto">
            <a:xfrm>
              <a:off x="3878" y="981"/>
              <a:ext cx="0" cy="3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45" name="AutoShape 6"/>
            <p:cNvSpPr>
              <a:spLocks noChangeArrowheads="1"/>
            </p:cNvSpPr>
            <p:nvPr/>
          </p:nvSpPr>
          <p:spPr bwMode="auto">
            <a:xfrm>
              <a:off x="158" y="1842"/>
              <a:ext cx="1407" cy="31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7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พลังรวมทางด้านต้นทุน</a:t>
              </a:r>
            </a:p>
          </p:txBody>
        </p:sp>
        <p:sp>
          <p:nvSpPr>
            <p:cNvPr id="10246" name="AutoShape 7"/>
            <p:cNvSpPr>
              <a:spLocks noChangeArrowheads="1"/>
            </p:cNvSpPr>
            <p:nvPr/>
          </p:nvSpPr>
          <p:spPr bwMode="auto">
            <a:xfrm>
              <a:off x="158" y="1434"/>
              <a:ext cx="1407" cy="31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7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พลังรวมทางการตลาด</a:t>
              </a:r>
            </a:p>
          </p:txBody>
        </p:sp>
        <p:sp>
          <p:nvSpPr>
            <p:cNvPr id="10247" name="AutoShape 8"/>
            <p:cNvSpPr>
              <a:spLocks noChangeArrowheads="1"/>
            </p:cNvSpPr>
            <p:nvPr/>
          </p:nvSpPr>
          <p:spPr bwMode="auto">
            <a:xfrm>
              <a:off x="158" y="2251"/>
              <a:ext cx="1407" cy="31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7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พลังรวมทางเทคโนโลยี</a:t>
              </a:r>
            </a:p>
          </p:txBody>
        </p:sp>
        <p:sp>
          <p:nvSpPr>
            <p:cNvPr id="10248" name="AutoShape 9"/>
            <p:cNvSpPr>
              <a:spLocks noChangeArrowheads="1"/>
            </p:cNvSpPr>
            <p:nvPr/>
          </p:nvSpPr>
          <p:spPr bwMode="auto">
            <a:xfrm>
              <a:off x="158" y="2659"/>
              <a:ext cx="1407" cy="318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7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พลังรวมทางบริหาร</a:t>
              </a:r>
            </a:p>
          </p:txBody>
        </p:sp>
        <p:sp>
          <p:nvSpPr>
            <p:cNvPr id="10249" name="AutoShape 11"/>
            <p:cNvSpPr>
              <a:spLocks noChangeArrowheads="1"/>
            </p:cNvSpPr>
            <p:nvPr/>
          </p:nvSpPr>
          <p:spPr bwMode="auto">
            <a:xfrm>
              <a:off x="2654" y="1706"/>
              <a:ext cx="1860" cy="977"/>
            </a:xfrm>
            <a:prstGeom prst="chevron">
              <a:avLst>
                <a:gd name="adj" fmla="val 47595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16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     </a:t>
              </a:r>
              <a:r>
                <a:rPr lang="th-TH" sz="28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การสร้างพันธมิตร</a:t>
              </a:r>
            </a:p>
            <a:p>
              <a:pPr algn="ctr"/>
              <a:r>
                <a:rPr lang="th-TH" sz="2800" b="1" dirty="0" smtClean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28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Alliance</a:t>
              </a:r>
              <a:r>
                <a:rPr lang="th-TH" sz="28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  <p:sp>
          <p:nvSpPr>
            <p:cNvPr id="10250" name="AutoShape 12"/>
            <p:cNvSpPr>
              <a:spLocks noChangeArrowheads="1"/>
            </p:cNvSpPr>
            <p:nvPr/>
          </p:nvSpPr>
          <p:spPr bwMode="auto">
            <a:xfrm>
              <a:off x="1747" y="1706"/>
              <a:ext cx="1361" cy="977"/>
            </a:xfrm>
            <a:prstGeom prst="homePlate">
              <a:avLst>
                <a:gd name="adj" fmla="val 44629"/>
              </a:avLst>
            </a:prstGeom>
            <a:solidFill>
              <a:srgbClr val="5CE0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32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แนวคิดพลังรวม</a:t>
              </a:r>
            </a:p>
            <a:p>
              <a:pPr algn="ctr"/>
              <a:r>
                <a:rPr lang="th-TH" sz="32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(</a:t>
              </a:r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Synergy</a:t>
              </a:r>
              <a:r>
                <a:rPr lang="th-TH" sz="32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  <a:endParaRPr lang="th-TH" sz="2400" b="1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182" name="AutoShape 14"/>
            <p:cNvSpPr>
              <a:spLocks noChangeArrowheads="1"/>
            </p:cNvSpPr>
            <p:nvPr/>
          </p:nvSpPr>
          <p:spPr bwMode="auto">
            <a:xfrm>
              <a:off x="4286" y="1344"/>
              <a:ext cx="1361" cy="1270"/>
            </a:xfrm>
            <a:prstGeom prst="star5">
              <a:avLst/>
            </a:prstGeom>
            <a:solidFill>
              <a:srgbClr val="F9282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th-TH" sz="28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กลยุทธ์</a:t>
              </a:r>
            </a:p>
          </p:txBody>
        </p:sp>
        <p:sp>
          <p:nvSpPr>
            <p:cNvPr id="10252" name="Line 15"/>
            <p:cNvSpPr>
              <a:spLocks noChangeShapeType="1"/>
            </p:cNvSpPr>
            <p:nvPr/>
          </p:nvSpPr>
          <p:spPr bwMode="auto">
            <a:xfrm>
              <a:off x="3560" y="991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53" name="Line 16"/>
            <p:cNvSpPr>
              <a:spLocks noChangeShapeType="1"/>
            </p:cNvSpPr>
            <p:nvPr/>
          </p:nvSpPr>
          <p:spPr bwMode="auto">
            <a:xfrm>
              <a:off x="1565" y="2024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54" name="Line 17"/>
            <p:cNvSpPr>
              <a:spLocks noChangeShapeType="1"/>
            </p:cNvSpPr>
            <p:nvPr/>
          </p:nvSpPr>
          <p:spPr bwMode="auto">
            <a:xfrm flipV="1">
              <a:off x="1565" y="2387"/>
              <a:ext cx="181" cy="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55" name="Line 18"/>
            <p:cNvSpPr>
              <a:spLocks noChangeShapeType="1"/>
            </p:cNvSpPr>
            <p:nvPr/>
          </p:nvSpPr>
          <p:spPr bwMode="auto">
            <a:xfrm flipV="1">
              <a:off x="1565" y="2568"/>
              <a:ext cx="181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56" name="AutoShape 19"/>
            <p:cNvSpPr>
              <a:spLocks noChangeArrowheads="1"/>
            </p:cNvSpPr>
            <p:nvPr/>
          </p:nvSpPr>
          <p:spPr bwMode="auto">
            <a:xfrm>
              <a:off x="1700" y="834"/>
              <a:ext cx="1860" cy="318"/>
            </a:xfrm>
            <a:prstGeom prst="roundRect">
              <a:avLst>
                <a:gd name="adj" fmla="val 16667"/>
              </a:avLst>
            </a:prstGeom>
            <a:solidFill>
              <a:srgbClr val="D8FF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 dirty="0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การแลกเปลี่ยนสินค้ากับสินค้า</a:t>
              </a:r>
            </a:p>
          </p:txBody>
        </p:sp>
        <p:sp>
          <p:nvSpPr>
            <p:cNvPr id="10257" name="AutoShape 20"/>
            <p:cNvSpPr>
              <a:spLocks noChangeArrowheads="1"/>
            </p:cNvSpPr>
            <p:nvPr/>
          </p:nvSpPr>
          <p:spPr bwMode="auto">
            <a:xfrm>
              <a:off x="1973" y="1253"/>
              <a:ext cx="1587" cy="318"/>
            </a:xfrm>
            <a:prstGeom prst="roundRect">
              <a:avLst>
                <a:gd name="adj" fmla="val 16667"/>
              </a:avLst>
            </a:prstGeom>
            <a:solidFill>
              <a:srgbClr val="D8FF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การแบ่งปันรายได้</a:t>
              </a:r>
            </a:p>
          </p:txBody>
        </p:sp>
        <p:sp>
          <p:nvSpPr>
            <p:cNvPr id="10258" name="AutoShape 21"/>
            <p:cNvSpPr>
              <a:spLocks noChangeArrowheads="1"/>
            </p:cNvSpPr>
            <p:nvPr/>
          </p:nvSpPr>
          <p:spPr bwMode="auto">
            <a:xfrm>
              <a:off x="1882" y="2840"/>
              <a:ext cx="1860" cy="545"/>
            </a:xfrm>
            <a:prstGeom prst="roundRect">
              <a:avLst>
                <a:gd name="adj" fmla="val 16667"/>
              </a:avLst>
            </a:prstGeom>
            <a:solidFill>
              <a:srgbClr val="D8FF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ความร่วมมือด้านบุคลากร </a:t>
              </a:r>
            </a:p>
            <a:p>
              <a:pPr algn="ctr"/>
              <a:r>
                <a:rPr lang="th-TH" sz="24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ทรัพยากรและข้อมูล</a:t>
              </a:r>
            </a:p>
          </p:txBody>
        </p:sp>
        <p:sp>
          <p:nvSpPr>
            <p:cNvPr id="10259" name="Line 22"/>
            <p:cNvSpPr>
              <a:spLocks noChangeShapeType="1"/>
            </p:cNvSpPr>
            <p:nvPr/>
          </p:nvSpPr>
          <p:spPr bwMode="auto">
            <a:xfrm>
              <a:off x="1565" y="1570"/>
              <a:ext cx="181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60" name="AutoShape 24"/>
            <p:cNvSpPr>
              <a:spLocks noChangeArrowheads="1"/>
            </p:cNvSpPr>
            <p:nvPr/>
          </p:nvSpPr>
          <p:spPr bwMode="auto">
            <a:xfrm>
              <a:off x="1655" y="3475"/>
              <a:ext cx="1860" cy="318"/>
            </a:xfrm>
            <a:prstGeom prst="roundRect">
              <a:avLst>
                <a:gd name="adj" fmla="val 16667"/>
              </a:avLst>
            </a:prstGeom>
            <a:solidFill>
              <a:srgbClr val="D8FF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การส่งเสริมการตลาด สื่อ</a:t>
              </a:r>
            </a:p>
          </p:txBody>
        </p:sp>
        <p:sp>
          <p:nvSpPr>
            <p:cNvPr id="10261" name="AutoShape 25"/>
            <p:cNvSpPr>
              <a:spLocks noChangeArrowheads="1"/>
            </p:cNvSpPr>
            <p:nvPr/>
          </p:nvSpPr>
          <p:spPr bwMode="auto">
            <a:xfrm>
              <a:off x="1202" y="3884"/>
              <a:ext cx="2132" cy="318"/>
            </a:xfrm>
            <a:prstGeom prst="roundRect">
              <a:avLst>
                <a:gd name="adj" fmla="val 16667"/>
              </a:avLst>
            </a:prstGeom>
            <a:solidFill>
              <a:srgbClr val="D8FF6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>
                  <a:solidFill>
                    <a:schemeClr val="bg2">
                      <a:lumMod val="10000"/>
                    </a:schemeClr>
                  </a:solidFill>
                  <a:latin typeface="TH SarabunPSK" pitchFamily="34" charset="-34"/>
                  <a:cs typeface="TH SarabunPSK" pitchFamily="34" charset="-34"/>
                </a:rPr>
                <a:t>ช่องทางการสื่อสารประชาสัมพันธ์</a:t>
              </a:r>
            </a:p>
          </p:txBody>
        </p:sp>
        <p:sp>
          <p:nvSpPr>
            <p:cNvPr id="10262" name="Line 27"/>
            <p:cNvSpPr>
              <a:spLocks noChangeShapeType="1"/>
            </p:cNvSpPr>
            <p:nvPr/>
          </p:nvSpPr>
          <p:spPr bwMode="auto">
            <a:xfrm>
              <a:off x="3515" y="3637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63" name="Line 28"/>
            <p:cNvSpPr>
              <a:spLocks noChangeShapeType="1"/>
            </p:cNvSpPr>
            <p:nvPr/>
          </p:nvSpPr>
          <p:spPr bwMode="auto">
            <a:xfrm>
              <a:off x="3334" y="4060"/>
              <a:ext cx="5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64" name="Line 29"/>
            <p:cNvSpPr>
              <a:spLocks noChangeShapeType="1"/>
            </p:cNvSpPr>
            <p:nvPr/>
          </p:nvSpPr>
          <p:spPr bwMode="auto">
            <a:xfrm>
              <a:off x="3736" y="3113"/>
              <a:ext cx="1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265" name="Line 30"/>
            <p:cNvSpPr>
              <a:spLocks noChangeShapeType="1"/>
            </p:cNvSpPr>
            <p:nvPr/>
          </p:nvSpPr>
          <p:spPr bwMode="auto">
            <a:xfrm>
              <a:off x="3560" y="1409"/>
              <a:ext cx="3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h-TH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8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478"/>
          </a:xfrm>
        </p:spPr>
        <p:txBody>
          <a:bodyPr/>
          <a:lstStyle/>
          <a:p>
            <a:r>
              <a:rPr lang="en-US" b="1" dirty="0"/>
              <a:t>Long tail </a:t>
            </a:r>
            <a:r>
              <a:rPr lang="en-US" b="1" dirty="0" smtClean="0"/>
              <a:t>Marketing</a:t>
            </a:r>
            <a:r>
              <a:rPr lang="th-TH" b="1" dirty="0" smtClean="0"/>
              <a:t>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3. กลยุทธ์การตลาดลองเทลไม่ได้เป็นกลยุทธ์การตลาด สำหรับบริษัทที่ทำธุรกิจทางอินเทอร์เน็ตเท่านั้น ประเด็นของกลยุทธ์นี้ไม่ได้อยู่ที่ การขายโดยใช้อินเทอร์เน็ต </a:t>
            </a:r>
            <a:r>
              <a:rPr lang="th-TH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แต่เป็นการขายโดยอัตโนมัติ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ร้านค้าหรือกิจการที่ทำคนเดียวก็สามารถนำเอากลยุทธ์การตลาดลองเทลนี้ไปใช้ประโยชน์ได้เช่นกัน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4. กลยุทธ์การตลาดลองเทลไม่ได้ใช้ได้เฉพาะกับ “สินค้า” เท่านั้น นอกจากสินค้าแล้ว ยังมีลองเทล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Long Tail)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 “ลูกค้า” และ “การให้บริการ” ด้วย 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4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oknation.net/blog/home/blog_data/634/23634/images/Books/LongTailMarketing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05" b="4330"/>
          <a:stretch/>
        </p:blipFill>
        <p:spPr bwMode="auto">
          <a:xfrm>
            <a:off x="2083368" y="232012"/>
            <a:ext cx="5955163" cy="648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562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การบ้าน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ให้นักศึกษา ศึกษาเครื่องมือที่จะนำมาใช้ในการวิเคราะห์คู่แข่ง ในการพัฒนาเว็บไซต์ของนักศึกษา </a:t>
            </a:r>
          </a:p>
          <a:p>
            <a:r>
              <a:rPr lang="th-TH" dirty="0" smtClean="0"/>
              <a:t>จัดทำสรุปวิธีการใช้เครื่องมือแต่ละวิธี</a:t>
            </a:r>
          </a:p>
          <a:p>
            <a:r>
              <a:rPr lang="th-TH" dirty="0" smtClean="0"/>
              <a:t>กำหนดให้ศึกษาเครื่องมือไม่ต่ำกว่า </a:t>
            </a:r>
            <a:r>
              <a:rPr lang="en-US" dirty="0" smtClean="0"/>
              <a:t>3 </a:t>
            </a:r>
            <a:r>
              <a:rPr lang="th-TH" smtClean="0"/>
              <a:t>เครื่องมือ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9634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ถ้าคิดจะ </a:t>
            </a:r>
            <a:r>
              <a:rPr lang="en-US" b="1" dirty="0" smtClean="0"/>
              <a:t>“</a:t>
            </a:r>
            <a:r>
              <a:rPr lang="th-TH" b="1" dirty="0" smtClean="0"/>
              <a:t>ท้อ</a:t>
            </a:r>
            <a:r>
              <a:rPr lang="en-US" b="1" dirty="0" smtClean="0"/>
              <a:t>” </a:t>
            </a:r>
            <a:r>
              <a:rPr lang="th-TH" b="1" dirty="0" smtClean="0"/>
              <a:t>ก็ขอจงอย่า</a:t>
            </a:r>
            <a:r>
              <a:rPr lang="en-US" b="1" dirty="0" smtClean="0"/>
              <a:t> “</a:t>
            </a:r>
            <a:r>
              <a:rPr lang="th-TH" b="1" dirty="0" smtClean="0"/>
              <a:t>ถอย</a:t>
            </a:r>
            <a:r>
              <a:rPr lang="en-US" b="1" dirty="0" smtClean="0"/>
              <a:t>”</a:t>
            </a:r>
            <a:endParaRPr lang="en-US" dirty="0" smtClean="0"/>
          </a:p>
          <a:p>
            <a:r>
              <a:rPr lang="th-TH" b="1" dirty="0" smtClean="0"/>
              <a:t>ถ้าคิดจะ </a:t>
            </a:r>
            <a:r>
              <a:rPr lang="en-US" b="1" dirty="0" smtClean="0"/>
              <a:t>“</a:t>
            </a:r>
            <a:r>
              <a:rPr lang="th-TH" b="1" dirty="0" smtClean="0"/>
              <a:t>ถอย</a:t>
            </a:r>
            <a:r>
              <a:rPr lang="en-US" b="1" dirty="0" smtClean="0"/>
              <a:t>” </a:t>
            </a:r>
            <a:r>
              <a:rPr lang="th-TH" b="1" dirty="0" smtClean="0"/>
              <a:t>ก็ขอจงอย่า</a:t>
            </a:r>
            <a:r>
              <a:rPr lang="en-US" b="1" dirty="0" smtClean="0"/>
              <a:t> “</a:t>
            </a:r>
            <a:r>
              <a:rPr lang="th-TH" b="1" dirty="0" smtClean="0"/>
              <a:t>แพ้</a:t>
            </a:r>
            <a:r>
              <a:rPr lang="en-US" b="1" dirty="0" smtClean="0"/>
              <a:t>”</a:t>
            </a:r>
            <a:endParaRPr lang="en-US" dirty="0" smtClean="0"/>
          </a:p>
          <a:p>
            <a:r>
              <a:rPr lang="th-TH" b="1" dirty="0" smtClean="0"/>
              <a:t>ถ้าคิดจะ </a:t>
            </a:r>
            <a:r>
              <a:rPr lang="en-US" b="1" dirty="0" smtClean="0"/>
              <a:t>“</a:t>
            </a:r>
            <a:r>
              <a:rPr lang="th-TH" b="1" dirty="0" smtClean="0"/>
              <a:t>แพ้</a:t>
            </a:r>
            <a:r>
              <a:rPr lang="en-US" b="1" dirty="0" smtClean="0"/>
              <a:t>” </a:t>
            </a:r>
            <a:r>
              <a:rPr lang="th-TH" b="1" dirty="0" smtClean="0"/>
              <a:t>ก็</a:t>
            </a:r>
            <a:r>
              <a:rPr lang="th-TH" b="1" smtClean="0"/>
              <a:t>ขอจงอย่า</a:t>
            </a:r>
            <a:r>
              <a:rPr lang="en-US" b="1" dirty="0" smtClean="0"/>
              <a:t> “</a:t>
            </a:r>
            <a:r>
              <a:rPr lang="th-TH" b="1" dirty="0" smtClean="0"/>
              <a:t>ยอม</a:t>
            </a:r>
            <a:r>
              <a:rPr lang="en-US" b="1" dirty="0" smtClean="0"/>
              <a:t>”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29124" y="5429264"/>
            <a:ext cx="3956050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200" b="1" dirty="0" smtClean="0">
                <a:latin typeface="Calibri" pitchFamily="34" charset="0"/>
                <a:cs typeface="Cordia New" pitchFamily="34" charset="-34"/>
              </a:rPr>
              <a:t>ด้วย</a:t>
            </a:r>
            <a:r>
              <a:rPr lang="th-TH" sz="3200" b="1" dirty="0">
                <a:latin typeface="Calibri" pitchFamily="34" charset="0"/>
                <a:cs typeface="Cordia New" pitchFamily="34" charset="-34"/>
              </a:rPr>
              <a:t>ความรัก </a:t>
            </a:r>
          </a:p>
          <a:p>
            <a:r>
              <a:rPr lang="th-TH" sz="3200" b="1" dirty="0">
                <a:latin typeface="Calibri" pitchFamily="34" charset="0"/>
                <a:cs typeface="Cordia New" pitchFamily="34" charset="-34"/>
              </a:rPr>
              <a:t>อ. อิสรี </a:t>
            </a:r>
            <a:r>
              <a:rPr lang="th-TH" sz="3200" b="1" dirty="0" smtClean="0">
                <a:latin typeface="Calibri" pitchFamily="34" charset="0"/>
                <a:cs typeface="Cordia New" pitchFamily="34" charset="-34"/>
              </a:rPr>
              <a:t>ไพเราะ </a:t>
            </a:r>
            <a:r>
              <a:rPr lang="th-TH" sz="3200" b="1" dirty="0">
                <a:latin typeface="Calibri" pitchFamily="34" charset="0"/>
                <a:cs typeface="Cordia New" pitchFamily="34" charset="-34"/>
              </a:rPr>
              <a:t>(อ.ต๊ะ)</a:t>
            </a:r>
          </a:p>
        </p:txBody>
      </p:sp>
      <p:pic>
        <p:nvPicPr>
          <p:cNvPr id="5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28575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สื่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62400"/>
            <a:ext cx="57150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1916113"/>
            <a:ext cx="820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endParaRPr lang="en-U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th-TH" sz="5400" b="1" smtClean="0">
                <a:solidFill>
                  <a:schemeClr val="bg2">
                    <a:lumMod val="10000"/>
                  </a:schemeClr>
                </a:solidFill>
                <a:latin typeface="Angsana New" pitchFamily="18" charset="-34"/>
              </a:rPr>
              <a:t>กลุ่มคู่ค้าทางธุรกิจออนไลน์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Business 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ผู้ทำการค้า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Customer  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ผู้บริโภค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Government</a:t>
            </a:r>
            <a:r>
              <a:rPr lang="th-TH" dirty="0" smtClean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 รัฐบาล</a:t>
            </a: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16113"/>
            <a:ext cx="3816350" cy="2862262"/>
          </a:xfrm>
          <a:noFill/>
        </p:spPr>
      </p:pic>
      <p:pic>
        <p:nvPicPr>
          <p:cNvPr id="1127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716338"/>
            <a:ext cx="3673475" cy="2755900"/>
          </a:xfrm>
          <a:noFill/>
        </p:spPr>
      </p:pic>
    </p:spTree>
    <p:extLst>
      <p:ext uri="{BB962C8B-B14F-4D97-AF65-F5344CB8AC3E}">
        <p14:creationId xmlns:p14="http://schemas.microsoft.com/office/powerpoint/2010/main" val="32919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8313" y="1916113"/>
            <a:ext cx="8207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>
              <a:spcBef>
                <a:spcPct val="50000"/>
              </a:spcBef>
            </a:pPr>
            <a:endParaRPr lang="en-US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186339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Angsana New" pitchFamily="18" charset="-34"/>
              </a:rPr>
              <a:t>ประเภทของกลุ่มการค้าทางธุรกิจออนไลน์</a:t>
            </a:r>
          </a:p>
        </p:txBody>
      </p:sp>
      <p:graphicFrame>
        <p:nvGraphicFramePr>
          <p:cNvPr id="50209" name="Group 33"/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2492375"/>
          <a:ext cx="7842250" cy="3144958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6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28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ธุรกิจ</a:t>
                      </a:r>
                      <a:endParaRPr kumimoji="0" lang="th-TH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รัฐบาล</a:t>
                      </a:r>
                      <a:endParaRPr kumimoji="0" lang="th-TH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ผู้บริโภค</a:t>
                      </a:r>
                      <a:endParaRPr kumimoji="0" lang="th-TH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00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ธุรกิจ</a:t>
                      </a:r>
                      <a:endParaRPr kumimoji="0" lang="th-TH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B2B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B2G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B2C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00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รัฐบาล</a:t>
                      </a:r>
                      <a:endParaRPr kumimoji="0" lang="th-TH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G2B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G2G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G2C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004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ผู้บริโภค</a:t>
                      </a:r>
                      <a:endParaRPr kumimoji="0" lang="th-TH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C2B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C2G</a:t>
                      </a:r>
                      <a:endParaRPr kumimoji="0" lang="en-US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1143000" algn="l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C2C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684213" y="1628775"/>
            <a:ext cx="7920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แบ่งตามความสัมพันธ์ของผู้ซื้อผู้ขาย ได้ 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9 </a:t>
            </a:r>
            <a:r>
              <a:rPr lang="th-TH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ลักษณะ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dirty="0">
              <a:solidFill>
                <a:schemeClr val="bg2">
                  <a:lumMod val="1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26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</TotalTime>
  <Words>2744</Words>
  <Application>Microsoft Office PowerPoint</Application>
  <PresentationFormat>On-screen Show (4:3)</PresentationFormat>
  <Paragraphs>327</Paragraphs>
  <Slides>73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Opulent</vt:lpstr>
      <vt:lpstr>Clip</vt:lpstr>
      <vt:lpstr>PowerPoint Presentation</vt:lpstr>
      <vt:lpstr>PowerPoint Presentation</vt:lpstr>
      <vt:lpstr>การวางแผนกลยุทธ์ออนไลน์</vt:lpstr>
      <vt:lpstr>สรุป</vt:lpstr>
      <vt:lpstr>คุณสมบัติของนักการตลาดอิเล็กทรอนิกส์ที่ดี</vt:lpstr>
      <vt:lpstr>ตัวอย่างธุรกิจที่ใช้กลยุทธ์ทาง e-Marketing</vt:lpstr>
      <vt:lpstr>การคิดเชิงกลยุทธ์</vt:lpstr>
      <vt:lpstr>กลุ่มคู่ค้าทางธุรกิจออนไลน์</vt:lpstr>
      <vt:lpstr>ประเภทของกลุ่มการค้าทางธุรกิจออนไลน์</vt:lpstr>
      <vt:lpstr>Business to Business : B2B</vt:lpstr>
      <vt:lpstr>Business to Consumer : B2C</vt:lpstr>
      <vt:lpstr>Business to Government : B2G</vt:lpstr>
      <vt:lpstr>Customer to Customer : C2C</vt:lpstr>
      <vt:lpstr>Consumer to Business (C2B)</vt:lpstr>
      <vt:lpstr>Government to Business/Citizens   (G2B, G2C)</vt:lpstr>
      <vt:lpstr>B2B Model</vt:lpstr>
      <vt:lpstr>PowerPoint Presentation</vt:lpstr>
      <vt:lpstr>B2G Model</vt:lpstr>
      <vt:lpstr>B2C Model</vt:lpstr>
      <vt:lpstr>www.HotelThailand.com</vt:lpstr>
      <vt:lpstr>G2B Model</vt:lpstr>
      <vt:lpstr>G2G Model</vt:lpstr>
      <vt:lpstr>G2C Model</vt:lpstr>
      <vt:lpstr>C2B Model</vt:lpstr>
      <vt:lpstr>C2G Model</vt:lpstr>
      <vt:lpstr>C2C Model</vt:lpstr>
      <vt:lpstr>C2C Model</vt:lpstr>
      <vt:lpstr>การกำหนดกลุ่มเป้าหมาย </vt:lpstr>
      <vt:lpstr>การกำหนดขอบเขตของธุรกิจ </vt:lpstr>
      <vt:lpstr>PowerPoint Presentation</vt:lpstr>
      <vt:lpstr>การศึกษาคู่แข่งด้วยเทคนิคทางออนไลน์</vt:lpstr>
      <vt:lpstr>การศึกษาคู่แข่งด้วยวิธีเบื้องต้น</vt:lpstr>
      <vt:lpstr>PowerPoint Presentation</vt:lpstr>
      <vt:lpstr>การศึกษาคู่แข่งด้วยการดูข้อมูลทั่วไปของเว็บไซต์</vt:lpstr>
      <vt:lpstr>PowerPoint Presentation</vt:lpstr>
      <vt:lpstr>PowerPoint Presentation</vt:lpstr>
      <vt:lpstr>การศึกษาคู่แข่งด้วยเครื่องมือ Alexa.com</vt:lpstr>
      <vt:lpstr>PowerPoint Presentation</vt:lpstr>
      <vt:lpstr>เครื่องมือต่าง ๆ ของเว็บไซต์ Alexa.com</vt:lpstr>
      <vt:lpstr>การศึกษาคู่แข่งจากอดีตถึงปัจจุบันด้วย Archive.org</vt:lpstr>
      <vt:lpstr>PowerPoint Presentation</vt:lpstr>
      <vt:lpstr>การศึกษาคู่แข่งด้วย similarweb.com/</vt:lpstr>
      <vt:lpstr>PowerPoint Presentation</vt:lpstr>
      <vt:lpstr>รูปแบบกลยุทธ์</vt:lpstr>
      <vt:lpstr>กลยุทธ์ส่วนประสมการตลาดออนไลน์  (Online Marketing Mix)</vt:lpstr>
      <vt:lpstr>กลยุทธ์ส่วนประสมการตลาดออนไลน์ </vt:lpstr>
      <vt:lpstr>1. Product (สินค้า)</vt:lpstr>
      <vt:lpstr>ขายอะไรผ่าน E-Commerce แล้วเวิร์ค ?  </vt:lpstr>
      <vt:lpstr>ขายอะไรผ่าน E-Commerce แล้วไม่เวิร์ค ?  </vt:lpstr>
      <vt:lpstr>การหาสินค้ามาขายผ่านหน้าเว็บ</vt:lpstr>
      <vt:lpstr>2. Price (ราคา)</vt:lpstr>
      <vt:lpstr>3. Place (สถานที่) </vt:lpstr>
      <vt:lpstr>4. Promotion (โปรโมชั่น)</vt:lpstr>
      <vt:lpstr>5. Privacy (ความเป็นส่วนตัว)</vt:lpstr>
      <vt:lpstr>6. Personalization (การให้บริการแบบเฉพาะเจาะจงบุคคล)</vt:lpstr>
      <vt:lpstr>7. Payment (ระบบชำระเงิน)</vt:lpstr>
      <vt:lpstr>กระบวนการชำระเงินด้วยบัตรเครดิตบน Internet</vt:lpstr>
      <vt:lpstr>6 C’s กับความสำเร็จของการจัดทำการตลาดออนไลน์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กลยุทธ์ Long tail</vt:lpstr>
      <vt:lpstr>PowerPoint Presentation</vt:lpstr>
      <vt:lpstr>Long tail Marketing</vt:lpstr>
      <vt:lpstr>PowerPoint Presentation</vt:lpstr>
      <vt:lpstr>Long tail Marketing (ต่อ)</vt:lpstr>
      <vt:lpstr>Long tail Marketing (ต่อ)</vt:lpstr>
      <vt:lpstr>PowerPoint Presentation</vt:lpstr>
      <vt:lpstr>การบ้าน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SSRU</dc:creator>
  <cp:lastModifiedBy>TAO</cp:lastModifiedBy>
  <cp:revision>20</cp:revision>
  <dcterms:created xsi:type="dcterms:W3CDTF">2014-02-13T08:39:54Z</dcterms:created>
  <dcterms:modified xsi:type="dcterms:W3CDTF">2021-07-20T07:06:20Z</dcterms:modified>
</cp:coreProperties>
</file>