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8"/>
  </p:notes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BF2F76-C563-42AC-A8BB-68CF8BF90494}" type="doc">
      <dgm:prSet loTypeId="urn:microsoft.com/office/officeart/2005/8/layout/radial1" loCatId="relationship" qsTypeId="urn:microsoft.com/office/officeart/2005/8/quickstyle/simple1" qsCatId="simple" csTypeId="urn:microsoft.com/office/officeart/2005/8/colors/colorful1#1" csCatId="colorful" phldr="1"/>
      <dgm:spPr/>
    </dgm:pt>
    <dgm:pt modelId="{8BD46652-5FB8-4F4C-BA03-F5EAEF890B6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cap="none" normalizeH="0" baseline="0" dirty="0" smtClean="0">
              <a:ln/>
              <a:solidFill>
                <a:schemeClr val="bg2">
                  <a:lumMod val="10000"/>
                </a:schemeClr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rPr>
            <a:t>6C’s</a:t>
          </a:r>
          <a:endParaRPr kumimoji="0" lang="th-TH" sz="1400" b="1" i="0" u="none" strike="noStrike" cap="none" normalizeH="0" baseline="0" dirty="0" smtClean="0">
            <a:ln/>
            <a:solidFill>
              <a:schemeClr val="bg2">
                <a:lumMod val="10000"/>
              </a:schemeClr>
            </a:solidFill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AD7E76D-E691-4423-ACF7-3E529212099D}" type="parTrans" cxnId="{39E6FF7E-332B-43E0-84C6-7CAC095F818B}">
      <dgm:prSet/>
      <dgm:spPr/>
      <dgm:t>
        <a:bodyPr/>
        <a:lstStyle/>
        <a:p>
          <a:endParaRPr lang="en-US" sz="1400">
            <a:solidFill>
              <a:schemeClr val="bg2">
                <a:lumMod val="1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DA0509B-CABE-4657-9BFF-7424B3660AE8}" type="sibTrans" cxnId="{39E6FF7E-332B-43E0-84C6-7CAC095F818B}">
      <dgm:prSet/>
      <dgm:spPr/>
      <dgm:t>
        <a:bodyPr/>
        <a:lstStyle/>
        <a:p>
          <a:endParaRPr lang="en-US" sz="1400">
            <a:solidFill>
              <a:schemeClr val="bg2">
                <a:lumMod val="1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28B17F4-E072-4B0D-B7D3-B10A0C7FFCA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0" u="none" strike="noStrike" cap="none" normalizeH="0" baseline="0" dirty="0" smtClean="0">
              <a:ln/>
              <a:effectLst/>
              <a:latin typeface="Tahoma" pitchFamily="34" charset="0"/>
              <a:ea typeface="Tahoma" pitchFamily="34" charset="0"/>
              <a:cs typeface="Tahoma" pitchFamily="34" charset="0"/>
            </a:rPr>
            <a:t>Content</a:t>
          </a:r>
          <a:endParaRPr kumimoji="0" lang="th-TH" sz="2400" b="1" i="0" u="none" strike="noStrike" cap="none" normalizeH="0" baseline="0" dirty="0" smtClean="0">
            <a:ln/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7B465A8-5190-4E74-96C9-F8A89501A2E6}" type="parTrans" cxnId="{9BA9861A-B733-436C-AD67-3DC31ED7F944}">
      <dgm:prSet custT="1"/>
      <dgm:spPr/>
      <dgm:t>
        <a:bodyPr/>
        <a:lstStyle/>
        <a:p>
          <a:endParaRPr lang="en-US" sz="1400">
            <a:solidFill>
              <a:schemeClr val="bg2">
                <a:lumMod val="1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B5F26D6-3F9C-4267-A33A-5C5B35BC46D6}" type="sibTrans" cxnId="{9BA9861A-B733-436C-AD67-3DC31ED7F944}">
      <dgm:prSet/>
      <dgm:spPr/>
      <dgm:t>
        <a:bodyPr/>
        <a:lstStyle/>
        <a:p>
          <a:endParaRPr lang="en-US" sz="1400">
            <a:solidFill>
              <a:schemeClr val="bg2">
                <a:lumMod val="1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96A941B7-FA5D-4D61-990D-C74C50F9F60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600" b="1" i="0" u="none" strike="noStrike" cap="none" normalizeH="0" baseline="0" dirty="0" smtClean="0">
              <a:ln/>
              <a:effectLst/>
              <a:latin typeface="Tahoma" pitchFamily="34" charset="0"/>
              <a:ea typeface="Tahoma" pitchFamily="34" charset="0"/>
              <a:cs typeface="Tahoma" pitchFamily="34" charset="0"/>
            </a:rPr>
            <a:t>Community</a:t>
          </a:r>
          <a:endParaRPr kumimoji="0" lang="th-TH" sz="1600" b="1" i="0" u="none" strike="noStrike" cap="none" normalizeH="0" baseline="0" dirty="0" smtClean="0">
            <a:ln/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387CC531-F916-4B00-8B4E-F4D709558E12}" type="parTrans" cxnId="{A0372C0E-29A8-4B07-8910-D2CE90423D2D}">
      <dgm:prSet custT="1"/>
      <dgm:spPr/>
      <dgm:t>
        <a:bodyPr/>
        <a:lstStyle/>
        <a:p>
          <a:endParaRPr lang="en-US" sz="1400">
            <a:solidFill>
              <a:schemeClr val="bg2">
                <a:lumMod val="1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C894BD2-3A11-4479-8B67-4236D8925A13}" type="sibTrans" cxnId="{A0372C0E-29A8-4B07-8910-D2CE90423D2D}">
      <dgm:prSet/>
      <dgm:spPr/>
      <dgm:t>
        <a:bodyPr/>
        <a:lstStyle/>
        <a:p>
          <a:endParaRPr lang="en-US" sz="1400">
            <a:solidFill>
              <a:schemeClr val="bg2">
                <a:lumMod val="1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F82601F-EED4-4838-9518-4BEE489E178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cap="none" normalizeH="0" baseline="0" dirty="0" smtClean="0">
              <a:ln/>
              <a:effectLst/>
              <a:latin typeface="Tahoma" pitchFamily="34" charset="0"/>
              <a:ea typeface="Tahoma" pitchFamily="34" charset="0"/>
              <a:cs typeface="Tahoma" pitchFamily="34" charset="0"/>
            </a:rPr>
            <a:t>Commerce</a:t>
          </a:r>
          <a:endParaRPr kumimoji="0" lang="th-TH" sz="1800" b="1" i="0" u="none" strike="noStrike" cap="none" normalizeH="0" baseline="0" dirty="0" smtClean="0">
            <a:ln/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027F216-1C13-413D-933B-276537279A69}" type="parTrans" cxnId="{079BF712-57A5-4508-B3FF-3544BAF37DD7}">
      <dgm:prSet custT="1"/>
      <dgm:spPr/>
      <dgm:t>
        <a:bodyPr/>
        <a:lstStyle/>
        <a:p>
          <a:endParaRPr lang="en-US" sz="1400">
            <a:solidFill>
              <a:schemeClr val="bg2">
                <a:lumMod val="1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3F964B6-251A-47B8-8A92-43879753AFC3}" type="sibTrans" cxnId="{079BF712-57A5-4508-B3FF-3544BAF37DD7}">
      <dgm:prSet/>
      <dgm:spPr/>
      <dgm:t>
        <a:bodyPr/>
        <a:lstStyle/>
        <a:p>
          <a:endParaRPr lang="en-US" sz="1400">
            <a:solidFill>
              <a:schemeClr val="bg2">
                <a:lumMod val="1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AA0D307-B172-4F14-92B1-2713414621F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400" b="1" i="0" u="none" strike="noStrike" cap="none" normalizeH="0" baseline="0" dirty="0" smtClean="0">
              <a:ln/>
              <a:effectLst/>
              <a:latin typeface="Tahoma" pitchFamily="34" charset="0"/>
              <a:ea typeface="Tahoma" pitchFamily="34" charset="0"/>
              <a:cs typeface="Tahoma" pitchFamily="34" charset="0"/>
            </a:rPr>
            <a:t>Customization</a:t>
          </a:r>
          <a:endParaRPr kumimoji="0" lang="th-TH" sz="1400" b="1" i="0" u="none" strike="noStrike" cap="none" normalizeH="0" baseline="0" dirty="0" smtClean="0">
            <a:ln/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7487F5FD-4D01-418E-8E20-0F1FD7E424E0}" type="parTrans" cxnId="{248E3C7E-D2AF-4E42-92CB-FB61A2F34930}">
      <dgm:prSet custT="1"/>
      <dgm:spPr/>
      <dgm:t>
        <a:bodyPr/>
        <a:lstStyle/>
        <a:p>
          <a:endParaRPr lang="en-US" sz="1400">
            <a:solidFill>
              <a:schemeClr val="bg2">
                <a:lumMod val="1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EDDDA1F-2694-4232-8D4A-A82141BCBC60}" type="sibTrans" cxnId="{248E3C7E-D2AF-4E42-92CB-FB61A2F34930}">
      <dgm:prSet/>
      <dgm:spPr/>
      <dgm:t>
        <a:bodyPr/>
        <a:lstStyle/>
        <a:p>
          <a:endParaRPr lang="en-US" sz="1400">
            <a:solidFill>
              <a:schemeClr val="bg2">
                <a:lumMod val="1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20971C4-872B-4D72-8BA3-022AA7384CC6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200" b="1" i="0" u="none" strike="noStrike" cap="none" normalizeH="0" baseline="0" dirty="0" smtClean="0">
              <a:ln/>
              <a:effectLst/>
              <a:latin typeface="Tahoma" pitchFamily="34" charset="0"/>
              <a:ea typeface="Tahoma" pitchFamily="34" charset="0"/>
              <a:cs typeface="Tahoma" pitchFamily="34" charset="0"/>
            </a:rPr>
            <a:t>Communication</a:t>
          </a:r>
          <a:endParaRPr kumimoji="0" lang="th-TH" sz="1200" b="1" i="0" u="none" strike="noStrike" cap="none" normalizeH="0" baseline="0" dirty="0" smtClean="0">
            <a:ln/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03E7FDD-EA7C-404F-81D4-A9EF997AB241}" type="parTrans" cxnId="{0DF7A09D-F8C9-4AEB-8A52-A8E8E9C1AE75}">
      <dgm:prSet custT="1"/>
      <dgm:spPr/>
      <dgm:t>
        <a:bodyPr/>
        <a:lstStyle/>
        <a:p>
          <a:endParaRPr lang="en-US" sz="1400">
            <a:solidFill>
              <a:schemeClr val="bg2">
                <a:lumMod val="1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EE4E6353-DA07-4DF2-8C55-7E74F03496ED}" type="sibTrans" cxnId="{0DF7A09D-F8C9-4AEB-8A52-A8E8E9C1AE75}">
      <dgm:prSet/>
      <dgm:spPr/>
      <dgm:t>
        <a:bodyPr/>
        <a:lstStyle/>
        <a:p>
          <a:endParaRPr lang="en-US" sz="1400">
            <a:solidFill>
              <a:schemeClr val="bg2">
                <a:lumMod val="1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2008107-A9BF-450A-8BA8-20F7E59D6886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en-US" sz="1600" b="1" dirty="0" smtClean="0">
              <a:latin typeface="Tahoma" pitchFamily="34" charset="0"/>
              <a:ea typeface="Tahoma" pitchFamily="34" charset="0"/>
              <a:cs typeface="Tahoma" pitchFamily="34" charset="0"/>
            </a:rPr>
            <a:t>Convenience</a:t>
          </a:r>
          <a:endParaRPr kumimoji="0" lang="th-TH" sz="1600" b="1" i="0" u="none" strike="noStrike" cap="none" normalizeH="0" baseline="0" dirty="0" smtClean="0">
            <a:ln/>
            <a:effectLst/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0D8BBD20-572D-457D-A6BF-84191517A19D}" type="parTrans" cxnId="{0EF02963-A6DF-418B-B081-1635FBF0A0CE}">
      <dgm:prSet custT="1"/>
      <dgm:spPr/>
      <dgm:t>
        <a:bodyPr/>
        <a:lstStyle/>
        <a:p>
          <a:endParaRPr lang="en-US" sz="1400">
            <a:solidFill>
              <a:schemeClr val="bg2">
                <a:lumMod val="1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B03B57D-9301-42DE-8EF1-32DB44CB2680}" type="sibTrans" cxnId="{0EF02963-A6DF-418B-B081-1635FBF0A0CE}">
      <dgm:prSet/>
      <dgm:spPr/>
      <dgm:t>
        <a:bodyPr/>
        <a:lstStyle/>
        <a:p>
          <a:endParaRPr lang="en-US" sz="1400">
            <a:solidFill>
              <a:schemeClr val="bg2">
                <a:lumMod val="10000"/>
              </a:schemeClr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75BAB3E-1C8E-4ABB-AA3E-B0036B52DEC2}" type="pres">
      <dgm:prSet presAssocID="{61BF2F76-C563-42AC-A8BB-68CF8BF9049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5DC4CDAE-26D7-4A30-A43C-85B15974AD11}" type="pres">
      <dgm:prSet presAssocID="{8BD46652-5FB8-4F4C-BA03-F5EAEF890B6A}" presName="centerShape" presStyleLbl="node0" presStyleIdx="0" presStyleCnt="1"/>
      <dgm:spPr/>
      <dgm:t>
        <a:bodyPr/>
        <a:lstStyle/>
        <a:p>
          <a:endParaRPr lang="th-TH"/>
        </a:p>
      </dgm:t>
    </dgm:pt>
    <dgm:pt modelId="{44EA1D33-A077-419B-9288-902A62B2A566}" type="pres">
      <dgm:prSet presAssocID="{17B465A8-5190-4E74-96C9-F8A89501A2E6}" presName="Name9" presStyleLbl="parChTrans1D2" presStyleIdx="0" presStyleCnt="6"/>
      <dgm:spPr/>
      <dgm:t>
        <a:bodyPr/>
        <a:lstStyle/>
        <a:p>
          <a:endParaRPr lang="th-TH"/>
        </a:p>
      </dgm:t>
    </dgm:pt>
    <dgm:pt modelId="{A148F5F4-6E14-4DF6-99EA-CE343251F5AC}" type="pres">
      <dgm:prSet presAssocID="{17B465A8-5190-4E74-96C9-F8A89501A2E6}" presName="connTx" presStyleLbl="parChTrans1D2" presStyleIdx="0" presStyleCnt="6"/>
      <dgm:spPr/>
      <dgm:t>
        <a:bodyPr/>
        <a:lstStyle/>
        <a:p>
          <a:endParaRPr lang="th-TH"/>
        </a:p>
      </dgm:t>
    </dgm:pt>
    <dgm:pt modelId="{53790F62-B477-4987-BEC1-CD00F3A927C3}" type="pres">
      <dgm:prSet presAssocID="{028B17F4-E072-4B0D-B7D3-B10A0C7FFCA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0C457CC-985D-4E24-9116-945F8324FCBB}" type="pres">
      <dgm:prSet presAssocID="{387CC531-F916-4B00-8B4E-F4D709558E12}" presName="Name9" presStyleLbl="parChTrans1D2" presStyleIdx="1" presStyleCnt="6"/>
      <dgm:spPr/>
      <dgm:t>
        <a:bodyPr/>
        <a:lstStyle/>
        <a:p>
          <a:endParaRPr lang="th-TH"/>
        </a:p>
      </dgm:t>
    </dgm:pt>
    <dgm:pt modelId="{67051E64-4DF9-4A6C-9AD8-CD1863BCF9FB}" type="pres">
      <dgm:prSet presAssocID="{387CC531-F916-4B00-8B4E-F4D709558E12}" presName="connTx" presStyleLbl="parChTrans1D2" presStyleIdx="1" presStyleCnt="6"/>
      <dgm:spPr/>
      <dgm:t>
        <a:bodyPr/>
        <a:lstStyle/>
        <a:p>
          <a:endParaRPr lang="th-TH"/>
        </a:p>
      </dgm:t>
    </dgm:pt>
    <dgm:pt modelId="{3100AA9E-5057-4F2A-8D5E-839588F02D7E}" type="pres">
      <dgm:prSet presAssocID="{96A941B7-FA5D-4D61-990D-C74C50F9F60C}" presName="node" presStyleLbl="node1" presStyleIdx="1" presStyleCnt="6" custRadScaleRad="101693" custRadScaleInc="19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8210BA3-519C-45E1-8EEA-14BDE6C92C5C}" type="pres">
      <dgm:prSet presAssocID="{5027F216-1C13-413D-933B-276537279A69}" presName="Name9" presStyleLbl="parChTrans1D2" presStyleIdx="2" presStyleCnt="6"/>
      <dgm:spPr/>
      <dgm:t>
        <a:bodyPr/>
        <a:lstStyle/>
        <a:p>
          <a:endParaRPr lang="th-TH"/>
        </a:p>
      </dgm:t>
    </dgm:pt>
    <dgm:pt modelId="{0B517035-D6EB-40A6-A7C2-8707AFAB413F}" type="pres">
      <dgm:prSet presAssocID="{5027F216-1C13-413D-933B-276537279A69}" presName="connTx" presStyleLbl="parChTrans1D2" presStyleIdx="2" presStyleCnt="6"/>
      <dgm:spPr/>
      <dgm:t>
        <a:bodyPr/>
        <a:lstStyle/>
        <a:p>
          <a:endParaRPr lang="th-TH"/>
        </a:p>
      </dgm:t>
    </dgm:pt>
    <dgm:pt modelId="{5F821ABD-2ABC-4894-9067-50D1F6D82944}" type="pres">
      <dgm:prSet presAssocID="{AF82601F-EED4-4838-9518-4BEE489E178D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1513AA4-A546-4CAB-8576-4B61B095CDBB}" type="pres">
      <dgm:prSet presAssocID="{7487F5FD-4D01-418E-8E20-0F1FD7E424E0}" presName="Name9" presStyleLbl="parChTrans1D2" presStyleIdx="3" presStyleCnt="6"/>
      <dgm:spPr/>
      <dgm:t>
        <a:bodyPr/>
        <a:lstStyle/>
        <a:p>
          <a:endParaRPr lang="th-TH"/>
        </a:p>
      </dgm:t>
    </dgm:pt>
    <dgm:pt modelId="{B4D9380C-D3B1-4CB4-BDA0-F70C18EE6F1E}" type="pres">
      <dgm:prSet presAssocID="{7487F5FD-4D01-418E-8E20-0F1FD7E424E0}" presName="connTx" presStyleLbl="parChTrans1D2" presStyleIdx="3" presStyleCnt="6"/>
      <dgm:spPr/>
      <dgm:t>
        <a:bodyPr/>
        <a:lstStyle/>
        <a:p>
          <a:endParaRPr lang="th-TH"/>
        </a:p>
      </dgm:t>
    </dgm:pt>
    <dgm:pt modelId="{94E5E0BC-A6CC-42AF-9219-A851FBDAE3BA}" type="pres">
      <dgm:prSet presAssocID="{0AA0D307-B172-4F14-92B1-2713414621FA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A572277-2D75-4FDF-855E-E539F8A47E2F}" type="pres">
      <dgm:prSet presAssocID="{B03E7FDD-EA7C-404F-81D4-A9EF997AB241}" presName="Name9" presStyleLbl="parChTrans1D2" presStyleIdx="4" presStyleCnt="6"/>
      <dgm:spPr/>
      <dgm:t>
        <a:bodyPr/>
        <a:lstStyle/>
        <a:p>
          <a:endParaRPr lang="th-TH"/>
        </a:p>
      </dgm:t>
    </dgm:pt>
    <dgm:pt modelId="{9A902839-9042-4BA7-889E-77D4B9DA81EB}" type="pres">
      <dgm:prSet presAssocID="{B03E7FDD-EA7C-404F-81D4-A9EF997AB241}" presName="connTx" presStyleLbl="parChTrans1D2" presStyleIdx="4" presStyleCnt="6"/>
      <dgm:spPr/>
      <dgm:t>
        <a:bodyPr/>
        <a:lstStyle/>
        <a:p>
          <a:endParaRPr lang="th-TH"/>
        </a:p>
      </dgm:t>
    </dgm:pt>
    <dgm:pt modelId="{AF7683F4-B9A8-44E7-A12D-4522F2DBBBDF}" type="pres">
      <dgm:prSet presAssocID="{A20971C4-872B-4D72-8BA3-022AA7384CC6}" presName="node" presStyleLbl="node1" presStyleIdx="4" presStyleCnt="6" custScaleX="10596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7CB49E6-5FEE-4ACB-AD5B-E9703FC4C4E2}" type="pres">
      <dgm:prSet presAssocID="{0D8BBD20-572D-457D-A6BF-84191517A19D}" presName="Name9" presStyleLbl="parChTrans1D2" presStyleIdx="5" presStyleCnt="6"/>
      <dgm:spPr/>
      <dgm:t>
        <a:bodyPr/>
        <a:lstStyle/>
        <a:p>
          <a:endParaRPr lang="th-TH"/>
        </a:p>
      </dgm:t>
    </dgm:pt>
    <dgm:pt modelId="{7A2ED1F6-F2C5-4B9E-A482-24D4AD969417}" type="pres">
      <dgm:prSet presAssocID="{0D8BBD20-572D-457D-A6BF-84191517A19D}" presName="connTx" presStyleLbl="parChTrans1D2" presStyleIdx="5" presStyleCnt="6"/>
      <dgm:spPr/>
      <dgm:t>
        <a:bodyPr/>
        <a:lstStyle/>
        <a:p>
          <a:endParaRPr lang="th-TH"/>
        </a:p>
      </dgm:t>
    </dgm:pt>
    <dgm:pt modelId="{4833AA48-7810-46BD-AF27-6F50E903B830}" type="pres">
      <dgm:prSet presAssocID="{B2008107-A9BF-450A-8BA8-20F7E59D688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4171E34-0882-4B42-93C1-3BBF95E16431}" type="presOf" srcId="{0D8BBD20-572D-457D-A6BF-84191517A19D}" destId="{7A2ED1F6-F2C5-4B9E-A482-24D4AD969417}" srcOrd="1" destOrd="0" presId="urn:microsoft.com/office/officeart/2005/8/layout/radial1"/>
    <dgm:cxn modelId="{60E9E6F3-07B4-4DA0-99EE-6D1CBD5556ED}" type="presOf" srcId="{A20971C4-872B-4D72-8BA3-022AA7384CC6}" destId="{AF7683F4-B9A8-44E7-A12D-4522F2DBBBDF}" srcOrd="0" destOrd="0" presId="urn:microsoft.com/office/officeart/2005/8/layout/radial1"/>
    <dgm:cxn modelId="{4763DEE6-3DF0-480C-9529-F435AB3DBD8C}" type="presOf" srcId="{AF82601F-EED4-4838-9518-4BEE489E178D}" destId="{5F821ABD-2ABC-4894-9067-50D1F6D82944}" srcOrd="0" destOrd="0" presId="urn:microsoft.com/office/officeart/2005/8/layout/radial1"/>
    <dgm:cxn modelId="{C0B43596-4E27-40CD-B329-54FE1C3DDE3D}" type="presOf" srcId="{5027F216-1C13-413D-933B-276537279A69}" destId="{08210BA3-519C-45E1-8EEA-14BDE6C92C5C}" srcOrd="0" destOrd="0" presId="urn:microsoft.com/office/officeart/2005/8/layout/radial1"/>
    <dgm:cxn modelId="{366608D5-A983-4488-BF11-463011787AA2}" type="presOf" srcId="{5027F216-1C13-413D-933B-276537279A69}" destId="{0B517035-D6EB-40A6-A7C2-8707AFAB413F}" srcOrd="1" destOrd="0" presId="urn:microsoft.com/office/officeart/2005/8/layout/radial1"/>
    <dgm:cxn modelId="{2506B49E-454E-44BE-95CA-635D06BEF6CD}" type="presOf" srcId="{B03E7FDD-EA7C-404F-81D4-A9EF997AB241}" destId="{9A902839-9042-4BA7-889E-77D4B9DA81EB}" srcOrd="1" destOrd="0" presId="urn:microsoft.com/office/officeart/2005/8/layout/radial1"/>
    <dgm:cxn modelId="{5E32D5AF-B8CB-40BA-92C7-B3BCFD2C3420}" type="presOf" srcId="{B2008107-A9BF-450A-8BA8-20F7E59D6886}" destId="{4833AA48-7810-46BD-AF27-6F50E903B830}" srcOrd="0" destOrd="0" presId="urn:microsoft.com/office/officeart/2005/8/layout/radial1"/>
    <dgm:cxn modelId="{0EF02963-A6DF-418B-B081-1635FBF0A0CE}" srcId="{8BD46652-5FB8-4F4C-BA03-F5EAEF890B6A}" destId="{B2008107-A9BF-450A-8BA8-20F7E59D6886}" srcOrd="5" destOrd="0" parTransId="{0D8BBD20-572D-457D-A6BF-84191517A19D}" sibTransId="{DB03B57D-9301-42DE-8EF1-32DB44CB2680}"/>
    <dgm:cxn modelId="{1FB930E6-EAEF-4E45-A20C-CB18742B2A43}" type="presOf" srcId="{7487F5FD-4D01-418E-8E20-0F1FD7E424E0}" destId="{B4D9380C-D3B1-4CB4-BDA0-F70C18EE6F1E}" srcOrd="1" destOrd="0" presId="urn:microsoft.com/office/officeart/2005/8/layout/radial1"/>
    <dgm:cxn modelId="{9BA9861A-B733-436C-AD67-3DC31ED7F944}" srcId="{8BD46652-5FB8-4F4C-BA03-F5EAEF890B6A}" destId="{028B17F4-E072-4B0D-B7D3-B10A0C7FFCAC}" srcOrd="0" destOrd="0" parTransId="{17B465A8-5190-4E74-96C9-F8A89501A2E6}" sibTransId="{6B5F26D6-3F9C-4267-A33A-5C5B35BC46D6}"/>
    <dgm:cxn modelId="{6446397E-124A-4D50-AE32-7D7F5DB27911}" type="presOf" srcId="{0D8BBD20-572D-457D-A6BF-84191517A19D}" destId="{97CB49E6-5FEE-4ACB-AD5B-E9703FC4C4E2}" srcOrd="0" destOrd="0" presId="urn:microsoft.com/office/officeart/2005/8/layout/radial1"/>
    <dgm:cxn modelId="{8A843950-FD2E-45E2-AEAB-64604E9E8D73}" type="presOf" srcId="{387CC531-F916-4B00-8B4E-F4D709558E12}" destId="{00C457CC-985D-4E24-9116-945F8324FCBB}" srcOrd="0" destOrd="0" presId="urn:microsoft.com/office/officeart/2005/8/layout/radial1"/>
    <dgm:cxn modelId="{948761C4-0D77-4B9E-881C-1286F28CF578}" type="presOf" srcId="{17B465A8-5190-4E74-96C9-F8A89501A2E6}" destId="{A148F5F4-6E14-4DF6-99EA-CE343251F5AC}" srcOrd="1" destOrd="0" presId="urn:microsoft.com/office/officeart/2005/8/layout/radial1"/>
    <dgm:cxn modelId="{7C00F892-7256-456C-9D20-F8A309F9C338}" type="presOf" srcId="{B03E7FDD-EA7C-404F-81D4-A9EF997AB241}" destId="{8A572277-2D75-4FDF-855E-E539F8A47E2F}" srcOrd="0" destOrd="0" presId="urn:microsoft.com/office/officeart/2005/8/layout/radial1"/>
    <dgm:cxn modelId="{0D8EC48E-75BE-484A-B732-B96392B04ADE}" type="presOf" srcId="{8BD46652-5FB8-4F4C-BA03-F5EAEF890B6A}" destId="{5DC4CDAE-26D7-4A30-A43C-85B15974AD11}" srcOrd="0" destOrd="0" presId="urn:microsoft.com/office/officeart/2005/8/layout/radial1"/>
    <dgm:cxn modelId="{248E3C7E-D2AF-4E42-92CB-FB61A2F34930}" srcId="{8BD46652-5FB8-4F4C-BA03-F5EAEF890B6A}" destId="{0AA0D307-B172-4F14-92B1-2713414621FA}" srcOrd="3" destOrd="0" parTransId="{7487F5FD-4D01-418E-8E20-0F1FD7E424E0}" sibTransId="{2EDDDA1F-2694-4232-8D4A-A82141BCBC60}"/>
    <dgm:cxn modelId="{63607A56-9EB7-49A7-B038-16DEB1262228}" type="presOf" srcId="{387CC531-F916-4B00-8B4E-F4D709558E12}" destId="{67051E64-4DF9-4A6C-9AD8-CD1863BCF9FB}" srcOrd="1" destOrd="0" presId="urn:microsoft.com/office/officeart/2005/8/layout/radial1"/>
    <dgm:cxn modelId="{B7F2FC2D-FD14-4E2C-A68D-7084D150224D}" type="presOf" srcId="{17B465A8-5190-4E74-96C9-F8A89501A2E6}" destId="{44EA1D33-A077-419B-9288-902A62B2A566}" srcOrd="0" destOrd="0" presId="urn:microsoft.com/office/officeart/2005/8/layout/radial1"/>
    <dgm:cxn modelId="{34A81103-ADA2-4E62-BCA5-8BAA17FE6180}" type="presOf" srcId="{028B17F4-E072-4B0D-B7D3-B10A0C7FFCAC}" destId="{53790F62-B477-4987-BEC1-CD00F3A927C3}" srcOrd="0" destOrd="0" presId="urn:microsoft.com/office/officeart/2005/8/layout/radial1"/>
    <dgm:cxn modelId="{948C570E-1B04-4760-99FB-6AF9D5C08660}" type="presOf" srcId="{61BF2F76-C563-42AC-A8BB-68CF8BF90494}" destId="{575BAB3E-1C8E-4ABB-AA3E-B0036B52DEC2}" srcOrd="0" destOrd="0" presId="urn:microsoft.com/office/officeart/2005/8/layout/radial1"/>
    <dgm:cxn modelId="{C7B1F735-D09D-45BC-9A7D-393A9180F59F}" type="presOf" srcId="{7487F5FD-4D01-418E-8E20-0F1FD7E424E0}" destId="{51513AA4-A546-4CAB-8576-4B61B095CDBB}" srcOrd="0" destOrd="0" presId="urn:microsoft.com/office/officeart/2005/8/layout/radial1"/>
    <dgm:cxn modelId="{079BF712-57A5-4508-B3FF-3544BAF37DD7}" srcId="{8BD46652-5FB8-4F4C-BA03-F5EAEF890B6A}" destId="{AF82601F-EED4-4838-9518-4BEE489E178D}" srcOrd="2" destOrd="0" parTransId="{5027F216-1C13-413D-933B-276537279A69}" sibTransId="{E3F964B6-251A-47B8-8A92-43879753AFC3}"/>
    <dgm:cxn modelId="{A0372C0E-29A8-4B07-8910-D2CE90423D2D}" srcId="{8BD46652-5FB8-4F4C-BA03-F5EAEF890B6A}" destId="{96A941B7-FA5D-4D61-990D-C74C50F9F60C}" srcOrd="1" destOrd="0" parTransId="{387CC531-F916-4B00-8B4E-F4D709558E12}" sibTransId="{7C894BD2-3A11-4479-8B67-4236D8925A13}"/>
    <dgm:cxn modelId="{33A4A137-1F2B-4763-9F27-013BB2DBD047}" type="presOf" srcId="{96A941B7-FA5D-4D61-990D-C74C50F9F60C}" destId="{3100AA9E-5057-4F2A-8D5E-839588F02D7E}" srcOrd="0" destOrd="0" presId="urn:microsoft.com/office/officeart/2005/8/layout/radial1"/>
    <dgm:cxn modelId="{39E6FF7E-332B-43E0-84C6-7CAC095F818B}" srcId="{61BF2F76-C563-42AC-A8BB-68CF8BF90494}" destId="{8BD46652-5FB8-4F4C-BA03-F5EAEF890B6A}" srcOrd="0" destOrd="0" parTransId="{EAD7E76D-E691-4423-ACF7-3E529212099D}" sibTransId="{0DA0509B-CABE-4657-9BFF-7424B3660AE8}"/>
    <dgm:cxn modelId="{0DF7A09D-F8C9-4AEB-8A52-A8E8E9C1AE75}" srcId="{8BD46652-5FB8-4F4C-BA03-F5EAEF890B6A}" destId="{A20971C4-872B-4D72-8BA3-022AA7384CC6}" srcOrd="4" destOrd="0" parTransId="{B03E7FDD-EA7C-404F-81D4-A9EF997AB241}" sibTransId="{EE4E6353-DA07-4DF2-8C55-7E74F03496ED}"/>
    <dgm:cxn modelId="{9E6453E8-88DF-4878-BD56-9826519A8C40}" type="presOf" srcId="{0AA0D307-B172-4F14-92B1-2713414621FA}" destId="{94E5E0BC-A6CC-42AF-9219-A851FBDAE3BA}" srcOrd="0" destOrd="0" presId="urn:microsoft.com/office/officeart/2005/8/layout/radial1"/>
    <dgm:cxn modelId="{2155D9AF-FF48-4062-A864-FC0EB3EAC6D6}" type="presParOf" srcId="{575BAB3E-1C8E-4ABB-AA3E-B0036B52DEC2}" destId="{5DC4CDAE-26D7-4A30-A43C-85B15974AD11}" srcOrd="0" destOrd="0" presId="urn:microsoft.com/office/officeart/2005/8/layout/radial1"/>
    <dgm:cxn modelId="{1F5DD2AD-E89B-4FF6-8937-9F83D7FA1E28}" type="presParOf" srcId="{575BAB3E-1C8E-4ABB-AA3E-B0036B52DEC2}" destId="{44EA1D33-A077-419B-9288-902A62B2A566}" srcOrd="1" destOrd="0" presId="urn:microsoft.com/office/officeart/2005/8/layout/radial1"/>
    <dgm:cxn modelId="{E4FDFAB2-E462-44F4-A631-6C11B819ED06}" type="presParOf" srcId="{44EA1D33-A077-419B-9288-902A62B2A566}" destId="{A148F5F4-6E14-4DF6-99EA-CE343251F5AC}" srcOrd="0" destOrd="0" presId="urn:microsoft.com/office/officeart/2005/8/layout/radial1"/>
    <dgm:cxn modelId="{BA82BA8A-6FBA-4790-925B-B04FAD25F9F6}" type="presParOf" srcId="{575BAB3E-1C8E-4ABB-AA3E-B0036B52DEC2}" destId="{53790F62-B477-4987-BEC1-CD00F3A927C3}" srcOrd="2" destOrd="0" presId="urn:microsoft.com/office/officeart/2005/8/layout/radial1"/>
    <dgm:cxn modelId="{4B26284F-41B4-4758-8143-EFF4D1B46465}" type="presParOf" srcId="{575BAB3E-1C8E-4ABB-AA3E-B0036B52DEC2}" destId="{00C457CC-985D-4E24-9116-945F8324FCBB}" srcOrd="3" destOrd="0" presId="urn:microsoft.com/office/officeart/2005/8/layout/radial1"/>
    <dgm:cxn modelId="{CA9FBC19-5906-4B9B-B6CE-8D2542CDA838}" type="presParOf" srcId="{00C457CC-985D-4E24-9116-945F8324FCBB}" destId="{67051E64-4DF9-4A6C-9AD8-CD1863BCF9FB}" srcOrd="0" destOrd="0" presId="urn:microsoft.com/office/officeart/2005/8/layout/radial1"/>
    <dgm:cxn modelId="{0693F6B9-9610-48CE-8149-C1FB1AC99672}" type="presParOf" srcId="{575BAB3E-1C8E-4ABB-AA3E-B0036B52DEC2}" destId="{3100AA9E-5057-4F2A-8D5E-839588F02D7E}" srcOrd="4" destOrd="0" presId="urn:microsoft.com/office/officeart/2005/8/layout/radial1"/>
    <dgm:cxn modelId="{14EB21C6-2D20-40EC-B596-B28793DD5600}" type="presParOf" srcId="{575BAB3E-1C8E-4ABB-AA3E-B0036B52DEC2}" destId="{08210BA3-519C-45E1-8EEA-14BDE6C92C5C}" srcOrd="5" destOrd="0" presId="urn:microsoft.com/office/officeart/2005/8/layout/radial1"/>
    <dgm:cxn modelId="{BE729797-CECF-420A-AA32-394E2188CE40}" type="presParOf" srcId="{08210BA3-519C-45E1-8EEA-14BDE6C92C5C}" destId="{0B517035-D6EB-40A6-A7C2-8707AFAB413F}" srcOrd="0" destOrd="0" presId="urn:microsoft.com/office/officeart/2005/8/layout/radial1"/>
    <dgm:cxn modelId="{211F9B7C-2752-45BD-B245-DA75E1A673EA}" type="presParOf" srcId="{575BAB3E-1C8E-4ABB-AA3E-B0036B52DEC2}" destId="{5F821ABD-2ABC-4894-9067-50D1F6D82944}" srcOrd="6" destOrd="0" presId="urn:microsoft.com/office/officeart/2005/8/layout/radial1"/>
    <dgm:cxn modelId="{082D4EDE-9FEC-4443-A4ED-6160EC1B1CC2}" type="presParOf" srcId="{575BAB3E-1C8E-4ABB-AA3E-B0036B52DEC2}" destId="{51513AA4-A546-4CAB-8576-4B61B095CDBB}" srcOrd="7" destOrd="0" presId="urn:microsoft.com/office/officeart/2005/8/layout/radial1"/>
    <dgm:cxn modelId="{389BB431-A0D4-45AA-993A-DB78EF5D2B72}" type="presParOf" srcId="{51513AA4-A546-4CAB-8576-4B61B095CDBB}" destId="{B4D9380C-D3B1-4CB4-BDA0-F70C18EE6F1E}" srcOrd="0" destOrd="0" presId="urn:microsoft.com/office/officeart/2005/8/layout/radial1"/>
    <dgm:cxn modelId="{7AE94F05-F4D9-4193-B391-5189D1149B89}" type="presParOf" srcId="{575BAB3E-1C8E-4ABB-AA3E-B0036B52DEC2}" destId="{94E5E0BC-A6CC-42AF-9219-A851FBDAE3BA}" srcOrd="8" destOrd="0" presId="urn:microsoft.com/office/officeart/2005/8/layout/radial1"/>
    <dgm:cxn modelId="{7B4C866E-C870-4C92-9610-FB0B6419C307}" type="presParOf" srcId="{575BAB3E-1C8E-4ABB-AA3E-B0036B52DEC2}" destId="{8A572277-2D75-4FDF-855E-E539F8A47E2F}" srcOrd="9" destOrd="0" presId="urn:microsoft.com/office/officeart/2005/8/layout/radial1"/>
    <dgm:cxn modelId="{4A5007D8-ED56-4CD1-AF52-F864874D8E57}" type="presParOf" srcId="{8A572277-2D75-4FDF-855E-E539F8A47E2F}" destId="{9A902839-9042-4BA7-889E-77D4B9DA81EB}" srcOrd="0" destOrd="0" presId="urn:microsoft.com/office/officeart/2005/8/layout/radial1"/>
    <dgm:cxn modelId="{C0ADE888-669C-4641-9C1A-53F9EB557D18}" type="presParOf" srcId="{575BAB3E-1C8E-4ABB-AA3E-B0036B52DEC2}" destId="{AF7683F4-B9A8-44E7-A12D-4522F2DBBBDF}" srcOrd="10" destOrd="0" presId="urn:microsoft.com/office/officeart/2005/8/layout/radial1"/>
    <dgm:cxn modelId="{FC7E43BF-5810-462F-A807-F13619EDD095}" type="presParOf" srcId="{575BAB3E-1C8E-4ABB-AA3E-B0036B52DEC2}" destId="{97CB49E6-5FEE-4ACB-AD5B-E9703FC4C4E2}" srcOrd="11" destOrd="0" presId="urn:microsoft.com/office/officeart/2005/8/layout/radial1"/>
    <dgm:cxn modelId="{78F20FEF-49EF-4EC2-8DE1-409D8C672FE8}" type="presParOf" srcId="{97CB49E6-5FEE-4ACB-AD5B-E9703FC4C4E2}" destId="{7A2ED1F6-F2C5-4B9E-A482-24D4AD969417}" srcOrd="0" destOrd="0" presId="urn:microsoft.com/office/officeart/2005/8/layout/radial1"/>
    <dgm:cxn modelId="{706B9440-1127-4B76-BA74-6907A4C579EA}" type="presParOf" srcId="{575BAB3E-1C8E-4ABB-AA3E-B0036B52DEC2}" destId="{4833AA48-7810-46BD-AF27-6F50E903B830}" srcOrd="12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6DC20-783F-4A6C-B769-A6A7FE54E9AF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CE6FC-8EF2-433F-A72B-D7745BE9DC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399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394B71A-C718-4F13-8EDC-65AEA60670C4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7B8056B-E97E-4A50-9726-F5872AA032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94B71A-C718-4F13-8EDC-65AEA60670C4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B8056B-E97E-4A50-9726-F5872AA032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394B71A-C718-4F13-8EDC-65AEA60670C4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7B8056B-E97E-4A50-9726-F5872AA032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>
              <a:defRPr/>
            </a:pPr>
            <a:fld id="{F92F1912-DFB1-49FE-BCE4-B88E63ED7F81}" type="slidenum">
              <a:rPr lang="en-US" smtClean="0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73272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94B71A-C718-4F13-8EDC-65AEA60670C4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B8056B-E97E-4A50-9726-F5872AA032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394B71A-C718-4F13-8EDC-65AEA60670C4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7B8056B-E97E-4A50-9726-F5872AA032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94B71A-C718-4F13-8EDC-65AEA60670C4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B8056B-E97E-4A50-9726-F5872AA032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94B71A-C718-4F13-8EDC-65AEA60670C4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B8056B-E97E-4A50-9726-F5872AA032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94B71A-C718-4F13-8EDC-65AEA60670C4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B8056B-E97E-4A50-9726-F5872AA032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394B71A-C718-4F13-8EDC-65AEA60670C4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B8056B-E97E-4A50-9726-F5872AA032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94B71A-C718-4F13-8EDC-65AEA60670C4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B8056B-E97E-4A50-9726-F5872AA032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394B71A-C718-4F13-8EDC-65AEA60670C4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7B8056B-E97E-4A50-9726-F5872AA0326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4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394B71A-C718-4F13-8EDC-65AEA60670C4}" type="datetimeFigureOut">
              <a:rPr lang="en-US" smtClean="0"/>
              <a:pPr/>
              <a:t>9/22/2021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7B8056B-E97E-4A50-9726-F5872AA0326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isaritiaw@gmail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isaritiaw@gmail.com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410200" y="5105400"/>
            <a:ext cx="3429000" cy="124649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r"/>
            <a:r>
              <a:rPr lang="th-TH" sz="2500" b="1" dirty="0" smtClean="0">
                <a:solidFill>
                  <a:schemeClr val="bg1"/>
                </a:solidFill>
              </a:rPr>
              <a:t>อ. อิสรี ไพเราะ (อ.ต๊ะ)</a:t>
            </a:r>
          </a:p>
          <a:p>
            <a:pPr algn="r"/>
            <a:r>
              <a:rPr lang="en-US" sz="2500" b="1" dirty="0" smtClean="0">
                <a:solidFill>
                  <a:schemeClr val="bg1"/>
                </a:solidFill>
                <a:hlinkClick r:id="rId2"/>
              </a:rPr>
              <a:t>isaritiaw@gmail.com</a:t>
            </a:r>
            <a:endParaRPr lang="th-TH" sz="2500" b="1" dirty="0" smtClean="0">
              <a:solidFill>
                <a:schemeClr val="bg1"/>
              </a:solidFill>
            </a:endParaRPr>
          </a:p>
          <a:p>
            <a:pPr algn="r"/>
            <a:r>
              <a:rPr lang="en-US" sz="2500" b="1" dirty="0" smtClean="0">
                <a:solidFill>
                  <a:schemeClr val="bg1"/>
                </a:solidFill>
              </a:rPr>
              <a:t>MB. </a:t>
            </a:r>
            <a:r>
              <a:rPr lang="th-TH" sz="2500" b="1" dirty="0" smtClean="0">
                <a:solidFill>
                  <a:schemeClr val="bg1"/>
                </a:solidFill>
              </a:rPr>
              <a:t>084</a:t>
            </a:r>
            <a:r>
              <a:rPr lang="en-US" sz="2500" b="1" dirty="0" smtClean="0">
                <a:solidFill>
                  <a:schemeClr val="bg1"/>
                </a:solidFill>
              </a:rPr>
              <a:t>-</a:t>
            </a:r>
            <a:r>
              <a:rPr lang="th-TH" sz="2500" b="1" dirty="0" smtClean="0">
                <a:solidFill>
                  <a:schemeClr val="bg1"/>
                </a:solidFill>
              </a:rPr>
              <a:t>336</a:t>
            </a:r>
            <a:r>
              <a:rPr lang="en-US" sz="2500" b="1" dirty="0" smtClean="0">
                <a:solidFill>
                  <a:schemeClr val="bg1"/>
                </a:solidFill>
              </a:rPr>
              <a:t>-</a:t>
            </a:r>
            <a:r>
              <a:rPr lang="th-TH" sz="2500" b="1" dirty="0" smtClean="0">
                <a:solidFill>
                  <a:schemeClr val="bg1"/>
                </a:solidFill>
              </a:rPr>
              <a:t>6880</a:t>
            </a:r>
            <a:endParaRPr lang="en-US" sz="2500" dirty="0">
              <a:solidFill>
                <a:schemeClr val="bg1"/>
              </a:solidFill>
            </a:endParaRPr>
          </a:p>
        </p:txBody>
      </p:sp>
      <p:pic>
        <p:nvPicPr>
          <p:cNvPr id="31746" name="Picture 2" descr="http://www.theiiat.or.th/media/km/thumbnail/20/90210141120/nw-902101411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86200"/>
            <a:ext cx="2895600" cy="2362200"/>
          </a:xfrm>
          <a:prstGeom prst="rect">
            <a:avLst/>
          </a:prstGeom>
          <a:noFill/>
        </p:spPr>
      </p:pic>
      <p:pic>
        <p:nvPicPr>
          <p:cNvPr id="31748" name="Picture 4" descr="http://www.oknation.net/blog/home/blog_data/202/31202/images/teamwor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685800"/>
            <a:ext cx="2819400" cy="2362200"/>
          </a:xfrm>
          <a:prstGeom prst="rect">
            <a:avLst/>
          </a:prstGeom>
          <a:noFill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276600" y="1981200"/>
            <a:ext cx="58674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214290"/>
            <a:ext cx="2619404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3200" b="1">
                <a:solidFill>
                  <a:schemeClr val="bg1"/>
                </a:solidFill>
              </a:rPr>
              <a:t>Week  11 - AF mid 3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581400" y="1676400"/>
            <a:ext cx="5943600" cy="28416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การ</a:t>
            </a:r>
            <a:r>
              <a:rPr lang="th-TH" sz="4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โฆษณาผ่านสื่อ</a:t>
            </a:r>
            <a:r>
              <a:rPr kumimoji="0" lang="th-TH" sz="4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ดิจิทัล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4400" dirty="0" smtClean="0">
                <a:solidFill>
                  <a:schemeClr val="accent6"/>
                </a:solidFill>
              </a:rPr>
              <a:t>AMC4301</a:t>
            </a:r>
            <a:r>
              <a:rPr lang="en-US" sz="4400" dirty="0" smtClean="0"/>
              <a:t> 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7325"/>
            <a:ext cx="8229600" cy="812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th-TH" b="1" smtClean="0">
                <a:solidFill>
                  <a:srgbClr val="00CC00"/>
                </a:solidFill>
                <a:latin typeface="Browallia New" pitchFamily="34" charset="-34"/>
                <a:cs typeface="FreesiaUPC" pitchFamily="34" charset="-34"/>
              </a:rPr>
              <a:t>ขั้น</a:t>
            </a:r>
            <a:r>
              <a:rPr lang="en-US" b="1" smtClean="0">
                <a:solidFill>
                  <a:srgbClr val="00CC00"/>
                </a:solidFill>
                <a:latin typeface="Browallia New" pitchFamily="34" charset="-34"/>
                <a:cs typeface="FreesiaUPC" pitchFamily="34" charset="-34"/>
              </a:rPr>
              <a:t> 1 : </a:t>
            </a:r>
            <a:r>
              <a:rPr lang="th-TH" b="1" smtClean="0">
                <a:solidFill>
                  <a:srgbClr val="00CC00"/>
                </a:solidFill>
                <a:latin typeface="Browallia New" pitchFamily="34" charset="-34"/>
                <a:cs typeface="FreesiaUPC" pitchFamily="34" charset="-34"/>
              </a:rPr>
              <a:t>กำหนดวัตถุประสงค์ (</a:t>
            </a:r>
            <a:r>
              <a:rPr lang="en-US" b="1" smtClean="0">
                <a:solidFill>
                  <a:srgbClr val="00CC00"/>
                </a:solidFill>
                <a:latin typeface="Browallia New" pitchFamily="34" charset="-34"/>
                <a:cs typeface="FreesiaUPC" pitchFamily="34" charset="-34"/>
              </a:rPr>
              <a:t>Set Objective</a:t>
            </a:r>
            <a:r>
              <a:rPr lang="th-TH" b="1" smtClean="0">
                <a:solidFill>
                  <a:srgbClr val="00CC00"/>
                </a:solidFill>
                <a:latin typeface="Browallia New" pitchFamily="34" charset="-34"/>
                <a:cs typeface="FreesiaUPC" pitchFamily="34" charset="-34"/>
              </a:rPr>
              <a:t>)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143000" y="1279525"/>
            <a:ext cx="7750175" cy="50069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h-TH" sz="3600" b="1" smtClean="0">
                <a:latin typeface="Browallia New" pitchFamily="34" charset="-34"/>
                <a:cs typeface="FreesiaUPC" pitchFamily="34" charset="-34"/>
              </a:rPr>
              <a:t>การรักษาฐานลูกค้าปัจจุบัน (</a:t>
            </a:r>
            <a:r>
              <a:rPr lang="en-US" sz="4000" b="1" smtClean="0">
                <a:latin typeface="Browallia New" pitchFamily="34" charset="-34"/>
                <a:cs typeface="FreesiaUPC" pitchFamily="34" charset="-34"/>
              </a:rPr>
              <a:t>Customer Retention</a:t>
            </a:r>
            <a:r>
              <a:rPr lang="th-TH" sz="3600" b="1" smtClean="0">
                <a:latin typeface="Browallia New" pitchFamily="34" charset="-34"/>
                <a:cs typeface="FreesiaUPC" pitchFamily="34" charset="-34"/>
              </a:rPr>
              <a:t>)</a:t>
            </a:r>
          </a:p>
          <a:p>
            <a:pPr algn="thaiDist" eaLnBrk="1" hangingPunct="1">
              <a:buFontTx/>
              <a:buNone/>
            </a:pPr>
            <a:r>
              <a:rPr lang="th-TH" sz="3600" b="1" smtClean="0">
                <a:latin typeface="Browallia New" pitchFamily="34" charset="-34"/>
                <a:cs typeface="FreesiaUPC" pitchFamily="34" charset="-34"/>
              </a:rPr>
              <a:t>	</a:t>
            </a:r>
            <a:r>
              <a:rPr lang="en-US" sz="3600" b="1" smtClean="0">
                <a:latin typeface="Browallia New" pitchFamily="34" charset="-34"/>
                <a:cs typeface="FreesiaUPC" pitchFamily="34" charset="-34"/>
              </a:rPr>
              <a:t>	</a:t>
            </a:r>
            <a:r>
              <a:rPr lang="th-TH" sz="3600" b="1" smtClean="0">
                <a:latin typeface="Browallia New" pitchFamily="34" charset="-34"/>
                <a:cs typeface="FreesiaUPC" pitchFamily="34" charset="-34"/>
              </a:rPr>
              <a:t>เป็นความพยายามในการสร้างความพึงพอใจให้แก่ลูกค้าซึ่งยังผลให้ธุรกิจ</a:t>
            </a:r>
            <a:endParaRPr lang="en-US" sz="3600" b="1" smtClean="0">
              <a:latin typeface="Browallia New" pitchFamily="34" charset="-34"/>
              <a:cs typeface="FreesiaUPC" pitchFamily="34" charset="-34"/>
            </a:endParaRPr>
          </a:p>
          <a:p>
            <a:pPr algn="thaiDist" eaLnBrk="1" hangingPunct="1">
              <a:buFontTx/>
              <a:buNone/>
            </a:pPr>
            <a:r>
              <a:rPr lang="en-US" sz="3600" b="1" smtClean="0">
                <a:latin typeface="Browallia New" pitchFamily="34" charset="-34"/>
                <a:cs typeface="FreesiaUPC" pitchFamily="34" charset="-34"/>
              </a:rPr>
              <a:t>		</a:t>
            </a:r>
            <a:r>
              <a:rPr lang="th-TH" sz="3600" b="1" smtClean="0">
                <a:latin typeface="Browallia New" pitchFamily="34" charset="-34"/>
                <a:cs typeface="FreesiaUPC" pitchFamily="34" charset="-34"/>
              </a:rPr>
              <a:t>สามารถสร้างผลกำไรได้อย่างต่อเนื่อง ด้วยการรักษาความพอใจให้คงอยู่ </a:t>
            </a:r>
            <a:endParaRPr lang="en-US" sz="3600" b="1" smtClean="0">
              <a:latin typeface="Browallia New" pitchFamily="34" charset="-34"/>
              <a:cs typeface="FreesiaUPC" pitchFamily="34" charset="-34"/>
            </a:endParaRPr>
          </a:p>
          <a:p>
            <a:pPr algn="thaiDist" eaLnBrk="1" hangingPunct="1">
              <a:buFontTx/>
              <a:buNone/>
            </a:pPr>
            <a:r>
              <a:rPr lang="en-US" sz="3600" b="1" smtClean="0">
                <a:latin typeface="Browallia New" pitchFamily="34" charset="-34"/>
                <a:cs typeface="FreesiaUPC" pitchFamily="34" charset="-34"/>
              </a:rPr>
              <a:t>		</a:t>
            </a:r>
            <a:r>
              <a:rPr lang="th-TH" sz="3600" b="1" smtClean="0">
                <a:latin typeface="Browallia New" pitchFamily="34" charset="-34"/>
                <a:cs typeface="FreesiaUPC" pitchFamily="34" charset="-34"/>
              </a:rPr>
              <a:t>ซึ่งกระบวนการนี้มีความเกี่ยวเนื่องกับการบริหารความสัมพันธ์กับลูกค้า (</a:t>
            </a:r>
            <a:r>
              <a:rPr lang="en-US" sz="3600" b="1" smtClean="0">
                <a:latin typeface="Browallia New" pitchFamily="34" charset="-34"/>
                <a:cs typeface="FreesiaUPC" pitchFamily="34" charset="-34"/>
              </a:rPr>
              <a:t>Customer Relation Management: CRM</a:t>
            </a:r>
            <a:r>
              <a:rPr lang="th-TH" sz="3600" b="1" smtClean="0">
                <a:latin typeface="Browallia New" pitchFamily="34" charset="-34"/>
                <a:cs typeface="FreesiaUPC" pitchFamily="34" charset="-34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7325"/>
            <a:ext cx="8229600" cy="812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th-TH" b="1" smtClean="0">
                <a:solidFill>
                  <a:srgbClr val="00CC00"/>
                </a:solidFill>
                <a:latin typeface="Browallia New" pitchFamily="34" charset="-34"/>
                <a:cs typeface="FreesiaUPC" pitchFamily="34" charset="-34"/>
              </a:rPr>
              <a:t>ขั้น</a:t>
            </a:r>
            <a:r>
              <a:rPr lang="en-US" b="1" smtClean="0">
                <a:solidFill>
                  <a:srgbClr val="00CC00"/>
                </a:solidFill>
                <a:latin typeface="Browallia New" pitchFamily="34" charset="-34"/>
                <a:cs typeface="FreesiaUPC" pitchFamily="34" charset="-34"/>
              </a:rPr>
              <a:t> 1 : </a:t>
            </a:r>
            <a:r>
              <a:rPr lang="th-TH" b="1" smtClean="0">
                <a:solidFill>
                  <a:srgbClr val="00CC00"/>
                </a:solidFill>
                <a:latin typeface="Browallia New" pitchFamily="34" charset="-34"/>
                <a:cs typeface="FreesiaUPC" pitchFamily="34" charset="-34"/>
              </a:rPr>
              <a:t>กำหนดวัตถุประสงค์ (</a:t>
            </a:r>
            <a:r>
              <a:rPr lang="en-US" b="1" smtClean="0">
                <a:solidFill>
                  <a:srgbClr val="00CC00"/>
                </a:solidFill>
                <a:latin typeface="Browallia New" pitchFamily="34" charset="-34"/>
                <a:cs typeface="FreesiaUPC" pitchFamily="34" charset="-34"/>
              </a:rPr>
              <a:t>Set Objective</a:t>
            </a:r>
            <a:r>
              <a:rPr lang="th-TH" b="1" smtClean="0">
                <a:solidFill>
                  <a:srgbClr val="00CC00"/>
                </a:solidFill>
                <a:latin typeface="Browallia New" pitchFamily="34" charset="-34"/>
                <a:cs typeface="FreesiaUPC" pitchFamily="34" charset="-34"/>
              </a:rPr>
              <a:t>)</a:t>
            </a:r>
          </a:p>
        </p:txBody>
      </p:sp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071563" y="1279525"/>
            <a:ext cx="7821612" cy="52451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h-TH" sz="3600" b="1" smtClean="0">
                <a:latin typeface="Browallia New" pitchFamily="34" charset="-34"/>
                <a:cs typeface="FreesiaUPC" pitchFamily="34" charset="-34"/>
              </a:rPr>
              <a:t>การสร้างความจงรักภักดีในตราสินค้า (</a:t>
            </a:r>
            <a:r>
              <a:rPr lang="en-US" sz="3600" b="1" smtClean="0">
                <a:latin typeface="Browallia New" pitchFamily="34" charset="-34"/>
                <a:cs typeface="FreesiaUPC" pitchFamily="34" charset="-34"/>
              </a:rPr>
              <a:t>Brand Royalty</a:t>
            </a:r>
            <a:r>
              <a:rPr lang="th-TH" sz="3600" b="1" smtClean="0">
                <a:latin typeface="Browallia New" pitchFamily="34" charset="-34"/>
                <a:cs typeface="FreesiaUPC" pitchFamily="34" charset="-34"/>
              </a:rPr>
              <a:t>)</a:t>
            </a:r>
          </a:p>
          <a:p>
            <a:pPr algn="thaiDist" eaLnBrk="1" hangingPunct="1">
              <a:buFontTx/>
              <a:buNone/>
            </a:pPr>
            <a:r>
              <a:rPr lang="th-TH" sz="3600" b="1" smtClean="0">
                <a:latin typeface="Browallia New" pitchFamily="34" charset="-34"/>
                <a:cs typeface="FreesiaUPC" pitchFamily="34" charset="-34"/>
              </a:rPr>
              <a:t>	</a:t>
            </a:r>
            <a:r>
              <a:rPr lang="en-US" sz="3600" b="1" smtClean="0">
                <a:latin typeface="Browallia New" pitchFamily="34" charset="-34"/>
                <a:cs typeface="FreesiaUPC" pitchFamily="34" charset="-34"/>
              </a:rPr>
              <a:t>	</a:t>
            </a:r>
            <a:r>
              <a:rPr lang="th-TH" sz="3600" b="1" smtClean="0">
                <a:latin typeface="Browallia New" pitchFamily="34" charset="-34"/>
                <a:cs typeface="FreesiaUPC" pitchFamily="34" charset="-34"/>
              </a:rPr>
              <a:t>คือการที่ลูกค้ารักและเกิดความศรัทธาในตราสินค้าของธุรกิจและยากที่จะทำให้ลูกค้าเกิดการเปลี่ยนใจที่จะไปซื้อสินค้าอื่นแทน </a:t>
            </a:r>
            <a:endParaRPr lang="en-US" sz="3600" b="1" smtClean="0">
              <a:latin typeface="Browallia New" pitchFamily="34" charset="-34"/>
              <a:cs typeface="FreesiaUPC" pitchFamily="34" charset="-34"/>
            </a:endParaRPr>
          </a:p>
          <a:p>
            <a:pPr algn="thaiDist" eaLnBrk="1" hangingPunct="1">
              <a:buFontTx/>
              <a:buNone/>
            </a:pPr>
            <a:r>
              <a:rPr lang="en-US" sz="3600" b="1" smtClean="0">
                <a:latin typeface="Browallia New" pitchFamily="34" charset="-34"/>
                <a:cs typeface="FreesiaUPC" pitchFamily="34" charset="-34"/>
              </a:rPr>
              <a:t>		</a:t>
            </a:r>
            <a:r>
              <a:rPr lang="th-TH" sz="3600" b="1" smtClean="0">
                <a:latin typeface="Browallia New" pitchFamily="34" charset="-34"/>
                <a:cs typeface="FreesiaUPC" pitchFamily="34" charset="-34"/>
              </a:rPr>
              <a:t>ซึ่งการสร้างความจงรักภักดีจะส่งผลต่อการลดต้นทุนทางการตลาดในระยะยาว สร้างความไว้วางใจให้แก่ลูกค้า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7325"/>
            <a:ext cx="8229600" cy="812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th-TH" b="1" smtClean="0">
                <a:solidFill>
                  <a:srgbClr val="00CC00"/>
                </a:solidFill>
                <a:latin typeface="Browallia New" pitchFamily="34" charset="-34"/>
                <a:cs typeface="FreesiaUPC" pitchFamily="34" charset="-34"/>
              </a:rPr>
              <a:t>ขั้น</a:t>
            </a:r>
            <a:r>
              <a:rPr lang="en-US" b="1" smtClean="0">
                <a:solidFill>
                  <a:srgbClr val="00CC00"/>
                </a:solidFill>
                <a:latin typeface="Browallia New" pitchFamily="34" charset="-34"/>
                <a:cs typeface="FreesiaUPC" pitchFamily="34" charset="-34"/>
              </a:rPr>
              <a:t> 2 : </a:t>
            </a:r>
            <a:r>
              <a:rPr lang="th-TH" b="1" smtClean="0">
                <a:solidFill>
                  <a:srgbClr val="00CC00"/>
                </a:solidFill>
                <a:latin typeface="Browallia New" pitchFamily="34" charset="-34"/>
                <a:cs typeface="FreesiaUPC" pitchFamily="34" charset="-34"/>
              </a:rPr>
              <a:t>กำหนดกลุ่มเป้าหมายด้วยวิธี</a:t>
            </a:r>
            <a:r>
              <a:rPr lang="en-US" b="1" smtClean="0">
                <a:solidFill>
                  <a:srgbClr val="00CC00"/>
                </a:solidFill>
                <a:latin typeface="Browallia New" pitchFamily="34" charset="-34"/>
                <a:cs typeface="FreesiaUPC" pitchFamily="34" charset="-34"/>
              </a:rPr>
              <a:t> 5W+1H</a:t>
            </a:r>
            <a:endParaRPr lang="th-TH" b="1" smtClean="0">
              <a:solidFill>
                <a:srgbClr val="00CC00"/>
              </a:solidFill>
              <a:latin typeface="Browallia New" pitchFamily="34" charset="-34"/>
              <a:cs typeface="FreesiaUPC" pitchFamily="34" charset="-34"/>
            </a:endParaRP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 bwMode="auto">
          <a:xfrm>
            <a:off x="1428750" y="1214438"/>
            <a:ext cx="7572375" cy="51879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indent="-742950" eaLnBrk="1" hangingPunct="1">
              <a:buFontTx/>
              <a:buNone/>
            </a:pPr>
            <a:r>
              <a:rPr lang="en-US" sz="3600" smtClean="0">
                <a:latin typeface="Browallia New" pitchFamily="34" charset="-34"/>
                <a:cs typeface="FreesiaUPC" pitchFamily="34" charset="-34"/>
              </a:rPr>
              <a:t>	</a:t>
            </a:r>
            <a:r>
              <a:rPr lang="th-TH" sz="3600" b="1" smtClean="0">
                <a:latin typeface="Browallia New" pitchFamily="34" charset="-34"/>
                <a:cs typeface="FreesiaUPC" pitchFamily="34" charset="-34"/>
              </a:rPr>
              <a:t>วิเคราะห์กลุ่มเป้าหมายของเว็บไซต์ ดังนี้</a:t>
            </a:r>
          </a:p>
          <a:p>
            <a:pPr marL="742950" indent="-742950" eaLnBrk="1" hangingPunct="1">
              <a:buFont typeface="Wingdings" pitchFamily="2" charset="2"/>
              <a:buChar char="§"/>
            </a:pPr>
            <a:r>
              <a:rPr lang="en-US" sz="3600" b="1" smtClean="0">
                <a:latin typeface="Browallia New" pitchFamily="34" charset="-34"/>
                <a:cs typeface="FreesiaUPC" pitchFamily="34" charset="-34"/>
              </a:rPr>
              <a:t>Who	</a:t>
            </a:r>
            <a:r>
              <a:rPr lang="th-TH" sz="3600" b="1" smtClean="0">
                <a:latin typeface="Browallia New" pitchFamily="34" charset="-34"/>
                <a:cs typeface="FreesiaUPC" pitchFamily="34" charset="-34"/>
              </a:rPr>
              <a:t>ลูกค้าคือใคร  </a:t>
            </a:r>
            <a:r>
              <a:rPr lang="th-TH" b="1" smtClean="0">
                <a:solidFill>
                  <a:srgbClr val="187476"/>
                </a:solidFill>
                <a:latin typeface="Browallia New" pitchFamily="34" charset="-34"/>
                <a:cs typeface="FreesiaUPC" pitchFamily="34" charset="-34"/>
              </a:rPr>
              <a:t>(อายุ, เพศ, การศึกษา, ฐานเงินเดือน, อาชีพ-กลุ่มธุรกิจ, ความชอบ ฯลฯ)</a:t>
            </a:r>
            <a:endParaRPr lang="en-US" sz="3600" b="1" smtClean="0">
              <a:solidFill>
                <a:srgbClr val="187476"/>
              </a:solidFill>
              <a:latin typeface="Browallia New" pitchFamily="34" charset="-34"/>
              <a:cs typeface="FreesiaUPC" pitchFamily="34" charset="-34"/>
            </a:endParaRPr>
          </a:p>
          <a:p>
            <a:pPr marL="742950" indent="-742950" eaLnBrk="1" hangingPunct="1">
              <a:buFont typeface="Wingdings" pitchFamily="2" charset="2"/>
              <a:buChar char="§"/>
            </a:pPr>
            <a:r>
              <a:rPr lang="en-US" sz="3600" b="1" smtClean="0">
                <a:latin typeface="Browallia New" pitchFamily="34" charset="-34"/>
                <a:cs typeface="FreesiaUPC" pitchFamily="34" charset="-34"/>
              </a:rPr>
              <a:t>Where</a:t>
            </a:r>
            <a:r>
              <a:rPr lang="th-TH" sz="3600" b="1" smtClean="0">
                <a:latin typeface="Browallia New" pitchFamily="34" charset="-34"/>
                <a:cs typeface="FreesiaUPC" pitchFamily="34" charset="-34"/>
              </a:rPr>
              <a:t>	ลูกค้าอยู่ที่ไหน </a:t>
            </a:r>
            <a:r>
              <a:rPr lang="th-TH" sz="3600" b="1" smtClean="0">
                <a:solidFill>
                  <a:srgbClr val="187476"/>
                </a:solidFill>
                <a:latin typeface="Browallia New" pitchFamily="34" charset="-34"/>
                <a:cs typeface="FreesiaUPC" pitchFamily="34" charset="-34"/>
              </a:rPr>
              <a:t>(</a:t>
            </a:r>
            <a:r>
              <a:rPr lang="th-TH" b="1" smtClean="0">
                <a:solidFill>
                  <a:srgbClr val="187476"/>
                </a:solidFill>
                <a:latin typeface="Browallia New" pitchFamily="34" charset="-34"/>
                <a:cs typeface="FreesiaUPC" pitchFamily="34" charset="-34"/>
              </a:rPr>
              <a:t>สถานที่เว็บไซต์)</a:t>
            </a:r>
            <a:endParaRPr lang="en-US" sz="3600" b="1" smtClean="0">
              <a:solidFill>
                <a:srgbClr val="187476"/>
              </a:solidFill>
              <a:latin typeface="Browallia New" pitchFamily="34" charset="-34"/>
              <a:cs typeface="FreesiaUPC" pitchFamily="34" charset="-34"/>
            </a:endParaRPr>
          </a:p>
          <a:p>
            <a:pPr marL="742950" indent="-742950" eaLnBrk="1" hangingPunct="1">
              <a:buFont typeface="Wingdings" pitchFamily="2" charset="2"/>
              <a:buChar char="§"/>
            </a:pPr>
            <a:r>
              <a:rPr lang="en-US" sz="3600" b="1" smtClean="0">
                <a:latin typeface="Browallia New" pitchFamily="34" charset="-34"/>
                <a:cs typeface="FreesiaUPC" pitchFamily="34" charset="-34"/>
              </a:rPr>
              <a:t>What</a:t>
            </a:r>
            <a:r>
              <a:rPr lang="th-TH" sz="3600" b="1" smtClean="0">
                <a:latin typeface="Browallia New" pitchFamily="34" charset="-34"/>
                <a:cs typeface="FreesiaUPC" pitchFamily="34" charset="-34"/>
              </a:rPr>
              <a:t>	อะไรคือสิ่งที่ลูกค้าต้องการ</a:t>
            </a:r>
            <a:endParaRPr lang="en-US" sz="3600" b="1" smtClean="0">
              <a:latin typeface="Browallia New" pitchFamily="34" charset="-34"/>
              <a:cs typeface="FreesiaUPC" pitchFamily="34" charset="-34"/>
            </a:endParaRPr>
          </a:p>
          <a:p>
            <a:pPr marL="742950" indent="-742950" eaLnBrk="1" hangingPunct="1">
              <a:buFont typeface="Wingdings" pitchFamily="2" charset="2"/>
              <a:buChar char="§"/>
            </a:pPr>
            <a:r>
              <a:rPr lang="en-US" sz="3600" b="1" smtClean="0">
                <a:latin typeface="Browallia New" pitchFamily="34" charset="-34"/>
                <a:cs typeface="FreesiaUPC" pitchFamily="34" charset="-34"/>
              </a:rPr>
              <a:t>Why</a:t>
            </a:r>
            <a:r>
              <a:rPr lang="th-TH" sz="3600" b="1" smtClean="0">
                <a:latin typeface="Browallia New" pitchFamily="34" charset="-34"/>
                <a:cs typeface="FreesiaUPC" pitchFamily="34" charset="-34"/>
              </a:rPr>
              <a:t>	ทำไมเค้าถึงต้องมาที่เรา </a:t>
            </a:r>
            <a:r>
              <a:rPr lang="en-US" b="1" smtClean="0">
                <a:solidFill>
                  <a:srgbClr val="187476"/>
                </a:solidFill>
                <a:latin typeface="Browallia New" pitchFamily="34" charset="-34"/>
                <a:cs typeface="FreesiaUPC" pitchFamily="34" charset="-34"/>
              </a:rPr>
              <a:t>(Online survey</a:t>
            </a:r>
            <a:r>
              <a:rPr lang="th-TH" b="1" smtClean="0">
                <a:solidFill>
                  <a:srgbClr val="187476"/>
                </a:solidFill>
                <a:latin typeface="Browallia New" pitchFamily="34" charset="-34"/>
                <a:cs typeface="FreesiaUPC" pitchFamily="34" charset="-34"/>
              </a:rPr>
              <a:t>)</a:t>
            </a:r>
            <a:endParaRPr lang="en-US" b="1" smtClean="0">
              <a:solidFill>
                <a:srgbClr val="187476"/>
              </a:solidFill>
              <a:latin typeface="Browallia New" pitchFamily="34" charset="-34"/>
              <a:cs typeface="FreesiaUPC" pitchFamily="34" charset="-34"/>
            </a:endParaRPr>
          </a:p>
          <a:p>
            <a:pPr marL="742950" indent="-742950" eaLnBrk="1" hangingPunct="1">
              <a:buFont typeface="Wingdings" pitchFamily="2" charset="2"/>
              <a:buChar char="§"/>
            </a:pPr>
            <a:r>
              <a:rPr lang="en-US" sz="3600" b="1" smtClean="0">
                <a:latin typeface="Browallia New" pitchFamily="34" charset="-34"/>
                <a:cs typeface="FreesiaUPC" pitchFamily="34" charset="-34"/>
              </a:rPr>
              <a:t>When</a:t>
            </a:r>
            <a:r>
              <a:rPr lang="th-TH" sz="3600" b="1" smtClean="0">
                <a:latin typeface="Browallia New" pitchFamily="34" charset="-34"/>
                <a:cs typeface="FreesiaUPC" pitchFamily="34" charset="-34"/>
              </a:rPr>
              <a:t>	เมื่อไรที่เค้าต้องการเรา</a:t>
            </a:r>
            <a:endParaRPr lang="en-US" sz="3600" b="1" smtClean="0">
              <a:latin typeface="Browallia New" pitchFamily="34" charset="-34"/>
              <a:cs typeface="FreesiaUPC" pitchFamily="34" charset="-34"/>
            </a:endParaRPr>
          </a:p>
          <a:p>
            <a:pPr marL="742950" indent="-742950" eaLnBrk="1" hangingPunct="1">
              <a:buFont typeface="Wingdings" pitchFamily="2" charset="2"/>
              <a:buChar char="§"/>
            </a:pPr>
            <a:r>
              <a:rPr lang="en-US" sz="3600" b="1" smtClean="0">
                <a:latin typeface="Browallia New" pitchFamily="34" charset="-34"/>
                <a:cs typeface="FreesiaUPC" pitchFamily="34" charset="-34"/>
              </a:rPr>
              <a:t>How</a:t>
            </a:r>
            <a:r>
              <a:rPr lang="th-TH" sz="3600" b="1" smtClean="0">
                <a:latin typeface="Browallia New" pitchFamily="34" charset="-34"/>
                <a:cs typeface="FreesiaUPC" pitchFamily="34" charset="-34"/>
              </a:rPr>
              <a:t>	เราจะทำอย่างไร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7"/>
          <p:cNvPicPr>
            <a:picLocks noChangeAspect="1" noChangeArrowheads="1"/>
          </p:cNvPicPr>
          <p:nvPr/>
        </p:nvPicPr>
        <p:blipFill>
          <a:blip r:embed="rId2"/>
          <a:srcRect l="624" t="18182" r="25455" b="7878"/>
          <a:stretch>
            <a:fillRect/>
          </a:stretch>
        </p:blipFill>
        <p:spPr bwMode="auto">
          <a:xfrm>
            <a:off x="642938" y="1571625"/>
            <a:ext cx="7786687" cy="508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296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th-TH" b="1" smtClean="0">
                <a:solidFill>
                  <a:srgbClr val="187476"/>
                </a:solidFill>
                <a:latin typeface="Browallia New" pitchFamily="34" charset="-34"/>
                <a:cs typeface="FreesiaUPC" pitchFamily="34" charset="-34"/>
              </a:rPr>
              <a:t>ตัวอย่างเว็บไซต์ขายแหวนหมั้น แหวนแต่งงาน</a:t>
            </a:r>
            <a:r>
              <a:rPr lang="en-US" b="1" smtClean="0">
                <a:solidFill>
                  <a:srgbClr val="187476"/>
                </a:solidFill>
                <a:latin typeface="Browallia New" pitchFamily="34" charset="-34"/>
                <a:cs typeface="FreesiaUPC" pitchFamily="34" charset="-34"/>
              </a:rPr>
              <a:t/>
            </a:r>
            <a:br>
              <a:rPr lang="en-US" b="1" smtClean="0">
                <a:solidFill>
                  <a:srgbClr val="187476"/>
                </a:solidFill>
                <a:latin typeface="Browallia New" pitchFamily="34" charset="-34"/>
                <a:cs typeface="FreesiaUPC" pitchFamily="34" charset="-34"/>
              </a:rPr>
            </a:br>
            <a:r>
              <a:rPr lang="en-US" b="1" smtClean="0">
                <a:solidFill>
                  <a:srgbClr val="187476"/>
                </a:solidFill>
                <a:latin typeface="Browallia New" pitchFamily="34" charset="-34"/>
                <a:cs typeface="FreesiaUPC" pitchFamily="34" charset="-34"/>
              </a:rPr>
              <a:t>WWW.MONDERA.COM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928688" y="2000250"/>
            <a:ext cx="7858125" cy="4572000"/>
          </a:xfrm>
          <a:prstGeom prst="rect">
            <a:avLst/>
          </a:prstGeom>
        </p:spPr>
        <p:txBody>
          <a:bodyPr/>
          <a:lstStyle/>
          <a:p>
            <a:pPr marL="742950" indent="-742950">
              <a:spcBef>
                <a:spcPct val="20000"/>
              </a:spcBef>
              <a:defRPr/>
            </a:pPr>
            <a:r>
              <a:rPr lang="en-US" sz="3600" kern="0" dirty="0">
                <a:latin typeface="Browallia New" pitchFamily="34" charset="-34"/>
                <a:cs typeface="FreesiaUPC" pitchFamily="34" charset="-34"/>
              </a:rPr>
              <a:t>	</a:t>
            </a:r>
            <a:r>
              <a:rPr lang="th-TH" sz="3600" b="1" kern="0" dirty="0">
                <a:latin typeface="Browallia New" pitchFamily="34" charset="-34"/>
                <a:cs typeface="FreesiaUPC" pitchFamily="34" charset="-34"/>
              </a:rPr>
              <a:t>วิเคราะห์กลุ่มเป้าหมายของเว็บไซต์ ดังนี้</a:t>
            </a:r>
          </a:p>
          <a:p>
            <a:pPr marL="742950" indent="-74295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3600" b="1" kern="0" dirty="0">
                <a:latin typeface="Browallia New" pitchFamily="34" charset="-34"/>
                <a:cs typeface="FreesiaUPC" pitchFamily="34" charset="-34"/>
              </a:rPr>
              <a:t>Who	</a:t>
            </a:r>
            <a:r>
              <a:rPr lang="th-TH" sz="3600" b="1" kern="0" dirty="0">
                <a:latin typeface="Browallia New" pitchFamily="34" charset="-34"/>
                <a:cs typeface="FreesiaUPC" pitchFamily="34" charset="-34"/>
              </a:rPr>
              <a:t>ลูกค้าคือ </a:t>
            </a:r>
            <a:r>
              <a:rPr lang="en-US" sz="3600" b="1" dirty="0" err="1">
                <a:solidFill>
                  <a:srgbClr val="000099"/>
                </a:solidFill>
                <a:latin typeface="Browallia New" pitchFamily="34" charset="-34"/>
                <a:cs typeface="FreesiaUPC" pitchFamily="34" charset="-34"/>
              </a:rPr>
              <a:t>ผู้ชายที่กำลังจะแต่งงานอายุ</a:t>
            </a:r>
            <a:r>
              <a:rPr lang="en-US" sz="3600" b="1" dirty="0">
                <a:solidFill>
                  <a:srgbClr val="000099"/>
                </a:solidFill>
                <a:latin typeface="Browallia New" pitchFamily="34" charset="-34"/>
                <a:cs typeface="FreesiaUPC" pitchFamily="34" charset="-34"/>
              </a:rPr>
              <a:t> 25 – 35 </a:t>
            </a:r>
            <a:r>
              <a:rPr lang="en-US" sz="3600" b="1" dirty="0" err="1">
                <a:solidFill>
                  <a:srgbClr val="000099"/>
                </a:solidFill>
                <a:latin typeface="Browallia New" pitchFamily="34" charset="-34"/>
                <a:cs typeface="FreesiaUPC" pitchFamily="34" charset="-34"/>
              </a:rPr>
              <a:t>ปี</a:t>
            </a:r>
            <a:endParaRPr lang="en-US" sz="3600" b="1" kern="0" dirty="0">
              <a:solidFill>
                <a:srgbClr val="187476"/>
              </a:solidFill>
              <a:latin typeface="Browallia New" pitchFamily="34" charset="-34"/>
              <a:cs typeface="FreesiaUPC" pitchFamily="34" charset="-34"/>
            </a:endParaRPr>
          </a:p>
          <a:p>
            <a:pPr marL="742950" indent="-74295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3600" b="1" kern="0" dirty="0">
                <a:latin typeface="Browallia New" pitchFamily="34" charset="-34"/>
                <a:cs typeface="FreesiaUPC" pitchFamily="34" charset="-34"/>
              </a:rPr>
              <a:t>Where</a:t>
            </a:r>
            <a:r>
              <a:rPr lang="th-TH" sz="3600" b="1" kern="0" dirty="0">
                <a:latin typeface="Browallia New" pitchFamily="34" charset="-34"/>
                <a:cs typeface="FreesiaUPC" pitchFamily="34" charset="-34"/>
              </a:rPr>
              <a:t>	ลูกค้าอยู่ที่</a:t>
            </a:r>
            <a:r>
              <a:rPr lang="en-US" sz="3600" b="1" dirty="0">
                <a:solidFill>
                  <a:srgbClr val="000099"/>
                </a:solidFill>
                <a:latin typeface="Browallia New" pitchFamily="34" charset="-34"/>
                <a:cs typeface="FreesiaUPC" pitchFamily="34" charset="-34"/>
              </a:rPr>
              <a:t> USA</a:t>
            </a:r>
            <a:endParaRPr lang="en-US" sz="3600" b="1" kern="0" dirty="0">
              <a:solidFill>
                <a:srgbClr val="187476"/>
              </a:solidFill>
              <a:latin typeface="Browallia New" pitchFamily="34" charset="-34"/>
              <a:cs typeface="FreesiaUPC" pitchFamily="34" charset="-34"/>
            </a:endParaRPr>
          </a:p>
          <a:p>
            <a:pPr marL="742950" indent="-74295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3600" b="1" kern="0" dirty="0">
                <a:latin typeface="Browallia New" pitchFamily="34" charset="-34"/>
                <a:cs typeface="FreesiaUPC" pitchFamily="34" charset="-34"/>
              </a:rPr>
              <a:t>What</a:t>
            </a:r>
            <a:r>
              <a:rPr lang="th-TH" sz="3600" b="1" kern="0" dirty="0">
                <a:latin typeface="Browallia New" pitchFamily="34" charset="-34"/>
                <a:cs typeface="FreesiaUPC" pitchFamily="34" charset="-34"/>
              </a:rPr>
              <a:t>	สิ่งที่ลูกค้าต้องการ คือ </a:t>
            </a:r>
            <a:r>
              <a:rPr lang="en-US" sz="3600" b="1" dirty="0" err="1">
                <a:solidFill>
                  <a:srgbClr val="000099"/>
                </a:solidFill>
                <a:latin typeface="Browallia New" pitchFamily="34" charset="-34"/>
                <a:cs typeface="FreesiaUPC" pitchFamily="34" charset="-34"/>
              </a:rPr>
              <a:t>แหวนหมั้น</a:t>
            </a:r>
            <a:r>
              <a:rPr lang="en-US" sz="3600" b="1" dirty="0">
                <a:solidFill>
                  <a:srgbClr val="000099"/>
                </a:solidFill>
                <a:latin typeface="Browallia New" pitchFamily="34" charset="-34"/>
                <a:cs typeface="FreesiaUPC" pitchFamily="34" charset="-34"/>
              </a:rPr>
              <a:t>  </a:t>
            </a:r>
            <a:r>
              <a:rPr lang="en-US" sz="3600" b="1" dirty="0" err="1">
                <a:solidFill>
                  <a:srgbClr val="000099"/>
                </a:solidFill>
                <a:latin typeface="Browallia New" pitchFamily="34" charset="-34"/>
                <a:cs typeface="FreesiaUPC" pitchFamily="34" charset="-34"/>
              </a:rPr>
              <a:t>แหวนแต่งงาน</a:t>
            </a:r>
            <a:r>
              <a:rPr lang="en-US" sz="3600" b="1" dirty="0">
                <a:solidFill>
                  <a:srgbClr val="000099"/>
                </a:solidFill>
                <a:latin typeface="Browallia New" pitchFamily="34" charset="-34"/>
                <a:cs typeface="FreesiaUPC" pitchFamily="34" charset="-34"/>
              </a:rPr>
              <a:t>  </a:t>
            </a:r>
            <a:r>
              <a:rPr lang="en-US" sz="3600" b="1" dirty="0" err="1">
                <a:solidFill>
                  <a:srgbClr val="000099"/>
                </a:solidFill>
                <a:latin typeface="Browallia New" pitchFamily="34" charset="-34"/>
                <a:cs typeface="FreesiaUPC" pitchFamily="34" charset="-34"/>
              </a:rPr>
              <a:t>เน้น</a:t>
            </a:r>
            <a:r>
              <a:rPr lang="th-TH" sz="3600" b="1" dirty="0">
                <a:solidFill>
                  <a:srgbClr val="000099"/>
                </a:solidFill>
                <a:latin typeface="Browallia New" pitchFamily="34" charset="-34"/>
                <a:cs typeface="FreesiaUPC" pitchFamily="34" charset="-34"/>
              </a:rPr>
              <a:t>ที่</a:t>
            </a:r>
            <a:r>
              <a:rPr lang="en-US" sz="3600" b="1" dirty="0" err="1">
                <a:solidFill>
                  <a:srgbClr val="000099"/>
                </a:solidFill>
                <a:latin typeface="Browallia New" pitchFamily="34" charset="-34"/>
                <a:cs typeface="FreesiaUPC" pitchFamily="34" charset="-34"/>
              </a:rPr>
              <a:t>คุณภาพและความคุ้มค่า</a:t>
            </a:r>
            <a:r>
              <a:rPr lang="en-US" sz="3600" b="1" dirty="0">
                <a:solidFill>
                  <a:srgbClr val="000099"/>
                </a:solidFill>
                <a:latin typeface="Browallia New" pitchFamily="34" charset="-34"/>
                <a:cs typeface="FreesiaUPC" pitchFamily="34" charset="-34"/>
              </a:rPr>
              <a:t> </a:t>
            </a:r>
            <a:r>
              <a:rPr lang="en-US" sz="3600" b="1" dirty="0" err="1">
                <a:solidFill>
                  <a:srgbClr val="000099"/>
                </a:solidFill>
                <a:latin typeface="Browallia New" pitchFamily="34" charset="-34"/>
                <a:cs typeface="FreesiaUPC" pitchFamily="34" charset="-34"/>
              </a:rPr>
              <a:t>Quality&amp;Value</a:t>
            </a:r>
            <a:endParaRPr lang="en-US" sz="3600" b="1" kern="0" dirty="0">
              <a:latin typeface="Browallia New" pitchFamily="34" charset="-34"/>
              <a:cs typeface="FreesiaUPC" pitchFamily="34" charset="-34"/>
            </a:endParaRPr>
          </a:p>
        </p:txBody>
      </p:sp>
      <p:sp>
        <p:nvSpPr>
          <p:cNvPr id="40963" name="Title 1"/>
          <p:cNvSpPr>
            <a:spLocks noGrp="1"/>
          </p:cNvSpPr>
          <p:nvPr>
            <p:ph type="title"/>
          </p:nvPr>
        </p:nvSpPr>
        <p:spPr bwMode="auto">
          <a:xfrm>
            <a:off x="71438" y="274638"/>
            <a:ext cx="8858250" cy="13684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th-TH" b="1" smtClean="0">
                <a:solidFill>
                  <a:srgbClr val="187476"/>
                </a:solidFill>
                <a:latin typeface="Browallia New" pitchFamily="34" charset="-34"/>
                <a:cs typeface="FreesiaUPC" pitchFamily="34" charset="-34"/>
              </a:rPr>
              <a:t>ตัวอย่างเว็บไซต์ขายแหวนหมั้น แหวนแต่งงาน </a:t>
            </a:r>
            <a:r>
              <a:rPr lang="en-US" b="1" smtClean="0">
                <a:solidFill>
                  <a:srgbClr val="187476"/>
                </a:solidFill>
                <a:latin typeface="Browallia New" pitchFamily="34" charset="-34"/>
                <a:cs typeface="FreesiaUPC" pitchFamily="34" charset="-34"/>
              </a:rPr>
              <a:t>WWW.MONDERA.COM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571500" y="1714500"/>
            <a:ext cx="8501063" cy="4643438"/>
          </a:xfrm>
          <a:prstGeom prst="rect">
            <a:avLst/>
          </a:prstGeom>
        </p:spPr>
        <p:txBody>
          <a:bodyPr/>
          <a:lstStyle/>
          <a:p>
            <a:pPr marL="742950" indent="-74295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3600" b="1" kern="0" dirty="0">
                <a:latin typeface="Browallia New" pitchFamily="34" charset="-34"/>
                <a:cs typeface="FreesiaUPC" pitchFamily="34" charset="-34"/>
              </a:rPr>
              <a:t>Why</a:t>
            </a:r>
            <a:r>
              <a:rPr lang="th-TH" sz="3600" b="1" kern="0" dirty="0">
                <a:latin typeface="Browallia New" pitchFamily="34" charset="-34"/>
                <a:cs typeface="FreesiaUPC" pitchFamily="34" charset="-34"/>
              </a:rPr>
              <a:t>	ลูกค้าต้องมาที่เรา เพราะ</a:t>
            </a:r>
            <a:r>
              <a:rPr lang="en-US" sz="3600" b="1" dirty="0" err="1">
                <a:solidFill>
                  <a:srgbClr val="000099"/>
                </a:solidFill>
                <a:latin typeface="Browallia New" pitchFamily="34" charset="-34"/>
                <a:cs typeface="FreesiaUPC" pitchFamily="34" charset="-34"/>
              </a:rPr>
              <a:t>มีผู้เชี่ยวชาญด้านเครื่องประดับคอยให้คำแนะนำ</a:t>
            </a:r>
            <a:r>
              <a:rPr lang="th-TH" sz="3600" b="1" dirty="0">
                <a:solidFill>
                  <a:srgbClr val="000099"/>
                </a:solidFill>
                <a:latin typeface="Browallia New" pitchFamily="34" charset="-34"/>
                <a:cs typeface="FreesiaUPC" pitchFamily="34" charset="-34"/>
              </a:rPr>
              <a:t>, มีการแต่งแหวนได้ด้วยตัวลูกค้าเอง , ส่งสินค้าฟรี ภายใน </a:t>
            </a:r>
            <a:r>
              <a:rPr lang="en-US" sz="3600" b="1" dirty="0">
                <a:solidFill>
                  <a:srgbClr val="000099"/>
                </a:solidFill>
                <a:latin typeface="Browallia New" pitchFamily="34" charset="-34"/>
                <a:cs typeface="FreesiaUPC" pitchFamily="34" charset="-34"/>
              </a:rPr>
              <a:t>30</a:t>
            </a:r>
            <a:r>
              <a:rPr lang="th-TH" sz="3600" b="1" dirty="0">
                <a:solidFill>
                  <a:srgbClr val="000099"/>
                </a:solidFill>
                <a:latin typeface="Browallia New" pitchFamily="34" charset="-34"/>
                <a:cs typeface="FreesiaUPC" pitchFamily="34" charset="-34"/>
              </a:rPr>
              <a:t> วันพร้อมคืนเงินประกัน</a:t>
            </a:r>
            <a:endParaRPr lang="th-TH" sz="3600" b="1" kern="0" dirty="0">
              <a:latin typeface="Browallia New" pitchFamily="34" charset="-34"/>
              <a:cs typeface="FreesiaUPC" pitchFamily="34" charset="-34"/>
            </a:endParaRPr>
          </a:p>
          <a:p>
            <a:pPr marL="742950" indent="-74295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3600" b="1" kern="0" dirty="0">
                <a:latin typeface="Browallia New" pitchFamily="34" charset="-34"/>
                <a:cs typeface="FreesiaUPC" pitchFamily="34" charset="-34"/>
              </a:rPr>
              <a:t>When</a:t>
            </a:r>
            <a:r>
              <a:rPr lang="th-TH" sz="3600" b="1" kern="0" dirty="0">
                <a:latin typeface="Browallia New" pitchFamily="34" charset="-34"/>
                <a:cs typeface="FreesiaUPC" pitchFamily="34" charset="-34"/>
              </a:rPr>
              <a:t>	ลูกค้าต้องการเรา ในช่วง เดือน </a:t>
            </a:r>
            <a:r>
              <a:rPr lang="en-US" sz="3600" b="1" dirty="0" err="1">
                <a:solidFill>
                  <a:srgbClr val="000099"/>
                </a:solidFill>
                <a:latin typeface="Browallia New" pitchFamily="34" charset="-34"/>
                <a:cs typeface="FreesiaUPC" pitchFamily="34" charset="-34"/>
              </a:rPr>
              <a:t>พ.ย</a:t>
            </a:r>
            <a:r>
              <a:rPr lang="en-US" sz="3600" b="1" dirty="0">
                <a:solidFill>
                  <a:srgbClr val="000099"/>
                </a:solidFill>
                <a:latin typeface="Browallia New" pitchFamily="34" charset="-34"/>
                <a:cs typeface="FreesiaUPC" pitchFamily="34" charset="-34"/>
              </a:rPr>
              <a:t>. - </a:t>
            </a:r>
            <a:r>
              <a:rPr lang="en-US" sz="3600" b="1" dirty="0" err="1">
                <a:solidFill>
                  <a:srgbClr val="000099"/>
                </a:solidFill>
                <a:latin typeface="Browallia New" pitchFamily="34" charset="-34"/>
                <a:cs typeface="FreesiaUPC" pitchFamily="34" charset="-34"/>
              </a:rPr>
              <a:t>ก.พ</a:t>
            </a:r>
            <a:r>
              <a:rPr lang="en-US" sz="3600" b="1" dirty="0">
                <a:solidFill>
                  <a:srgbClr val="000099"/>
                </a:solidFill>
                <a:latin typeface="Browallia New" pitchFamily="34" charset="-34"/>
                <a:cs typeface="FreesiaUPC" pitchFamily="34" charset="-34"/>
              </a:rPr>
              <a:t>. </a:t>
            </a:r>
            <a:r>
              <a:rPr lang="en-US" sz="3600" b="1" dirty="0" err="1">
                <a:solidFill>
                  <a:srgbClr val="000099"/>
                </a:solidFill>
                <a:latin typeface="Browallia New" pitchFamily="34" charset="-34"/>
                <a:cs typeface="FreesiaUPC" pitchFamily="34" charset="-34"/>
              </a:rPr>
              <a:t>ของทุกปี</a:t>
            </a:r>
            <a:r>
              <a:rPr lang="th-TH" sz="3600" b="1" dirty="0">
                <a:solidFill>
                  <a:srgbClr val="000099"/>
                </a:solidFill>
                <a:latin typeface="Browallia New" pitchFamily="34" charset="-34"/>
                <a:cs typeface="FreesiaUPC" pitchFamily="34" charset="-34"/>
              </a:rPr>
              <a:t> ซึ่ง</a:t>
            </a:r>
            <a:r>
              <a:rPr lang="en-US" sz="3600" b="1" dirty="0" err="1">
                <a:solidFill>
                  <a:srgbClr val="000099"/>
                </a:solidFill>
                <a:latin typeface="Browallia New" pitchFamily="34" charset="-34"/>
                <a:cs typeface="FreesiaUPC" pitchFamily="34" charset="-34"/>
              </a:rPr>
              <a:t>เป็นช่วงเวลาของการแต่งงาน</a:t>
            </a:r>
            <a:endParaRPr lang="en-US" sz="3600" b="1" kern="0" dirty="0">
              <a:latin typeface="Browallia New" pitchFamily="34" charset="-34"/>
              <a:cs typeface="FreesiaUPC" pitchFamily="34" charset="-34"/>
            </a:endParaRPr>
          </a:p>
          <a:p>
            <a:pPr marL="742950" indent="-74295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3600" b="1" kern="0" dirty="0">
                <a:latin typeface="Browallia New" pitchFamily="34" charset="-34"/>
                <a:cs typeface="FreesiaUPC" pitchFamily="34" charset="-34"/>
              </a:rPr>
              <a:t>How</a:t>
            </a:r>
            <a:r>
              <a:rPr lang="th-TH" sz="3600" b="1" kern="0" dirty="0">
                <a:latin typeface="Browallia New" pitchFamily="34" charset="-34"/>
                <a:cs typeface="FreesiaUPC" pitchFamily="34" charset="-34"/>
              </a:rPr>
              <a:t>	เราจะทำการ </a:t>
            </a:r>
            <a:r>
              <a:rPr lang="th-TH" sz="3600" b="1" dirty="0">
                <a:solidFill>
                  <a:srgbClr val="000099"/>
                </a:solidFill>
                <a:latin typeface="Browallia New" pitchFamily="34" charset="-34"/>
                <a:cs typeface="FreesiaUPC" pitchFamily="34" charset="-34"/>
              </a:rPr>
              <a:t>ส่ง </a:t>
            </a:r>
            <a:r>
              <a:rPr lang="en-US" sz="3600" b="1" dirty="0">
                <a:solidFill>
                  <a:srgbClr val="000099"/>
                </a:solidFill>
                <a:latin typeface="Browallia New" pitchFamily="34" charset="-34"/>
                <a:cs typeface="FreesiaUPC" pitchFamily="34" charset="-34"/>
              </a:rPr>
              <a:t>E-mail</a:t>
            </a:r>
            <a:r>
              <a:rPr lang="th-TH" sz="3600" b="1" dirty="0">
                <a:solidFill>
                  <a:srgbClr val="000099"/>
                </a:solidFill>
                <a:latin typeface="Browallia New" pitchFamily="34" charset="-34"/>
                <a:cs typeface="FreesiaUPC" pitchFamily="34" charset="-34"/>
              </a:rPr>
              <a:t> ไปยังกลุ่มเป้าหมาย,</a:t>
            </a:r>
            <a:r>
              <a:rPr lang="en-US" sz="3600" b="1" dirty="0">
                <a:solidFill>
                  <a:srgbClr val="000099"/>
                </a:solidFill>
                <a:latin typeface="Browallia New" pitchFamily="34" charset="-34"/>
                <a:cs typeface="FreesiaUPC" pitchFamily="34" charset="-34"/>
              </a:rPr>
              <a:t> Search Engine, </a:t>
            </a:r>
            <a:r>
              <a:rPr lang="th-TH" sz="3600" b="1" dirty="0">
                <a:solidFill>
                  <a:srgbClr val="000099"/>
                </a:solidFill>
                <a:latin typeface="Browallia New" pitchFamily="34" charset="-34"/>
                <a:cs typeface="FreesiaUPC" pitchFamily="34" charset="-34"/>
              </a:rPr>
              <a:t>การลงโฆษณาในเว็บไซต์กลุ่มเป้าหมาย</a:t>
            </a:r>
            <a:endParaRPr lang="th-TH" sz="3600" b="1" kern="0" dirty="0">
              <a:latin typeface="Browallia New" pitchFamily="34" charset="-34"/>
              <a:cs typeface="FreesiaUPC" pitchFamily="34" charset="-34"/>
            </a:endParaRPr>
          </a:p>
        </p:txBody>
      </p:sp>
      <p:sp>
        <p:nvSpPr>
          <p:cNvPr id="41987" name="Title 1"/>
          <p:cNvSpPr>
            <a:spLocks noGrp="1"/>
          </p:cNvSpPr>
          <p:nvPr>
            <p:ph type="title"/>
          </p:nvPr>
        </p:nvSpPr>
        <p:spPr bwMode="auto">
          <a:xfrm>
            <a:off x="142875" y="274638"/>
            <a:ext cx="8858250" cy="1296987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th-TH" b="1" smtClean="0">
                <a:solidFill>
                  <a:srgbClr val="187476"/>
                </a:solidFill>
                <a:latin typeface="Browallia New" pitchFamily="34" charset="-34"/>
                <a:cs typeface="FreesiaUPC" pitchFamily="34" charset="-34"/>
              </a:rPr>
              <a:t>ตัวอย่างเว็บไซต์ขายแหวนหมั้น แหวนแต่งงาน </a:t>
            </a:r>
            <a:r>
              <a:rPr lang="en-US" b="1" smtClean="0">
                <a:solidFill>
                  <a:srgbClr val="187476"/>
                </a:solidFill>
                <a:latin typeface="Browallia New" pitchFamily="34" charset="-34"/>
                <a:cs typeface="FreesiaUPC" pitchFamily="34" charset="-34"/>
              </a:rPr>
              <a:t>WWW.MONDERA.COM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5750" y="187325"/>
            <a:ext cx="8643938" cy="812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th-TH" b="1" smtClean="0">
                <a:solidFill>
                  <a:srgbClr val="00CC00"/>
                </a:solidFill>
                <a:latin typeface="Browallia New" pitchFamily="34" charset="-34"/>
                <a:cs typeface="FreesiaUPC" pitchFamily="34" charset="-34"/>
              </a:rPr>
              <a:t>ขั้น</a:t>
            </a:r>
            <a:r>
              <a:rPr lang="en-US" b="1" smtClean="0">
                <a:solidFill>
                  <a:srgbClr val="00CC00"/>
                </a:solidFill>
                <a:latin typeface="Browallia New" pitchFamily="34" charset="-34"/>
                <a:cs typeface="FreesiaUPC" pitchFamily="34" charset="-34"/>
              </a:rPr>
              <a:t> 3 : </a:t>
            </a:r>
            <a:r>
              <a:rPr lang="th-TH" b="1" smtClean="0">
                <a:solidFill>
                  <a:srgbClr val="00CC00"/>
                </a:solidFill>
                <a:latin typeface="Browallia New" pitchFamily="34" charset="-34"/>
                <a:cs typeface="FreesiaUPC" pitchFamily="34" charset="-34"/>
              </a:rPr>
              <a:t>วางแผนงบประมาณ มีเงินเท่าไร จะใช้เท่าไร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000125" y="1279525"/>
            <a:ext cx="7893050" cy="5389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buFontTx/>
              <a:buNone/>
            </a:pPr>
            <a:r>
              <a:rPr lang="en-US" sz="3600" b="1" dirty="0" smtClean="0">
                <a:latin typeface="Browallia New" pitchFamily="34" charset="-34"/>
                <a:cs typeface="FreesiaUPC" pitchFamily="34" charset="-34"/>
              </a:rPr>
              <a:t>		</a:t>
            </a:r>
            <a:r>
              <a:rPr lang="th-TH" sz="3600" b="1" dirty="0" smtClean="0">
                <a:latin typeface="Browallia New" pitchFamily="34" charset="-34"/>
                <a:cs typeface="FreesiaUPC" pitchFamily="34" charset="-34"/>
              </a:rPr>
              <a:t>เป็นการประเมินถึงจำนวนเงินเพื่อใช้ในการทำงาน ว่ามีเท่าใด ซึ่งถือเป็นค่าใช้จ่ายทางบัญชีที่เจ้าของธุรกิจต้องทราบ ว่าจะดำเนินธุรกิจให้ได้ตามแผนต้องใช้เงินลงทุนแต่ละส่วนเป็นเงินเท่าใดและได้มาจากแหล่งใด หลักในการทำงบฯ มีด้วยกันหลายวิธีเช่น</a:t>
            </a:r>
            <a:r>
              <a:rPr lang="en-US" sz="3600" b="1" dirty="0" smtClean="0">
                <a:latin typeface="Browallia New" pitchFamily="34" charset="-34"/>
                <a:cs typeface="FreesiaUPC" pitchFamily="34" charset="-34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sz="3600" b="1" dirty="0" smtClean="0">
                <a:latin typeface="Browallia New" pitchFamily="34" charset="-34"/>
                <a:cs typeface="FreesiaUPC" pitchFamily="34" charset="-34"/>
              </a:rPr>
              <a:t>		-  </a:t>
            </a:r>
            <a:r>
              <a:rPr lang="th-TH" sz="3600" b="1" dirty="0" smtClean="0">
                <a:latin typeface="Browallia New" pitchFamily="34" charset="-34"/>
                <a:cs typeface="FreesiaUPC" pitchFamily="34" charset="-34"/>
              </a:rPr>
              <a:t>ทำงบประมาณตามสัดส่วนจากการขาย</a:t>
            </a:r>
            <a:r>
              <a:rPr lang="en-US" sz="3600" b="1" dirty="0" smtClean="0">
                <a:latin typeface="Browallia New" pitchFamily="34" charset="-34"/>
                <a:cs typeface="FreesiaUPC" pitchFamily="34" charset="-34"/>
              </a:rPr>
              <a:t> </a:t>
            </a:r>
          </a:p>
          <a:p>
            <a:pPr eaLnBrk="1" hangingPunct="1">
              <a:buFontTx/>
              <a:buNone/>
            </a:pPr>
            <a:r>
              <a:rPr lang="en-US" sz="3600" b="1" dirty="0" smtClean="0">
                <a:latin typeface="Browallia New" pitchFamily="34" charset="-34"/>
                <a:cs typeface="FreesiaUPC" pitchFamily="34" charset="-34"/>
              </a:rPr>
              <a:t>		-  </a:t>
            </a:r>
            <a:r>
              <a:rPr lang="th-TH" sz="3600" b="1" dirty="0" smtClean="0">
                <a:latin typeface="Browallia New" pitchFamily="34" charset="-34"/>
                <a:cs typeface="FreesiaUPC" pitchFamily="34" charset="-34"/>
              </a:rPr>
              <a:t>ทำงบประมาณตามสภาพตลาด </a:t>
            </a:r>
            <a:endParaRPr lang="en-US" sz="3600" b="1" dirty="0" smtClean="0">
              <a:latin typeface="Browallia New" pitchFamily="34" charset="-34"/>
              <a:cs typeface="FreesiaUPC" pitchFamily="34" charset="-34"/>
            </a:endParaRPr>
          </a:p>
          <a:p>
            <a:pPr eaLnBrk="1" hangingPunct="1">
              <a:buFontTx/>
              <a:buNone/>
            </a:pPr>
            <a:r>
              <a:rPr lang="en-US" sz="3600" b="1" dirty="0" smtClean="0">
                <a:latin typeface="Browallia New" pitchFamily="34" charset="-34"/>
                <a:cs typeface="FreesiaUPC" pitchFamily="34" charset="-34"/>
              </a:rPr>
              <a:t>		-  </a:t>
            </a:r>
            <a:r>
              <a:rPr lang="th-TH" sz="3600" b="1" dirty="0" smtClean="0">
                <a:latin typeface="Browallia New" pitchFamily="34" charset="-34"/>
                <a:cs typeface="FreesiaUPC" pitchFamily="34" charset="-34"/>
              </a:rPr>
              <a:t>ทำงบประมาณตาม</a:t>
            </a:r>
            <a:r>
              <a:rPr lang="th-TH" sz="3600" b="1" smtClean="0">
                <a:latin typeface="Browallia New" pitchFamily="34" charset="-34"/>
                <a:cs typeface="FreesiaUPC" pitchFamily="34" charset="-34"/>
              </a:rPr>
              <a:t>วัตถุประสงค์ </a:t>
            </a:r>
            <a:endParaRPr lang="en-US" sz="3600" b="1" dirty="0" smtClean="0">
              <a:latin typeface="Browallia New" pitchFamily="34" charset="-34"/>
              <a:cs typeface="Frees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5750" y="187325"/>
            <a:ext cx="8643938" cy="812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th-TH" b="1" smtClean="0">
                <a:solidFill>
                  <a:srgbClr val="00CC00"/>
                </a:solidFill>
                <a:latin typeface="Browallia New" pitchFamily="34" charset="-34"/>
                <a:cs typeface="FreesiaUPC" pitchFamily="34" charset="-34"/>
              </a:rPr>
              <a:t>ขั้น</a:t>
            </a:r>
            <a:r>
              <a:rPr lang="en-US" b="1" smtClean="0">
                <a:solidFill>
                  <a:srgbClr val="00CC00"/>
                </a:solidFill>
                <a:latin typeface="Browallia New" pitchFamily="34" charset="-34"/>
                <a:cs typeface="FreesiaUPC" pitchFamily="34" charset="-34"/>
              </a:rPr>
              <a:t> 4 :</a:t>
            </a:r>
            <a:r>
              <a:rPr lang="th-TH" sz="3600" b="1" smtClean="0">
                <a:solidFill>
                  <a:srgbClr val="00CC00"/>
                </a:solidFill>
                <a:latin typeface="Browallia New" pitchFamily="34" charset="-34"/>
                <a:cs typeface="FreesiaUPC" pitchFamily="34" charset="-34"/>
              </a:rPr>
              <a:t>กำหนดแนวความคิดและรูปแบบ หาจุดขาย ลูกเล่น</a:t>
            </a:r>
            <a:endParaRPr lang="th-TH" b="1" smtClean="0">
              <a:solidFill>
                <a:srgbClr val="00CC00"/>
              </a:solidFill>
              <a:latin typeface="Browallia New" pitchFamily="34" charset="-34"/>
              <a:cs typeface="FreesiaUPC" pitchFamily="34" charset="-34"/>
            </a:endParaRPr>
          </a:p>
        </p:txBody>
      </p:sp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285875" y="1279525"/>
            <a:ext cx="7607300" cy="50784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algn="thaiDist" eaLnBrk="1" hangingPunct="1">
              <a:buFontTx/>
              <a:buNone/>
            </a:pPr>
            <a:r>
              <a:rPr lang="th-TH" sz="3600" b="1" smtClean="0">
                <a:latin typeface="Browallia New" pitchFamily="34" charset="-34"/>
                <a:cs typeface="FreesiaUPC" pitchFamily="34" charset="-34"/>
              </a:rPr>
              <a:t>	</a:t>
            </a:r>
            <a:r>
              <a:rPr lang="en-US" sz="3600" b="1" smtClean="0">
                <a:latin typeface="Browallia New" pitchFamily="34" charset="-34"/>
                <a:cs typeface="FreesiaUPC" pitchFamily="34" charset="-34"/>
              </a:rPr>
              <a:t>-  </a:t>
            </a:r>
            <a:r>
              <a:rPr lang="th-TH" sz="3600" b="1" smtClean="0">
                <a:latin typeface="Browallia New" pitchFamily="34" charset="-34"/>
                <a:cs typeface="FreesiaUPC" pitchFamily="34" charset="-34"/>
              </a:rPr>
              <a:t>เป็นการสร้างแนวความคิดที่แปลกใหม่ น่าสนใจให้กับเว็บไซต์ โดยเป็นการสร้างจุดเด่นหรือจุดที่แตกต่างกับเว็บอื่น ๆ ทำให้เกิดเอกลักษณ์ของเว็บไซต์เรา ซึ่งเป็นปัจจัยที่ทำให้ผู้เยี่ยมชมจดจำเว็บไซต์ได้ </a:t>
            </a:r>
            <a:endParaRPr lang="en-US" sz="3600" b="1" smtClean="0">
              <a:latin typeface="Browallia New" pitchFamily="34" charset="-34"/>
              <a:cs typeface="FreesiaUPC" pitchFamily="34" charset="-34"/>
            </a:endParaRPr>
          </a:p>
          <a:p>
            <a:pPr algn="thaiDist" eaLnBrk="1" hangingPunct="1">
              <a:buFontTx/>
              <a:buNone/>
            </a:pPr>
            <a:r>
              <a:rPr lang="en-US" sz="3600" b="1" smtClean="0">
                <a:latin typeface="Browallia New" pitchFamily="34" charset="-34"/>
                <a:cs typeface="FreesiaUPC" pitchFamily="34" charset="-34"/>
              </a:rPr>
              <a:t>	-  </a:t>
            </a:r>
            <a:r>
              <a:rPr lang="th-TH" sz="3600" b="1" smtClean="0">
                <a:latin typeface="Browallia New" pitchFamily="34" charset="-34"/>
                <a:cs typeface="FreesiaUPC" pitchFamily="34" charset="-34"/>
              </a:rPr>
              <a:t>อาจจะเป็นรูปแบบการบริการที่ไม่เหมือนใคร การใช้ลักษณะการออกแบบเว็บที่โดดเด่น หรือเนื้อหาในเว็บทำให้ผู้อ่านสนใจ แต่ทั้งนี้ทั้งนั้นต้องยืนอยู่บนเป้าหมายหรือวัตถุประสงค์ที่เราตั้งใจไว้เป็นสำคัญ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pic>
        <p:nvPicPr>
          <p:cNvPr id="4505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8715375" cy="6215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pic>
        <p:nvPicPr>
          <p:cNvPr id="4608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763" y="214313"/>
            <a:ext cx="8797925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71688" y="1143000"/>
            <a:ext cx="6543675" cy="45005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en-US" sz="6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Browallia New" pitchFamily="34" charset="-34"/>
              <a:cs typeface="FreesiaUPC" pitchFamily="34" charset="-34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th-TH" sz="6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FreesiaUPC" pitchFamily="34" charset="-34"/>
              </a:rPr>
              <a:t>ขั้นตอนการทำ </a:t>
            </a:r>
            <a:r>
              <a:rPr lang="en-US" sz="6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FreesiaUPC" pitchFamily="34" charset="-34"/>
              </a:rPr>
              <a:t/>
            </a:r>
            <a:br>
              <a:rPr lang="en-US" sz="6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FreesiaUPC" pitchFamily="34" charset="-34"/>
              </a:rPr>
            </a:br>
            <a:r>
              <a:rPr lang="en-US" sz="6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FreesiaUPC" pitchFamily="34" charset="-34"/>
              </a:rPr>
              <a:t>e-Marketing</a:t>
            </a:r>
            <a:r>
              <a:rPr lang="en-US" sz="6000" dirty="0" smtClean="0">
                <a:latin typeface="Browallia New" pitchFamily="34" charset="-34"/>
                <a:cs typeface="FreesiaUPC" pitchFamily="34" charset="-34"/>
              </a:rPr>
              <a:t> </a:t>
            </a:r>
            <a:endParaRPr lang="en-US" sz="6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Browallia New" pitchFamily="34" charset="-34"/>
              <a:cs typeface="FreesiaUPC" pitchFamily="34" charset="-34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6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rowallia New" pitchFamily="34" charset="-34"/>
                <a:cs typeface="FreesiaUPC" pitchFamily="34" charset="-34"/>
              </a:rPr>
              <a:t>7 Steps for e-Marketing</a:t>
            </a:r>
            <a:endParaRPr lang="th-TH" sz="60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Browallia New" pitchFamily="34" charset="-34"/>
              <a:cs typeface="FreesiaUPC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5750" y="187325"/>
            <a:ext cx="8643938" cy="812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th-TH" b="1" smtClean="0">
                <a:solidFill>
                  <a:srgbClr val="00CC00"/>
                </a:solidFill>
                <a:latin typeface="Browallia New" pitchFamily="34" charset="-34"/>
                <a:cs typeface="FreesiaUPC" pitchFamily="34" charset="-34"/>
              </a:rPr>
              <a:t>ขั้น</a:t>
            </a:r>
            <a:r>
              <a:rPr lang="en-US" b="1" smtClean="0">
                <a:solidFill>
                  <a:srgbClr val="00CC00"/>
                </a:solidFill>
                <a:latin typeface="Browallia New" pitchFamily="34" charset="-34"/>
                <a:cs typeface="FreesiaUPC" pitchFamily="34" charset="-34"/>
              </a:rPr>
              <a:t> 5 :</a:t>
            </a:r>
            <a:r>
              <a:rPr lang="th-TH" b="1" smtClean="0">
                <a:solidFill>
                  <a:srgbClr val="00CC00"/>
                </a:solidFill>
                <a:latin typeface="Browallia New" pitchFamily="34" charset="-34"/>
                <a:cs typeface="FreesiaUPC" pitchFamily="34" charset="-34"/>
              </a:rPr>
              <a:t>การวางแผนกลยุทธ์ และสื่อ ช่วงเวลา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000125" y="1279525"/>
            <a:ext cx="7786688" cy="5389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thaiDist" eaLnBrk="1" hangingPunct="1">
              <a:lnSpc>
                <a:spcPct val="90000"/>
              </a:lnSpc>
              <a:buFontTx/>
              <a:buNone/>
            </a:pPr>
            <a:r>
              <a:rPr lang="th-TH" sz="3600" b="1" smtClean="0">
                <a:latin typeface="Browallia New" pitchFamily="34" charset="-34"/>
                <a:cs typeface="FreesiaUPC" pitchFamily="34" charset="-34"/>
              </a:rPr>
              <a:t>   </a:t>
            </a:r>
            <a:r>
              <a:rPr lang="en-US" sz="3600" b="1" smtClean="0">
                <a:latin typeface="Browallia New" pitchFamily="34" charset="-34"/>
                <a:cs typeface="FreesiaUPC" pitchFamily="34" charset="-34"/>
              </a:rPr>
              <a:t>		-  </a:t>
            </a:r>
            <a:r>
              <a:rPr lang="th-TH" sz="3600" b="1" smtClean="0">
                <a:latin typeface="Browallia New" pitchFamily="34" charset="-34"/>
                <a:cs typeface="FreesiaUPC" pitchFamily="34" charset="-34"/>
              </a:rPr>
              <a:t>เป็นการเลือกสรรวิธีหรือกลยุทธ์ที่ใช้สำหรับการทำการตลาดออนไลน์ ว่าควรเลือกใช้สื่อรูปแบบใดดี เช่น การโฆษณาผ่านหน้าเว็บในรูปแบบต่าง ๆ , การตลาดผ่านระบบค้นหา, การตลาดผ่านอีเมล์ , การตลาดผ่านเว็บบล็อก</a:t>
            </a:r>
            <a:endParaRPr lang="en-US" sz="3600" b="1" smtClean="0">
              <a:latin typeface="Browallia New" pitchFamily="34" charset="-34"/>
              <a:cs typeface="FreesiaUPC" pitchFamily="34" charset="-34"/>
            </a:endParaRPr>
          </a:p>
          <a:p>
            <a:pPr algn="thaiDist" eaLnBrk="1" hangingPunct="1">
              <a:lnSpc>
                <a:spcPct val="90000"/>
              </a:lnSpc>
              <a:buFontTx/>
              <a:buNone/>
            </a:pPr>
            <a:r>
              <a:rPr lang="en-US" sz="3600" b="1" smtClean="0">
                <a:latin typeface="Browallia New" pitchFamily="34" charset="-34"/>
                <a:cs typeface="FreesiaUPC" pitchFamily="34" charset="-34"/>
              </a:rPr>
              <a:t>		-   </a:t>
            </a:r>
            <a:r>
              <a:rPr lang="th-TH" sz="3600" b="1" smtClean="0">
                <a:latin typeface="Browallia New" pitchFamily="34" charset="-34"/>
                <a:cs typeface="FreesiaUPC" pitchFamily="34" charset="-34"/>
              </a:rPr>
              <a:t>มีการผสมผสานด้วยสื่อในรูปแบบ </a:t>
            </a:r>
            <a:r>
              <a:rPr lang="en-US" sz="3600" b="1" smtClean="0">
                <a:latin typeface="Browallia New" pitchFamily="34" charset="-34"/>
                <a:cs typeface="FreesiaUPC" pitchFamily="34" charset="-34"/>
              </a:rPr>
              <a:t>offline </a:t>
            </a:r>
            <a:r>
              <a:rPr lang="th-TH" sz="3600" b="1" smtClean="0">
                <a:latin typeface="Browallia New" pitchFamily="34" charset="-34"/>
                <a:cs typeface="FreesiaUPC" pitchFamily="34" charset="-34"/>
              </a:rPr>
              <a:t>หรือสื่อที่ไม่ใช่สื่อออนไลน์ เข้ามาช่วยเพิ่มประสิทธิภาพในการทำการตลาดร่วมกัน เช่น การโฆษณาบนวิทยุโทรทัศน์  บนสื่อสิ่งพิมพ์ เป็นต้น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5750" y="187325"/>
            <a:ext cx="8643938" cy="812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th-TH" b="1" smtClean="0">
                <a:solidFill>
                  <a:srgbClr val="00CC00"/>
                </a:solidFill>
                <a:latin typeface="Browallia New" pitchFamily="34" charset="-34"/>
                <a:cs typeface="FreesiaUPC" pitchFamily="34" charset="-34"/>
              </a:rPr>
              <a:t>ขั้น</a:t>
            </a:r>
            <a:r>
              <a:rPr lang="en-US" b="1" smtClean="0">
                <a:solidFill>
                  <a:srgbClr val="00CC00"/>
                </a:solidFill>
                <a:latin typeface="Browallia New" pitchFamily="34" charset="-34"/>
                <a:cs typeface="FreesiaUPC" pitchFamily="34" charset="-34"/>
              </a:rPr>
              <a:t> 5 :</a:t>
            </a:r>
            <a:r>
              <a:rPr lang="th-TH" b="1" smtClean="0">
                <a:solidFill>
                  <a:srgbClr val="00CC00"/>
                </a:solidFill>
                <a:latin typeface="Browallia New" pitchFamily="34" charset="-34"/>
                <a:cs typeface="FreesiaUPC" pitchFamily="34" charset="-34"/>
              </a:rPr>
              <a:t>การวางแผนกลยุทธ์ และสื่อ ช่วงเวลา</a:t>
            </a:r>
          </a:p>
        </p:txBody>
      </p:sp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500188" y="1279525"/>
            <a:ext cx="7286625" cy="5389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thaiDist" eaLnBrk="1" hangingPunct="1">
              <a:lnSpc>
                <a:spcPct val="90000"/>
              </a:lnSpc>
              <a:buFontTx/>
              <a:buNone/>
            </a:pPr>
            <a:r>
              <a:rPr lang="th-TH" sz="3600" b="1" smtClean="0">
                <a:latin typeface="Browallia New" pitchFamily="34" charset="-34"/>
                <a:cs typeface="FreesiaUPC" pitchFamily="34" charset="-34"/>
              </a:rPr>
              <a:t>   </a:t>
            </a:r>
            <a:r>
              <a:rPr lang="en-US" sz="3600" b="1" smtClean="0">
                <a:latin typeface="Browallia New" pitchFamily="34" charset="-34"/>
                <a:cs typeface="FreesiaUPC" pitchFamily="34" charset="-34"/>
              </a:rPr>
              <a:t>		-  </a:t>
            </a:r>
            <a:r>
              <a:rPr lang="th-TH" sz="3600" b="1" smtClean="0">
                <a:latin typeface="Browallia New" pitchFamily="34" charset="-34"/>
                <a:cs typeface="FreesiaUPC" pitchFamily="34" charset="-34"/>
              </a:rPr>
              <a:t>นำสื่อหรือกลยุทธ์รูปแบบอื่นไปร่วมในแผนตามความเหมาะสม </a:t>
            </a:r>
            <a:endParaRPr lang="en-US" sz="3600" b="1" smtClean="0">
              <a:latin typeface="Browallia New" pitchFamily="34" charset="-34"/>
              <a:cs typeface="FreesiaUPC" pitchFamily="34" charset="-34"/>
            </a:endParaRPr>
          </a:p>
          <a:p>
            <a:pPr algn="thaiDist" eaLnBrk="1" hangingPunct="1">
              <a:lnSpc>
                <a:spcPct val="90000"/>
              </a:lnSpc>
              <a:buFontTx/>
              <a:buNone/>
            </a:pPr>
            <a:r>
              <a:rPr lang="en-US" sz="3600" b="1" smtClean="0">
                <a:latin typeface="Browallia New" pitchFamily="34" charset="-34"/>
                <a:cs typeface="FreesiaUPC" pitchFamily="34" charset="-34"/>
              </a:rPr>
              <a:t>		-  </a:t>
            </a:r>
            <a:r>
              <a:rPr lang="th-TH" sz="3600" b="1" smtClean="0">
                <a:latin typeface="Browallia New" pitchFamily="34" charset="-34"/>
                <a:cs typeface="FreesiaUPC" pitchFamily="34" charset="-34"/>
              </a:rPr>
              <a:t>ควรมีการวางแผน แผนการใช้สื่อ</a:t>
            </a:r>
            <a:r>
              <a:rPr lang="en-US" sz="3600" b="1" smtClean="0">
                <a:latin typeface="Browallia New" pitchFamily="34" charset="-34"/>
                <a:cs typeface="FreesiaUPC" pitchFamily="34" charset="-34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3600" b="1" smtClean="0">
                <a:latin typeface="Browallia New" pitchFamily="34" charset="-34"/>
                <a:cs typeface="FreesiaUPC" pitchFamily="34" charset="-34"/>
              </a:rPr>
              <a:t>		-  </a:t>
            </a:r>
            <a:r>
              <a:rPr lang="th-TH" sz="3600" b="1" smtClean="0">
                <a:latin typeface="Browallia New" pitchFamily="34" charset="-34"/>
                <a:cs typeface="FreesiaUPC" pitchFamily="34" charset="-34"/>
              </a:rPr>
              <a:t>เพื่อวาง</a:t>
            </a:r>
            <a:r>
              <a:rPr lang="en-US" sz="3600" b="1" smtClean="0">
                <a:latin typeface="Browallia New" pitchFamily="34" charset="-34"/>
                <a:cs typeface="FreesiaUPC" pitchFamily="34" charset="-34"/>
              </a:rPr>
              <a:t> </a:t>
            </a:r>
            <a:r>
              <a:rPr lang="th-TH" sz="3600" b="1" smtClean="0">
                <a:latin typeface="Browallia New" pitchFamily="34" charset="-34"/>
                <a:cs typeface="FreesiaUPC" pitchFamily="34" charset="-34"/>
              </a:rPr>
              <a:t>เป้าหมายในการใช้สื่อแต่ละช่วง</a:t>
            </a:r>
            <a:r>
              <a:rPr lang="en-US" sz="3600" b="1" smtClean="0">
                <a:latin typeface="Browallia New" pitchFamily="34" charset="-34"/>
                <a:cs typeface="FreesiaUPC" pitchFamily="34" charset="-34"/>
              </a:rPr>
              <a:t> </a:t>
            </a:r>
            <a:r>
              <a:rPr lang="th-TH" sz="3600" b="1" smtClean="0">
                <a:latin typeface="Browallia New" pitchFamily="34" charset="-34"/>
                <a:cs typeface="FreesiaUPC" pitchFamily="34" charset="-34"/>
              </a:rPr>
              <a:t>เวลาได้เหมาะสมและเป็นไปในทิศทางเดียวกันตลอดทั้งปี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5750" y="187325"/>
            <a:ext cx="8643938" cy="812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th-TH" b="1" smtClean="0">
                <a:solidFill>
                  <a:srgbClr val="00CC00"/>
                </a:solidFill>
                <a:latin typeface="Browallia New" pitchFamily="34" charset="-34"/>
                <a:cs typeface="FreesiaUPC" pitchFamily="34" charset="-34"/>
              </a:rPr>
              <a:t>ขั้น</a:t>
            </a:r>
            <a:r>
              <a:rPr lang="en-US" b="1" smtClean="0">
                <a:solidFill>
                  <a:srgbClr val="00CC00"/>
                </a:solidFill>
                <a:latin typeface="Browallia New" pitchFamily="34" charset="-34"/>
                <a:cs typeface="FreesiaUPC" pitchFamily="34" charset="-34"/>
              </a:rPr>
              <a:t> 6 :</a:t>
            </a:r>
            <a:r>
              <a:rPr lang="th-TH" b="1" smtClean="0">
                <a:solidFill>
                  <a:srgbClr val="00CC00"/>
                </a:solidFill>
                <a:latin typeface="Browallia New" pitchFamily="34" charset="-34"/>
                <a:cs typeface="FreesiaUPC" pitchFamily="34" charset="-34"/>
              </a:rPr>
              <a:t>การดำเนินการตามแผนที่ได้วางไว้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643063" y="1214438"/>
            <a:ext cx="7250112" cy="3571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th-TH" sz="3600" b="1" smtClean="0">
                <a:latin typeface="Browallia New" pitchFamily="34" charset="-34"/>
                <a:cs typeface="FreesiaUPC" pitchFamily="34" charset="-34"/>
              </a:rPr>
              <a:t>   </a:t>
            </a:r>
            <a:r>
              <a:rPr lang="en-US" sz="3600" b="1" smtClean="0">
                <a:latin typeface="Browallia New" pitchFamily="34" charset="-34"/>
                <a:cs typeface="FreesiaUPC" pitchFamily="34" charset="-34"/>
              </a:rPr>
              <a:t>-  </a:t>
            </a:r>
            <a:r>
              <a:rPr lang="th-TH" sz="3600" b="1" smtClean="0">
                <a:latin typeface="Browallia New" pitchFamily="34" charset="-34"/>
                <a:cs typeface="FreesiaUPC" pitchFamily="34" charset="-34"/>
              </a:rPr>
              <a:t>เทคนิคการเตรียมตัวก่อนการประชาสัมพันธ์เว็บไซต์ ดังนี้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h-TH" sz="3600" b="1" smtClean="0">
                <a:latin typeface="Browallia New" pitchFamily="34" charset="-34"/>
                <a:cs typeface="FreesiaUPC" pitchFamily="34" charset="-34"/>
              </a:rPr>
              <a:t>          </a:t>
            </a:r>
            <a:r>
              <a:rPr lang="en-US" sz="3600" b="1" smtClean="0">
                <a:latin typeface="Browallia New" pitchFamily="34" charset="-34"/>
                <a:cs typeface="FreesiaUPC" pitchFamily="34" charset="-34"/>
              </a:rPr>
              <a:t>* </a:t>
            </a:r>
            <a:r>
              <a:rPr lang="th-TH" sz="3600" b="1" smtClean="0">
                <a:latin typeface="Browallia New" pitchFamily="34" charset="-34"/>
                <a:cs typeface="FreesiaUPC" pitchFamily="34" charset="-34"/>
              </a:rPr>
              <a:t>เช็คว่าพร้อมหรือยัง?  ด้วยกลยุทธ์ </a:t>
            </a:r>
            <a:r>
              <a:rPr lang="en-US" sz="3600" b="1" smtClean="0">
                <a:latin typeface="Browallia New" pitchFamily="34" charset="-34"/>
                <a:cs typeface="FreesiaUPC" pitchFamily="34" charset="-34"/>
              </a:rPr>
              <a:t>6C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h-TH" sz="3600" b="1" smtClean="0">
                <a:latin typeface="Browallia New" pitchFamily="34" charset="-34"/>
                <a:cs typeface="FreesiaUPC" pitchFamily="34" charset="-34"/>
              </a:rPr>
              <a:t>          </a:t>
            </a:r>
            <a:r>
              <a:rPr lang="en-US" sz="3600" b="1" smtClean="0">
                <a:latin typeface="Browallia New" pitchFamily="34" charset="-34"/>
                <a:cs typeface="FreesiaUPC" pitchFamily="34" charset="-34"/>
              </a:rPr>
              <a:t>* </a:t>
            </a:r>
            <a:r>
              <a:rPr lang="th-TH" sz="3600" b="1" smtClean="0">
                <a:latin typeface="Browallia New" pitchFamily="34" charset="-34"/>
                <a:cs typeface="FreesiaUPC" pitchFamily="34" charset="-34"/>
              </a:rPr>
              <a:t>มีเอกลักษณ์หรือจุดเด่นของเว็บไซต์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h-TH" sz="3600" b="1" smtClean="0">
                <a:latin typeface="Browallia New" pitchFamily="34" charset="-34"/>
                <a:cs typeface="FreesiaUPC" pitchFamily="34" charset="-34"/>
              </a:rPr>
              <a:t>         </a:t>
            </a:r>
            <a:r>
              <a:rPr lang="en-US" sz="3600" b="1" smtClean="0">
                <a:latin typeface="Browallia New" pitchFamily="34" charset="-34"/>
                <a:cs typeface="FreesiaUPC" pitchFamily="34" charset="-34"/>
              </a:rPr>
              <a:t> * </a:t>
            </a:r>
            <a:r>
              <a:rPr lang="th-TH" sz="3600" b="1" smtClean="0">
                <a:latin typeface="Browallia New" pitchFamily="34" charset="-34"/>
                <a:cs typeface="FreesiaUPC" pitchFamily="34" charset="-34"/>
              </a:rPr>
              <a:t>การสร้างช่องทางการเก็บข้อมูลผู้เข้าเยี่ยมชมเว็บไซต์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h-TH" sz="3600" b="1" smtClean="0">
                <a:latin typeface="Browallia New" pitchFamily="34" charset="-34"/>
                <a:cs typeface="FreesiaUPC" pitchFamily="34" charset="-34"/>
              </a:rPr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06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2316381" cy="2935234"/>
          </a:xfrm>
        </p:spPr>
        <p:txBody>
          <a:bodyPr/>
          <a:lstStyle/>
          <a:p>
            <a:pPr algn="l" eaLnBrk="1" hangingPunct="1"/>
            <a:r>
              <a:rPr lang="en-US" sz="3600" b="1" dirty="0" smtClean="0">
                <a:latin typeface="Angsana New" pitchFamily="18" charset="-34"/>
              </a:rPr>
              <a:t>6 C’s</a:t>
            </a:r>
            <a:r>
              <a:rPr lang="th-TH" sz="3600" b="1" dirty="0" smtClean="0">
                <a:latin typeface="Angsana New" pitchFamily="18" charset="-34"/>
              </a:rPr>
              <a:t> กับความสำเร็จของการจัดทำการตลาดออนไลน์</a:t>
            </a:r>
          </a:p>
        </p:txBody>
      </p:sp>
      <p:sp>
        <p:nvSpPr>
          <p:cNvPr id="20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075646"/>
            <a:ext cx="2047573" cy="2694534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th-TH" dirty="0" smtClean="0"/>
              <a:t>หลักในการสร้างความสำเร็จประกอบด้วยสิ่งสำคัญ </a:t>
            </a:r>
            <a:r>
              <a:rPr lang="en-US" dirty="0" smtClean="0">
                <a:latin typeface="Angsana New" pitchFamily="18" charset="-34"/>
              </a:rPr>
              <a:t>6</a:t>
            </a:r>
            <a:r>
              <a:rPr lang="en-US" dirty="0" smtClean="0"/>
              <a:t> </a:t>
            </a:r>
            <a:r>
              <a:rPr lang="th-TH" dirty="0" smtClean="0"/>
              <a:t>ประการคือ</a:t>
            </a:r>
            <a:endParaRPr lang="th-TH" dirty="0" smtClean="0">
              <a:latin typeface="Angsana New" pitchFamily="18" charset="-34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08979789"/>
              </p:ext>
            </p:extLst>
          </p:nvPr>
        </p:nvGraphicFramePr>
        <p:xfrm>
          <a:off x="268013" y="-15760"/>
          <a:ext cx="10436774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62634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5750" y="187325"/>
            <a:ext cx="8643938" cy="812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th-TH" b="1" smtClean="0">
                <a:solidFill>
                  <a:srgbClr val="00CC00"/>
                </a:solidFill>
                <a:latin typeface="Browallia New" pitchFamily="34" charset="-34"/>
                <a:cs typeface="FreesiaUPC" pitchFamily="34" charset="-34"/>
              </a:rPr>
              <a:t>ขั้น</a:t>
            </a:r>
            <a:r>
              <a:rPr lang="en-US" b="1" smtClean="0">
                <a:solidFill>
                  <a:srgbClr val="00CC00"/>
                </a:solidFill>
                <a:latin typeface="Browallia New" pitchFamily="34" charset="-34"/>
                <a:cs typeface="FreesiaUPC" pitchFamily="34" charset="-34"/>
              </a:rPr>
              <a:t> 7 : </a:t>
            </a:r>
            <a:r>
              <a:rPr lang="th-TH" b="1" smtClean="0">
                <a:solidFill>
                  <a:srgbClr val="00CC00"/>
                </a:solidFill>
                <a:latin typeface="Browallia New" pitchFamily="34" charset="-34"/>
                <a:cs typeface="FreesiaUPC" pitchFamily="34" charset="-34"/>
              </a:rPr>
              <a:t>วัดผลและประเมินผลลัพธ์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609600" y="1258743"/>
            <a:ext cx="7535862" cy="55784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thaiDist" eaLnBrk="1" hangingPunct="1">
              <a:buFontTx/>
              <a:buNone/>
            </a:pPr>
            <a:r>
              <a:rPr lang="th-TH" sz="3600" b="1" dirty="0" smtClean="0">
                <a:latin typeface="Browallia New" pitchFamily="34" charset="-34"/>
                <a:cs typeface="FreesiaUPC" pitchFamily="34" charset="-34"/>
              </a:rPr>
              <a:t>   </a:t>
            </a:r>
            <a:r>
              <a:rPr lang="en-US" sz="3600" b="1" dirty="0" smtClean="0">
                <a:latin typeface="Browallia New" pitchFamily="34" charset="-34"/>
                <a:cs typeface="FreesiaUPC" pitchFamily="34" charset="-34"/>
              </a:rPr>
              <a:t>		- </a:t>
            </a:r>
            <a:r>
              <a:rPr lang="th-TH" sz="3600" b="1" dirty="0" smtClean="0">
                <a:latin typeface="Browallia New" pitchFamily="34" charset="-34"/>
                <a:cs typeface="FreesiaUPC" pitchFamily="34" charset="-34"/>
              </a:rPr>
              <a:t>เป็นวิธีการวัดผลความสำเร็จจากการทำแผนการตลาดว่ามีผลลัพธ์เช่นไร </a:t>
            </a:r>
            <a:endParaRPr lang="en-US" sz="3600" b="1" dirty="0" smtClean="0">
              <a:latin typeface="Browallia New" pitchFamily="34" charset="-34"/>
              <a:cs typeface="FreesiaUPC" pitchFamily="34" charset="-34"/>
            </a:endParaRPr>
          </a:p>
          <a:p>
            <a:pPr eaLnBrk="1" hangingPunct="1">
              <a:buFontTx/>
              <a:buNone/>
            </a:pPr>
            <a:r>
              <a:rPr lang="en-US" sz="3600" b="1" dirty="0" smtClean="0">
                <a:latin typeface="Browallia New" pitchFamily="34" charset="-34"/>
                <a:cs typeface="FreesiaUPC" pitchFamily="34" charset="-34"/>
              </a:rPr>
              <a:t>		-  </a:t>
            </a:r>
            <a:r>
              <a:rPr lang="th-TH" sz="3600" b="1" dirty="0" smtClean="0">
                <a:latin typeface="Browallia New" pitchFamily="34" charset="-34"/>
                <a:cs typeface="FreesiaUPC" pitchFamily="34" charset="-34"/>
              </a:rPr>
              <a:t>การดำเนินการทางการตลาดประสบความ</a:t>
            </a:r>
            <a:r>
              <a:rPr lang="en-US" sz="3600" b="1" dirty="0" smtClean="0">
                <a:latin typeface="Browallia New" pitchFamily="34" charset="-34"/>
                <a:cs typeface="FreesiaUPC" pitchFamily="34" charset="-34"/>
              </a:rPr>
              <a:t> </a:t>
            </a:r>
            <a:r>
              <a:rPr lang="th-TH" sz="3600" b="1" dirty="0" smtClean="0">
                <a:latin typeface="Browallia New" pitchFamily="34" charset="-34"/>
                <a:cs typeface="FreesiaUPC" pitchFamily="34" charset="-34"/>
              </a:rPr>
              <a:t>สำเร็จตามที่กำหนดมากน้อยเพียงใด </a:t>
            </a:r>
            <a:endParaRPr lang="en-US" sz="3600" b="1" dirty="0" smtClean="0">
              <a:latin typeface="Browallia New" pitchFamily="34" charset="-34"/>
              <a:cs typeface="FreesiaUPC" pitchFamily="34" charset="-34"/>
            </a:endParaRPr>
          </a:p>
          <a:p>
            <a:pPr eaLnBrk="1" hangingPunct="1">
              <a:buFontTx/>
              <a:buNone/>
            </a:pPr>
            <a:r>
              <a:rPr lang="en-US" sz="3600" b="1" dirty="0" smtClean="0">
                <a:latin typeface="Browallia New" pitchFamily="34" charset="-34"/>
                <a:cs typeface="FreesiaUPC" pitchFamily="34" charset="-34"/>
              </a:rPr>
              <a:t>		-  </a:t>
            </a:r>
            <a:r>
              <a:rPr lang="th-TH" sz="3600" b="1" dirty="0" smtClean="0">
                <a:latin typeface="Browallia New" pitchFamily="34" charset="-34"/>
                <a:cs typeface="FreesiaUPC" pitchFamily="34" charset="-34"/>
              </a:rPr>
              <a:t>โดยประเมินจากการเติบโตของยอดขาย ส่วนแบ่งทางการตลาด ภาพลักษณ์ที่ลูกค้ามีต่อสินค้าหรือบริการ กำไร ฯลฯ </a:t>
            </a:r>
            <a:endParaRPr lang="en-US" sz="3600" b="1" dirty="0" smtClean="0">
              <a:latin typeface="Browallia New" pitchFamily="34" charset="-34"/>
              <a:cs typeface="FreesiaUPC" pitchFamily="34" charset="-34"/>
            </a:endParaRPr>
          </a:p>
          <a:p>
            <a:pPr eaLnBrk="1" hangingPunct="1">
              <a:buFontTx/>
              <a:buNone/>
            </a:pPr>
            <a:r>
              <a:rPr lang="en-US" sz="3600" b="1" dirty="0" smtClean="0">
                <a:latin typeface="Browallia New" pitchFamily="34" charset="-34"/>
                <a:cs typeface="FreesiaUPC" pitchFamily="34" charset="-34"/>
              </a:rPr>
              <a:t>		-  </a:t>
            </a:r>
            <a:r>
              <a:rPr lang="th-TH" sz="3600" b="1" dirty="0" smtClean="0">
                <a:latin typeface="Browallia New" pitchFamily="34" charset="-34"/>
                <a:cs typeface="FreesiaUPC" pitchFamily="34" charset="-34"/>
              </a:rPr>
              <a:t>เพื่อเป็นข้อมูลสำคัญในการตัดสินใจการดำเนินตามแผนธุรกิจต่อไป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5750" y="187325"/>
            <a:ext cx="8643938" cy="812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th-TH" b="1" smtClean="0">
                <a:solidFill>
                  <a:srgbClr val="00CC00"/>
                </a:solidFill>
                <a:latin typeface="Browallia New" pitchFamily="34" charset="-34"/>
                <a:cs typeface="FreesiaUPC" pitchFamily="34" charset="-34"/>
              </a:rPr>
              <a:t>ขั้น</a:t>
            </a:r>
            <a:r>
              <a:rPr lang="en-US" b="1" smtClean="0">
                <a:solidFill>
                  <a:srgbClr val="00CC00"/>
                </a:solidFill>
                <a:latin typeface="Browallia New" pitchFamily="34" charset="-34"/>
                <a:cs typeface="FreesiaUPC" pitchFamily="34" charset="-34"/>
              </a:rPr>
              <a:t> 7 : </a:t>
            </a:r>
            <a:r>
              <a:rPr lang="th-TH" b="1" smtClean="0">
                <a:solidFill>
                  <a:srgbClr val="00CC00"/>
                </a:solidFill>
                <a:latin typeface="Browallia New" pitchFamily="34" charset="-34"/>
                <a:cs typeface="FreesiaUPC" pitchFamily="34" charset="-34"/>
              </a:rPr>
              <a:t>วัดผลและประเมินผลลัพธ์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533400" y="2057400"/>
            <a:ext cx="7429500" cy="2078038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algn="thaiDist" eaLnBrk="1" hangingPunct="1">
              <a:buFontTx/>
              <a:buNone/>
            </a:pPr>
            <a:r>
              <a:rPr lang="en-US" sz="3600" b="1" dirty="0" smtClean="0">
                <a:latin typeface="Browallia New" pitchFamily="34" charset="-34"/>
                <a:cs typeface="FreesiaUPC" pitchFamily="34" charset="-34"/>
              </a:rPr>
              <a:t>		</a:t>
            </a:r>
            <a:r>
              <a:rPr lang="th-TH" sz="3600" b="1" dirty="0" smtClean="0">
                <a:latin typeface="Browallia New" pitchFamily="34" charset="-34"/>
                <a:cs typeface="FreesiaUPC" pitchFamily="34" charset="-34"/>
              </a:rPr>
              <a:t>ตัวอย่างเครื่องมือวัดผลเช่น การวัดสถิติการเข้ามาเยี่ยมชมเว็บไซต์ สถิติการจัดอันดับบนเครื่องมือค้นหา (</a:t>
            </a:r>
            <a:r>
              <a:rPr lang="en-US" sz="3600" b="1" dirty="0" smtClean="0">
                <a:latin typeface="Browallia New" pitchFamily="34" charset="-34"/>
                <a:cs typeface="FreesiaUPC" pitchFamily="34" charset="-34"/>
              </a:rPr>
              <a:t>Search Engine</a:t>
            </a:r>
            <a:r>
              <a:rPr lang="th-TH" sz="3600" b="1" dirty="0" smtClean="0">
                <a:latin typeface="Browallia New" pitchFamily="34" charset="-34"/>
                <a:cs typeface="FreesiaUPC" pitchFamily="34" charset="-34"/>
              </a:rPr>
              <a:t>)</a:t>
            </a:r>
            <a:r>
              <a:rPr lang="en-US" sz="3600" b="1" dirty="0" smtClean="0">
                <a:latin typeface="Browallia New" pitchFamily="34" charset="-34"/>
                <a:cs typeface="FreesiaUPC" pitchFamily="34" charset="-34"/>
              </a:rPr>
              <a:t> </a:t>
            </a:r>
            <a:r>
              <a:rPr lang="th-TH" sz="3600" b="1" dirty="0" smtClean="0">
                <a:latin typeface="Browallia New" pitchFamily="34" charset="-34"/>
                <a:cs typeface="FreesiaUPC" pitchFamily="34" charset="-34"/>
              </a:rPr>
              <a:t>เป็นต้น</a:t>
            </a:r>
          </a:p>
          <a:p>
            <a:pPr algn="thaiDist" eaLnBrk="1" hangingPunct="1">
              <a:buFontTx/>
              <a:buNone/>
            </a:pPr>
            <a:r>
              <a:rPr lang="th-TH" sz="3600" b="1" dirty="0" smtClean="0">
                <a:latin typeface="Browallia New" pitchFamily="34" charset="-34"/>
                <a:cs typeface="FreesiaUPC" pitchFamily="34" charset="-34"/>
              </a:rPr>
              <a:t>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4000" b="1" dirty="0" smtClean="0"/>
              <a:t>สำเร็จ จะไกล หรือ ใกล้ อยู่ที่ตัวเอง</a:t>
            </a:r>
            <a:endParaRPr lang="en-US" sz="4000" b="1" dirty="0"/>
          </a:p>
        </p:txBody>
      </p:sp>
      <p:pic>
        <p:nvPicPr>
          <p:cNvPr id="1026" name="Picture 2" descr="http://jobtrakr.files.wordpress.com/2012/01/succes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7350" y="3276602"/>
            <a:ext cx="3571875" cy="3175001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429250" y="5611507"/>
            <a:ext cx="2571750" cy="2015936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r"/>
            <a:r>
              <a:rPr lang="th-TH" sz="2500" b="1" dirty="0">
                <a:solidFill>
                  <a:schemeClr val="bg1"/>
                </a:solidFill>
              </a:rPr>
              <a:t>อ. อิสรี ไพเราะ (อ.ต๊ะ)</a:t>
            </a:r>
          </a:p>
          <a:p>
            <a:pPr algn="r"/>
            <a:r>
              <a:rPr lang="en-US" sz="2500" b="1" dirty="0">
                <a:solidFill>
                  <a:schemeClr val="bg1"/>
                </a:solidFill>
                <a:hlinkClick r:id="rId3"/>
              </a:rPr>
              <a:t>isaritiaw@gmail.com</a:t>
            </a:r>
            <a:endParaRPr lang="th-TH" sz="2500" b="1" dirty="0">
              <a:solidFill>
                <a:schemeClr val="bg1"/>
              </a:solidFill>
            </a:endParaRPr>
          </a:p>
          <a:p>
            <a:pPr algn="r"/>
            <a:r>
              <a:rPr lang="en-US" sz="2500" b="1" dirty="0">
                <a:solidFill>
                  <a:schemeClr val="bg1"/>
                </a:solidFill>
              </a:rPr>
              <a:t>MB. </a:t>
            </a:r>
            <a:r>
              <a:rPr lang="en-US" sz="2500" b="1" dirty="0" smtClean="0">
                <a:solidFill>
                  <a:schemeClr val="bg1"/>
                </a:solidFill>
              </a:rPr>
              <a:t>0863583508</a:t>
            </a:r>
            <a:endParaRPr lang="en-US" sz="2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01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7325"/>
            <a:ext cx="8229600" cy="812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th-TH" b="1" smtClean="0">
                <a:solidFill>
                  <a:srgbClr val="00CC00"/>
                </a:solidFill>
                <a:latin typeface="Browallia New" pitchFamily="34" charset="-34"/>
                <a:cs typeface="FreesiaUPC" pitchFamily="34" charset="-34"/>
              </a:rPr>
              <a:t>ขั้น</a:t>
            </a:r>
            <a:r>
              <a:rPr lang="en-US" b="1" smtClean="0">
                <a:solidFill>
                  <a:srgbClr val="00CC00"/>
                </a:solidFill>
                <a:latin typeface="Browallia New" pitchFamily="34" charset="-34"/>
                <a:cs typeface="FreesiaUPC" pitchFamily="34" charset="-34"/>
              </a:rPr>
              <a:t> 1 : </a:t>
            </a:r>
            <a:r>
              <a:rPr lang="th-TH" b="1" smtClean="0">
                <a:solidFill>
                  <a:srgbClr val="00CC00"/>
                </a:solidFill>
                <a:latin typeface="Browallia New" pitchFamily="34" charset="-34"/>
                <a:cs typeface="FreesiaUPC" pitchFamily="34" charset="-34"/>
              </a:rPr>
              <a:t>กำหนดวัตถุประสงค์ (</a:t>
            </a:r>
            <a:r>
              <a:rPr lang="en-US" b="1" smtClean="0">
                <a:solidFill>
                  <a:srgbClr val="00CC00"/>
                </a:solidFill>
                <a:latin typeface="Browallia New" pitchFamily="34" charset="-34"/>
                <a:cs typeface="FreesiaUPC" pitchFamily="34" charset="-34"/>
              </a:rPr>
              <a:t>Set Objective</a:t>
            </a:r>
            <a:r>
              <a:rPr lang="th-TH" b="1" smtClean="0">
                <a:solidFill>
                  <a:srgbClr val="00CC00"/>
                </a:solidFill>
                <a:latin typeface="Browallia New" pitchFamily="34" charset="-34"/>
                <a:cs typeface="FreesiaUPC" pitchFamily="34" charset="-34"/>
              </a:rPr>
              <a:t>)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23850" y="1279525"/>
            <a:ext cx="8569325" cy="7207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r>
              <a:rPr lang="th-TH" sz="3600" b="1" smtClean="0">
                <a:latin typeface="Browallia New" pitchFamily="34" charset="-34"/>
                <a:cs typeface="FreesiaUPC" pitchFamily="34" charset="-34"/>
              </a:rPr>
              <a:t>การจัดทำเว็บไซต์ต้องสอดคล้องกับวัตถุประสงค์หลักของธุรกิจ</a:t>
            </a: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428625" y="2071688"/>
            <a:ext cx="7815263" cy="4310062"/>
            <a:chOff x="385" y="1661"/>
            <a:chExt cx="4627" cy="2359"/>
          </a:xfrm>
        </p:grpSpPr>
        <p:sp>
          <p:nvSpPr>
            <p:cNvPr id="4100" name="Oval 4"/>
            <p:cNvSpPr>
              <a:spLocks noChangeArrowheads="1"/>
            </p:cNvSpPr>
            <p:nvPr/>
          </p:nvSpPr>
          <p:spPr bwMode="auto">
            <a:xfrm>
              <a:off x="385" y="2115"/>
              <a:ext cx="1179" cy="1135"/>
            </a:xfrm>
            <a:prstGeom prst="ellipse">
              <a:avLst/>
            </a:prstGeom>
            <a:solidFill>
              <a:srgbClr val="D9867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4400" b="1" dirty="0">
                  <a:latin typeface="Browallia New" pitchFamily="34" charset="-34"/>
                  <a:cs typeface="FreesiaUPC" pitchFamily="34" charset="-34"/>
                </a:rPr>
                <a:t>Objective</a:t>
              </a:r>
              <a:endParaRPr lang="th-TH" sz="4400" b="1" dirty="0">
                <a:latin typeface="Browallia New" pitchFamily="34" charset="-34"/>
                <a:cs typeface="FreesiaUPC" pitchFamily="34" charset="-34"/>
              </a:endParaRPr>
            </a:p>
          </p:txBody>
        </p:sp>
        <p:sp>
          <p:nvSpPr>
            <p:cNvPr id="4101" name="AutoShape 5"/>
            <p:cNvSpPr>
              <a:spLocks noChangeArrowheads="1"/>
            </p:cNvSpPr>
            <p:nvPr/>
          </p:nvSpPr>
          <p:spPr bwMode="auto">
            <a:xfrm>
              <a:off x="2200" y="1661"/>
              <a:ext cx="2812" cy="318"/>
            </a:xfrm>
            <a:prstGeom prst="roundRect">
              <a:avLst>
                <a:gd name="adj" fmla="val 16667"/>
              </a:avLst>
            </a:prstGeom>
            <a:solidFill>
              <a:srgbClr val="00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4400" b="1" dirty="0">
                  <a:latin typeface="Browallia New" pitchFamily="34" charset="-34"/>
                  <a:cs typeface="FreesiaUPC" pitchFamily="34" charset="-34"/>
                </a:rPr>
                <a:t>Sales</a:t>
              </a:r>
              <a:r>
                <a:rPr lang="th-TH" sz="4400" b="1" dirty="0">
                  <a:latin typeface="Browallia New" pitchFamily="34" charset="-34"/>
                  <a:cs typeface="FreesiaUPC" pitchFamily="34" charset="-34"/>
                </a:rPr>
                <a:t> </a:t>
              </a:r>
              <a:r>
                <a:rPr lang="en-US" sz="4400" b="1" dirty="0">
                  <a:latin typeface="Browallia New" pitchFamily="34" charset="-34"/>
                  <a:cs typeface="FreesiaUPC" pitchFamily="34" charset="-34"/>
                </a:rPr>
                <a:t>&amp;</a:t>
              </a:r>
              <a:r>
                <a:rPr lang="th-TH" sz="4400" b="1" dirty="0">
                  <a:latin typeface="Browallia New" pitchFamily="34" charset="-34"/>
                  <a:cs typeface="FreesiaUPC" pitchFamily="34" charset="-34"/>
                </a:rPr>
                <a:t> </a:t>
              </a:r>
              <a:r>
                <a:rPr lang="en-US" sz="4400" b="1" dirty="0">
                  <a:latin typeface="Browallia New" pitchFamily="34" charset="-34"/>
                  <a:cs typeface="FreesiaUPC" pitchFamily="34" charset="-34"/>
                </a:rPr>
                <a:t>Acquisition</a:t>
              </a:r>
              <a:endParaRPr lang="th-TH" sz="4400" b="1" dirty="0">
                <a:latin typeface="Browallia New" pitchFamily="34" charset="-34"/>
                <a:cs typeface="FreesiaUPC" pitchFamily="34" charset="-34"/>
              </a:endParaRPr>
            </a:p>
          </p:txBody>
        </p:sp>
        <p:sp>
          <p:nvSpPr>
            <p:cNvPr id="4106" name="AutoShape 10"/>
            <p:cNvSpPr>
              <a:spLocks noChangeArrowheads="1"/>
            </p:cNvSpPr>
            <p:nvPr/>
          </p:nvSpPr>
          <p:spPr bwMode="auto">
            <a:xfrm>
              <a:off x="2200" y="2069"/>
              <a:ext cx="2812" cy="318"/>
            </a:xfrm>
            <a:prstGeom prst="roundRect">
              <a:avLst>
                <a:gd name="adj" fmla="val 16667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4400" b="1">
                  <a:latin typeface="Browallia New" pitchFamily="34" charset="-34"/>
                  <a:cs typeface="FreesiaUPC" pitchFamily="34" charset="-34"/>
                </a:rPr>
                <a:t>Image</a:t>
              </a:r>
              <a:endParaRPr lang="th-TH" sz="4400" b="1">
                <a:latin typeface="Browallia New" pitchFamily="34" charset="-34"/>
                <a:cs typeface="FreesiaUPC" pitchFamily="34" charset="-34"/>
              </a:endParaRPr>
            </a:p>
          </p:txBody>
        </p:sp>
        <p:sp>
          <p:nvSpPr>
            <p:cNvPr id="4107" name="AutoShape 11"/>
            <p:cNvSpPr>
              <a:spLocks noChangeArrowheads="1"/>
            </p:cNvSpPr>
            <p:nvPr/>
          </p:nvSpPr>
          <p:spPr bwMode="auto">
            <a:xfrm>
              <a:off x="2200" y="2477"/>
              <a:ext cx="2812" cy="318"/>
            </a:xfrm>
            <a:prstGeom prst="roundRect">
              <a:avLst>
                <a:gd name="adj" fmla="val 16667"/>
              </a:avLst>
            </a:prstGeom>
            <a:solidFill>
              <a:srgbClr val="FFCC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4400" b="1" dirty="0">
                  <a:latin typeface="Browallia New" pitchFamily="34" charset="-34"/>
                  <a:cs typeface="FreesiaUPC" pitchFamily="34" charset="-34"/>
                </a:rPr>
                <a:t>Service &amp; Support</a:t>
              </a:r>
              <a:endParaRPr lang="th-TH" sz="4400" b="1" dirty="0">
                <a:latin typeface="Browallia New" pitchFamily="34" charset="-34"/>
                <a:cs typeface="FreesiaUPC" pitchFamily="34" charset="-34"/>
              </a:endParaRPr>
            </a:p>
          </p:txBody>
        </p:sp>
        <p:sp>
          <p:nvSpPr>
            <p:cNvPr id="4108" name="AutoShape 12"/>
            <p:cNvSpPr>
              <a:spLocks noChangeArrowheads="1"/>
            </p:cNvSpPr>
            <p:nvPr/>
          </p:nvSpPr>
          <p:spPr bwMode="auto">
            <a:xfrm>
              <a:off x="2200" y="2885"/>
              <a:ext cx="2812" cy="318"/>
            </a:xfrm>
            <a:prstGeom prst="roundRect">
              <a:avLst>
                <a:gd name="adj" fmla="val 16667"/>
              </a:avLst>
            </a:prstGeom>
            <a:solidFill>
              <a:srgbClr val="BFF6F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4400" b="1">
                  <a:latin typeface="Browallia New" pitchFamily="34" charset="-34"/>
                  <a:cs typeface="FreesiaUPC" pitchFamily="34" charset="-34"/>
                </a:rPr>
                <a:t>Brand Awareness</a:t>
              </a:r>
              <a:endParaRPr lang="th-TH" sz="4400" b="1">
                <a:latin typeface="Browallia New" pitchFamily="34" charset="-34"/>
                <a:cs typeface="FreesiaUPC" pitchFamily="34" charset="-34"/>
              </a:endParaRPr>
            </a:p>
          </p:txBody>
        </p:sp>
        <p:sp>
          <p:nvSpPr>
            <p:cNvPr id="4109" name="AutoShape 13"/>
            <p:cNvSpPr>
              <a:spLocks noChangeArrowheads="1"/>
            </p:cNvSpPr>
            <p:nvPr/>
          </p:nvSpPr>
          <p:spPr bwMode="auto">
            <a:xfrm>
              <a:off x="2200" y="3294"/>
              <a:ext cx="2812" cy="318"/>
            </a:xfrm>
            <a:prstGeom prst="roundRect">
              <a:avLst>
                <a:gd name="adj" fmla="val 16667"/>
              </a:avLst>
            </a:prstGeom>
            <a:solidFill>
              <a:srgbClr val="EFEEE5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4400" b="1">
                  <a:latin typeface="Browallia New" pitchFamily="34" charset="-34"/>
                  <a:cs typeface="FreesiaUPC" pitchFamily="34" charset="-34"/>
                </a:rPr>
                <a:t>Customer Retention</a:t>
              </a:r>
              <a:endParaRPr lang="th-TH" sz="4400" b="1">
                <a:latin typeface="Browallia New" pitchFamily="34" charset="-34"/>
                <a:cs typeface="FreesiaUPC" pitchFamily="34" charset="-34"/>
              </a:endParaRPr>
            </a:p>
          </p:txBody>
        </p:sp>
        <p:sp>
          <p:nvSpPr>
            <p:cNvPr id="4110" name="AutoShape 14"/>
            <p:cNvSpPr>
              <a:spLocks noChangeArrowheads="1"/>
            </p:cNvSpPr>
            <p:nvPr/>
          </p:nvSpPr>
          <p:spPr bwMode="auto">
            <a:xfrm>
              <a:off x="2200" y="3702"/>
              <a:ext cx="2812" cy="318"/>
            </a:xfrm>
            <a:prstGeom prst="roundRect">
              <a:avLst>
                <a:gd name="adj" fmla="val 16667"/>
              </a:avLst>
            </a:prstGeom>
            <a:solidFill>
              <a:srgbClr val="E0BBE7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107763" dir="189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4400" b="1">
                  <a:latin typeface="Browallia New" pitchFamily="34" charset="-34"/>
                  <a:cs typeface="FreesiaUPC" pitchFamily="34" charset="-34"/>
                </a:rPr>
                <a:t>Brand Royalty</a:t>
              </a:r>
              <a:endParaRPr lang="th-TH" sz="4400" b="1">
                <a:latin typeface="Browallia New" pitchFamily="34" charset="-34"/>
                <a:cs typeface="FreesiaUPC" pitchFamily="34" charset="-34"/>
              </a:endParaRPr>
            </a:p>
          </p:txBody>
        </p:sp>
        <p:cxnSp>
          <p:nvCxnSpPr>
            <p:cNvPr id="29708" name="AutoShape 15"/>
            <p:cNvCxnSpPr>
              <a:cxnSpLocks noChangeShapeType="1"/>
            </p:cNvCxnSpPr>
            <p:nvPr/>
          </p:nvCxnSpPr>
          <p:spPr bwMode="auto">
            <a:xfrm flipV="1">
              <a:off x="1564" y="1789"/>
              <a:ext cx="227" cy="886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29709" name="Line 16"/>
            <p:cNvSpPr>
              <a:spLocks noChangeShapeType="1"/>
            </p:cNvSpPr>
            <p:nvPr/>
          </p:nvSpPr>
          <p:spPr bwMode="auto">
            <a:xfrm>
              <a:off x="1791" y="1797"/>
              <a:ext cx="4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cxnSp>
          <p:nvCxnSpPr>
            <p:cNvPr id="29710" name="AutoShape 17"/>
            <p:cNvCxnSpPr>
              <a:cxnSpLocks noChangeShapeType="1"/>
            </p:cNvCxnSpPr>
            <p:nvPr/>
          </p:nvCxnSpPr>
          <p:spPr bwMode="auto">
            <a:xfrm>
              <a:off x="1791" y="2228"/>
              <a:ext cx="395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9711" name="AutoShape 18"/>
            <p:cNvCxnSpPr>
              <a:cxnSpLocks noChangeShapeType="1"/>
            </p:cNvCxnSpPr>
            <p:nvPr/>
          </p:nvCxnSpPr>
          <p:spPr bwMode="auto">
            <a:xfrm>
              <a:off x="1791" y="2679"/>
              <a:ext cx="395" cy="0"/>
            </a:xfrm>
            <a:prstGeom prst="straightConnector1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9712" name="AutoShape 19"/>
            <p:cNvCxnSpPr>
              <a:cxnSpLocks noChangeShapeType="1"/>
            </p:cNvCxnSpPr>
            <p:nvPr/>
          </p:nvCxnSpPr>
          <p:spPr bwMode="auto">
            <a:xfrm>
              <a:off x="1791" y="2659"/>
              <a:ext cx="0" cy="117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9713" name="Line 20"/>
            <p:cNvSpPr>
              <a:spLocks noChangeShapeType="1"/>
            </p:cNvSpPr>
            <p:nvPr/>
          </p:nvSpPr>
          <p:spPr bwMode="auto">
            <a:xfrm>
              <a:off x="1791" y="3838"/>
              <a:ext cx="409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4" name="Line 21"/>
            <p:cNvSpPr>
              <a:spLocks noChangeShapeType="1"/>
            </p:cNvSpPr>
            <p:nvPr/>
          </p:nvSpPr>
          <p:spPr bwMode="auto">
            <a:xfrm>
              <a:off x="1791" y="3430"/>
              <a:ext cx="4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15" name="Line 22"/>
            <p:cNvSpPr>
              <a:spLocks noChangeShapeType="1"/>
            </p:cNvSpPr>
            <p:nvPr/>
          </p:nvSpPr>
          <p:spPr bwMode="auto">
            <a:xfrm>
              <a:off x="1791" y="3037"/>
              <a:ext cx="40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7325"/>
            <a:ext cx="8229600" cy="812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th-TH" b="1" smtClean="0">
                <a:solidFill>
                  <a:srgbClr val="00CC00"/>
                </a:solidFill>
                <a:latin typeface="Browallia New" pitchFamily="34" charset="-34"/>
                <a:cs typeface="FreesiaUPC" pitchFamily="34" charset="-34"/>
              </a:rPr>
              <a:t>ขั้น</a:t>
            </a:r>
            <a:r>
              <a:rPr lang="en-US" b="1" smtClean="0">
                <a:solidFill>
                  <a:srgbClr val="00CC00"/>
                </a:solidFill>
                <a:latin typeface="Browallia New" pitchFamily="34" charset="-34"/>
                <a:cs typeface="FreesiaUPC" pitchFamily="34" charset="-34"/>
              </a:rPr>
              <a:t> 1 : </a:t>
            </a:r>
            <a:r>
              <a:rPr lang="th-TH" b="1" smtClean="0">
                <a:solidFill>
                  <a:srgbClr val="00CC00"/>
                </a:solidFill>
                <a:latin typeface="Browallia New" pitchFamily="34" charset="-34"/>
                <a:cs typeface="FreesiaUPC" pitchFamily="34" charset="-34"/>
              </a:rPr>
              <a:t>กำหนดวัตถุประสงค์ (</a:t>
            </a:r>
            <a:r>
              <a:rPr lang="en-US" b="1" smtClean="0">
                <a:solidFill>
                  <a:srgbClr val="00CC00"/>
                </a:solidFill>
                <a:latin typeface="Browallia New" pitchFamily="34" charset="-34"/>
                <a:cs typeface="FreesiaUPC" pitchFamily="34" charset="-34"/>
              </a:rPr>
              <a:t>Set Objective</a:t>
            </a:r>
            <a:r>
              <a:rPr lang="th-TH" b="1" smtClean="0">
                <a:solidFill>
                  <a:srgbClr val="00CC00"/>
                </a:solidFill>
                <a:latin typeface="Browallia New" pitchFamily="34" charset="-34"/>
                <a:cs typeface="FreesiaUPC" pitchFamily="34" charset="-34"/>
              </a:rPr>
              <a:t>)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357313" y="1279525"/>
            <a:ext cx="7535862" cy="53895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h-TH" sz="3600" b="1" smtClean="0">
                <a:latin typeface="Browallia New" pitchFamily="34" charset="-34"/>
                <a:cs typeface="FreesiaUPC" pitchFamily="34" charset="-34"/>
              </a:rPr>
              <a:t>เพื่อสร้างยอดขาย (</a:t>
            </a:r>
            <a:r>
              <a:rPr lang="en-US" sz="3600" b="1" smtClean="0">
                <a:latin typeface="Browallia New" pitchFamily="34" charset="-34"/>
                <a:cs typeface="FreesiaUPC" pitchFamily="34" charset="-34"/>
              </a:rPr>
              <a:t>Sales and Acquisition</a:t>
            </a:r>
            <a:r>
              <a:rPr lang="th-TH" sz="3600" b="1" smtClean="0">
                <a:latin typeface="Browallia New" pitchFamily="34" charset="-34"/>
                <a:cs typeface="FreesiaUPC" pitchFamily="34" charset="-34"/>
              </a:rPr>
              <a:t>)</a:t>
            </a:r>
          </a:p>
          <a:p>
            <a:pPr algn="thaiDist" eaLnBrk="1" hangingPunct="1">
              <a:buFontTx/>
              <a:buNone/>
            </a:pPr>
            <a:r>
              <a:rPr lang="th-TH" sz="3600" b="1" smtClean="0">
                <a:latin typeface="Browallia New" pitchFamily="34" charset="-34"/>
                <a:cs typeface="FreesiaUPC" pitchFamily="34" charset="-34"/>
              </a:rPr>
              <a:t>	</a:t>
            </a:r>
            <a:r>
              <a:rPr lang="en-US" sz="3600" b="1" smtClean="0">
                <a:latin typeface="Browallia New" pitchFamily="34" charset="-34"/>
                <a:cs typeface="FreesiaUPC" pitchFamily="34" charset="-34"/>
              </a:rPr>
              <a:t>	</a:t>
            </a:r>
            <a:r>
              <a:rPr lang="th-TH" sz="3600" b="1" smtClean="0">
                <a:latin typeface="Browallia New" pitchFamily="34" charset="-34"/>
                <a:cs typeface="FreesiaUPC" pitchFamily="34" charset="-34"/>
              </a:rPr>
              <a:t>การนำ </a:t>
            </a:r>
            <a:r>
              <a:rPr lang="en-US" sz="3600" b="1" smtClean="0">
                <a:latin typeface="Browallia New" pitchFamily="34" charset="-34"/>
                <a:cs typeface="FreesiaUPC" pitchFamily="34" charset="-34"/>
              </a:rPr>
              <a:t>e-Marketing</a:t>
            </a:r>
            <a:r>
              <a:rPr lang="th-TH" sz="3600" b="1" smtClean="0">
                <a:latin typeface="Browallia New" pitchFamily="34" charset="-34"/>
                <a:cs typeface="FreesiaUPC" pitchFamily="34" charset="-34"/>
              </a:rPr>
              <a:t> มาใช้เพื่อให้เกิดผลกระทบในการเพิ่มยอดขายโดยตรงกับธุรกิจทั้งในระยะสั้นและระยะยาว </a:t>
            </a:r>
            <a:endParaRPr lang="en-US" sz="3600" b="1" smtClean="0">
              <a:latin typeface="Browallia New" pitchFamily="34" charset="-34"/>
              <a:cs typeface="FreesiaUPC" pitchFamily="34" charset="-34"/>
            </a:endParaRPr>
          </a:p>
          <a:p>
            <a:pPr algn="thaiDist" eaLnBrk="1" hangingPunct="1">
              <a:buFontTx/>
              <a:buNone/>
            </a:pPr>
            <a:r>
              <a:rPr lang="en-US" sz="3600" b="1" smtClean="0">
                <a:latin typeface="Browallia New" pitchFamily="34" charset="-34"/>
                <a:cs typeface="FreesiaUPC" pitchFamily="34" charset="-34"/>
              </a:rPr>
              <a:t>		</a:t>
            </a:r>
            <a:r>
              <a:rPr lang="th-TH" sz="3600" b="1" smtClean="0">
                <a:latin typeface="Browallia New" pitchFamily="34" charset="-34"/>
                <a:cs typeface="FreesiaUPC" pitchFamily="34" charset="-34"/>
              </a:rPr>
              <a:t>เป็นกระบวนการที่เกิดขึ้นขณะตัดสินใจซื้อ โดยกระตุ้นไปยังกลุ่มลูกค้าที่คาดหวังให้เกิดการทดลองซื้อ และเกิดการซื้อซ้ำสำหรับลูกค้าเดิม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7325"/>
            <a:ext cx="8229600" cy="812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th-TH" b="1" smtClean="0">
                <a:solidFill>
                  <a:srgbClr val="00CC00"/>
                </a:solidFill>
                <a:latin typeface="Browallia New" pitchFamily="34" charset="-34"/>
                <a:cs typeface="FreesiaUPC" pitchFamily="34" charset="-34"/>
              </a:rPr>
              <a:t>ขั้น</a:t>
            </a:r>
            <a:r>
              <a:rPr lang="en-US" b="1" smtClean="0">
                <a:solidFill>
                  <a:srgbClr val="00CC00"/>
                </a:solidFill>
                <a:latin typeface="Browallia New" pitchFamily="34" charset="-34"/>
                <a:cs typeface="FreesiaUPC" pitchFamily="34" charset="-34"/>
              </a:rPr>
              <a:t> 1 : </a:t>
            </a:r>
            <a:r>
              <a:rPr lang="th-TH" b="1" smtClean="0">
                <a:solidFill>
                  <a:srgbClr val="00CC00"/>
                </a:solidFill>
                <a:latin typeface="Browallia New" pitchFamily="34" charset="-34"/>
                <a:cs typeface="FreesiaUPC" pitchFamily="34" charset="-34"/>
              </a:rPr>
              <a:t>กำหนดวัตถุประสงค์ (</a:t>
            </a:r>
            <a:r>
              <a:rPr lang="en-US" b="1" smtClean="0">
                <a:solidFill>
                  <a:srgbClr val="00CC00"/>
                </a:solidFill>
                <a:latin typeface="Browallia New" pitchFamily="34" charset="-34"/>
                <a:cs typeface="FreesiaUPC" pitchFamily="34" charset="-34"/>
              </a:rPr>
              <a:t>Set Objective</a:t>
            </a:r>
            <a:r>
              <a:rPr lang="th-TH" b="1" smtClean="0">
                <a:solidFill>
                  <a:srgbClr val="00CC00"/>
                </a:solidFill>
                <a:latin typeface="Browallia New" pitchFamily="34" charset="-34"/>
                <a:cs typeface="FreesiaUPC" pitchFamily="34" charset="-34"/>
              </a:rPr>
              <a:t>)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000125" y="1196975"/>
            <a:ext cx="7786688" cy="487521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r>
              <a:rPr lang="th-TH" sz="3600" b="1" smtClean="0">
                <a:latin typeface="Browallia New" pitchFamily="34" charset="-34"/>
                <a:cs typeface="FreesiaUPC" pitchFamily="34" charset="-34"/>
              </a:rPr>
              <a:t>เพื่อสร้างภาพลักษณ์ (</a:t>
            </a:r>
            <a:r>
              <a:rPr lang="en-US" sz="3600" b="1" smtClean="0">
                <a:latin typeface="Browallia New" pitchFamily="34" charset="-34"/>
                <a:cs typeface="FreesiaUPC" pitchFamily="34" charset="-34"/>
              </a:rPr>
              <a:t>Image</a:t>
            </a:r>
            <a:r>
              <a:rPr lang="th-TH" sz="3600" b="1" smtClean="0">
                <a:latin typeface="Browallia New" pitchFamily="34" charset="-34"/>
                <a:cs typeface="FreesiaUPC" pitchFamily="34" charset="-34"/>
              </a:rPr>
              <a:t>)</a:t>
            </a:r>
            <a:r>
              <a:rPr lang="en-US" sz="3600" b="1" smtClean="0">
                <a:latin typeface="Browallia New" pitchFamily="34" charset="-34"/>
                <a:cs typeface="FreesiaUPC" pitchFamily="34" charset="-34"/>
              </a:rPr>
              <a:t>  </a:t>
            </a:r>
            <a:r>
              <a:rPr lang="th-TH" sz="3600" b="1" smtClean="0">
                <a:latin typeface="Browallia New" pitchFamily="34" charset="-34"/>
                <a:cs typeface="FreesiaUPC" pitchFamily="34" charset="-34"/>
              </a:rPr>
              <a:t>ลักษณะภาพลักษณ์ที่ดี มีดังนี้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h-TH" sz="3600" b="1" smtClean="0">
                <a:latin typeface="Browallia New" pitchFamily="34" charset="-34"/>
                <a:cs typeface="FreesiaUPC" pitchFamily="34" charset="-34"/>
              </a:rPr>
              <a:t>    </a:t>
            </a:r>
            <a:r>
              <a:rPr lang="en-US" sz="3600" b="1" smtClean="0">
                <a:latin typeface="Browallia New" pitchFamily="34" charset="-34"/>
                <a:cs typeface="FreesiaUPC" pitchFamily="34" charset="-34"/>
              </a:rPr>
              <a:t>-  </a:t>
            </a:r>
            <a:r>
              <a:rPr lang="th-TH" sz="3600" b="1" smtClean="0">
                <a:latin typeface="Browallia New" pitchFamily="34" charset="-34"/>
                <a:cs typeface="FreesiaUPC" pitchFamily="34" charset="-34"/>
              </a:rPr>
              <a:t>สร้างขึ้นมาให้ดูง่าย จดจำง่าย</a:t>
            </a:r>
            <a:r>
              <a:rPr lang="en-US" sz="3600" b="1" smtClean="0">
                <a:latin typeface="Browallia New" pitchFamily="34" charset="-34"/>
                <a:cs typeface="FreesiaUPC" pitchFamily="34" charset="-34"/>
              </a:rPr>
              <a:t> </a:t>
            </a:r>
            <a:endParaRPr lang="th-TH" sz="3600" b="1" smtClean="0">
              <a:latin typeface="Browallia New" pitchFamily="34" charset="-34"/>
              <a:cs typeface="FreesiaUPC" pitchFamily="34" charset="-34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h-TH" sz="3600" b="1" smtClean="0">
                <a:latin typeface="Browallia New" pitchFamily="34" charset="-34"/>
                <a:cs typeface="FreesiaUPC" pitchFamily="34" charset="-34"/>
              </a:rPr>
              <a:t>    </a:t>
            </a:r>
            <a:r>
              <a:rPr lang="en-US" sz="3600" b="1" smtClean="0">
                <a:latin typeface="Browallia New" pitchFamily="34" charset="-34"/>
                <a:cs typeface="FreesiaUPC" pitchFamily="34" charset="-34"/>
              </a:rPr>
              <a:t>-  </a:t>
            </a:r>
            <a:r>
              <a:rPr lang="th-TH" sz="3600" b="1" smtClean="0">
                <a:latin typeface="Browallia New" pitchFamily="34" charset="-34"/>
                <a:cs typeface="FreesiaUPC" pitchFamily="34" charset="-34"/>
              </a:rPr>
              <a:t>ดูมีความน่าเชื่อถือ ก่อให้เกิดความประทับใจ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h-TH" sz="3600" b="1" smtClean="0">
                <a:latin typeface="Browallia New" pitchFamily="34" charset="-34"/>
                <a:cs typeface="FreesiaUPC" pitchFamily="34" charset="-34"/>
              </a:rPr>
              <a:t>    </a:t>
            </a:r>
            <a:r>
              <a:rPr lang="en-US" sz="3600" b="1" smtClean="0">
                <a:latin typeface="Browallia New" pitchFamily="34" charset="-34"/>
                <a:cs typeface="FreesiaUPC" pitchFamily="34" charset="-34"/>
              </a:rPr>
              <a:t>-  </a:t>
            </a:r>
            <a:r>
              <a:rPr lang="th-TH" sz="3600" b="1" smtClean="0">
                <a:latin typeface="Browallia New" pitchFamily="34" charset="-34"/>
                <a:cs typeface="FreesiaUPC" pitchFamily="34" charset="-34"/>
              </a:rPr>
              <a:t>เป็นรูปธรรมและมองเห็นได้อย่างชัดเจน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h-TH" sz="3600" b="1" smtClean="0">
                <a:latin typeface="Browallia New" pitchFamily="34" charset="-34"/>
                <a:cs typeface="FreesiaUPC" pitchFamily="34" charset="-34"/>
              </a:rPr>
              <a:t>    </a:t>
            </a:r>
            <a:r>
              <a:rPr lang="en-US" sz="3600" b="1" smtClean="0">
                <a:latin typeface="Browallia New" pitchFamily="34" charset="-34"/>
                <a:cs typeface="FreesiaUPC" pitchFamily="34" charset="-34"/>
              </a:rPr>
              <a:t>-  </a:t>
            </a:r>
            <a:r>
              <a:rPr lang="th-TH" sz="3600" b="1" smtClean="0">
                <a:latin typeface="Browallia New" pitchFamily="34" charset="-34"/>
                <a:cs typeface="FreesiaUPC" pitchFamily="34" charset="-34"/>
              </a:rPr>
              <a:t>อยู่ระหว่างความคาดหวังและความเป็นจริง ควรเป็นไปในเชิงบวก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th-TH" sz="3600" b="1" smtClean="0">
                <a:latin typeface="Browallia New" pitchFamily="34" charset="-34"/>
                <a:cs typeface="FreesiaUPC" pitchFamily="34" charset="-34"/>
              </a:rPr>
              <a:t>    </a:t>
            </a:r>
            <a:r>
              <a:rPr lang="en-US" sz="3600" b="1" smtClean="0">
                <a:latin typeface="Browallia New" pitchFamily="34" charset="-34"/>
                <a:cs typeface="FreesiaUPC" pitchFamily="34" charset="-34"/>
              </a:rPr>
              <a:t>-  </a:t>
            </a:r>
            <a:r>
              <a:rPr lang="th-TH" sz="3600" b="1" smtClean="0">
                <a:latin typeface="Browallia New" pitchFamily="34" charset="-34"/>
                <a:cs typeface="FreesiaUPC" pitchFamily="34" charset="-34"/>
              </a:rPr>
              <a:t>เป็นสินทรัพย์ของธุรกิจ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7325"/>
            <a:ext cx="8229600" cy="812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th-TH" b="1" smtClean="0">
                <a:solidFill>
                  <a:srgbClr val="00CC00"/>
                </a:solidFill>
                <a:latin typeface="Browallia New" pitchFamily="34" charset="-34"/>
                <a:cs typeface="FreesiaUPC" pitchFamily="34" charset="-34"/>
              </a:rPr>
              <a:t>ขั้น</a:t>
            </a:r>
            <a:r>
              <a:rPr lang="en-US" b="1" smtClean="0">
                <a:solidFill>
                  <a:srgbClr val="00CC00"/>
                </a:solidFill>
                <a:latin typeface="Browallia New" pitchFamily="34" charset="-34"/>
                <a:cs typeface="FreesiaUPC" pitchFamily="34" charset="-34"/>
              </a:rPr>
              <a:t> 1 : </a:t>
            </a:r>
            <a:r>
              <a:rPr lang="th-TH" b="1" smtClean="0">
                <a:solidFill>
                  <a:srgbClr val="00CC00"/>
                </a:solidFill>
                <a:latin typeface="Browallia New" pitchFamily="34" charset="-34"/>
                <a:cs typeface="FreesiaUPC" pitchFamily="34" charset="-34"/>
              </a:rPr>
              <a:t>กำหนดวัตถุประสงค์ (</a:t>
            </a:r>
            <a:r>
              <a:rPr lang="en-US" b="1" smtClean="0">
                <a:solidFill>
                  <a:srgbClr val="00CC00"/>
                </a:solidFill>
                <a:latin typeface="Browallia New" pitchFamily="34" charset="-34"/>
                <a:cs typeface="FreesiaUPC" pitchFamily="34" charset="-34"/>
              </a:rPr>
              <a:t>Set Objective</a:t>
            </a:r>
            <a:r>
              <a:rPr lang="th-TH" b="1" smtClean="0">
                <a:solidFill>
                  <a:srgbClr val="00CC00"/>
                </a:solidFill>
                <a:latin typeface="Browallia New" pitchFamily="34" charset="-34"/>
                <a:cs typeface="FreesiaUPC" pitchFamily="34" charset="-34"/>
              </a:rPr>
              <a:t>)</a:t>
            </a:r>
          </a:p>
        </p:txBody>
      </p:sp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28750" y="1279525"/>
            <a:ext cx="7464425" cy="45783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h-TH" sz="3600" b="1" smtClean="0">
                <a:latin typeface="Browallia New" pitchFamily="34" charset="-34"/>
                <a:cs typeface="FreesiaUPC" pitchFamily="34" charset="-34"/>
              </a:rPr>
              <a:t>ให้บริการและเพื่อสนับสนุนการขาย  (</a:t>
            </a:r>
            <a:r>
              <a:rPr lang="en-US" sz="3600" b="1" smtClean="0">
                <a:latin typeface="Browallia New" pitchFamily="34" charset="-34"/>
                <a:cs typeface="FreesiaUPC" pitchFamily="34" charset="-34"/>
              </a:rPr>
              <a:t>Service and Support</a:t>
            </a:r>
            <a:r>
              <a:rPr lang="th-TH" sz="3600" b="1" smtClean="0">
                <a:latin typeface="Browallia New" pitchFamily="34" charset="-34"/>
                <a:cs typeface="FreesiaUPC" pitchFamily="34" charset="-34"/>
              </a:rPr>
              <a:t>)</a:t>
            </a:r>
          </a:p>
          <a:p>
            <a:pPr algn="thaiDist" eaLnBrk="1" hangingPunct="1">
              <a:buFontTx/>
              <a:buNone/>
            </a:pPr>
            <a:r>
              <a:rPr lang="th-TH" sz="3600" b="1" smtClean="0">
                <a:latin typeface="Browallia New" pitchFamily="34" charset="-34"/>
                <a:cs typeface="FreesiaUPC" pitchFamily="34" charset="-34"/>
              </a:rPr>
              <a:t>	</a:t>
            </a:r>
            <a:r>
              <a:rPr lang="en-US" sz="3600" b="1" smtClean="0">
                <a:latin typeface="Browallia New" pitchFamily="34" charset="-34"/>
                <a:cs typeface="FreesiaUPC" pitchFamily="34" charset="-34"/>
              </a:rPr>
              <a:t>	</a:t>
            </a:r>
            <a:r>
              <a:rPr lang="th-TH" sz="3600" b="1" smtClean="0">
                <a:latin typeface="Browallia New" pitchFamily="34" charset="-34"/>
                <a:cs typeface="FreesiaUPC" pitchFamily="34" charset="-34"/>
              </a:rPr>
              <a:t>เป็นช่องทางสำหรับบริการหลังการขายแก่ลูกค้า เน้นในด้านการให้บริการภายในเว็บไซต์ </a:t>
            </a:r>
            <a:endParaRPr lang="en-US" sz="3600" b="1" smtClean="0">
              <a:latin typeface="Browallia New" pitchFamily="34" charset="-34"/>
              <a:cs typeface="FreesiaUPC" pitchFamily="34" charset="-34"/>
            </a:endParaRPr>
          </a:p>
          <a:p>
            <a:pPr algn="thaiDist" eaLnBrk="1" hangingPunct="1">
              <a:buFontTx/>
              <a:buNone/>
            </a:pPr>
            <a:r>
              <a:rPr lang="en-US" sz="3600" b="1" smtClean="0">
                <a:latin typeface="Browallia New" pitchFamily="34" charset="-34"/>
                <a:cs typeface="FreesiaUPC" pitchFamily="34" charset="-34"/>
              </a:rPr>
              <a:t>		</a:t>
            </a:r>
            <a:r>
              <a:rPr lang="th-TH" sz="3600" b="1" smtClean="0">
                <a:latin typeface="Browallia New" pitchFamily="34" charset="-34"/>
                <a:cs typeface="FreesiaUPC" pitchFamily="34" charset="-34"/>
              </a:rPr>
              <a:t>โดยสร้างการติดต่อสื่อสารขึ้นระหว่างกัน เช่น การติดต่อสื่อสารระหว่างผู้ซื้อและผู้ขาย หรือการติดต่อระหว่างผู้ซื้อกับผู้ซื้อด้วยกันเอง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87325"/>
            <a:ext cx="8229600" cy="812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th-TH" b="1" smtClean="0">
                <a:solidFill>
                  <a:srgbClr val="00CC00"/>
                </a:solidFill>
                <a:latin typeface="Browallia New" pitchFamily="34" charset="-34"/>
                <a:cs typeface="FreesiaUPC" pitchFamily="34" charset="-34"/>
              </a:rPr>
              <a:t>ขั้น</a:t>
            </a:r>
            <a:r>
              <a:rPr lang="en-US" b="1" smtClean="0">
                <a:solidFill>
                  <a:srgbClr val="00CC00"/>
                </a:solidFill>
                <a:latin typeface="Browallia New" pitchFamily="34" charset="-34"/>
                <a:cs typeface="FreesiaUPC" pitchFamily="34" charset="-34"/>
              </a:rPr>
              <a:t> 1 : </a:t>
            </a:r>
            <a:r>
              <a:rPr lang="th-TH" b="1" smtClean="0">
                <a:solidFill>
                  <a:srgbClr val="00CC00"/>
                </a:solidFill>
                <a:latin typeface="Browallia New" pitchFamily="34" charset="-34"/>
                <a:cs typeface="FreesiaUPC" pitchFamily="34" charset="-34"/>
              </a:rPr>
              <a:t>กำหนดวัตถุประสงค์ (</a:t>
            </a:r>
            <a:r>
              <a:rPr lang="en-US" b="1" smtClean="0">
                <a:solidFill>
                  <a:srgbClr val="00CC00"/>
                </a:solidFill>
                <a:latin typeface="Browallia New" pitchFamily="34" charset="-34"/>
                <a:cs typeface="FreesiaUPC" pitchFamily="34" charset="-34"/>
              </a:rPr>
              <a:t>Set Objective</a:t>
            </a:r>
            <a:r>
              <a:rPr lang="th-TH" b="1" smtClean="0">
                <a:solidFill>
                  <a:srgbClr val="00CC00"/>
                </a:solidFill>
                <a:latin typeface="Browallia New" pitchFamily="34" charset="-34"/>
                <a:cs typeface="FreesiaUPC" pitchFamily="34" charset="-34"/>
              </a:rPr>
              <a:t>)</a:t>
            </a:r>
          </a:p>
        </p:txBody>
      </p:sp>
      <p:sp>
        <p:nvSpPr>
          <p:cNvPr id="3379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143000" y="1279525"/>
            <a:ext cx="7750175" cy="50069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th-TH" sz="3600" b="1" smtClean="0">
                <a:latin typeface="Browallia New" pitchFamily="34" charset="-34"/>
                <a:cs typeface="FreesiaUPC" pitchFamily="34" charset="-34"/>
              </a:rPr>
              <a:t>การสร้างตราสินค้าให้เป็นที่รู้จัก (</a:t>
            </a:r>
            <a:r>
              <a:rPr lang="en-US" sz="3600" b="1" smtClean="0">
                <a:latin typeface="Browallia New" pitchFamily="34" charset="-34"/>
                <a:cs typeface="FreesiaUPC" pitchFamily="34" charset="-34"/>
              </a:rPr>
              <a:t>Brand Awareness</a:t>
            </a:r>
            <a:r>
              <a:rPr lang="th-TH" sz="3600" b="1" smtClean="0">
                <a:latin typeface="Browallia New" pitchFamily="34" charset="-34"/>
                <a:cs typeface="FreesiaUPC" pitchFamily="34" charset="-34"/>
              </a:rPr>
              <a:t>)</a:t>
            </a:r>
          </a:p>
          <a:p>
            <a:pPr algn="thaiDist" eaLnBrk="1" hangingPunct="1">
              <a:buFontTx/>
              <a:buNone/>
            </a:pPr>
            <a:r>
              <a:rPr lang="th-TH" sz="3600" b="1" smtClean="0">
                <a:latin typeface="Browallia New" pitchFamily="34" charset="-34"/>
                <a:cs typeface="FreesiaUPC" pitchFamily="34" charset="-34"/>
              </a:rPr>
              <a:t>	</a:t>
            </a:r>
            <a:r>
              <a:rPr lang="en-US" sz="3600" b="1" smtClean="0">
                <a:latin typeface="Browallia New" pitchFamily="34" charset="-34"/>
                <a:cs typeface="FreesiaUPC" pitchFamily="34" charset="-34"/>
              </a:rPr>
              <a:t>	</a:t>
            </a:r>
            <a:r>
              <a:rPr lang="th-TH" sz="3600" b="1" smtClean="0">
                <a:latin typeface="Browallia New" pitchFamily="34" charset="-34"/>
                <a:cs typeface="FreesiaUPC" pitchFamily="34" charset="-34"/>
              </a:rPr>
              <a:t>โดยการทำการส่งข้อความด้วยเครื่องมือทางการตลาดออนไลน์ใด ๆ ถึงกลุ่มเป้าหมาย</a:t>
            </a:r>
            <a:endParaRPr lang="en-US" sz="3600" b="1" smtClean="0">
              <a:latin typeface="Browallia New" pitchFamily="34" charset="-34"/>
              <a:cs typeface="FreesiaUPC" pitchFamily="34" charset="-34"/>
            </a:endParaRPr>
          </a:p>
          <a:p>
            <a:pPr algn="thaiDist" eaLnBrk="1" hangingPunct="1">
              <a:buFontTx/>
              <a:buNone/>
            </a:pPr>
            <a:r>
              <a:rPr lang="en-US" sz="3600" b="1" smtClean="0">
                <a:latin typeface="Browallia New" pitchFamily="34" charset="-34"/>
                <a:cs typeface="FreesiaUPC" pitchFamily="34" charset="-34"/>
              </a:rPr>
              <a:t>		-  </a:t>
            </a:r>
            <a:r>
              <a:rPr lang="th-TH" sz="3600" b="1" smtClean="0">
                <a:latin typeface="Browallia New" pitchFamily="34" charset="-34"/>
                <a:cs typeface="FreesiaUPC" pitchFamily="34" charset="-34"/>
              </a:rPr>
              <a:t>เพื่อให้เกิดการรับรู้ </a:t>
            </a:r>
            <a:r>
              <a:rPr lang="en-US" sz="3600" b="1" smtClean="0">
                <a:latin typeface="Browallia New" pitchFamily="34" charset="-34"/>
                <a:cs typeface="FreesiaUPC" pitchFamily="34" charset="-34"/>
              </a:rPr>
              <a:t>(Awareness</a:t>
            </a:r>
            <a:r>
              <a:rPr lang="th-TH" sz="3600" b="1" smtClean="0">
                <a:latin typeface="Browallia New" pitchFamily="34" charset="-34"/>
                <a:cs typeface="FreesiaUPC" pitchFamily="34" charset="-34"/>
              </a:rPr>
              <a:t>) </a:t>
            </a:r>
            <a:endParaRPr lang="en-US" sz="3600" b="1" smtClean="0">
              <a:latin typeface="Browallia New" pitchFamily="34" charset="-34"/>
              <a:cs typeface="FreesiaUPC" pitchFamily="34" charset="-34"/>
            </a:endParaRPr>
          </a:p>
          <a:p>
            <a:pPr algn="thaiDist" eaLnBrk="1" hangingPunct="1">
              <a:buFontTx/>
              <a:buNone/>
            </a:pPr>
            <a:r>
              <a:rPr lang="en-US" sz="3600" b="1" smtClean="0">
                <a:latin typeface="Browallia New" pitchFamily="34" charset="-34"/>
                <a:cs typeface="FreesiaUPC" pitchFamily="34" charset="-34"/>
              </a:rPr>
              <a:t>		-  </a:t>
            </a:r>
            <a:r>
              <a:rPr lang="th-TH" sz="3600" b="1" smtClean="0">
                <a:latin typeface="Browallia New" pitchFamily="34" charset="-34"/>
                <a:cs typeface="FreesiaUPC" pitchFamily="34" charset="-34"/>
              </a:rPr>
              <a:t>ทำให้ลูกค้าจดจำได้ (</a:t>
            </a:r>
            <a:r>
              <a:rPr lang="en-US" sz="3600" b="1" smtClean="0">
                <a:latin typeface="Browallia New" pitchFamily="34" charset="-34"/>
                <a:cs typeface="FreesiaUPC" pitchFamily="34" charset="-34"/>
              </a:rPr>
              <a:t>Recognition</a:t>
            </a:r>
            <a:r>
              <a:rPr lang="th-TH" sz="3600" b="1" smtClean="0">
                <a:latin typeface="Browallia New" pitchFamily="34" charset="-34"/>
                <a:cs typeface="FreesiaUPC" pitchFamily="34" charset="-34"/>
              </a:rPr>
              <a:t>) และระลึกถึงเป็นชื่อแรก </a:t>
            </a:r>
            <a:r>
              <a:rPr lang="en-US" sz="3600" b="1" smtClean="0">
                <a:latin typeface="Browallia New" pitchFamily="34" charset="-34"/>
                <a:cs typeface="FreesiaUPC" pitchFamily="34" charset="-34"/>
              </a:rPr>
              <a:t>(Recall)</a:t>
            </a:r>
            <a:r>
              <a:rPr lang="th-TH" sz="3600" b="1" smtClean="0">
                <a:latin typeface="Browallia New" pitchFamily="34" charset="-34"/>
                <a:cs typeface="FreesiaUPC" pitchFamily="34" charset="-34"/>
              </a:rPr>
              <a:t> เมื่อต้องการจะซื้อสินค้า </a:t>
            </a:r>
            <a:endParaRPr lang="en-US" sz="3600" b="1" smtClean="0">
              <a:latin typeface="Browallia New" pitchFamily="34" charset="-34"/>
              <a:cs typeface="FreesiaUPC" pitchFamily="34" charset="-34"/>
            </a:endParaRPr>
          </a:p>
          <a:p>
            <a:pPr algn="thaiDist" eaLnBrk="1" hangingPunct="1">
              <a:buFontTx/>
              <a:buNone/>
            </a:pPr>
            <a:r>
              <a:rPr lang="en-US" sz="3600" b="1" smtClean="0">
                <a:latin typeface="Browallia New" pitchFamily="34" charset="-34"/>
                <a:cs typeface="FreesiaUPC" pitchFamily="34" charset="-34"/>
              </a:rPr>
              <a:t>		- </a:t>
            </a:r>
            <a:r>
              <a:rPr lang="th-TH" sz="3600" b="1" smtClean="0">
                <a:latin typeface="Browallia New" pitchFamily="34" charset="-34"/>
                <a:cs typeface="FreesiaUPC" pitchFamily="34" charset="-34"/>
              </a:rPr>
              <a:t>ซึ่งถือเป็นจุดเริ่มต้นที่ทำให้ลูกค้ารับรู้ถึงคุณลักษณะ คุณสมบัติ และประโยชน์ของสินค้า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2"/>
          <p:cNvSpPr>
            <a:spLocks noGrp="1"/>
          </p:cNvSpPr>
          <p:nvPr>
            <p:ph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pic>
        <p:nvPicPr>
          <p:cNvPr id="3481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0" y="214313"/>
            <a:ext cx="8905875" cy="650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42875"/>
            <a:ext cx="8786813" cy="657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52</TotalTime>
  <Words>419</Words>
  <Application>Microsoft Office PowerPoint</Application>
  <PresentationFormat>On-screen Show (4:3)</PresentationFormat>
  <Paragraphs>107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Opulent</vt:lpstr>
      <vt:lpstr>PowerPoint Presentation</vt:lpstr>
      <vt:lpstr>PowerPoint Presentation</vt:lpstr>
      <vt:lpstr>ขั้น 1 : กำหนดวัตถุประสงค์ (Set Objective)</vt:lpstr>
      <vt:lpstr>ขั้น 1 : กำหนดวัตถุประสงค์ (Set Objective)</vt:lpstr>
      <vt:lpstr>ขั้น 1 : กำหนดวัตถุประสงค์ (Set Objective)</vt:lpstr>
      <vt:lpstr>ขั้น 1 : กำหนดวัตถุประสงค์ (Set Objective)</vt:lpstr>
      <vt:lpstr>ขั้น 1 : กำหนดวัตถุประสงค์ (Set Objective)</vt:lpstr>
      <vt:lpstr>PowerPoint Presentation</vt:lpstr>
      <vt:lpstr>PowerPoint Presentation</vt:lpstr>
      <vt:lpstr>ขั้น 1 : กำหนดวัตถุประสงค์ (Set Objective)</vt:lpstr>
      <vt:lpstr>ขั้น 1 : กำหนดวัตถุประสงค์ (Set Objective)</vt:lpstr>
      <vt:lpstr>ขั้น 2 : กำหนดกลุ่มเป้าหมายด้วยวิธี 5W+1H</vt:lpstr>
      <vt:lpstr>ตัวอย่างเว็บไซต์ขายแหวนหมั้น แหวนแต่งงาน WWW.MONDERA.COM</vt:lpstr>
      <vt:lpstr>ตัวอย่างเว็บไซต์ขายแหวนหมั้น แหวนแต่งงาน WWW.MONDERA.COM</vt:lpstr>
      <vt:lpstr>ตัวอย่างเว็บไซต์ขายแหวนหมั้น แหวนแต่งงาน WWW.MONDERA.COM</vt:lpstr>
      <vt:lpstr>ขั้น 3 : วางแผนงบประมาณ มีเงินเท่าไร จะใช้เท่าไร</vt:lpstr>
      <vt:lpstr>ขั้น 4 :กำหนดแนวความคิดและรูปแบบ หาจุดขาย ลูกเล่น</vt:lpstr>
      <vt:lpstr>PowerPoint Presentation</vt:lpstr>
      <vt:lpstr>PowerPoint Presentation</vt:lpstr>
      <vt:lpstr>ขั้น 5 :การวางแผนกลยุทธ์ และสื่อ ช่วงเวลา</vt:lpstr>
      <vt:lpstr>ขั้น 5 :การวางแผนกลยุทธ์ และสื่อ ช่วงเวลา</vt:lpstr>
      <vt:lpstr>ขั้น 6 :การดำเนินการตามแผนที่ได้วางไว้</vt:lpstr>
      <vt:lpstr>6 C’s กับความสำเร็จของการจัดทำการตลาดออนไลน์</vt:lpstr>
      <vt:lpstr>ขั้น 7 : วัดผลและประเมินผลลัพธ์</vt:lpstr>
      <vt:lpstr>ขั้น 7 : วัดผลและประเมินผลลัพธ์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SSRU</dc:creator>
  <cp:lastModifiedBy>TAO</cp:lastModifiedBy>
  <cp:revision>14</cp:revision>
  <dcterms:created xsi:type="dcterms:W3CDTF">2014-02-17T08:29:28Z</dcterms:created>
  <dcterms:modified xsi:type="dcterms:W3CDTF">2021-09-22T08:03:35Z</dcterms:modified>
</cp:coreProperties>
</file>