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91" r:id="rId2"/>
    <p:sldId id="290" r:id="rId3"/>
    <p:sldId id="342" r:id="rId4"/>
    <p:sldId id="345" r:id="rId5"/>
    <p:sldId id="346" r:id="rId6"/>
    <p:sldId id="347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3" r:id="rId18"/>
    <p:sldId id="320" r:id="rId19"/>
    <p:sldId id="321" r:id="rId20"/>
    <p:sldId id="348" r:id="rId21"/>
    <p:sldId id="322" r:id="rId22"/>
    <p:sldId id="323" r:id="rId23"/>
    <p:sldId id="324" r:id="rId24"/>
    <p:sldId id="325" r:id="rId25"/>
    <p:sldId id="326" r:id="rId26"/>
    <p:sldId id="327" r:id="rId27"/>
    <p:sldId id="344" r:id="rId28"/>
    <p:sldId id="329" r:id="rId29"/>
    <p:sldId id="341" r:id="rId30"/>
    <p:sldId id="330" r:id="rId31"/>
    <p:sldId id="318" r:id="rId3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6262A6-D205-42D3-87D9-B83CACC8C62D}" type="datetimeFigureOut">
              <a:rPr lang="th-TH" smtClean="0"/>
              <a:t>07/02/65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07/02/65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07/02/65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07/02/65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07/02/65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07/02/65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07/02/65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07/02/65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07/02/65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07/02/65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6262A6-D205-42D3-87D9-B83CACC8C62D}" type="datetimeFigureOut">
              <a:rPr lang="th-TH" smtClean="0"/>
              <a:t>07/02/65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6262A6-D205-42D3-87D9-B83CACC8C62D}" type="datetimeFigureOut">
              <a:rPr lang="th-TH" smtClean="0"/>
              <a:t>07/02/65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952500"/>
            <a:ext cx="8077200" cy="1470025"/>
          </a:xfrm>
        </p:spPr>
        <p:txBody>
          <a:bodyPr>
            <a:normAutofit/>
          </a:bodyPr>
          <a:lstStyle/>
          <a:p>
            <a:r>
              <a:rPr lang="th-TH" sz="3200" dirty="0">
                <a:effectLst/>
              </a:rPr>
              <a:t>รหัสวิชา </a:t>
            </a:r>
            <a:r>
              <a:rPr lang="en-US" sz="3200" dirty="0">
                <a:effectLst/>
              </a:rPr>
              <a:t>AIM3304 </a:t>
            </a:r>
            <a:r>
              <a:rPr lang="th-TH" sz="3200" dirty="0" smtClean="0">
                <a:effectLst/>
              </a:rPr>
              <a:t/>
            </a:r>
            <a:br>
              <a:rPr lang="th-TH" sz="3200" dirty="0" smtClean="0">
                <a:effectLst/>
              </a:rPr>
            </a:br>
            <a:r>
              <a:rPr lang="th-TH" sz="3200" dirty="0" smtClean="0">
                <a:effectLst/>
              </a:rPr>
              <a:t>รายวิชา </a:t>
            </a:r>
            <a:r>
              <a:rPr lang="th-TH" sz="3200" dirty="0">
                <a:effectLst/>
              </a:rPr>
              <a:t>ธุรกิจงานสื่อสารการตลาด </a:t>
            </a:r>
            <a:r>
              <a:rPr lang="en-US" sz="3200" dirty="0">
                <a:effectLst/>
              </a:rPr>
              <a:t>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9727" y="5877272"/>
            <a:ext cx="6400800" cy="980728"/>
          </a:xfrm>
        </p:spPr>
        <p:txBody>
          <a:bodyPr>
            <a:normAutofit fontScale="77500" lnSpcReduction="20000"/>
          </a:bodyPr>
          <a:lstStyle/>
          <a:p>
            <a:r>
              <a:rPr lang="th-TH" b="1" dirty="0" smtClean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MB. </a:t>
            </a:r>
            <a:r>
              <a:rPr lang="en-US" b="1" smtClean="0">
                <a:solidFill>
                  <a:schemeClr val="tx1"/>
                </a:solidFill>
              </a:rPr>
              <a:t>0863583508</a:t>
            </a:r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Week  5-7 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79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14400"/>
            <a:ext cx="806685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14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การโฆษณา </a:t>
            </a:r>
            <a:endParaRPr lang="th-TH" sz="24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การโฆษณา คือ การสื่อสารเกี่ยวกับผลิตภัณฑ์ บริการหรือความคิดไปยังสาธารณชนผู้บริโภคเป้าหมาย โดยผ่านสื่อมวลชนประเภทต่าง ๆ โดยมีวัตถุประสงค์เพื่อโน้มน้าวจูงใจให้ซื้อผลิตภัณฑ์ หรือใช้บริการ โดยผู้โฆษณาจะต้องเสียค่าใช้จ่าย และระบุชื่อเจ้าของผลิตภัณฑ์หรือบริการนั้น ๆ ดัง การโฆษณาจึงเป็นเครื่องมือที่สำคัญเครื่องมือหนึ่งที่ทำหน้าที่ในการติดต่อสื่อสารของผู้ผลิตไปยังผู้บริโภค และการโฆษณาสามารถทำได้ทั้งที่เป็นส่วนบุคคล หน่วยงานธุรกิจ หน่วยงานรัฐบาลและองค์การสาธารณกุศลหรือสาธารณประโยชน์ต่างๆ (สุวิมล แม้นจริง, 2546, หน้า 331)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70411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1164" y="148471"/>
            <a:ext cx="777463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14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การขายโดยใช้พนักงานขาย </a:t>
            </a:r>
            <a:endParaRPr lang="th-TH" sz="24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การขายโดยใช้พนักงานขาย เป็นรูปแบบหนึ่งของการติดต่อสื่อสารทางการตลาดของผู้ผลิต ไปยังลูกค้าเป้าหมายโดยใช้พนักงานขาย เพื่อชักจูงใจให้เกิดพฤติกรรมการซื้อขึ้น ดังนั้น บทบาทของพนักงานขายจึงมีความสำคัญมากในการติดต่อสื่อสารโดยทางตรง กล่าวได้ว่า พนักงานขาย คือ บุคคล</a:t>
            </a:r>
            <a:r>
              <a:rPr lang="th-TH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ที่ทำ</a:t>
            </a:r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หน้าที่รับผิดชอบในการติดต่อสื่อสาร แสวงหาลูกค้าเป้าหมาย ทำการเสนอขาย กระตุ้นให้ลูกค้าเกิดความต้องการและเกิดการตัดสินใจซื้อ ตลอดจนให้บริการต่าง ๆ ทั้งก่อนการขาย และหลังการขาย นอกจากนั้น การขายโดยบุคคลเป็นงานที่ไม่หยุดนิ่ง มีความยืดหยุ่น และเปลี่ยนแปลงได้ง่าย (สุวิมล แม้นจริง, 2545, หน้า 181) </a:t>
            </a:r>
            <a:endParaRPr lang="th-TH" dirty="0" smtClean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0211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09600"/>
            <a:ext cx="83632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18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8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การให้ข่าวสารและการประชาสัมพันธ์ </a:t>
            </a:r>
            <a:endParaRPr lang="th-TH" sz="18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8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การให้ข่าวสาร เป็นการเสนอความคิดเกี่ยวกับผลิตภัณฑ์ หรือบริการที่ไม่ต้องมีการจ่ายเงิน ส่วนการประชาสัมพันธ์ คือ ความพยายามขององค์กรในการวางแผนเผยแพร่ข้อมูลข่าวสารขององค์กร โดยมีจุดมุ่งหมายเพื่อสร้างความสัมพันธ์ที่ดีกับสาธารณชนต่างๆ ทั้งที่อยู่ภายในและภายนอกบริษัท ตลอดจน เพื่อสร้างทัศนคติที่ดีต่อองค์กรและผลิตภัณฑ์ ให้เกิดกับ กลุ่มคนกลุ่มใดกลุ่มหนึ่ง หรือ เพื่อการส่งเสริมและป้องกันภาพลักษณ์ของบริษัทและผลิตภัณฑ์นั่นเอง เนื่องจาก ในปัจจุบันภาพลักษณ์ (</a:t>
            </a:r>
            <a:r>
              <a:rPr lang="en-US" sz="18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image) </a:t>
            </a:r>
            <a:r>
              <a:rPr lang="th-TH" sz="18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เป็นสิ่งสำคัญมากที่ขาดไม่ได้ในการสื่อสาร ทางการตลาด เพื่อให้ได้รับข่าวสารที่ถูกต้อง มีภาพลักษณ์และเกิดความรู้สึกที่ดี ตลอดจน เพื่อ ขจัดข่าวลือและเหตุการณ์ต่างๆ ในทางที่ไม่ดีอันพึงมีต่อบริษัท ให้กลับมามีความเข้าใจ มีความรู้สึกที่ดีมากยิ่งขึ้น โดยต้องมีการวางแผนอย่างรอบคอบ และมีการทำงานอย่างต่อเนื่อง </a:t>
            </a:r>
          </a:p>
          <a:p>
            <a:r>
              <a:rPr lang="th-TH" sz="18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ปัจจุบัน นักการตลาดนิยมนำการประชาสัมพันธ์มาใช้กันอย่างกว้างขวาง เนื่องจากการประชาสัมพันธ์สามารถสร้างความน่าเชื่อถือได้มากกว่าการโฆษณาและการส่งเสริมการขาย ทั้งนี้เพราะ การประชาสัมพันธ์เป็นการให้ข้อเท็จจริงที่เป็นประโยชน์ต่อสาธารณชน และ เป็นกิจกรรมที่อำนวยประโยชน์ต่อสังคม ไม่ใช่เป็นการกระทำเพื่อหวังผลประโยชน์ทางการค้า เพียงอย่างเดียว </a:t>
            </a:r>
            <a:endParaRPr lang="th-TH" sz="1800" dirty="0"/>
          </a:p>
        </p:txBody>
      </p:sp>
    </p:spTree>
    <p:extLst>
      <p:ext uri="{BB962C8B-B14F-4D97-AF65-F5344CB8AC3E}">
        <p14:creationId xmlns:p14="http://schemas.microsoft.com/office/powerpoint/2010/main" val="718043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90601"/>
            <a:ext cx="71307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18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8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 การส่งเสริมการขาย </a:t>
            </a:r>
            <a:endParaRPr lang="th-TH" sz="18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8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การส่งเสริมการขาย คือ สิ่งจูงใจต่าง ๆ ซึ่งมีลักษณะทางด้านเหตุผลมากกว่า ด้านอารมณ์ ที่บริษัทได้จัดทำขึ้นเพื่อใช้เป็นเครื่องมือกระตุ้นให้เกิดการซื้อและการจำหน่ายผลิตภัณฑ์ได้มากขึ้นและอย่างรวดเร็วในช่วงระยะเวลาอันสั้นเมื่อต้องการเพิ่มยอดขายให้มากขึ้นเป็นพิเศษ ในปัจจุบันแนวโน้มการใช้การส่งเสริมการขายจะเพิ่มสูงขึ้น เนื่องจากความแตกต่างระหว่างตราสินค้าต่างๆเริ่มน้อยลง รวมทั้งผู้บริโภคมีความภักดีต่อตราสินค้าน้อยลง ทำให้การส่งเสริมการขายถูกนำมาเป็นเครื่องมือที่สำคัญในการจูงใจผู้บริโภคให้มาซื้อผลิตภัณฑ์ โดยทั่วไป การส่งเสริมการขายสามารถจำแนกได้เป็น 3 ประเภท คือ การส่งเสริมการขายที่มุ่งสู่ผู้บริโภค (</a:t>
            </a:r>
            <a:r>
              <a:rPr lang="en-US" sz="18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consumer promotion) </a:t>
            </a:r>
            <a:r>
              <a:rPr lang="th-TH" sz="18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การส่งเสริมการขายที่มุ่งสู่พ่อค้าคนกลาง (</a:t>
            </a:r>
            <a:r>
              <a:rPr lang="en-US" sz="18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trade promotion) </a:t>
            </a:r>
            <a:r>
              <a:rPr lang="th-TH" sz="18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การส่งเสริมการขายที่มุ่งสู่พนักงานขาย (</a:t>
            </a:r>
            <a:r>
              <a:rPr lang="en-US" sz="18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sale force promotion) </a:t>
            </a:r>
            <a:endParaRPr lang="th-TH" sz="1800" dirty="0"/>
          </a:p>
        </p:txBody>
      </p:sp>
    </p:spTree>
    <p:extLst>
      <p:ext uri="{BB962C8B-B14F-4D97-AF65-F5344CB8AC3E}">
        <p14:creationId xmlns:p14="http://schemas.microsoft.com/office/powerpoint/2010/main" val="1181983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990600"/>
            <a:ext cx="72621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18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8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5. การตลาดทางตรง </a:t>
            </a:r>
            <a:endParaRPr lang="th-TH" sz="18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8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การตลาดทางตรง คือ การติดต่อสื่อสารส่วนตัวระหว่างบริษัทผู้ผลิตสินค้าและบริการกับกลุ่มผู้บริโภคเป้าหมายโดยตรง ด้วยวิธีการส่งจดหมาย โทรศัพท์ หรืออื่นๆ ผ่านสื่อใดสื่อหนึ่งหรือหลายๆสื่อร่วมกันโดยไม่ผ่านพ่อค้าคนกลาง เพื่อให้เกิดการซื้อขายขึ้นโดยบริษัทสามารถวัดผลการตอบสนองจากผู้บริโภคได้ ปรัชญาของการตลาดทางตรงทุกวันนี้ คือ การมองว่าลูกค้าทุกคนคือ</a:t>
            </a:r>
            <a:r>
              <a:rPr lang="th-TH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การลงทุน </a:t>
            </a:r>
            <a:r>
              <a:rPr lang="th-TH" sz="18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ดังนั้น การบริหารฐานข้อมูลจึงเป็นหัวใจสำคัญในการติดต่อสื่อสารโดยตรงกับลูกค้า เพื่อสร้างความสัมพันธ์ระยะยาวกับลูกค้า (สุวิมล แม้นจริง, 2546, หน้า 368) </a:t>
            </a:r>
          </a:p>
        </p:txBody>
      </p:sp>
    </p:spTree>
    <p:extLst>
      <p:ext uri="{BB962C8B-B14F-4D97-AF65-F5344CB8AC3E}">
        <p14:creationId xmlns:p14="http://schemas.microsoft.com/office/powerpoint/2010/main" val="3020441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7351" t="48000" r="32870" b="8445"/>
          <a:stretch/>
        </p:blipFill>
        <p:spPr>
          <a:xfrm>
            <a:off x="1676400" y="609600"/>
            <a:ext cx="5638800" cy="468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715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476672"/>
            <a:ext cx="740201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นอกจาก การใช้เครื่องมือส่งเสริมการตลาดทั้ง 5 อย่างดังกล่าวแล้ว การสื่อสารการตลาด ที่บริษัทนำมาใช้เพื่อสื่อสารไปยังผู้บริโภค ยังรวมถึง การออกแบบผลิตภัณฑ์ (</a:t>
            </a:r>
            <a:r>
              <a:rPr lang="en-US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product’s design) </a:t>
            </a:r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ราคา ผลิตภัณฑ์ รูปร่าง และร้านค้าที่นำผลิตภัณฑ์ไปจำหน่าย รวมทั้งบรรจุภัณฑ์ (</a:t>
            </a:r>
            <a:r>
              <a:rPr lang="en-US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packaging) </a:t>
            </a:r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โดยเฉพาะบรรจุภัณฑ์ที่มีฉลากติดอยู่ อย่างไรก็ดี แม้ว่าส่วนประสมการส่งเสริมการตลาดจะเป็นกิจกรรมหลักสำคัญที่ทำหน้าที่ในการสื่อสาร แต่ส่วนประสมการตลาดทั้งหมด หรือ 4 </a:t>
            </a:r>
            <a:r>
              <a:rPr lang="en-US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P’s </a:t>
            </a:r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จะต้องนำมาประสมประสานกันอย่างเหมาะสม จึงจะทำให้การสื่อสารการตลาดมีประสิทธิผลสูงสุด และบรรลุวัตถุประสงค์ของบริษัท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18791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ศึกษาเอกสารประกอบ </a:t>
            </a:r>
            <a:r>
              <a:rPr lang="en-US" dirty="0" smtClean="0"/>
              <a:t>IMC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42317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66800"/>
            <a:ext cx="6343672" cy="709865"/>
          </a:xfrm>
        </p:spPr>
        <p:txBody>
          <a:bodyPr>
            <a:normAutofit fontScale="90000"/>
          </a:bodyPr>
          <a:lstStyle/>
          <a:p>
            <a:r>
              <a:rPr lang="th-TH" dirty="0"/>
              <a:t>กำหนดโครงสร้างองค์กร  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(</a:t>
            </a:r>
            <a:r>
              <a:rPr lang="th-TH" dirty="0"/>
              <a:t>กำหนดตำแหน่งหน้าที่บุคลในการทำงาน)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365218" cy="3530600"/>
          </a:xfrm>
        </p:spPr>
        <p:txBody>
          <a:bodyPr>
            <a:normAutofit/>
          </a:bodyPr>
          <a:lstStyle/>
          <a:p>
            <a:r>
              <a:rPr lang="th-TH" sz="3600" dirty="0" smtClean="0"/>
              <a:t>กำหนด</a:t>
            </a:r>
            <a:r>
              <a:rPr lang="th-TH" sz="3600" dirty="0"/>
              <a:t>โครงสร้างองค์กร  (กำหนดตำแหน่งหน้าที่บุคลในการทำงาน)</a:t>
            </a:r>
            <a:endParaRPr lang="en-US" sz="36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74513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กำหนดโครงสร้างองค์กร</a:t>
            </a:r>
          </a:p>
        </p:txBody>
      </p:sp>
      <p:pic>
        <p:nvPicPr>
          <p:cNvPr id="4" name="Content Placeholder 3" descr="tra shar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268760"/>
            <a:ext cx="6850611" cy="488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2033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455982"/>
              </p:ext>
            </p:extLst>
          </p:nvPr>
        </p:nvGraphicFramePr>
        <p:xfrm>
          <a:off x="1547664" y="1628800"/>
          <a:ext cx="6515100" cy="243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2580"/>
                <a:gridCol w="4922520"/>
              </a:tblGrid>
              <a:tr h="40640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cs typeface="+mn-cs"/>
                        </a:rPr>
                        <a:t>สัปดาห์ที่</a:t>
                      </a:r>
                      <a:endParaRPr lang="en-US" sz="3200" dirty="0">
                        <a:effectLst/>
                        <a:latin typeface="TH SarabunPSK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cs typeface="+mn-cs"/>
                        </a:rPr>
                        <a:t>หัวข้อ</a:t>
                      </a:r>
                      <a:r>
                        <a:rPr lang="en-US" sz="3200" dirty="0">
                          <a:effectLst/>
                          <a:cs typeface="+mn-cs"/>
                        </a:rPr>
                        <a:t>/</a:t>
                      </a:r>
                      <a:r>
                        <a:rPr lang="th-TH" sz="3200" dirty="0">
                          <a:effectLst/>
                          <a:cs typeface="+mn-cs"/>
                        </a:rPr>
                        <a:t>รายละเอียด</a:t>
                      </a:r>
                      <a:endParaRPr lang="en-US" sz="3200" dirty="0">
                        <a:effectLst/>
                        <a:latin typeface="TH SarabunPSK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6797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 dirty="0" smtClean="0">
                          <a:effectLst/>
                          <a:latin typeface="TH Niramit AS"/>
                          <a:ea typeface="Times New Roman"/>
                          <a:cs typeface="+mn-cs"/>
                        </a:rPr>
                        <a:t>5-7</a:t>
                      </a:r>
                      <a:endParaRPr lang="en-US" sz="3200" dirty="0">
                        <a:effectLst/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th-TH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บทบาทหน้าที่ของ </a:t>
                      </a:r>
                      <a:endParaRPr kumimoji="0" lang="en-US" sz="3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th-TH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บริษัทตัวแทนการโฆษณา</a:t>
                      </a:r>
                      <a:r>
                        <a:rPr kumimoji="0" lang="en-US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en-US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th-TH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บริษัทตัวแทนการสื่อสารการตลาด</a:t>
                      </a:r>
                      <a:r>
                        <a:rPr kumimoji="0" lang="en-US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en-US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th-TH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บริษัท</a:t>
                      </a:r>
                      <a:r>
                        <a:rPr kumimoji="0" lang="th-TH" sz="32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ตัวแทนการโฆษณาดิจิทัล</a:t>
                      </a:r>
                      <a:endParaRPr lang="en-US" sz="3200" dirty="0">
                        <a:effectLst/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01041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64534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อะไรคือ</a:t>
            </a:r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400" dirty="0" smtClean="0"/>
              <a:t>ต้นทุน</a:t>
            </a:r>
          </a:p>
          <a:p>
            <a:r>
              <a:rPr lang="th-TH" sz="4400" dirty="0" smtClean="0"/>
              <a:t>ค่าใช้จ่าย</a:t>
            </a:r>
          </a:p>
          <a:p>
            <a:r>
              <a:rPr lang="th-TH" sz="4400" dirty="0" smtClean="0"/>
              <a:t>รายได้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946222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dirty="0"/>
              <a:t>กำหนดสินทรัพย์ และหนี้สิน ในการจัดตั้งธุรกิจ เป็นต้นทุน</a:t>
            </a:r>
            <a:br>
              <a:rPr lang="th-TH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>
                <a:cs typeface="+mj-cs"/>
              </a:rPr>
              <a:t>อะไรคือ ต้นทุน</a:t>
            </a:r>
            <a:r>
              <a:rPr lang="en-US" sz="4000" dirty="0" smtClean="0">
                <a:cs typeface="+mj-cs"/>
              </a:rPr>
              <a:t>?</a:t>
            </a:r>
            <a:endParaRPr lang="th-TH" sz="4000" dirty="0" smtClean="0">
              <a:cs typeface="+mj-cs"/>
            </a:endParaRPr>
          </a:p>
          <a:p>
            <a:r>
              <a:rPr lang="th-TH" sz="4000" dirty="0" smtClean="0">
                <a:cs typeface="+mj-cs"/>
              </a:rPr>
              <a:t>ยกตัวอย่างให้เข้าใจก่อน</a:t>
            </a:r>
          </a:p>
          <a:p>
            <a:r>
              <a:rPr lang="th-TH" sz="4000" dirty="0" smtClean="0">
                <a:cs typeface="+mj-cs"/>
              </a:rPr>
              <a:t>ร้านก๋วยเตี๋ยวต้นทุน คือ รถเข็น หม้อ ชุดเครื่องปรุง ฯลฯ</a:t>
            </a:r>
          </a:p>
        </p:txBody>
      </p:sp>
    </p:spTree>
    <p:extLst>
      <p:ext uri="{BB962C8B-B14F-4D97-AF65-F5344CB8AC3E}">
        <p14:creationId xmlns:p14="http://schemas.microsoft.com/office/powerpoint/2010/main" val="3368685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กำหนดค่าใช้จ่ายตามช่องทางการหารายได้  </a:t>
            </a:r>
            <a:r>
              <a:rPr lang="th-TH" dirty="0">
                <a:solidFill>
                  <a:srgbClr val="FF0000"/>
                </a:solidFill>
              </a:rPr>
              <a:t>ตามสินค้าแต่ละไลน์  </a:t>
            </a:r>
            <a:r>
              <a:rPr lang="en-US" dirty="0">
                <a:solidFill>
                  <a:srgbClr val="FF0000"/>
                </a:solidFill>
              </a:rPr>
              <a:t>(Business Unit)</a:t>
            </a:r>
            <a:br>
              <a:rPr lang="en-US" dirty="0">
                <a:solidFill>
                  <a:srgbClr val="FF0000"/>
                </a:solidFill>
              </a:rPr>
            </a:br>
            <a:endParaRPr lang="th-TH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>
                <a:cs typeface="+mj-cs"/>
              </a:rPr>
              <a:t>อะไรคือ ค่าใช้จ่าย</a:t>
            </a:r>
            <a:r>
              <a:rPr lang="en-US" sz="4000" dirty="0" smtClean="0">
                <a:cs typeface="+mj-cs"/>
              </a:rPr>
              <a:t>?</a:t>
            </a:r>
            <a:endParaRPr lang="th-TH" sz="4000" dirty="0" smtClean="0">
              <a:cs typeface="+mj-cs"/>
            </a:endParaRPr>
          </a:p>
          <a:p>
            <a:r>
              <a:rPr lang="th-TH" sz="4000" dirty="0" smtClean="0">
                <a:cs typeface="+mj-cs"/>
              </a:rPr>
              <a:t>ยกตัวอย่างให้เข้าใจก่อน</a:t>
            </a:r>
          </a:p>
          <a:p>
            <a:r>
              <a:rPr lang="th-TH" sz="4000" dirty="0" smtClean="0">
                <a:cs typeface="+mj-cs"/>
              </a:rPr>
              <a:t>ร้านก๋วยเตี๋ยวค่าใช้จ่าย คือ เส้น ลูกชิ้น หมู ฯลฯ</a:t>
            </a:r>
          </a:p>
        </p:txBody>
      </p:sp>
    </p:spTree>
    <p:extLst>
      <p:ext uri="{BB962C8B-B14F-4D97-AF65-F5344CB8AC3E}">
        <p14:creationId xmlns:p14="http://schemas.microsoft.com/office/powerpoint/2010/main" val="37837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กำหนดช่องทางการหารายได้ </a:t>
            </a:r>
            <a:r>
              <a:rPr lang="th-TH" dirty="0">
                <a:solidFill>
                  <a:srgbClr val="FF0000"/>
                </a:solidFill>
              </a:rPr>
              <a:t>ตามสินค้าแต่ละไลน์  </a:t>
            </a:r>
            <a:r>
              <a:rPr lang="en-US" dirty="0" smtClean="0">
                <a:solidFill>
                  <a:srgbClr val="FF0000"/>
                </a:solidFill>
              </a:rPr>
              <a:t>(Business </a:t>
            </a:r>
            <a:r>
              <a:rPr lang="en-US" dirty="0">
                <a:solidFill>
                  <a:srgbClr val="FF0000"/>
                </a:solidFill>
              </a:rPr>
              <a:t>Unit)</a:t>
            </a:r>
            <a:r>
              <a:rPr lang="th-TH" dirty="0"/>
              <a:t> </a:t>
            </a:r>
            <a:br>
              <a:rPr lang="th-TH" dirty="0"/>
            </a:br>
            <a:endParaRPr lang="th-TH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4000" dirty="0" smtClean="0">
                <a:cs typeface="+mj-cs"/>
              </a:rPr>
              <a:t>อะไรคือ รายได้</a:t>
            </a:r>
            <a:r>
              <a:rPr lang="en-US" sz="4000" dirty="0" smtClean="0">
                <a:cs typeface="+mj-cs"/>
              </a:rPr>
              <a:t>?</a:t>
            </a:r>
            <a:endParaRPr lang="th-TH" sz="4000" dirty="0" smtClean="0">
              <a:cs typeface="+mj-cs"/>
            </a:endParaRPr>
          </a:p>
          <a:p>
            <a:r>
              <a:rPr lang="th-TH" sz="4000" dirty="0" smtClean="0">
                <a:cs typeface="+mj-cs"/>
              </a:rPr>
              <a:t>ยกตัวอย่างให้เข้าใจก่อน</a:t>
            </a:r>
          </a:p>
          <a:p>
            <a:r>
              <a:rPr lang="th-TH" sz="4000" dirty="0" smtClean="0">
                <a:cs typeface="+mj-cs"/>
              </a:rPr>
              <a:t>ร้านก๋วยเตี๋ยวรายได้ คือ</a:t>
            </a:r>
          </a:p>
          <a:p>
            <a:pPr marL="0" indent="0">
              <a:buNone/>
            </a:pPr>
            <a:r>
              <a:rPr lang="th-TH" sz="4000" dirty="0">
                <a:cs typeface="+mj-cs"/>
              </a:rPr>
              <a:t>	</a:t>
            </a:r>
            <a:r>
              <a:rPr lang="th-TH" sz="4000" dirty="0" smtClean="0">
                <a:cs typeface="+mj-cs"/>
              </a:rPr>
              <a:t>เส้นใหญ่ ขายได้วันละ </a:t>
            </a:r>
            <a:r>
              <a:rPr lang="en-US" sz="4000" dirty="0" smtClean="0">
                <a:cs typeface="+mj-cs"/>
              </a:rPr>
              <a:t>100 </a:t>
            </a:r>
            <a:r>
              <a:rPr lang="th-TH" sz="4000" dirty="0" smtClean="0">
                <a:cs typeface="+mj-cs"/>
              </a:rPr>
              <a:t>ชาม ชามละ </a:t>
            </a:r>
            <a:r>
              <a:rPr lang="en-US" sz="4000" dirty="0" smtClean="0">
                <a:cs typeface="+mj-cs"/>
              </a:rPr>
              <a:t>50 </a:t>
            </a:r>
            <a:r>
              <a:rPr lang="th-TH" sz="4000" dirty="0" smtClean="0">
                <a:cs typeface="+mj-cs"/>
              </a:rPr>
              <a:t>บาท </a:t>
            </a:r>
            <a:r>
              <a:rPr lang="en-US" sz="4000" dirty="0" smtClean="0">
                <a:cs typeface="+mj-cs"/>
              </a:rPr>
              <a:t>= </a:t>
            </a:r>
            <a:r>
              <a:rPr lang="th-TH" sz="4000" dirty="0" smtClean="0">
                <a:cs typeface="+mj-cs"/>
              </a:rPr>
              <a:t>วันละ </a:t>
            </a:r>
            <a:r>
              <a:rPr lang="en-US" sz="4000" dirty="0" smtClean="0">
                <a:cs typeface="+mj-cs"/>
              </a:rPr>
              <a:t>5,000 </a:t>
            </a:r>
            <a:r>
              <a:rPr lang="th-TH" sz="4000" dirty="0" smtClean="0">
                <a:cs typeface="+mj-cs"/>
              </a:rPr>
              <a:t>บาทเป็นรายได้ก่อนหักค่าใช้จ่าย</a:t>
            </a:r>
          </a:p>
          <a:p>
            <a:pPr marL="0" indent="0">
              <a:buNone/>
            </a:pPr>
            <a:r>
              <a:rPr lang="th-TH" sz="4000" dirty="0">
                <a:cs typeface="+mj-cs"/>
              </a:rPr>
              <a:t> </a:t>
            </a:r>
            <a:r>
              <a:rPr lang="th-TH" sz="4000" dirty="0" smtClean="0">
                <a:cs typeface="+mj-cs"/>
              </a:rPr>
              <a:t>	เส้นเล็ก</a:t>
            </a:r>
          </a:p>
          <a:p>
            <a:pPr marL="0" indent="0">
              <a:buNone/>
            </a:pPr>
            <a:r>
              <a:rPr lang="th-TH" sz="4000" dirty="0" smtClean="0">
                <a:cs typeface="+mj-cs"/>
              </a:rPr>
              <a:t>	เส้นหมี่</a:t>
            </a:r>
          </a:p>
          <a:p>
            <a:pPr marL="0" indent="0">
              <a:buNone/>
            </a:pPr>
            <a:r>
              <a:rPr lang="th-TH" sz="4000" dirty="0" smtClean="0">
                <a:cs typeface="+mj-cs"/>
              </a:rPr>
              <a:t>	บะหมี่</a:t>
            </a:r>
          </a:p>
        </p:txBody>
      </p:sp>
    </p:spTree>
    <p:extLst>
      <p:ext uri="{BB962C8B-B14F-4D97-AF65-F5344CB8AC3E}">
        <p14:creationId xmlns:p14="http://schemas.microsoft.com/office/powerpoint/2010/main" val="818565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และธุรกิจที่เราจัดตั้งขึ้นจะต้องประมาณการ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/>
              <a:t>กำหนดสินทรัพย์ และหนี้สิน ในการจัดตั้งธุรกิจ เป็นต้นทุน</a:t>
            </a:r>
          </a:p>
          <a:p>
            <a:r>
              <a:rPr lang="th-TH" sz="4000" dirty="0"/>
              <a:t>กำหนดค่าใช้จ่ายตามช่องทางการหารายได้  </a:t>
            </a:r>
            <a:r>
              <a:rPr lang="th-TH" sz="4000" dirty="0">
                <a:solidFill>
                  <a:srgbClr val="FF0000"/>
                </a:solidFill>
              </a:rPr>
              <a:t>ตามสินค้าแต่ละไลน์  </a:t>
            </a:r>
            <a:r>
              <a:rPr lang="en-US" sz="4000" dirty="0">
                <a:solidFill>
                  <a:srgbClr val="FF0000"/>
                </a:solidFill>
              </a:rPr>
              <a:t>(Business Unit</a:t>
            </a:r>
            <a:r>
              <a:rPr lang="en-US" sz="4000" dirty="0" smtClean="0">
                <a:solidFill>
                  <a:srgbClr val="FF0000"/>
                </a:solidFill>
              </a:rPr>
              <a:t>)</a:t>
            </a:r>
            <a:endParaRPr lang="th-TH" sz="4000" dirty="0" smtClean="0"/>
          </a:p>
          <a:p>
            <a:r>
              <a:rPr lang="th-TH" sz="4000" dirty="0" smtClean="0"/>
              <a:t>กำหนด</a:t>
            </a:r>
            <a:r>
              <a:rPr lang="th-TH" sz="4000" dirty="0"/>
              <a:t>ช่องทางการหารายได้ </a:t>
            </a:r>
            <a:r>
              <a:rPr lang="th-TH" sz="4000" dirty="0">
                <a:solidFill>
                  <a:srgbClr val="FF0000"/>
                </a:solidFill>
              </a:rPr>
              <a:t>ตามสินค้าแต่ละไลน์  </a:t>
            </a:r>
            <a:r>
              <a:rPr lang="en-US" sz="4000" dirty="0">
                <a:solidFill>
                  <a:srgbClr val="FF0000"/>
                </a:solidFill>
              </a:rPr>
              <a:t>(</a:t>
            </a:r>
            <a:r>
              <a:rPr lang="en-US" sz="4000" dirty="0" err="1">
                <a:solidFill>
                  <a:srgbClr val="FF0000"/>
                </a:solidFill>
              </a:rPr>
              <a:t>usiness</a:t>
            </a:r>
            <a:r>
              <a:rPr lang="en-US" sz="4000" dirty="0">
                <a:solidFill>
                  <a:srgbClr val="FF0000"/>
                </a:solidFill>
              </a:rPr>
              <a:t> Unit)</a:t>
            </a:r>
            <a:r>
              <a:rPr lang="th-TH" sz="4000" dirty="0"/>
              <a:t> 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635156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ศึกษาเอกสารประกอบ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800" dirty="0" smtClean="0"/>
              <a:t>งบการเงิน</a:t>
            </a:r>
            <a:endParaRPr lang="th-TH" sz="4800" dirty="0"/>
          </a:p>
        </p:txBody>
      </p:sp>
    </p:spTree>
    <p:extLst>
      <p:ext uri="{BB962C8B-B14F-4D97-AF65-F5344CB8AC3E}">
        <p14:creationId xmlns:p14="http://schemas.microsoft.com/office/powerpoint/2010/main" val="34465285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r>
              <a:rPr lang="th-TH" b="1" dirty="0" smtClean="0"/>
              <a:t>งานกลุ่ม</a:t>
            </a:r>
            <a:r>
              <a:rPr lang="th-TH" dirty="0" smtClean="0"/>
              <a:t/>
            </a:r>
            <a:br>
              <a:rPr lang="th-TH" dirty="0" smtClean="0"/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 smtClean="0"/>
          </a:p>
          <a:p>
            <a:endParaRPr lang="en-US" dirty="0"/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28663" y="2276872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จับกลุ่มเพื่อจัดตั้งธุรกิจ</a:t>
            </a:r>
          </a:p>
          <a:p>
            <a:r>
              <a:rPr lang="th-TH" dirty="0" smtClean="0"/>
              <a:t>ตั้งบริษัทที่เกี่ยวข้องกับสื่อสารการตลาด บอก </a:t>
            </a:r>
            <a:r>
              <a:rPr lang="en-US" dirty="0" smtClean="0"/>
              <a:t>Concept </a:t>
            </a:r>
            <a:r>
              <a:rPr lang="th-TH" dirty="0" smtClean="0"/>
              <a:t>ของบริษัท</a:t>
            </a:r>
            <a:endParaRPr lang="en-US" dirty="0" smtClean="0"/>
          </a:p>
          <a:p>
            <a:r>
              <a:rPr lang="th-TH" dirty="0" smtClean="0"/>
              <a:t>ธุรกิจที่ </a:t>
            </a:r>
            <a:r>
              <a:rPr lang="en-US" dirty="0" smtClean="0"/>
              <a:t>1 </a:t>
            </a:r>
            <a:r>
              <a:rPr lang="th-TH" dirty="0" smtClean="0"/>
              <a:t>คืออะไร บอก </a:t>
            </a:r>
            <a:r>
              <a:rPr lang="en-US" dirty="0" smtClean="0"/>
              <a:t>Concept </a:t>
            </a:r>
            <a:r>
              <a:rPr lang="th-TH" dirty="0" smtClean="0"/>
              <a:t>ของธุรกิจ</a:t>
            </a:r>
            <a:endParaRPr lang="en-US" dirty="0" smtClean="0"/>
          </a:p>
          <a:p>
            <a:r>
              <a:rPr lang="th-TH" dirty="0"/>
              <a:t>ธุรกิจที่ </a:t>
            </a:r>
            <a:r>
              <a:rPr lang="en-US" dirty="0" smtClean="0"/>
              <a:t>2 </a:t>
            </a:r>
            <a:r>
              <a:rPr lang="th-TH" dirty="0"/>
              <a:t>คืออะไร บอก </a:t>
            </a:r>
            <a:r>
              <a:rPr lang="en-US" dirty="0" smtClean="0"/>
              <a:t>Concept </a:t>
            </a:r>
            <a:r>
              <a:rPr lang="th-TH" dirty="0"/>
              <a:t>ของ</a:t>
            </a:r>
            <a:r>
              <a:rPr lang="th-TH" dirty="0" smtClean="0"/>
              <a:t>ธุรกิจ</a:t>
            </a:r>
            <a:endParaRPr lang="en-US" dirty="0" smtClean="0"/>
          </a:p>
          <a:p>
            <a:r>
              <a:rPr lang="th-TH" dirty="0"/>
              <a:t>ธุรกิจที่ </a:t>
            </a:r>
            <a:r>
              <a:rPr lang="en-US" dirty="0" smtClean="0"/>
              <a:t>3 </a:t>
            </a:r>
            <a:r>
              <a:rPr lang="th-TH" dirty="0"/>
              <a:t>คืออะไร บอก </a:t>
            </a:r>
            <a:r>
              <a:rPr lang="en-US" dirty="0" smtClean="0"/>
              <a:t>Concept </a:t>
            </a:r>
            <a:r>
              <a:rPr lang="th-TH" dirty="0"/>
              <a:t>ของ</a:t>
            </a:r>
            <a:r>
              <a:rPr lang="th-TH" dirty="0" smtClean="0"/>
              <a:t>ธุรกิจ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4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กลุ่ม</a:t>
            </a:r>
            <a:r>
              <a:rPr lang="th-TH" dirty="0" smtClean="0"/>
              <a:t/>
            </a:r>
            <a:br>
              <a:rPr lang="th-TH" dirty="0" smtClean="0"/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 smtClean="0"/>
          </a:p>
          <a:p>
            <a:endParaRPr lang="en-US" dirty="0"/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734291" y="2716131"/>
            <a:ext cx="65527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-</a:t>
            </a:r>
            <a:r>
              <a:rPr lang="th-TH" dirty="0" smtClean="0"/>
              <a:t> </a:t>
            </a:r>
            <a:r>
              <a:rPr lang="th-TH" sz="2800" dirty="0" smtClean="0"/>
              <a:t>จง</a:t>
            </a:r>
            <a:r>
              <a:rPr lang="th-TH" sz="2800" dirty="0"/>
              <a:t>ศึกษา</a:t>
            </a:r>
            <a:r>
              <a:rPr lang="th-TH" sz="2800" dirty="0" smtClean="0"/>
              <a:t>ธุรกิจที่</a:t>
            </a:r>
            <a:r>
              <a:rPr lang="th-TH" sz="2800" dirty="0"/>
              <a:t>จัดทำตามไลน์สินค้า </a:t>
            </a:r>
            <a:r>
              <a:rPr lang="en-US" sz="2800" dirty="0"/>
              <a:t>3 </a:t>
            </a:r>
            <a:r>
              <a:rPr lang="th-TH" sz="2800" dirty="0"/>
              <a:t>ไลน์</a:t>
            </a:r>
            <a:endParaRPr lang="en-US" sz="2800" dirty="0"/>
          </a:p>
          <a:p>
            <a:r>
              <a:rPr lang="th-TH" sz="2800" dirty="0" smtClean="0"/>
              <a:t> ทำ </a:t>
            </a:r>
            <a:r>
              <a:rPr lang="en-US" sz="2800" dirty="0" smtClean="0"/>
              <a:t>Campaign </a:t>
            </a:r>
            <a:r>
              <a:rPr lang="th-TH" dirty="0" smtClean="0"/>
              <a:t>ภาพรวม </a:t>
            </a:r>
            <a:r>
              <a:rPr lang="en-US" dirty="0" smtClean="0"/>
              <a:t>2 Campaign</a:t>
            </a:r>
          </a:p>
          <a:p>
            <a:r>
              <a:rPr lang="th-TH" dirty="0" smtClean="0"/>
              <a:t>โดยระยะเวลา คือ </a:t>
            </a:r>
            <a:r>
              <a:rPr lang="en-US" dirty="0" smtClean="0"/>
              <a:t>1 </a:t>
            </a:r>
            <a:r>
              <a:rPr lang="th-TH" dirty="0" smtClean="0"/>
              <a:t>มกราคมถึงวันที่ </a:t>
            </a:r>
            <a:r>
              <a:rPr lang="en-US" dirty="0" smtClean="0"/>
              <a:t>31</a:t>
            </a:r>
            <a:r>
              <a:rPr lang="th-TH" dirty="0" smtClean="0"/>
              <a:t>ธันวาคม </a:t>
            </a:r>
            <a:r>
              <a:rPr lang="en-US" dirty="0" smtClean="0"/>
              <a:t>2565</a:t>
            </a:r>
          </a:p>
          <a:p>
            <a:endParaRPr lang="en-US" dirty="0"/>
          </a:p>
          <a:p>
            <a:r>
              <a:rPr lang="en-US" dirty="0" smtClean="0"/>
              <a:t>-</a:t>
            </a:r>
            <a:r>
              <a:rPr lang="th-TH" dirty="0" smtClean="0"/>
              <a:t> กำหนด</a:t>
            </a:r>
            <a:r>
              <a:rPr lang="th-TH" dirty="0"/>
              <a:t>โครงสร้างองค์กร</a:t>
            </a:r>
            <a:r>
              <a:rPr lang="en-US" dirty="0" smtClean="0"/>
              <a:t> </a:t>
            </a:r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610" y="404664"/>
            <a:ext cx="3004887" cy="300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3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กลุ่ม</a:t>
            </a:r>
            <a:r>
              <a:rPr lang="th-TH" dirty="0" smtClean="0"/>
              <a:t/>
            </a:r>
            <a:br>
              <a:rPr lang="th-TH" dirty="0" smtClean="0"/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1"/>
            <a:ext cx="8229600" cy="4392488"/>
          </a:xfrm>
        </p:spPr>
        <p:txBody>
          <a:bodyPr>
            <a:normAutofit/>
          </a:bodyPr>
          <a:lstStyle/>
          <a:p>
            <a:endParaRPr lang="en-US" sz="2400" b="1" dirty="0" smtClean="0"/>
          </a:p>
          <a:p>
            <a:endParaRPr lang="en-US" dirty="0"/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95536" y="1880855"/>
            <a:ext cx="65527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/>
              <a:t>จงศึกษา</a:t>
            </a:r>
            <a:r>
              <a:rPr lang="th-TH" sz="2800" dirty="0" smtClean="0"/>
              <a:t>ธุรกิจที่</a:t>
            </a:r>
            <a:r>
              <a:rPr lang="th-TH" sz="2800" dirty="0"/>
              <a:t>จัดทำตามไลน์สินค้า </a:t>
            </a:r>
            <a:r>
              <a:rPr lang="en-US" sz="2800" dirty="0"/>
              <a:t>3 </a:t>
            </a:r>
            <a:r>
              <a:rPr lang="th-TH" sz="2800" dirty="0"/>
              <a:t>ไลน์</a:t>
            </a:r>
            <a:endParaRPr lang="en-US" sz="2800" dirty="0"/>
          </a:p>
          <a:p>
            <a:r>
              <a:rPr lang="th-TH" sz="2800" dirty="0" smtClean="0"/>
              <a:t> หาต้นทุน </a:t>
            </a:r>
          </a:p>
          <a:p>
            <a:r>
              <a:rPr lang="th-TH" sz="2800" dirty="0" smtClean="0"/>
              <a:t> ค่าใช้จ่าย</a:t>
            </a:r>
          </a:p>
          <a:p>
            <a:r>
              <a:rPr lang="th-TH" sz="2800" dirty="0" smtClean="0"/>
              <a:t> รายได้</a:t>
            </a:r>
          </a:p>
          <a:p>
            <a:endParaRPr lang="th-TH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610" y="404664"/>
            <a:ext cx="3004887" cy="300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53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r>
              <a:rPr lang="th-TH" b="1" dirty="0" smtClean="0"/>
              <a:t>งานกลุ่ม</a:t>
            </a:r>
            <a:r>
              <a:rPr lang="th-TH" dirty="0" smtClean="0"/>
              <a:t/>
            </a:r>
            <a:br>
              <a:rPr lang="th-TH" dirty="0" smtClean="0"/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 smtClean="0"/>
          </a:p>
          <a:p>
            <a:endParaRPr lang="en-US" dirty="0"/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28663" y="2276872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จับกลุ่มเพื่อจัดตั้งธุรกิจ</a:t>
            </a:r>
          </a:p>
          <a:p>
            <a:r>
              <a:rPr lang="th-TH" dirty="0" smtClean="0"/>
              <a:t>ตั้งบริษัทที่เกี่ยวข้องกับสื่อสารการตลาด บอก </a:t>
            </a:r>
            <a:r>
              <a:rPr lang="en-US" dirty="0" smtClean="0"/>
              <a:t>Concept </a:t>
            </a:r>
            <a:r>
              <a:rPr lang="th-TH" dirty="0" smtClean="0"/>
              <a:t>ของบริษัท</a:t>
            </a:r>
            <a:endParaRPr lang="en-US" dirty="0" smtClean="0"/>
          </a:p>
          <a:p>
            <a:r>
              <a:rPr lang="th-TH" dirty="0" smtClean="0"/>
              <a:t>ธุรกิจที่ </a:t>
            </a:r>
            <a:r>
              <a:rPr lang="en-US" dirty="0" smtClean="0"/>
              <a:t>1 </a:t>
            </a:r>
            <a:r>
              <a:rPr lang="th-TH" dirty="0" smtClean="0"/>
              <a:t>คืออะไร บอก </a:t>
            </a:r>
            <a:r>
              <a:rPr lang="en-US" dirty="0" smtClean="0"/>
              <a:t>Concept </a:t>
            </a:r>
            <a:r>
              <a:rPr lang="th-TH" dirty="0" smtClean="0"/>
              <a:t>ของธุรกิจ</a:t>
            </a:r>
            <a:endParaRPr lang="en-US" dirty="0" smtClean="0"/>
          </a:p>
          <a:p>
            <a:r>
              <a:rPr lang="th-TH" dirty="0"/>
              <a:t>ธุรกิจที่ </a:t>
            </a:r>
            <a:r>
              <a:rPr lang="en-US" dirty="0" smtClean="0"/>
              <a:t>2 </a:t>
            </a:r>
            <a:r>
              <a:rPr lang="th-TH" dirty="0"/>
              <a:t>คืออะไร บอก </a:t>
            </a:r>
            <a:r>
              <a:rPr lang="en-US" dirty="0" smtClean="0"/>
              <a:t>Concept </a:t>
            </a:r>
            <a:r>
              <a:rPr lang="th-TH" dirty="0"/>
              <a:t>ของ</a:t>
            </a:r>
            <a:r>
              <a:rPr lang="th-TH" dirty="0" smtClean="0"/>
              <a:t>ธุรกิจ</a:t>
            </a:r>
            <a:endParaRPr lang="en-US" dirty="0" smtClean="0"/>
          </a:p>
          <a:p>
            <a:r>
              <a:rPr lang="th-TH" dirty="0"/>
              <a:t>ธุรกิจที่ </a:t>
            </a:r>
            <a:r>
              <a:rPr lang="en-US" dirty="0" smtClean="0"/>
              <a:t>3 </a:t>
            </a:r>
            <a:r>
              <a:rPr lang="th-TH" dirty="0"/>
              <a:t>คืออะไร บอก </a:t>
            </a:r>
            <a:r>
              <a:rPr lang="en-US" dirty="0" smtClean="0"/>
              <a:t>Concept </a:t>
            </a:r>
            <a:r>
              <a:rPr lang="th-TH" dirty="0"/>
              <a:t>ของ</a:t>
            </a:r>
            <a:r>
              <a:rPr lang="th-TH" dirty="0" smtClean="0"/>
              <a:t>ธุรกิจ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5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343672" cy="120650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r>
              <a:rPr lang="th-TH" b="1" dirty="0" smtClean="0">
                <a:solidFill>
                  <a:schemeClr val="tx1"/>
                </a:solidFill>
              </a:rPr>
              <a:t>งานเดี่ยว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4525963"/>
          </a:xfrm>
        </p:spPr>
        <p:txBody>
          <a:bodyPr>
            <a:normAutofit/>
          </a:bodyPr>
          <a:lstStyle/>
          <a:p>
            <a:r>
              <a:rPr lang="th-TH" sz="3600" b="1" dirty="0" smtClean="0"/>
              <a:t>สรุปบทเรียนตั้งแต่ที่เรียนมาลงในสมุดจดทุกครั้ง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50694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ถ้าคิดจะ </a:t>
            </a:r>
            <a:r>
              <a:rPr lang="en-US" b="1" dirty="0" smtClean="0"/>
              <a:t>“</a:t>
            </a:r>
            <a:r>
              <a:rPr lang="th-TH" b="1" dirty="0" smtClean="0"/>
              <a:t>ท้อ</a:t>
            </a:r>
            <a:r>
              <a:rPr lang="en-US" b="1" dirty="0" smtClean="0"/>
              <a:t>” </a:t>
            </a:r>
            <a:r>
              <a:rPr lang="th-TH" b="1" dirty="0" smtClean="0"/>
              <a:t>ก็ขอจงหย่า</a:t>
            </a:r>
            <a:r>
              <a:rPr lang="en-US" b="1" dirty="0" smtClean="0"/>
              <a:t> “</a:t>
            </a:r>
            <a:r>
              <a:rPr lang="th-TH" b="1" dirty="0" smtClean="0"/>
              <a:t>ถอย</a:t>
            </a:r>
            <a:r>
              <a:rPr lang="en-US" b="1" dirty="0" smtClean="0"/>
              <a:t>”</a:t>
            </a:r>
            <a:endParaRPr lang="en-US" dirty="0" smtClean="0"/>
          </a:p>
          <a:p>
            <a:r>
              <a:rPr lang="th-TH" b="1" dirty="0" smtClean="0"/>
              <a:t>ถ้าคิดจะ </a:t>
            </a:r>
            <a:r>
              <a:rPr lang="en-US" b="1" dirty="0" smtClean="0"/>
              <a:t>“</a:t>
            </a:r>
            <a:r>
              <a:rPr lang="th-TH" b="1" dirty="0" smtClean="0"/>
              <a:t>ถอย</a:t>
            </a:r>
            <a:r>
              <a:rPr lang="en-US" b="1" dirty="0" smtClean="0"/>
              <a:t>” </a:t>
            </a:r>
            <a:r>
              <a:rPr lang="th-TH" b="1" dirty="0" smtClean="0"/>
              <a:t>ก็ขอจงหย่า</a:t>
            </a:r>
            <a:r>
              <a:rPr lang="en-US" b="1" dirty="0" smtClean="0"/>
              <a:t> “</a:t>
            </a:r>
            <a:r>
              <a:rPr lang="th-TH" b="1" dirty="0" smtClean="0"/>
              <a:t>แพ้</a:t>
            </a:r>
            <a:r>
              <a:rPr lang="en-US" b="1" dirty="0" smtClean="0"/>
              <a:t>”</a:t>
            </a:r>
            <a:endParaRPr lang="en-US" dirty="0" smtClean="0"/>
          </a:p>
          <a:p>
            <a:r>
              <a:rPr lang="th-TH" b="1" dirty="0" smtClean="0"/>
              <a:t>ถ้าคิดจะ </a:t>
            </a:r>
            <a:r>
              <a:rPr lang="en-US" b="1" dirty="0" smtClean="0"/>
              <a:t>“</a:t>
            </a:r>
            <a:r>
              <a:rPr lang="th-TH" b="1" dirty="0" smtClean="0"/>
              <a:t>แพ้</a:t>
            </a:r>
            <a:r>
              <a:rPr lang="en-US" b="1" dirty="0" smtClean="0"/>
              <a:t>” </a:t>
            </a:r>
            <a:r>
              <a:rPr lang="th-TH" b="1" dirty="0" smtClean="0"/>
              <a:t>ก็ขอจงหย่า</a:t>
            </a:r>
            <a:r>
              <a:rPr lang="en-US" b="1" dirty="0" smtClean="0"/>
              <a:t> “</a:t>
            </a:r>
            <a:r>
              <a:rPr lang="th-TH" b="1" dirty="0" smtClean="0"/>
              <a:t>ยอม</a:t>
            </a:r>
            <a:r>
              <a:rPr lang="en-US" b="1" dirty="0" smtClean="0"/>
              <a:t>”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429124" y="5429264"/>
            <a:ext cx="3956050" cy="1077218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200" b="1" dirty="0" smtClean="0">
                <a:latin typeface="Calibri" pitchFamily="34" charset="0"/>
                <a:cs typeface="Cordia New" pitchFamily="34" charset="-34"/>
              </a:rPr>
              <a:t>ด้วย</a:t>
            </a:r>
            <a:r>
              <a:rPr lang="th-TH" sz="3200" b="1" dirty="0">
                <a:latin typeface="Calibri" pitchFamily="34" charset="0"/>
                <a:cs typeface="Cordia New" pitchFamily="34" charset="-34"/>
              </a:rPr>
              <a:t>ความรัก </a:t>
            </a:r>
          </a:p>
          <a:p>
            <a:r>
              <a:rPr lang="th-TH" sz="3200" b="1" dirty="0">
                <a:latin typeface="Calibri" pitchFamily="34" charset="0"/>
                <a:cs typeface="Cordia New" pitchFamily="34" charset="-34"/>
              </a:rPr>
              <a:t>อ. อิสรี </a:t>
            </a:r>
            <a:r>
              <a:rPr lang="th-TH" sz="3200" b="1" dirty="0" smtClean="0">
                <a:latin typeface="Calibri" pitchFamily="34" charset="0"/>
                <a:cs typeface="Cordia New" pitchFamily="34" charset="-34"/>
              </a:rPr>
              <a:t>ไพเราะ </a:t>
            </a:r>
            <a:r>
              <a:rPr lang="th-TH" sz="3200" b="1" dirty="0">
                <a:latin typeface="Calibri" pitchFamily="34" charset="0"/>
                <a:cs typeface="Cordia New" pitchFamily="34" charset="-34"/>
              </a:rPr>
              <a:t>(อ.ต๊ะ)</a:t>
            </a:r>
          </a:p>
        </p:txBody>
      </p:sp>
      <p:pic>
        <p:nvPicPr>
          <p:cNvPr id="5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285750"/>
            <a:ext cx="2000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สื่อ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962400"/>
            <a:ext cx="571500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902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th-TH" sz="2800" dirty="0" smtClean="0"/>
              <a:t>นักศึกษาต้องส่ง</a:t>
            </a:r>
          </a:p>
          <a:p>
            <a:pPr>
              <a:lnSpc>
                <a:spcPct val="115000"/>
              </a:lnSpc>
            </a:pPr>
            <a:r>
              <a:rPr lang="en-US" sz="2800" dirty="0" smtClean="0"/>
              <a:t>1.Concept </a:t>
            </a:r>
            <a:r>
              <a:rPr lang="th-TH" sz="2800" dirty="0" smtClean="0"/>
              <a:t>ธุรกิจหลัก และธุรกิจย่อย </a:t>
            </a:r>
            <a:r>
              <a:rPr lang="en-US" sz="2800" dirty="0" smtClean="0"/>
              <a:t>3 </a:t>
            </a:r>
            <a:r>
              <a:rPr lang="th-TH" sz="2800" dirty="0" smtClean="0"/>
              <a:t>ธุรกิจ</a:t>
            </a:r>
            <a:endParaRPr lang="en-US" sz="2800" dirty="0" smtClean="0"/>
          </a:p>
          <a:p>
            <a:pPr>
              <a:lnSpc>
                <a:spcPct val="115000"/>
              </a:lnSpc>
            </a:pPr>
            <a:r>
              <a:rPr lang="en-US" sz="2800" dirty="0" smtClean="0"/>
              <a:t>2</a:t>
            </a:r>
            <a:r>
              <a:rPr lang="th-TH" sz="2800" dirty="0" smtClean="0"/>
              <a:t>. ส่วน</a:t>
            </a:r>
            <a:r>
              <a:rPr lang="th-TH" sz="2800" dirty="0"/>
              <a:t>ประสมทางการตลาด </a:t>
            </a:r>
            <a:r>
              <a:rPr lang="en-US" sz="2800" dirty="0"/>
              <a:t>Marketing Mix </a:t>
            </a:r>
            <a:r>
              <a:rPr lang="th-TH" sz="2800" dirty="0"/>
              <a:t>(</a:t>
            </a:r>
            <a:r>
              <a:rPr lang="en-US" sz="2800" dirty="0"/>
              <a:t>4P’s, 4C’s</a:t>
            </a:r>
            <a:r>
              <a:rPr lang="th-TH" sz="2800" dirty="0" smtClean="0"/>
              <a:t>) </a:t>
            </a:r>
            <a:r>
              <a:rPr lang="th-TH" sz="2800" dirty="0" smtClean="0">
                <a:solidFill>
                  <a:srgbClr val="FF0000"/>
                </a:solidFill>
              </a:rPr>
              <a:t>ตามสินค้าแต่ละไลน์  </a:t>
            </a:r>
            <a:r>
              <a:rPr lang="en-US" sz="2800" dirty="0" smtClean="0">
                <a:solidFill>
                  <a:srgbClr val="FF0000"/>
                </a:solidFill>
              </a:rPr>
              <a:t>(Business Unit)</a:t>
            </a:r>
          </a:p>
          <a:p>
            <a:pPr>
              <a:lnSpc>
                <a:spcPct val="115000"/>
              </a:lnSpc>
            </a:pPr>
            <a:r>
              <a:rPr lang="en-US" sz="2800" dirty="0"/>
              <a:t>3</a:t>
            </a:r>
            <a:r>
              <a:rPr lang="th-TH" sz="2800" dirty="0" smtClean="0"/>
              <a:t>. </a:t>
            </a:r>
            <a:r>
              <a:rPr lang="th-TH" sz="2800" dirty="0"/>
              <a:t>วิเคราะห์ </a:t>
            </a:r>
            <a:r>
              <a:rPr lang="en-US" sz="2800" dirty="0"/>
              <a:t>Situation Analysis [5C’s]</a:t>
            </a:r>
          </a:p>
          <a:p>
            <a:pPr>
              <a:lnSpc>
                <a:spcPct val="115000"/>
              </a:lnSpc>
            </a:pPr>
            <a:r>
              <a:rPr lang="en-US" sz="2800" dirty="0"/>
              <a:t>4</a:t>
            </a:r>
            <a:r>
              <a:rPr lang="th-TH" sz="2800" dirty="0" smtClean="0"/>
              <a:t>. </a:t>
            </a:r>
            <a:r>
              <a:rPr lang="th-TH" sz="2800" dirty="0"/>
              <a:t>วิเคราะห์ </a:t>
            </a:r>
            <a:r>
              <a:rPr lang="en-US" sz="2800" dirty="0"/>
              <a:t>SWOT  Analysis </a:t>
            </a:r>
            <a:r>
              <a:rPr lang="en-US" sz="2800" dirty="0" smtClean="0"/>
              <a:t>(</a:t>
            </a:r>
            <a:r>
              <a:rPr lang="th-TH" sz="2800" dirty="0"/>
              <a:t>จุดอ่อน จุดแข็ง โอกาส และอุปสรรค์</a:t>
            </a:r>
            <a:r>
              <a:rPr lang="en-US" sz="2800" dirty="0"/>
              <a:t>)</a:t>
            </a:r>
          </a:p>
          <a:p>
            <a:pPr>
              <a:lnSpc>
                <a:spcPct val="115000"/>
              </a:lnSpc>
            </a:pPr>
            <a:r>
              <a:rPr lang="en-US" sz="2800" dirty="0"/>
              <a:t>5</a:t>
            </a:r>
            <a:r>
              <a:rPr lang="en-US" sz="2800" dirty="0" smtClean="0"/>
              <a:t>. </a:t>
            </a:r>
            <a:r>
              <a:rPr lang="th-TH" sz="2800" dirty="0" smtClean="0"/>
              <a:t>กำหนดกลยุทธ์ </a:t>
            </a:r>
            <a:r>
              <a:rPr lang="en-US" sz="2800" dirty="0" smtClean="0"/>
              <a:t>TOWS Matrix</a:t>
            </a:r>
          </a:p>
          <a:p>
            <a:pPr>
              <a:lnSpc>
                <a:spcPct val="115000"/>
              </a:lnSpc>
            </a:pPr>
            <a:r>
              <a:rPr lang="en-US" sz="2800" dirty="0"/>
              <a:t>6</a:t>
            </a:r>
            <a:r>
              <a:rPr lang="en-US" sz="2800" dirty="0" smtClean="0"/>
              <a:t>. </a:t>
            </a:r>
            <a:r>
              <a:rPr lang="th-TH" sz="2800" dirty="0" smtClean="0"/>
              <a:t>กลยุทธ์ </a:t>
            </a:r>
            <a:r>
              <a:rPr lang="en-US" sz="2800" dirty="0" smtClean="0"/>
              <a:t>Product Life cycle</a:t>
            </a:r>
          </a:p>
          <a:p>
            <a:endParaRPr lang="th-TH" dirty="0"/>
          </a:p>
          <a:p>
            <a:pPr>
              <a:lnSpc>
                <a:spcPct val="115000"/>
              </a:lnSpc>
            </a:pPr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จับกลุ่ม จัดทำ</a:t>
            </a:r>
            <a:r>
              <a:rPr lang="th-TH" dirty="0"/>
              <a:t>บริษัทด้านโฆษณษาและสื่อสารการตลาดกลุ่มละ</a:t>
            </a:r>
            <a:r>
              <a:rPr lang="en-US" dirty="0"/>
              <a:t> 1 </a:t>
            </a:r>
            <a:r>
              <a:rPr lang="th-TH" dirty="0"/>
              <a:t>บริษัท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581128"/>
            <a:ext cx="2047292" cy="2047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58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dirty="0"/>
              <a:t>จัดทำบริษัทด้านโฆษณษาและสื่อสารการตลาดกลุ่ม</a:t>
            </a:r>
            <a:r>
              <a:rPr lang="th-TH" dirty="0" smtClean="0"/>
              <a:t>ละ</a:t>
            </a:r>
            <a:r>
              <a:rPr lang="en-US" dirty="0" smtClean="0"/>
              <a:t> 1 </a:t>
            </a:r>
            <a:r>
              <a:rPr lang="th-TH" dirty="0"/>
              <a:t>บริษัท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7</a:t>
            </a:r>
            <a:r>
              <a:rPr lang="en-US" b="1" dirty="0" smtClean="0"/>
              <a:t>. </a:t>
            </a:r>
            <a:r>
              <a:rPr lang="th-TH" b="1" dirty="0" smtClean="0"/>
              <a:t>กำหนด ชื่อบริษัท</a:t>
            </a:r>
          </a:p>
          <a:p>
            <a:r>
              <a:rPr lang="en-US" b="1" dirty="0"/>
              <a:t>8</a:t>
            </a:r>
            <a:r>
              <a:rPr lang="en-US" b="1" dirty="0" smtClean="0"/>
              <a:t>. </a:t>
            </a:r>
            <a:r>
              <a:rPr lang="th-TH" b="1" dirty="0" smtClean="0"/>
              <a:t>โลโก้</a:t>
            </a:r>
          </a:p>
          <a:p>
            <a:r>
              <a:rPr lang="en-US" b="1" dirty="0"/>
              <a:t>9</a:t>
            </a:r>
            <a:r>
              <a:rPr lang="en-US" b="1" dirty="0" smtClean="0"/>
              <a:t>. Slogan</a:t>
            </a:r>
          </a:p>
          <a:p>
            <a:r>
              <a:rPr lang="en-US" b="1" dirty="0" smtClean="0"/>
              <a:t>10. </a:t>
            </a:r>
            <a:r>
              <a:rPr lang="th-TH" b="1" dirty="0" smtClean="0"/>
              <a:t>วัตถุประสงค์ของบริษัท</a:t>
            </a:r>
          </a:p>
          <a:p>
            <a:r>
              <a:rPr lang="en-US" b="1" dirty="0" smtClean="0"/>
              <a:t>11. </a:t>
            </a:r>
            <a:r>
              <a:rPr lang="th-TH" b="1" dirty="0" smtClean="0"/>
              <a:t>ภาพลักษณ์</a:t>
            </a:r>
            <a:r>
              <a:rPr lang="th-TH" b="1" dirty="0"/>
              <a:t>ของ</a:t>
            </a:r>
            <a:r>
              <a:rPr lang="th-TH" b="1" dirty="0" smtClean="0"/>
              <a:t>บริษัท</a:t>
            </a:r>
          </a:p>
          <a:p>
            <a:r>
              <a:rPr lang="en-US" b="1" dirty="0" smtClean="0"/>
              <a:t>12. </a:t>
            </a:r>
            <a:r>
              <a:rPr lang="th-TH" b="1" dirty="0" smtClean="0"/>
              <a:t>วิสัยทัศน์</a:t>
            </a:r>
          </a:p>
          <a:p>
            <a:r>
              <a:rPr lang="en-US" b="1" dirty="0" smtClean="0"/>
              <a:t>13. </a:t>
            </a:r>
            <a:r>
              <a:rPr lang="th-TH" b="1" dirty="0" smtClean="0"/>
              <a:t>พันธกิจ</a:t>
            </a:r>
          </a:p>
          <a:p>
            <a:r>
              <a:rPr lang="en-US" b="1" dirty="0" smtClean="0"/>
              <a:t>14. </a:t>
            </a:r>
            <a:r>
              <a:rPr lang="th-TH" b="1" dirty="0" smtClean="0"/>
              <a:t>เป้าหมายของบริษัท ระยะสั้น ระยะกลาง ระยะยาว</a:t>
            </a:r>
          </a:p>
          <a:p>
            <a:r>
              <a:rPr lang="en-US" b="1" dirty="0" smtClean="0"/>
              <a:t>15. </a:t>
            </a:r>
            <a:r>
              <a:rPr lang="th-TH" b="1" dirty="0" smtClean="0"/>
              <a:t>กลยุทธ์หลักของบริษัท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16</a:t>
            </a:r>
            <a:r>
              <a:rPr lang="th-TH" b="1" dirty="0" smtClean="0">
                <a:solidFill>
                  <a:srgbClr val="FF0000"/>
                </a:solidFill>
              </a:rPr>
              <a:t>. </a:t>
            </a:r>
            <a:r>
              <a:rPr lang="en-US" b="1" dirty="0" smtClean="0">
                <a:solidFill>
                  <a:srgbClr val="FF0000"/>
                </a:solidFill>
              </a:rPr>
              <a:t>Campaign 2 </a:t>
            </a:r>
            <a:r>
              <a:rPr lang="th-TH" b="1" dirty="0" smtClean="0">
                <a:solidFill>
                  <a:srgbClr val="FF0000"/>
                </a:solidFill>
              </a:rPr>
              <a:t>ในปี </a:t>
            </a:r>
            <a:r>
              <a:rPr lang="en-US" b="1" dirty="0" smtClean="0">
                <a:solidFill>
                  <a:srgbClr val="FF0000"/>
                </a:solidFill>
              </a:rPr>
              <a:t>2566</a:t>
            </a:r>
            <a:endParaRPr lang="th-TH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653136"/>
            <a:ext cx="2047292" cy="2047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298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17. </a:t>
            </a:r>
            <a:r>
              <a:rPr lang="th-TH" dirty="0" smtClean="0"/>
              <a:t>กำหนดโครงสร้างองค์กร  (กำหนด</a:t>
            </a:r>
            <a:r>
              <a:rPr lang="th-TH" dirty="0"/>
              <a:t>ตำแหน่งหน้าที่บุคลในการ</a:t>
            </a:r>
            <a:r>
              <a:rPr lang="th-TH" dirty="0" smtClean="0"/>
              <a:t>ทำงาน)</a:t>
            </a:r>
            <a:endParaRPr lang="en-US" dirty="0"/>
          </a:p>
          <a:p>
            <a:r>
              <a:rPr lang="en-US" dirty="0" smtClean="0"/>
              <a:t>18. </a:t>
            </a:r>
            <a:r>
              <a:rPr lang="th-TH" dirty="0" smtClean="0"/>
              <a:t>กำหนด</a:t>
            </a:r>
            <a:r>
              <a:rPr lang="th-TH" dirty="0"/>
              <a:t>สินทรัพย์ และหนี้สิน ในการจัดตั้งธุรกิจ เป็นต้นทุน</a:t>
            </a:r>
          </a:p>
          <a:p>
            <a:r>
              <a:rPr lang="en-US" dirty="0" smtClean="0"/>
              <a:t>19. </a:t>
            </a:r>
            <a:r>
              <a:rPr lang="th-TH" dirty="0"/>
              <a:t>กำหนดช่องทางการหา</a:t>
            </a:r>
            <a:r>
              <a:rPr lang="th-TH" dirty="0" smtClean="0"/>
              <a:t>รายได้ </a:t>
            </a:r>
            <a:r>
              <a:rPr lang="th-TH" sz="2800" dirty="0" smtClean="0">
                <a:solidFill>
                  <a:srgbClr val="FF0000"/>
                </a:solidFill>
              </a:rPr>
              <a:t>ตาม</a:t>
            </a:r>
            <a:r>
              <a:rPr lang="th-TH" sz="2800" dirty="0">
                <a:solidFill>
                  <a:srgbClr val="FF0000"/>
                </a:solidFill>
              </a:rPr>
              <a:t>สินค้าแต่ละไลน์  </a:t>
            </a:r>
            <a:r>
              <a:rPr lang="en-US" sz="2800" dirty="0">
                <a:solidFill>
                  <a:srgbClr val="FF0000"/>
                </a:solidFill>
              </a:rPr>
              <a:t>(Business Unit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r>
              <a:rPr lang="th-TH" dirty="0"/>
              <a:t> </a:t>
            </a:r>
            <a:endParaRPr lang="th-TH" dirty="0" smtClean="0"/>
          </a:p>
          <a:p>
            <a:r>
              <a:rPr lang="en-US" dirty="0" smtClean="0"/>
              <a:t>20. </a:t>
            </a:r>
            <a:r>
              <a:rPr lang="th-TH" dirty="0" smtClean="0"/>
              <a:t>กำหนด</a:t>
            </a:r>
            <a:r>
              <a:rPr lang="th-TH" dirty="0"/>
              <a:t>ค่าใช้จ่ายตามช่องทางการหารายได้ </a:t>
            </a:r>
          </a:p>
          <a:p>
            <a:pPr marL="109728" indent="0">
              <a:buNone/>
            </a:pPr>
            <a:r>
              <a:rPr lang="th-TH" sz="2400" dirty="0">
                <a:solidFill>
                  <a:srgbClr val="FF0000"/>
                </a:solidFill>
              </a:rPr>
              <a:t>ตามสินค้าแต่ละไลน์  </a:t>
            </a:r>
            <a:r>
              <a:rPr lang="en-US" sz="2400" dirty="0">
                <a:solidFill>
                  <a:srgbClr val="FF0000"/>
                </a:solidFill>
              </a:rPr>
              <a:t>(Business Unit)</a:t>
            </a:r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จัดทำบริษัทด้านโฆษณษาและสื่อสารการตลาดกลุ่มละ</a:t>
            </a:r>
            <a:r>
              <a:rPr lang="en-US" dirty="0"/>
              <a:t> 1 </a:t>
            </a:r>
            <a:r>
              <a:rPr lang="th-TH" dirty="0"/>
              <a:t>บริษัท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365104"/>
            <a:ext cx="2047292" cy="2047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027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การสื่อสารการตลาดแบบบูรณาการ </a:t>
            </a:r>
            <a:r>
              <a:rPr lang="en-US" dirty="0" smtClean="0"/>
              <a:t>(IMC)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0944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Oval 2"/>
          <p:cNvSpPr>
            <a:spLocks noChangeArrowheads="1"/>
          </p:cNvSpPr>
          <p:nvPr/>
        </p:nvSpPr>
        <p:spPr bwMode="auto">
          <a:xfrm>
            <a:off x="3492500" y="2205038"/>
            <a:ext cx="3167063" cy="158432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 b="1">
                <a:latin typeface="Angsana New" pitchFamily="18" charset="-34"/>
              </a:rPr>
              <a:t>Marketing Communication Mix</a:t>
            </a:r>
            <a:endParaRPr lang="th-TH" sz="2800" b="1">
              <a:latin typeface="Angsana New" pitchFamily="18" charset="-34"/>
            </a:endParaRPr>
          </a:p>
          <a:p>
            <a:pPr algn="ctr"/>
            <a:r>
              <a:rPr lang="en-US" sz="2200" b="1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rPr>
              <a:t> </a:t>
            </a:r>
          </a:p>
        </p:txBody>
      </p:sp>
      <p:sp>
        <p:nvSpPr>
          <p:cNvPr id="82947" name="Line 3"/>
          <p:cNvSpPr>
            <a:spLocks noChangeShapeType="1"/>
          </p:cNvSpPr>
          <p:nvPr/>
        </p:nvSpPr>
        <p:spPr bwMode="auto">
          <a:xfrm flipH="1" flipV="1">
            <a:off x="3563938" y="1916113"/>
            <a:ext cx="549275" cy="3413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 flipH="1">
            <a:off x="3203575" y="3500438"/>
            <a:ext cx="457200" cy="342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 flipV="1">
            <a:off x="5651500" y="1844675"/>
            <a:ext cx="547688" cy="3667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6156325" y="3573463"/>
            <a:ext cx="481013" cy="3968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827088" y="765175"/>
            <a:ext cx="2736850" cy="792163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altLang="zh-CN" sz="2400" b="1" dirty="0">
                <a:latin typeface="Angsana New" pitchFamily="18" charset="-34"/>
                <a:ea typeface="SimHei" pitchFamily="49" charset="-122"/>
              </a:rPr>
              <a:t>การส่งเสริมการขาย</a:t>
            </a:r>
            <a:endParaRPr lang="en-US" altLang="zh-CN" sz="2400" b="1" dirty="0">
              <a:latin typeface="Angsana New" pitchFamily="18" charset="-34"/>
              <a:ea typeface="SimSun" pitchFamily="2" charset="-122"/>
            </a:endParaRPr>
          </a:p>
          <a:p>
            <a:pPr algn="ctr"/>
            <a:r>
              <a:rPr lang="en-US" sz="2400" b="1" dirty="0">
                <a:latin typeface="Angsana New" pitchFamily="18" charset="-34"/>
              </a:rPr>
              <a:t>(Sales Promotion)</a:t>
            </a:r>
            <a:endParaRPr lang="th-TH" sz="2400" b="1" dirty="0">
              <a:latin typeface="Angsana New" pitchFamily="18" charset="-34"/>
            </a:endParaRP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539750" y="3716338"/>
            <a:ext cx="2663825" cy="10810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altLang="zh-CN" sz="2400" b="1" dirty="0">
                <a:solidFill>
                  <a:srgbClr val="CC0000"/>
                </a:solidFill>
                <a:latin typeface="Angsana New" pitchFamily="18" charset="-34"/>
                <a:ea typeface="SimHei" pitchFamily="49" charset="-122"/>
              </a:rPr>
              <a:t>การขายโดยใช้พนักงานขาย</a:t>
            </a:r>
            <a:endParaRPr lang="en-US" altLang="zh-CN" sz="2400" b="1" dirty="0">
              <a:solidFill>
                <a:srgbClr val="CC0000"/>
              </a:solidFill>
              <a:latin typeface="Angsana New" pitchFamily="18" charset="-34"/>
              <a:ea typeface="SimSun" pitchFamily="2" charset="-122"/>
            </a:endParaRPr>
          </a:p>
          <a:p>
            <a:pPr algn="ctr"/>
            <a:r>
              <a:rPr lang="en-US" sz="2400" b="1" dirty="0">
                <a:solidFill>
                  <a:srgbClr val="CC0000"/>
                </a:solidFill>
                <a:latin typeface="Angsana New" pitchFamily="18" charset="-34"/>
              </a:rPr>
              <a:t>(Personal Selling)</a:t>
            </a:r>
            <a:endParaRPr lang="th-TH" sz="2400" b="1" dirty="0">
              <a:solidFill>
                <a:srgbClr val="CC0000"/>
              </a:solidFill>
              <a:latin typeface="Angsana New" pitchFamily="18" charset="-34"/>
            </a:endParaRP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6372225" y="765175"/>
            <a:ext cx="2520950" cy="792163"/>
          </a:xfrm>
          <a:prstGeom prst="rect">
            <a:avLst/>
          </a:prstGeom>
          <a:solidFill>
            <a:srgbClr val="CC00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2400" b="1" dirty="0">
                <a:latin typeface="Angsana New" pitchFamily="18" charset="-34"/>
              </a:rPr>
              <a:t>การตลาดทางตรง</a:t>
            </a:r>
            <a:r>
              <a:rPr lang="en-US" sz="2400" b="1" dirty="0">
                <a:latin typeface="Angsana New" pitchFamily="18" charset="-34"/>
              </a:rPr>
              <a:t> </a:t>
            </a:r>
          </a:p>
          <a:p>
            <a:pPr algn="ctr"/>
            <a:r>
              <a:rPr lang="en-US" sz="2400" b="1" dirty="0">
                <a:latin typeface="Angsana New" pitchFamily="18" charset="-34"/>
              </a:rPr>
              <a:t>(Direct  Marketing)</a:t>
            </a:r>
            <a:endParaRPr lang="th-TH" sz="2400" b="1" dirty="0">
              <a:latin typeface="Angsana New" pitchFamily="18" charset="-34"/>
            </a:endParaRP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6804025" y="3213100"/>
            <a:ext cx="2339975" cy="1584325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2400" b="1" dirty="0">
                <a:solidFill>
                  <a:schemeClr val="bg1"/>
                </a:solidFill>
                <a:latin typeface="Angsana New" pitchFamily="18" charset="-34"/>
              </a:rPr>
              <a:t>การให้ข่าวและการประชาสัมพันธ์</a:t>
            </a:r>
            <a:r>
              <a:rPr lang="en-US" sz="2400" b="1" dirty="0">
                <a:solidFill>
                  <a:schemeClr val="bg1"/>
                </a:solidFill>
                <a:latin typeface="Angsana New" pitchFamily="18" charset="-34"/>
              </a:rPr>
              <a:t> (Publicity &amp; Public Relations)</a:t>
            </a:r>
            <a:endParaRPr lang="th-TH" sz="24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3851275" y="4868863"/>
            <a:ext cx="2449513" cy="1081087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2800" b="1" dirty="0">
                <a:solidFill>
                  <a:srgbClr val="CC0000"/>
                </a:solidFill>
                <a:latin typeface="Angsana New" pitchFamily="18" charset="-34"/>
              </a:rPr>
              <a:t>การโฆษณา</a:t>
            </a:r>
            <a:r>
              <a:rPr lang="en-US" sz="2800" b="1" dirty="0">
                <a:solidFill>
                  <a:srgbClr val="CC0000"/>
                </a:solidFill>
                <a:latin typeface="Angsana New" pitchFamily="18" charset="-34"/>
              </a:rPr>
              <a:t> (Advertising)</a:t>
            </a:r>
            <a:endParaRPr lang="th-TH" sz="2800" b="1" dirty="0">
              <a:solidFill>
                <a:srgbClr val="CC0000"/>
              </a:solidFill>
              <a:latin typeface="Angsana New" pitchFamily="18" charset="-34"/>
            </a:endParaRPr>
          </a:p>
        </p:txBody>
      </p:sp>
      <p:sp>
        <p:nvSpPr>
          <p:cNvPr id="82956" name="Line 12"/>
          <p:cNvSpPr>
            <a:spLocks noChangeShapeType="1"/>
          </p:cNvSpPr>
          <p:nvPr/>
        </p:nvSpPr>
        <p:spPr bwMode="auto">
          <a:xfrm>
            <a:off x="4932363" y="3933825"/>
            <a:ext cx="0" cy="647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477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5" grpId="0" animBg="1"/>
      <p:bldP spid="63496" grpId="0" animBg="1"/>
      <p:bldP spid="63497" grpId="0" animBg="1"/>
      <p:bldP spid="63498" grpId="0" animBg="1"/>
      <p:bldP spid="6349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04800"/>
            <a:ext cx="8077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FF0000"/>
                </a:solidFill>
                <a:latin typeface="Angsana New" pitchFamily="18" charset="-34"/>
              </a:rPr>
              <a:t>ช่องทางของการสื่อสารการตลาดแบบบูรณาการ </a:t>
            </a:r>
            <a:r>
              <a:rPr lang="en-US" sz="3200" b="1" dirty="0" smtClean="0">
                <a:solidFill>
                  <a:srgbClr val="FF0000"/>
                </a:solidFill>
                <a:latin typeface="Angsana New" pitchFamily="18" charset="-34"/>
              </a:rPr>
              <a:t>(IMC)</a:t>
            </a:r>
            <a:endParaRPr lang="th-TH" sz="3200" b="1" dirty="0" smtClean="0">
              <a:solidFill>
                <a:srgbClr val="FF0000"/>
              </a:solidFill>
              <a:latin typeface="Angsana New" pitchFamily="18" charset="-34"/>
            </a:endParaRPr>
          </a:p>
          <a:p>
            <a:pPr marL="342900" indent="-342900">
              <a:buAutoNum type="arabicPeriod"/>
            </a:pPr>
            <a:r>
              <a:rPr lang="th-TH" sz="3200" b="1" dirty="0" smtClean="0">
                <a:latin typeface="Angsana New" pitchFamily="18" charset="-34"/>
              </a:rPr>
              <a:t>การโฆษณา</a:t>
            </a:r>
            <a:r>
              <a:rPr lang="en-US" sz="3200" b="1" dirty="0" smtClean="0">
                <a:latin typeface="Angsana New" pitchFamily="18" charset="-34"/>
              </a:rPr>
              <a:t> (Advertising)</a:t>
            </a:r>
            <a:endParaRPr lang="th-TH" sz="3200" b="1" dirty="0" smtClean="0">
              <a:latin typeface="Angsana New" pitchFamily="18" charset="-34"/>
            </a:endParaRPr>
          </a:p>
          <a:p>
            <a:pPr marL="342900" indent="-342900">
              <a:buAutoNum type="arabicPeriod"/>
            </a:pPr>
            <a:r>
              <a:rPr lang="th-TH" sz="3200" b="1" dirty="0" smtClean="0">
                <a:latin typeface="Angsana New" pitchFamily="18" charset="-34"/>
              </a:rPr>
              <a:t>การประชาสัมพันธ์</a:t>
            </a:r>
            <a:r>
              <a:rPr lang="en-US" sz="3200" b="1" dirty="0" smtClean="0">
                <a:latin typeface="Angsana New" pitchFamily="18" charset="-34"/>
              </a:rPr>
              <a:t> (Publicity &amp; Public Relations)</a:t>
            </a:r>
            <a:endParaRPr lang="en-US" sz="3200" b="1" dirty="0">
              <a:latin typeface="Angsana New" pitchFamily="18" charset="-34"/>
            </a:endParaRPr>
          </a:p>
          <a:p>
            <a:r>
              <a:rPr lang="th-TH" altLang="zh-CN" sz="3200" b="1" dirty="0">
                <a:latin typeface="Angsana New" pitchFamily="18" charset="-34"/>
                <a:ea typeface="SimHei" pitchFamily="49" charset="-122"/>
              </a:rPr>
              <a:t>3</a:t>
            </a:r>
            <a:r>
              <a:rPr lang="th-TH" altLang="zh-CN" sz="3200" b="1" dirty="0" smtClean="0">
                <a:latin typeface="Angsana New" pitchFamily="18" charset="-34"/>
                <a:ea typeface="SimHei" pitchFamily="49" charset="-122"/>
              </a:rPr>
              <a:t>. การ</a:t>
            </a:r>
            <a:r>
              <a:rPr lang="th-TH" altLang="zh-CN" sz="3200" b="1" dirty="0">
                <a:latin typeface="Angsana New" pitchFamily="18" charset="-34"/>
                <a:ea typeface="SimHei" pitchFamily="49" charset="-122"/>
              </a:rPr>
              <a:t>ขายโดยใช้พนักงาน</a:t>
            </a:r>
            <a:r>
              <a:rPr lang="th-TH" altLang="zh-CN" sz="3200" b="1" dirty="0" smtClean="0">
                <a:latin typeface="Angsana New" pitchFamily="18" charset="-34"/>
                <a:ea typeface="SimHei" pitchFamily="49" charset="-122"/>
              </a:rPr>
              <a:t>ขาย</a:t>
            </a:r>
            <a:r>
              <a:rPr lang="en-US" altLang="zh-CN" sz="3200" b="1" dirty="0" smtClean="0">
                <a:latin typeface="Angsana New" pitchFamily="18" charset="-34"/>
                <a:ea typeface="SimSun" pitchFamily="2" charset="-122"/>
              </a:rPr>
              <a:t> </a:t>
            </a:r>
            <a:r>
              <a:rPr lang="en-US" sz="3200" b="1" dirty="0" smtClean="0">
                <a:latin typeface="Angsana New" pitchFamily="18" charset="-34"/>
              </a:rPr>
              <a:t>(Personal </a:t>
            </a:r>
            <a:r>
              <a:rPr lang="en-US" sz="3200" b="1" dirty="0">
                <a:latin typeface="Angsana New" pitchFamily="18" charset="-34"/>
              </a:rPr>
              <a:t>Selling</a:t>
            </a:r>
            <a:r>
              <a:rPr lang="en-US" sz="3200" b="1" dirty="0" smtClean="0">
                <a:latin typeface="Angsana New" pitchFamily="18" charset="-34"/>
              </a:rPr>
              <a:t>)</a:t>
            </a:r>
          </a:p>
          <a:p>
            <a:r>
              <a:rPr lang="th-TH" altLang="zh-CN" sz="3200" b="1" dirty="0" smtClean="0">
                <a:latin typeface="Angsana New" pitchFamily="18" charset="-34"/>
                <a:ea typeface="SimHei" pitchFamily="49" charset="-122"/>
              </a:rPr>
              <a:t>4. การ</a:t>
            </a:r>
            <a:r>
              <a:rPr lang="th-TH" altLang="zh-CN" sz="3200" b="1" dirty="0">
                <a:latin typeface="Angsana New" pitchFamily="18" charset="-34"/>
                <a:ea typeface="SimHei" pitchFamily="49" charset="-122"/>
              </a:rPr>
              <a:t>ส่งเสริมการ</a:t>
            </a:r>
            <a:r>
              <a:rPr lang="th-TH" altLang="zh-CN" sz="3200" b="1" dirty="0" smtClean="0">
                <a:latin typeface="Angsana New" pitchFamily="18" charset="-34"/>
                <a:ea typeface="SimHei" pitchFamily="49" charset="-122"/>
              </a:rPr>
              <a:t>ขาย</a:t>
            </a:r>
            <a:r>
              <a:rPr lang="en-US" altLang="zh-CN" sz="3200" b="1" dirty="0" smtClean="0">
                <a:latin typeface="Angsana New" pitchFamily="18" charset="-34"/>
                <a:ea typeface="SimSun" pitchFamily="2" charset="-122"/>
              </a:rPr>
              <a:t> </a:t>
            </a:r>
            <a:r>
              <a:rPr lang="en-US" sz="3200" b="1" dirty="0" smtClean="0">
                <a:latin typeface="Angsana New" pitchFamily="18" charset="-34"/>
              </a:rPr>
              <a:t>(Sales </a:t>
            </a:r>
            <a:r>
              <a:rPr lang="en-US" sz="3200" b="1" dirty="0">
                <a:latin typeface="Angsana New" pitchFamily="18" charset="-34"/>
              </a:rPr>
              <a:t>Promotion</a:t>
            </a:r>
            <a:r>
              <a:rPr lang="en-US" sz="3200" b="1" dirty="0" smtClean="0">
                <a:latin typeface="Angsana New" pitchFamily="18" charset="-34"/>
              </a:rPr>
              <a:t>)</a:t>
            </a:r>
            <a:r>
              <a:rPr lang="th-TH" sz="3200" b="1" dirty="0">
                <a:latin typeface="Angsana New" pitchFamily="18" charset="-34"/>
              </a:rPr>
              <a:t> </a:t>
            </a:r>
            <a:endParaRPr lang="th-TH" sz="3200" b="1" dirty="0" smtClean="0">
              <a:latin typeface="Angsana New" pitchFamily="18" charset="-34"/>
            </a:endParaRPr>
          </a:p>
          <a:p>
            <a:r>
              <a:rPr lang="th-TH" sz="3200" b="1" dirty="0" smtClean="0">
                <a:latin typeface="Angsana New" pitchFamily="18" charset="-34"/>
              </a:rPr>
              <a:t>5. การตลาด</a:t>
            </a:r>
            <a:r>
              <a:rPr lang="th-TH" sz="3200" b="1" dirty="0">
                <a:latin typeface="Angsana New" pitchFamily="18" charset="-34"/>
              </a:rPr>
              <a:t>ทางตรง</a:t>
            </a:r>
            <a:r>
              <a:rPr lang="en-US" sz="3200" b="1" dirty="0">
                <a:latin typeface="Angsana New" pitchFamily="18" charset="-34"/>
              </a:rPr>
              <a:t> </a:t>
            </a:r>
            <a:r>
              <a:rPr lang="en-US" sz="3200" b="1" dirty="0" smtClean="0">
                <a:latin typeface="Angsana New" pitchFamily="18" charset="-34"/>
              </a:rPr>
              <a:t>(</a:t>
            </a:r>
            <a:r>
              <a:rPr lang="en-US" sz="3200" b="1" dirty="0">
                <a:latin typeface="Angsana New" pitchFamily="18" charset="-34"/>
              </a:rPr>
              <a:t>Direct  Marketing</a:t>
            </a:r>
            <a:r>
              <a:rPr lang="en-US" sz="3200" b="1" dirty="0" smtClean="0">
                <a:latin typeface="Angsana New" pitchFamily="18" charset="-34"/>
              </a:rPr>
              <a:t>)</a:t>
            </a:r>
          </a:p>
          <a:p>
            <a:r>
              <a:rPr lang="en-US" sz="3200" b="1" dirty="0" smtClean="0">
                <a:latin typeface="Angsana New" pitchFamily="18" charset="-34"/>
              </a:rPr>
              <a:t>6. </a:t>
            </a:r>
            <a:r>
              <a:rPr lang="th-TH" sz="3200" b="1" dirty="0" smtClean="0">
                <a:latin typeface="Angsana New" pitchFamily="18" charset="-34"/>
              </a:rPr>
              <a:t>การสื่อสารตลาดลูกค้าสัมพันธ์ </a:t>
            </a:r>
            <a:endParaRPr lang="en-US" sz="3200" b="1" dirty="0" smtClean="0">
              <a:latin typeface="Angsana New" pitchFamily="18" charset="-34"/>
            </a:endParaRPr>
          </a:p>
          <a:p>
            <a:r>
              <a:rPr lang="en-US" sz="3200" b="1" dirty="0" smtClean="0">
                <a:latin typeface="Angsana New" pitchFamily="18" charset="-34"/>
              </a:rPr>
              <a:t>(CRM - Consumer Relationship Management)</a:t>
            </a:r>
          </a:p>
          <a:p>
            <a:r>
              <a:rPr lang="en-US" sz="3200" b="1" dirty="0" smtClean="0">
                <a:latin typeface="Angsana New" pitchFamily="18" charset="-34"/>
              </a:rPr>
              <a:t>7. </a:t>
            </a:r>
            <a:r>
              <a:rPr lang="th-TH" sz="3200" b="1" dirty="0" smtClean="0">
                <a:latin typeface="Angsana New" pitchFamily="18" charset="-34"/>
              </a:rPr>
              <a:t>การสื่อสารการตลาดเพื่อสังคม </a:t>
            </a:r>
            <a:endParaRPr lang="en-US" sz="3200" b="1" dirty="0" smtClean="0">
              <a:latin typeface="Angsana New" pitchFamily="18" charset="-34"/>
            </a:endParaRPr>
          </a:p>
          <a:p>
            <a:r>
              <a:rPr lang="en-US" sz="3200" b="1" dirty="0" smtClean="0">
                <a:latin typeface="Angsana New" pitchFamily="18" charset="-34"/>
              </a:rPr>
              <a:t>(CSR – </a:t>
            </a:r>
            <a:r>
              <a:rPr lang="en-US" sz="3200" b="1" dirty="0" err="1" smtClean="0">
                <a:latin typeface="Angsana New" pitchFamily="18" charset="-34"/>
              </a:rPr>
              <a:t>Coporate</a:t>
            </a:r>
            <a:r>
              <a:rPr lang="en-US" sz="3200" b="1" dirty="0" smtClean="0">
                <a:latin typeface="Angsana New" pitchFamily="18" charset="-34"/>
              </a:rPr>
              <a:t> Social Responsibility)</a:t>
            </a:r>
          </a:p>
          <a:p>
            <a:r>
              <a:rPr lang="en-US" sz="3200" b="1" dirty="0" smtClean="0">
                <a:latin typeface="Angsana New" pitchFamily="18" charset="-34"/>
              </a:rPr>
              <a:t>8.</a:t>
            </a:r>
            <a:r>
              <a:rPr lang="th-TH" sz="3200" b="1" dirty="0" smtClean="0">
                <a:latin typeface="Angsana New" pitchFamily="18" charset="-34"/>
              </a:rPr>
              <a:t> การสื่อสารตลาดผ่านกิจกรรมและผู้สนับสนุน </a:t>
            </a:r>
            <a:endParaRPr lang="en-US" sz="3200" b="1" dirty="0" smtClean="0">
              <a:latin typeface="Angsana New" pitchFamily="18" charset="-34"/>
            </a:endParaRPr>
          </a:p>
          <a:p>
            <a:r>
              <a:rPr lang="en-US" sz="3200" b="1" dirty="0" smtClean="0">
                <a:latin typeface="Angsana New" pitchFamily="18" charset="-34"/>
              </a:rPr>
              <a:t>(Events Marketing and Sponsorship Management)</a:t>
            </a:r>
            <a:endParaRPr lang="th-TH" sz="3200" b="1" dirty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4422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1601</Words>
  <Application>Microsoft Office PowerPoint</Application>
  <PresentationFormat>On-screen Show (4:3)</PresentationFormat>
  <Paragraphs>138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Concourse</vt:lpstr>
      <vt:lpstr>รหัสวิชา AIM3304  รายวิชา ธุรกิจงานสื่อสารการตลาด   </vt:lpstr>
      <vt:lpstr>PowerPoint Presentation</vt:lpstr>
      <vt:lpstr> HOMEWORK งานกลุ่ม </vt:lpstr>
      <vt:lpstr>จับกลุ่ม จัดทำบริษัทด้านโฆษณษาและสื่อสารการตลาดกลุ่มละ 1 บริษัท</vt:lpstr>
      <vt:lpstr>จัดทำบริษัทด้านโฆษณษาและสื่อสารการตลาดกลุ่มละ 1 บริษัท </vt:lpstr>
      <vt:lpstr>จัดทำบริษัทด้านโฆษณษาและสื่อสารการตลาดกลุ่มละ 1 บริษัท</vt:lpstr>
      <vt:lpstr>การสื่อสารการตลาดแบบบูรณาการ (IMC)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กำหนดโครงสร้างองค์กร   (กำหนดตำแหน่งหน้าที่บุคลในการทำงาน) </vt:lpstr>
      <vt:lpstr>กำหนดโครงสร้างองค์กร</vt:lpstr>
      <vt:lpstr>PowerPoint Presentation</vt:lpstr>
      <vt:lpstr>อะไรคือ?</vt:lpstr>
      <vt:lpstr>กำหนดสินทรัพย์ และหนี้สิน ในการจัดตั้งธุรกิจ เป็นต้นทุน </vt:lpstr>
      <vt:lpstr>กำหนดค่าใช้จ่ายตามช่องทางการหารายได้  ตามสินค้าแต่ละไลน์  (Business Unit) </vt:lpstr>
      <vt:lpstr>กำหนดช่องทางการหารายได้ ตามสินค้าแต่ละไลน์  (Business Unit)  </vt:lpstr>
      <vt:lpstr>และธุรกิจที่เราจัดตั้งขึ้นจะต้องประมาณการ</vt:lpstr>
      <vt:lpstr>ศึกษาเอกสารประกอบ</vt:lpstr>
      <vt:lpstr> HOMEWORK งานกลุ่ม </vt:lpstr>
      <vt:lpstr> HOMEWORK  กลุ่ม </vt:lpstr>
      <vt:lpstr> HOMEWORK  กลุ่ม </vt:lpstr>
      <vt:lpstr>HOMEWORK งานเดี่ยว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พฤติกรรมผู้บริโภค 2(2-0-4)  (Consumer Behavior)</dc:title>
  <dc:creator>TAO</dc:creator>
  <cp:lastModifiedBy>TAO</cp:lastModifiedBy>
  <cp:revision>25</cp:revision>
  <dcterms:created xsi:type="dcterms:W3CDTF">2020-06-09T06:44:17Z</dcterms:created>
  <dcterms:modified xsi:type="dcterms:W3CDTF">2022-02-07T03:42:26Z</dcterms:modified>
</cp:coreProperties>
</file>