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7" r:id="rId2"/>
    <p:sldId id="258" r:id="rId3"/>
    <p:sldId id="259" r:id="rId4"/>
    <p:sldId id="260" r:id="rId5"/>
    <p:sldId id="261" r:id="rId6"/>
    <p:sldId id="262" r:id="rId7"/>
    <p:sldId id="263" r:id="rId8"/>
    <p:sldId id="264"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6BE7AE-2E8F-4227-A9FA-2EE8449FD751}" type="datetimeFigureOut">
              <a:rPr lang="en-US" smtClean="0"/>
              <a:pPr/>
              <a:t>12/27/2022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DEAD-7080-4ECE-A6F0-17BFF46665C7}" type="slidenum">
              <a:rPr lang="en-US" smtClean="0"/>
              <a:pPr/>
              <a:t>‹#›</a:t>
            </a:fld>
            <a:endParaRPr lang="en-US"/>
          </a:p>
        </p:txBody>
      </p:sp>
    </p:spTree>
    <p:extLst>
      <p:ext uri="{BB962C8B-B14F-4D97-AF65-F5344CB8AC3E}">
        <p14:creationId xmlns:p14="http://schemas.microsoft.com/office/powerpoint/2010/main" val="313345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885BF1D-77DB-4450-9F51-92BE65E38762}" type="datetimeFigureOut">
              <a:rPr lang="en-US" smtClean="0"/>
              <a:pPr/>
              <a:t>12/27/2022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35D529-8577-43D3-9741-7FA4FE9B7C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885BF1D-77DB-4450-9F51-92BE65E38762}" type="datetimeFigureOut">
              <a:rPr lang="en-US" smtClean="0"/>
              <a:pPr/>
              <a:t>12/27/2022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885BF1D-77DB-4450-9F51-92BE65E38762}" type="datetimeFigureOut">
              <a:rPr lang="en-US" smtClean="0"/>
              <a:pPr/>
              <a:t>12/27/2022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7885BF1D-77DB-4450-9F51-92BE65E38762}" type="datetimeFigureOut">
              <a:rPr lang="en-US" smtClean="0"/>
              <a:pPr/>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885BF1D-77DB-4450-9F51-92BE65E38762}" type="datetimeFigureOut">
              <a:rPr lang="en-US" smtClean="0"/>
              <a:pPr/>
              <a:t>12/27/2022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35D529-8577-43D3-9741-7FA4FE9B7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saritiaw@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1"/>
            <a:ext cx="7848600" cy="1600200"/>
          </a:xfrm>
        </p:spPr>
        <p:txBody>
          <a:bodyPr>
            <a:normAutofit/>
          </a:bodyPr>
          <a:lstStyle/>
          <a:p>
            <a:r>
              <a:rPr lang="en-US" dirty="0" smtClean="0">
                <a:solidFill>
                  <a:schemeClr val="accent6"/>
                </a:solidFill>
              </a:rPr>
              <a:t>AIM1202</a:t>
            </a:r>
            <a:br>
              <a:rPr lang="en-US" dirty="0" smtClean="0">
                <a:solidFill>
                  <a:schemeClr val="accent6"/>
                </a:solidFill>
              </a:rPr>
            </a:br>
            <a:r>
              <a:rPr lang="en-US" dirty="0" smtClean="0">
                <a:solidFill>
                  <a:schemeClr val="accent6"/>
                </a:solidFill>
              </a:rPr>
              <a:t> </a:t>
            </a:r>
            <a:r>
              <a:rPr lang="en-US" dirty="0"/>
              <a:t>Marketing Communication</a:t>
            </a:r>
            <a:endParaRPr lang="en-US" dirty="0">
              <a:solidFill>
                <a:schemeClr val="tx1"/>
              </a:solidFill>
            </a:endParaRPr>
          </a:p>
        </p:txBody>
      </p:sp>
      <p:sp>
        <p:nvSpPr>
          <p:cNvPr id="3" name="Subtitle 2"/>
          <p:cNvSpPr>
            <a:spLocks noGrp="1"/>
          </p:cNvSpPr>
          <p:nvPr>
            <p:ph type="subTitle" idx="1"/>
          </p:nvPr>
        </p:nvSpPr>
        <p:spPr>
          <a:xfrm>
            <a:off x="2514600" y="4876800"/>
            <a:ext cx="6400800" cy="1752600"/>
          </a:xfrm>
        </p:spPr>
        <p:txBody>
          <a:bodyPr/>
          <a:lstStyle/>
          <a:p>
            <a:r>
              <a:rPr lang="en-US" b="1" dirty="0">
                <a:solidFill>
                  <a:schemeClr val="tx1"/>
                </a:solidFill>
                <a:hlinkClick r:id="rId2"/>
              </a:rPr>
              <a:t>Isari Pairoa</a:t>
            </a:r>
          </a:p>
          <a:p>
            <a:r>
              <a:rPr lang="en-US" b="1" dirty="0">
                <a:solidFill>
                  <a:schemeClr val="tx1"/>
                </a:solidFill>
                <a:hlinkClick r:id="rId2"/>
              </a:rPr>
              <a:t>isaritiaw@gmail.com</a:t>
            </a:r>
            <a:endParaRPr lang="th-TH" b="1" dirty="0">
              <a:solidFill>
                <a:schemeClr val="tx1"/>
              </a:solidFill>
            </a:endParaRPr>
          </a:p>
          <a:p>
            <a:r>
              <a:rPr lang="en-US" b="1" dirty="0">
                <a:solidFill>
                  <a:schemeClr val="tx1"/>
                </a:solidFill>
              </a:rPr>
              <a:t>MB. </a:t>
            </a:r>
            <a:r>
              <a:rPr lang="en-US" b="1">
                <a:solidFill>
                  <a:schemeClr val="tx1"/>
                </a:solidFill>
              </a:rPr>
              <a:t>086-358-3508</a:t>
            </a:r>
          </a:p>
          <a:p>
            <a:endParaRPr lang="en-US" dirty="0"/>
          </a:p>
        </p:txBody>
      </p:sp>
      <p:sp>
        <p:nvSpPr>
          <p:cNvPr id="15364" name="AutoShape 4" descr="data:image/jpeg;base64,/9j/4AAQSkZJRgABAQAAAQABAAD/2wCEAAkGBhQQEBAQEBIPEBAQDw8VFRQVDw8QFBQQGBAVFRUUFRUXHCYeFxkjGRQUHy8gJCcpLCwsFR8xNTAqNSYrLCkBCQoKDgwOGg8PGiolHyQtKTAvLCwsLSwvKjU0LCksLy0qKi4sMCwpLCwwLCwsKSwpNCwsLCwqKSwpLCwpLCkpLP/AABEIAMMBAwMBIgACEQEDEQH/xAAbAAABBQEBAAAAAAAAAAAAAAAAAQIEBQYDB//EAD8QAAIBAgQCCAMFBwMEAwAAAAECAAMRBAUSIQYxEyJBUWFxgZEyocEHI0JSsRRicoKS0eGisvAzY8LSFmSj/8QAGwEBAAIDAQEAAAAAAAAAAAAAAAEFAgMEBgf/xAAzEQACAgIBAwEFBgUFAAAAAAAAAQIDBBESBSExQRMiYYHBMnGRodHwFSMkUbEUM0Lh8f/aAAwDAQACEQMRAD8A9xhCEgBCEIAQhCAEIQgBCEIAQhCAEIQgBCEIAQhOdarpEA6Qkb9s8PnF/bB3GTojaJEJwGLHjHDEr3xobR1hOYrr3iOFQd495BI6ES8WAEIQgBCEIAQhCAEIQgBCEIAQhCAEIQgBCEIAQhCAEIQgBCEIAQhCAEi408vWSpDxx3HlJXkh+CNeES8S8zNYt4l4l4l5JA68NUZeF5AJGFqHWB3yylXgReoPAGV/EfFJwtVEVA4td+d7HlaZQrlZLjEwtvhRXzn4NJCVOR8Qri9ZRGVU07m25IvYDnLaYTg4PjLyba7Y2x5we0EIytVCqWPJQSZisx4qcsQpKjuE2048rn7pzZebXipOfqbiEzfD+fNUYI5vfke280kwtqlVLjI2Y2TDIhzgEIQmo6QhCEAIQhACEIQAhCEAIQkCvnVJDYtv4bzKMXLwjCdkK1ub0T4Tlh8UtQXQgidZDWuzMk1JbQQhCQSEIQgBIGNPW9BJ8wXGlKtWqsgqClTpFaqlNYqMyAKabkECxNQ2t3TTdfChcpmyur2j1vQ3H/aFhqYbQXqsFqbBWQakNipLWt52tM3mP2g16jAUbUFFWjYgKzlWQlkfVceo7paYHhqhSqA6TUK1641VDqvS6LUQV+E9Yje19pWYjhBCFakzU3CYVrEl0atUZlJN7lQNtlsN+UrP4pGb13SLeqvErf2W/i+/5FhlP2mKwH7VT6MlWYsl2UIDYXX4r3HZNZgc3pVxelUR9gSAesoIuNSndfWeQZnkdagGvTZlCMiug6QNoq9drLdlUcrsBzk/D8M4guSR0IGJo6rvZjTZgisum4bmdiROqOckttpozyOn40lyrlx8/Ffh5PQMz4xw1AdaqrsadR1VOvrCgkgMOqDt2kSgbirEYxlp4amaFDEUXCV3VrpVUOTZlJU/Dy585wyvhGlQalqvVqJiaqBiLIydEzEGnci97j0khMX0fQqoAUHEuAAAADUIFgOW1Qzjt6lKfar9+TjmsbH+ynJ/3f0X4eTZcGU3FACs/S1F1Kz/AJiHO/lJmfZEuJS9rVFHVPL+U+EbwvTth1Pad/ff6y4l5XKUNPffsVVsY2qSkuz2eW4PMHwdYkDQL2Zbcj2giehZdnVOsgYMFNtwSBY+vOQ+IOGlxI1LZaoHPsYdzf3mTfJq9LqlHUcr/Evut5aSdWTFNvUighHIwJtRXKD/AH8jeY9Omo1EQglkIFiDv2Ty7GIVdtZC2JuG2K+Bk6niHQ7MysO4kbxlfH1WcO7pUK8hVw+Hqj3K6v8AVN9FU6G+PdfgceXk1ZaXtE4tfP8AQv8Ag3AFiKu+gcja1z4d82cx2W8bWstdEHIaqYI/0m9vea6jWDqGU3DC4M4MxWOfKa0XPTJY6r4Uy3rz6P8AAfCEJxFqEIQgBEJimY3Ps7YsQCQoOwm+iiV0tI48zMhiw5SNgtQHkQfWOnm2GzxlYEMR6zcZLmgxFPUPiRtLfxaQf0Im3IxZU9zRhdRhldktMsYRLwvOQsyHnFYpRdhztPK8dmx1HftnrONZNJV+TAi252nlGf8ABtfpWagFrozbBatOkR/EKhHyJllg2RgnsoerY07mnH8C+4PzhjWpoLkOSD4CxN/eegzJ8F8InCqHrFWq22CnUFvz63aZq5zZU4zsbid/T6Z00qMxZFx2YLRF2PkO2SZ57xlmhWs6luXIdw0rt87+sxx6lbPizLOyHj1c4ruaelxShNiCB53lzSrBgGUggzxujmR1T0Xg/EM6VL/CClvPTv8ASdWXixrjyiVvTeoWXzcLDQzG5sdVar50F/qxJB+SzZTO4nAqzM1rEte4JG97g7SgzMSWTFJPWj0cLVW+5QV3IVz/ANvMD69KFX5Tvp+809n7TTX0TD6/1EmVMqFiAxAsRvY9Um59zIxZFa5clg7NsABcpp7e4Sq/g2VLtBJ+fD/XRNnUKKu9j0Qn61Ikczg6xHnXa4+ayRVN3cf/AGqKjySktUfMGH7LZRouy6cKnZcLTqFmJHiD2d05VatiGIItVrOdjy0lE9wR7Tjtw76m1KDXy+ZvhkV2R5QkmiNUzAJoJ7Di6n/6EA/0uZU08QpKJbdcPTH8zE3/ANgkTH4k6dJvcYZV/ma4PrcCLlPXxAH/AHEHoFB/8p1U469f33/7OC2+TlpfvwevZPT00UHh/iTZxwq2RR+6J1npn5Ml4FiQhIJPNOI3FOtXPL7xvmSZRPiSdzffkLWHnaXPFjXr1PGsfkT/AGlGzXJ9J6aj7CPn+X/uyXxZzoZhrrVaR501otf+MP8A+nznqXBmI1YYD8rEek8xwuD/AOtVHM1ACf3VAA+d56BwFU+7YeJ+k5cv3qH8GWHTv5eZHX/KP0X1RrIRLxZRHsBIQhJAGefcR4Mo7A7cyPEd83OMxgpi55nkJms3xaVlIqL0gANgAAw/hOxB9Z24kpwfJLsVHU4VXR4Semjz7G4opcjsBN7iehfZvh6gwnS1QVNdtSqRYhANINvGxPlaY/LM2weHrFqmBxLMDsz1Fq28kZrT0vKs8pYhQaZIuPhZSjexm/MsnNa4vRy9Lopqlvmm/wCyLGR8djBSXUeZ2A7zYn6TveYnN89LY2thmNlpqgpjb4igZj5m4HpK+qKlNJlzkWOFUpR8jMdnzFidRkHFUqOMGjEIr/law1qfA/TlIONveQXzDow7X+Fe/e/ZPROmCh2PDRybpW9yRg8yGDZlSpVupt/1G0+HV5T0ThfO/wBqo6z8atpbx2BB+fyng2Y570mKqjYWIAsQQRaeg/ZRnH3tWix+NAy+ak3+TH2lfkRjZXyXlF7hSspvUZN6f7X6Hpz1AoJOwExHGvDqY0irRqaKygAhtSpUA5X22bx8u4Tjx7xccPiKeGXVc0VqDeytqd1377aOXj7VuTYupjA5clKS9Vjvct+Vd+drb9l5oopaXtEzszMqPJ1SjtFblHA2LqVQrUxTRWBNRq1MrYHsCMSfaerZVlq4emKa7nmT3tMBRyLC02LIKysfxDEVFPyMukzWpQQMjvVpr8Qc6mA8+0eM23122JbZzYuTj1NuK/Pf0X5GxvOFTCK3ZY+ETD4oVER15OoI9RFNa0rNaL/aa2YzNc4KhwbBRUqKCOZCvZb+/wApn2xhJ9ZNz7L2q0UXS4dqyEEC+kkNcsPy72PnfsmbbXh30V1dWJsLqdz+6eTekucGyKjp+TyvV6LJz5Lwa7KsQezumgKgykybKKlSi7FWolqb6NQsxOk6Tbs3mcyPMClXDNc6OmVXW5sUYgbjkbXJ9Jy5lkZT90selUTrq9/1NvWwCN8SKfNQZHoZFRR1dUCsD2bb99p1zasy4jRTIVAqXFr9YliT7afaSOGan7RRWu9h95UAA5EK2kE38jOJqL7tFpxezSLsAO4RbznrhqmJuOl4ExmqRszr6aNVu6m3vawhLb0RKWk2eZZ3X11CdzdnblfmT/eVlP6yficQFNyL7ge5A+sZiqFjcT00GlqJ8/ug5bsLLKMAXweJt8QRnHpUufkDL/gRSAdQKk6ufdtG8H4NXpPTYXV6diPAmS+FsLVR3WqpUU2Kg2sCLW27++V91nu2Q+ZeY9P8yi1L01/6aeES8SVB6UW8ZVrKg1OyqO9iFHuY68xf2huQ+Fvun323Zr6m/na/zgktuKqmmkK6jWFDfCeY0kix8xb1mUwfEVCqNnCk9jbfPlK2kwsQjPTDcwjFQT3leR9RM/U4IcG+GrfyOLj3E7Kb+C0yry8N2S5RNXmONUHqsjNa9gVJA75VjOXVwymxBuD49kx+brXwtRenQ06yC4PMOnbY9olhTxwqItReTD2aW1dsZrR5u/GnVLl3/Q96y7GitRpVV5VKaN7i9pjuJuFxXxjV1r9H1KYIVA56Rbi5OoW6unbwkfg/iO2XV03L4QM1hct0BbUSo53W7j0E6UKq6futOk73XtuL3J5km9995V14/vtN+D0F+c1XFpb2u/6FbnWBq00LipSa176m6H2Jv7XmNxFcuR0i9TUC2ncHwLDa03WZZYlcfeKGI5HtEpqOQU6T6gzKR+Xqn3EsPZzlHjy/Ipf9RTCfLh+ZgeI6WvGLUSwNRdrWALAbD12EsuF8zNOslZWKGnZgbXv4Ed3OaLinK6eIQuiqMTRGtGGxfTuUe3O4Fr8wZg6WJUMWQnS41eR7R7k+845xlUnFltVZXktTj6G54qqvmVSjW6SilSijKPu2XUCSRfrG3M+80mWIaWDoISLhCTblqJNz7zy9MxI3uAJtOFc+FWk1N2BNM7WYE6T4c7X7fGTiySlpmvqVblXuPks2rG8scC2oMv5lI9xK12X8wtI+Y8SUsLTJuGqOCEW9ifHwEtbpR4HmcWuftdG14TzDXhVAN+jd19AxI/WcOJOJlw5WmxAZwWtvfQDbYefb4TDfZ5xSKJqUqmoqw1DSLkNf/MjfaXXqV6+HrUKdYrTpgE6L2Oskiwvta0pHFRu2/B7KMpWYuo9n4NIvEob4bGV2IxmJL6qWKKC/w6EUepA3mNw+aLyJ0ntBllhcyI2DXHZc3t4yyUapeiKGU8iHiTN7lWcVyLVWB/eBsbysp8Khma1ZijNq06QGXe+x/wASny/NvvBTJ61gfSazL6nWXx2mu7FrcW4m3G6jkQsjGx9vidMRXOqtUO+kOf6aYH0lvwkujBYcd6av6mLfWVWIyio1OqgK3qBwGN9tR7R5Ey2y7DNTpol/gRV9haU56lFwHjw8hqDOoMgkkB5VcUYjThmH5mVfnf6Sbrmc4zxdkppftZvlYfqZvojysSOTMs4USfwMnRpdJXpp+9f25fMiWnEVAJXqKOQbb1AP1nHhGnrxWrsW3/t9BJPFFS+Iqea/7Flty/qOPwPNOGsLl/eX0ZfcGnq/yfWacGZXg82X+T6zSh5WZa/msv8Apj/pona8IzVCcpZDyZneOsB0uDdh8VAioP4QCH/0kn0l+WjHsQQdwQQR3jtkDZ4zTrydgsbpYHxEiZzl5w2Iq0d7I3VPfTO6n2NvMGRkqyDIuvtMpCvg6dUWLU7H07R7Xnm3DtY6zQ7Kh6vg3YfaemO3T4R6Z3IBnleX1eixKX2NOqFPkTYH2M6qZuK7HBk0qbXLwz0nKsnqYaqtZGFQEMrp8Oukws6/UeIEzVeviMG5Oiqqkk6gCQLm55X2uTNXhsdsJPp4wHZgDMFfPe2Zyw6nHilpGay7jzULNpb5H5bfKNbiYVazU2ATloYHZvAzQvwjhcW3WQIx/EvVb3EwXHHDb5dVVdRqJzR+Rt2q3jynbVllVkdMXr3X+C9XF6W9bGYDEZYaVatd+qtR9Kk/hJuPkR7TT4bHdLTWp2kWb+LvlbnlEalxJJ2Uoy/h1aSAxHiD8hNmX78FNehp6Y/Y2OuXqbL7OsjRE/aqyaqji9Mso0005Ai/N23N+wW7bzXY3on3dFcjl1QWHkeYmP4f4sBp0aVa2oUksw2GjdVuO8abGaSnVVxdSCPA3mVdUHFGq/JuhN7Rkc1qqKvVoYlV7fvgf9JH1kV+GDiKdToqoeoai1EWoppEELbTquynbUL3HObarRB5gGcqJVDsADN7x1NeWckeoSqf2UvkecYajVwtY06yPSfTcBhzF+ankw35i80eEz5h2+80WZ4AYqk1JrXIJQ23SpbYg9ncfAzzajij27HtHcZXX1uuXf1LzCyI3w93to2xxdGsLVqdN/NQZy/+KYaob0nqUSe5tQ9mmew+LtLXCY8giaU2vB1ySl2ktnLiPhuvgjRr3FSlYL0i3+IEldS9lwSJq8pxepFcdwMkV8QKuCZXGpQVJHetxf5XlBwyxQPRbnRqMndsDsfa07sWxy3GRT9SojBRnA9KpPqUEdoBnQGVeU4waLMQLHa/jLSV1sOEmi7x7lbWpfAXXA140iNKzA3nPEZgFBJ5CY3ibMFrG4bZQNiLWM2FXDhgQRcGU+I4ZpMb6PmbTpx7IVvk/JX5tFl8eEWteuyk4Sxq02Yki5B7e+30Ej5pjS9Vj+Yk+55S0xWStT3pUwee1gfkech4bAk/HSqggi3UYA+p/vO6icXJ2tlTm1zjCOPBP79dmafhw6U/lWXqVpQZXRcfEunuF7+8uKaGV18lKbkXeHB10xg/QmCpCcgsJoO07loxnjGecXqSCTGfaLhRroVRzKOhPgpDD/c0xo35G89D4pN1osfw1hfyZWH62mTbBUhjnSoo6OphyRYlbOrruLcjYmQzJDMlxWltJ5NtMFx/kjU8R0tK4JO9u7sM3NagtKoulyyFgN7agb7XtsRGcbUQKaVCOYHqeyEQyBkuYGpRpsdmKi47mtv85a08TMjkWMbU6sAO1QPn9JfrUkEo0OW46zDeQ/tUp9Lh0qfl/wCf3kKhiLES0z1enwTDmQD+kyi9MxmuUdHmmSV9N6Z5ODb+MXtPRsLwbQq0NNQsWdRqOoi58uzeeUJXsTuAyncdzCet5TmF6akHmoPynRbY9JJ9jix6Y83KS79imzL7OqyBThnVxTUqA2zEatQBI2237O2VDYzE4U2rU6qW/FYkf1CekUMwkwYhHFnAIPeJhC+UTZdh12GCwPFxYDrA+gnfA58WrNSqaQbjSRtcFQwv6H5GaevwBhcSbqvROfxIdO/iORmG4yyCrl+JpBjqVlVVqD8Vj1SR2EbDyvO+rL395TZHS9J+q/wbSlzDc7WtudvSeaZ9huixeITs6Z2H8LnWvyYTfZNjulpK3eN/PkZnuP8AAgGlieQa1J/4gCUPquofyibcyPKCkjl6VP2dzrfr9DOUq0nYbEcpV0z3ESXSlWeja7m6wFfVhqq/uH9JGSsgxAqIyt0yWYBlPWXkbDvBt/LG8OVLqy96zJZTkzpiajKWulR7aiSApNxz7LGZ1Wezls1ZOP7evij0vLvvKqKfhLC/pvNkJg+GccGxCKdJChyWsQAQtxvN0pmzJuVrTj4NHT8WWNGSnrbZ0AhpgI8TlLIZoiGlO1ooEgaI/QQGHknTF0wTo4pStOyrFCxwEE6HCEBCCSK5kaq0k1JErCYmRS59T6WmUBsdSsD4qwP/ADzmTzbL3qVadQHRoBBtuTcWt5Tb4ijeVtbCSAYrF4VgLm5tY+xvJfF414JG7tJ+cusTluoEHtBErcwy13w3QbXtbVva3faSDFZbQ++S3aSPlL2u4RtL3Q9moFQfInYwGTdCA3MqVN/USbxjvh6L/lemfTUIYREA7pc5XV1IyHtExjZhpN028Ow+k0nCuYCs1uTLa4+ogHnHEuRacU1luGO/ge+bXhfEEUEQndAF9ht8pw47UUqvLrG9pVcL409I6E3uAR+h+klkLybyniZLpYuUqVJ3StMTI1OWY+zDeR/tJTpaFJ7XNOrSI/qAPyJlZg8TYiWfEP3uEcdyzKL00zCa3FozeUfdV6tH8JPSJ5E9YehlzmOCFejUon8a9U91RSGQ+4EzoxS2pVdaF6dtViOsh2bbn3N6TRdNcC0vavfhwZ4zK3TarY/eeecSZNXpaKzhVBYrdSD1iLgOBvewPsZV4XMWU9cXHeOc9A4wwmvDU7cxWB8+o4mJqZfa8qr4KubjE9NiXSvpU5+WbfhRQ41DkRMxmOdF8Y2Hp7IrEOe1m228t5p+Cxal/J9JnsPw6WrmuuzM7HwNzeaWdcV2NhSrtTGHFNQxKsLE2ABtcn+02mExOoC/OZXLsISUZvwqQB5kG/ymjw4jfbRi4+9stEadFkak07qZBkdRHARojxBIoEW0QRwgkLRbQigQAhHQgENxOLpJRE5ssxMiC9KR6lCWLJOLU4BVVcPIdXCy7anI1WjAM7jMEGVlPJgRKfOMuarR6Enb81t7eU11XDyHVwkAwD8O6eUl8M0OixFvzL+h/wAzT1sFID5aVqJUXfSTcdtjbl7QCg+0Kleuh71P0lHkmDtXQ99x7j/E1XFGXtiKlMqDZQbk7dnISFRwHRMh7nX9bSSPUsGUA2uL90XTJPF1Bf2bpAqhxbrAANbz5zMrmjIeqdQ7jv7GYmRoaT2M0OHfXRZT3TIYDOEqnSeq3ce3yM1uU0za3hAPHa+TuMTWpF6llqMQutwNBN12v3G3pPRspxLrSXplChVA1FrXsOZHfInED0sNUatUALcgLC5PdIvD+ZHGVA9QDQG6qW2A8u+b4Wyh3izltxq7u01ss8xxZqp1F1qKtMC3PSVa5Hfvb3kOtkpcEDa4lni8WyV3p0kuTo3vpVRbw3v4fOW2Cw5sL7mTN8km33MKo+zbilqPoVeQ4F6VMoVudNgQRY7ePKWWX5ToVQbEgC/naWlKhJdOjNR0bOGHw9pOppHJTnZKcEjqYkhBOaJOqiAPWdBGKI8QSOEcIgiwBRFEBFgCwhCQDiRGETqRGkSDI4FZzZZIIjCsAisk5PTkwrGMkAgPRnB8PLI04xqcAqHwsjvhZdNSnF6EAoauElbmOWllOn4gVI7OTA/Saiph5Fq4aAZbPwXwppgHWRa1jzmXTJ3A609Fq4SQ6uB8IBhHy4ieh8HuWopq3Onn2ynxOBt2Sz4Qf7sDz/WGDI8Y4I1sVU7QtgB3dphwpgmoNZgbXNiBeX1bD68RW/jH+0S2weX27JJBwwuCLVKlQi2phbvsBz/WXFChOlDDyZToyTBoZTpySiRVpzsqQNCKk6qsVVjwIJ0AWPAgBHgQSKBHAQAiiAKBFEAI4QAgIRRIAsIRYByIiER5ES0gyOZEaROtohEA5FY0rOxEbpgHApGlJIKxpWARmpzm1KSysaUgEFqU4vh5ZGnGGlAKp8LOD4K8ujRidBIJKFsrB7ImFyMUySh0gk3Fri5527pf9BE6KAUtDJFQsRclmuSe0/TlJiYS0nilHCnMjFkVaE6rSncU48JJIOSpOgSPCRwWAMCx4WOCxwEAaBHARQI4CAIBHWgBHSAIIsIogAIsIsAIQhBI2JCEgkIhiQgAYkIQBLRLQhAGmJaEIAERtoQgBpiWhCQSFo0rCEkgNMUCEIIFtHgRISSB1osISQLHAQhAFtCEJAHQhCAKIsIQBYQhACLCEA//2Q=="/>
          <p:cNvSpPr>
            <a:spLocks noChangeAspect="1" noChangeArrowheads="1"/>
          </p:cNvSpPr>
          <p:nvPr/>
        </p:nvSpPr>
        <p:spPr bwMode="auto">
          <a:xfrm>
            <a:off x="1" y="-904874"/>
            <a:ext cx="2466975" cy="1857375"/>
          </a:xfrm>
          <a:prstGeom prst="rect">
            <a:avLst/>
          </a:prstGeom>
          <a:noFill/>
        </p:spPr>
        <p:txBody>
          <a:bodyPr vert="horz" wrap="square" lIns="91439" tIns="45720" rIns="91439" bIns="45720" numCol="1" anchor="t" anchorCtr="0" compatLnSpc="1">
            <a:prstTxWarp prst="textNoShape">
              <a:avLst/>
            </a:prstTxWarp>
          </a:bodyPr>
          <a:lstStyle/>
          <a:p>
            <a:endParaRPr lang="en-US"/>
          </a:p>
        </p:txBody>
      </p:sp>
      <p:sp>
        <p:nvSpPr>
          <p:cNvPr id="6" name="TextBox 5"/>
          <p:cNvSpPr txBox="1"/>
          <p:nvPr/>
        </p:nvSpPr>
        <p:spPr>
          <a:xfrm>
            <a:off x="0" y="228600"/>
            <a:ext cx="2743200" cy="369332"/>
          </a:xfrm>
          <a:prstGeom prst="rect">
            <a:avLst/>
          </a:prstGeom>
          <a:solidFill>
            <a:schemeClr val="tx1"/>
          </a:solidFill>
        </p:spPr>
        <p:txBody>
          <a:bodyPr wrap="square" lIns="91439" tIns="45720" rIns="91439" bIns="45720" rtlCol="0">
            <a:spAutoFit/>
          </a:bodyPr>
          <a:lstStyle/>
          <a:p>
            <a:r>
              <a:rPr lang="en-US" b="1" smtClean="0">
                <a:solidFill>
                  <a:schemeClr val="bg1"/>
                </a:solidFill>
              </a:rPr>
              <a:t>Week   13</a:t>
            </a:r>
            <a:endParaRPr lang="en-US" b="1" dirty="0">
              <a:solidFill>
                <a:schemeClr val="bg1"/>
              </a:solidFill>
            </a:endParaRPr>
          </a:p>
        </p:txBody>
      </p:sp>
    </p:spTree>
    <p:extLst>
      <p:ext uri="{BB962C8B-B14F-4D97-AF65-F5344CB8AC3E}">
        <p14:creationId xmlns:p14="http://schemas.microsoft.com/office/powerpoint/2010/main" val="1333120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lIns="51206" tIns="25603" rIns="51206" bIns="25603"/>
          <a:lstStyle/>
          <a:p>
            <a:endParaRPr lang="th-TH" dirty="0"/>
          </a:p>
          <a:p>
            <a:pPr marL="0" indent="0">
              <a:buNone/>
            </a:pPr>
            <a:r>
              <a:rPr lang="th-TH" dirty="0"/>
              <a:t> </a:t>
            </a:r>
          </a:p>
        </p:txBody>
      </p:sp>
      <p:graphicFrame>
        <p:nvGraphicFramePr>
          <p:cNvPr id="4" name="Table 3"/>
          <p:cNvGraphicFramePr>
            <a:graphicFrameLocks noGrp="1"/>
          </p:cNvGraphicFramePr>
          <p:nvPr>
            <p:extLst>
              <p:ext uri="{D42A27DB-BD31-4B8C-83A1-F6EECF244321}">
                <p14:modId xmlns:p14="http://schemas.microsoft.com/office/powerpoint/2010/main" val="591380612"/>
              </p:ext>
            </p:extLst>
          </p:nvPr>
        </p:nvGraphicFramePr>
        <p:xfrm>
          <a:off x="762000" y="1295400"/>
          <a:ext cx="6686550" cy="4754880"/>
        </p:xfrm>
        <a:graphic>
          <a:graphicData uri="http://schemas.openxmlformats.org/drawingml/2006/table">
            <a:tbl>
              <a:tblPr firstRow="1" firstCol="1" lastRow="1" lastCol="1" bandRow="1" bandCol="1">
                <a:tableStyleId>{5C22544A-7EE6-4342-B048-85BDC9FD1C3A}</a:tableStyleId>
              </a:tblPr>
              <a:tblGrid>
                <a:gridCol w="1506849">
                  <a:extLst>
                    <a:ext uri="{9D8B030D-6E8A-4147-A177-3AD203B41FA5}">
                      <a16:colId xmlns="" xmlns:a16="http://schemas.microsoft.com/office/drawing/2014/main" val="20000"/>
                    </a:ext>
                  </a:extLst>
                </a:gridCol>
                <a:gridCol w="5179701">
                  <a:extLst>
                    <a:ext uri="{9D8B030D-6E8A-4147-A177-3AD203B41FA5}">
                      <a16:colId xmlns="" xmlns:a16="http://schemas.microsoft.com/office/drawing/2014/main" val="20001"/>
                    </a:ext>
                  </a:extLst>
                </a:gridCol>
              </a:tblGrid>
              <a:tr h="3429000">
                <a:tc>
                  <a:txBody>
                    <a:bodyPr/>
                    <a:lstStyle/>
                    <a:p>
                      <a:pPr algn="ctr">
                        <a:lnSpc>
                          <a:spcPct val="105000"/>
                        </a:lnSpc>
                        <a:spcAft>
                          <a:spcPts val="0"/>
                        </a:spcAft>
                      </a:pPr>
                      <a:r>
                        <a:rPr lang="en-US" sz="2400" dirty="0" smtClean="0">
                          <a:effectLst/>
                        </a:rPr>
                        <a:t>Week</a:t>
                      </a:r>
                      <a:r>
                        <a:rPr lang="th-TH" sz="2400" dirty="0" smtClean="0">
                          <a:effectLst/>
                        </a:rPr>
                        <a:t> </a:t>
                      </a:r>
                      <a:r>
                        <a:rPr lang="en-US" sz="2400" dirty="0" smtClean="0">
                          <a:effectLst/>
                        </a:rPr>
                        <a:t>13</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tc>
                  <a:txBody>
                    <a:bodyPr/>
                    <a:lstStyle/>
                    <a:p>
                      <a:r>
                        <a:rPr lang="en-US" sz="2400" dirty="0" smtClean="0"/>
                        <a:t>Chapter 9 Direct Marketing Strategies </a:t>
                      </a:r>
                      <a:endParaRPr lang="en-US" sz="2400" dirty="0" smtClean="0"/>
                    </a:p>
                    <a:p>
                      <a:endParaRPr lang="en-US" sz="2400" dirty="0" smtClean="0"/>
                    </a:p>
                    <a:p>
                      <a:pPr marL="0" indent="0">
                        <a:buFontTx/>
                        <a:buNone/>
                      </a:pPr>
                      <a:r>
                        <a:rPr lang="en-US" sz="2400" dirty="0" smtClean="0"/>
                        <a:t>-</a:t>
                      </a:r>
                      <a:r>
                        <a:rPr lang="en-US" sz="2400" baseline="0" dirty="0" smtClean="0"/>
                        <a:t> </a:t>
                      </a:r>
                      <a:r>
                        <a:rPr lang="en-US" sz="2400" dirty="0" smtClean="0"/>
                        <a:t>Definition </a:t>
                      </a:r>
                      <a:r>
                        <a:rPr lang="en-US" sz="2400" dirty="0" smtClean="0"/>
                        <a:t>of direct marketing </a:t>
                      </a:r>
                    </a:p>
                    <a:p>
                      <a:pPr marL="0" indent="0">
                        <a:buFontTx/>
                        <a:buNone/>
                      </a:pPr>
                      <a:r>
                        <a:rPr lang="en-US" sz="2400" dirty="0" smtClean="0"/>
                        <a:t>- The importance of direct marketing </a:t>
                      </a:r>
                    </a:p>
                    <a:p>
                      <a:pPr marL="0" indent="0">
                        <a:buFontTx/>
                        <a:buNone/>
                      </a:pPr>
                      <a:r>
                        <a:rPr lang="en-US" sz="2400" dirty="0" smtClean="0"/>
                        <a:t>- Purpose </a:t>
                      </a:r>
                      <a:r>
                        <a:rPr lang="en-US" sz="2400" dirty="0" smtClean="0"/>
                        <a:t>of direct marketing </a:t>
                      </a:r>
                    </a:p>
                    <a:p>
                      <a:pPr marL="0" indent="0">
                        <a:buFontTx/>
                        <a:buNone/>
                      </a:pPr>
                      <a:r>
                        <a:rPr lang="en-US" sz="2400" dirty="0" smtClean="0"/>
                        <a:t>- Direct </a:t>
                      </a:r>
                      <a:r>
                        <a:rPr lang="en-US" sz="2400" dirty="0" smtClean="0"/>
                        <a:t>marketing strategy </a:t>
                      </a:r>
                    </a:p>
                    <a:p>
                      <a:pPr marL="0" indent="0">
                        <a:buFontTx/>
                        <a:buNone/>
                      </a:pPr>
                      <a:r>
                        <a:rPr lang="en-US" sz="2400" dirty="0" smtClean="0"/>
                        <a:t>-</a:t>
                      </a:r>
                      <a:r>
                        <a:rPr lang="en-US" sz="2400" baseline="0" dirty="0" smtClean="0"/>
                        <a:t> T</a:t>
                      </a:r>
                      <a:r>
                        <a:rPr lang="en-US" sz="2400" dirty="0" smtClean="0"/>
                        <a:t>ypes </a:t>
                      </a:r>
                      <a:r>
                        <a:rPr lang="en-US" sz="2400" dirty="0" smtClean="0"/>
                        <a:t>of direct marketing tools </a:t>
                      </a:r>
                    </a:p>
                    <a:p>
                      <a:pPr marL="0" indent="0">
                        <a:buFontTx/>
                        <a:buNone/>
                      </a:pPr>
                      <a:r>
                        <a:rPr lang="en-US" sz="2400" dirty="0" smtClean="0"/>
                        <a:t>- Evaluation </a:t>
                      </a:r>
                      <a:r>
                        <a:rPr lang="en-US" sz="2400" dirty="0" smtClean="0"/>
                        <a:t>of direct marketing strategies </a:t>
                      </a:r>
                    </a:p>
                    <a:p>
                      <a:pPr marL="0" indent="0">
                        <a:buFontTx/>
                        <a:buNone/>
                      </a:pPr>
                      <a:r>
                        <a:rPr lang="en-US" sz="2400" dirty="0" smtClean="0"/>
                        <a:t>- Case Studies of Direct Marketing</a:t>
                      </a:r>
                      <a:r>
                        <a:rPr kumimoji="0" lang="en-US" sz="2400" b="1" kern="1200" dirty="0" smtClean="0">
                          <a:solidFill>
                            <a:schemeClr val="lt1"/>
                          </a:solidFill>
                          <a:effectLst/>
                          <a:latin typeface="+mn-lt"/>
                          <a:ea typeface="+mn-ea"/>
                          <a:cs typeface="+mn-cs"/>
                        </a:rPr>
                        <a:t>	</a:t>
                      </a:r>
                      <a:endParaRPr lang="en-US" sz="24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795135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1752600" y="2971800"/>
            <a:ext cx="5105400" cy="503664"/>
          </a:xfrm>
          <a:prstGeom prst="rect">
            <a:avLst/>
          </a:prstGeom>
        </p:spPr>
        <p:txBody>
          <a:bodyPr wrap="square" lIns="0" tIns="0" rIns="0" bIns="0" rtlCol="0" anchor="t">
            <a:spAutoFit/>
          </a:bodyPr>
          <a:lstStyle/>
          <a:p>
            <a:pPr algn="ctr">
              <a:lnSpc>
                <a:spcPts val="3920"/>
              </a:lnSpc>
            </a:pPr>
            <a:r>
              <a:rPr lang="en-US" sz="4400" dirty="0" smtClean="0">
                <a:solidFill>
                  <a:srgbClr val="264C3D"/>
                </a:solidFill>
                <a:latin typeface="DM Sans"/>
              </a:rPr>
              <a:t>Direct Maketing</a:t>
            </a:r>
            <a:endParaRPr lang="en-US" sz="4400" dirty="0">
              <a:solidFill>
                <a:srgbClr val="264C3D"/>
              </a:solidFill>
              <a:latin typeface="DM Sans"/>
            </a:endParaRPr>
          </a:p>
        </p:txBody>
      </p:sp>
    </p:spTree>
    <p:extLst>
      <p:ext uri="{BB962C8B-B14F-4D97-AF65-F5344CB8AC3E}">
        <p14:creationId xmlns:p14="http://schemas.microsoft.com/office/powerpoint/2010/main" val="78758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19200" y="1676400"/>
            <a:ext cx="6248400" cy="914037"/>
            <a:chOff x="0" y="38100"/>
            <a:chExt cx="16662398" cy="1828074"/>
          </a:xfrm>
        </p:grpSpPr>
        <p:sp>
          <p:nvSpPr>
            <p:cNvPr id="3" name="TextBox 3"/>
            <p:cNvSpPr txBox="1"/>
            <p:nvPr/>
          </p:nvSpPr>
          <p:spPr>
            <a:xfrm>
              <a:off x="0" y="38100"/>
              <a:ext cx="16662398" cy="795090"/>
            </a:xfrm>
            <a:prstGeom prst="rect">
              <a:avLst/>
            </a:prstGeom>
          </p:spPr>
          <p:txBody>
            <a:bodyPr wrap="square" lIns="0" tIns="0" rIns="0" bIns="0" rtlCol="0" anchor="t">
              <a:spAutoFit/>
            </a:bodyPr>
            <a:lstStyle/>
            <a:p>
              <a:pPr>
                <a:lnSpc>
                  <a:spcPts val="3080"/>
                </a:lnSpc>
              </a:pPr>
              <a:endParaRPr lang="en-US" sz="2800" dirty="0">
                <a:cs typeface="DM Sans Bold"/>
              </a:endParaRPr>
            </a:p>
          </p:txBody>
        </p:sp>
        <p:sp>
          <p:nvSpPr>
            <p:cNvPr id="4" name="TextBox 4"/>
            <p:cNvSpPr txBox="1"/>
            <p:nvPr/>
          </p:nvSpPr>
          <p:spPr>
            <a:xfrm>
              <a:off x="0" y="1234976"/>
              <a:ext cx="12549116" cy="631198"/>
            </a:xfrm>
            <a:prstGeom prst="rect">
              <a:avLst/>
            </a:prstGeom>
          </p:spPr>
          <p:txBody>
            <a:bodyPr lIns="0" tIns="0" rIns="0" bIns="0" rtlCol="0" anchor="t">
              <a:spAutoFit/>
            </a:bodyPr>
            <a:lstStyle/>
            <a:p>
              <a:pPr>
                <a:lnSpc>
                  <a:spcPts val="2666"/>
                </a:lnSpc>
              </a:pPr>
              <a:endParaRPr lang="en-US" sz="1900" dirty="0">
                <a:cs typeface="DM Sans"/>
              </a:endParaRPr>
            </a:p>
          </p:txBody>
        </p:sp>
      </p:grpSp>
      <p:sp>
        <p:nvSpPr>
          <p:cNvPr id="5" name="Rectangle 4"/>
          <p:cNvSpPr/>
          <p:nvPr/>
        </p:nvSpPr>
        <p:spPr>
          <a:xfrm>
            <a:off x="1775032" y="990600"/>
            <a:ext cx="4729180" cy="461665"/>
          </a:xfrm>
          <a:prstGeom prst="rect">
            <a:avLst/>
          </a:prstGeom>
        </p:spPr>
        <p:txBody>
          <a:bodyPr wrap="none">
            <a:spAutoFit/>
          </a:bodyPr>
          <a:lstStyle/>
          <a:p>
            <a:r>
              <a:rPr lang="en-US" sz="2400" dirty="0"/>
              <a:t>The meaning of direct marketing</a:t>
            </a:r>
            <a:endParaRPr lang="th-TH" sz="2400" dirty="0"/>
          </a:p>
        </p:txBody>
      </p:sp>
      <p:sp>
        <p:nvSpPr>
          <p:cNvPr id="6" name="Rectangle 5"/>
          <p:cNvSpPr/>
          <p:nvPr/>
        </p:nvSpPr>
        <p:spPr>
          <a:xfrm>
            <a:off x="990600" y="1676400"/>
            <a:ext cx="6705600" cy="3539430"/>
          </a:xfrm>
          <a:prstGeom prst="rect">
            <a:avLst/>
          </a:prstGeom>
        </p:spPr>
        <p:txBody>
          <a:bodyPr wrap="square">
            <a:spAutoFit/>
          </a:bodyPr>
          <a:lstStyle/>
          <a:p>
            <a:r>
              <a:rPr lang="en-US" sz="2800" dirty="0"/>
              <a:t>marketing system, which organizations use various communication tools Direct contact with target customers It is a system that interacts with both customers, expectations and marketers. It is a mechanism that allows the recipient to respond directly. which can be done anywhere</a:t>
            </a:r>
            <a:endParaRPr lang="th-TH" sz="2800" dirty="0"/>
          </a:p>
        </p:txBody>
      </p:sp>
    </p:spTree>
    <p:extLst>
      <p:ext uri="{BB962C8B-B14F-4D97-AF65-F5344CB8AC3E}">
        <p14:creationId xmlns:p14="http://schemas.microsoft.com/office/powerpoint/2010/main" val="399337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1295400" y="2812297"/>
            <a:ext cx="6553200" cy="2462213"/>
          </a:xfrm>
          <a:prstGeom prst="rect">
            <a:avLst/>
          </a:prstGeom>
        </p:spPr>
        <p:txBody>
          <a:bodyPr wrap="square" lIns="0" tIns="0" rIns="0" bIns="0" rtlCol="0" anchor="t">
            <a:spAutoFit/>
          </a:bodyPr>
          <a:lstStyle/>
          <a:p>
            <a:pPr>
              <a:lnSpc>
                <a:spcPts val="2430"/>
              </a:lnSpc>
            </a:pPr>
            <a:r>
              <a:rPr lang="en-US" sz="1600" dirty="0" smtClean="0"/>
              <a:t>1.It </a:t>
            </a:r>
            <a:r>
              <a:rPr lang="en-US" sz="1600" dirty="0"/>
              <a:t>is a system that interacts with both customers, expectations and marketers. that coordinate in a two-way communication manner </a:t>
            </a:r>
            <a:endParaRPr lang="en-US" sz="1600" dirty="0" smtClean="0"/>
          </a:p>
          <a:p>
            <a:pPr>
              <a:lnSpc>
                <a:spcPts val="2430"/>
              </a:lnSpc>
            </a:pPr>
            <a:r>
              <a:rPr lang="en-US" sz="1600" dirty="0" smtClean="0"/>
              <a:t>2</a:t>
            </a:r>
            <a:r>
              <a:rPr lang="en-US" sz="1600" dirty="0"/>
              <a:t>. Direct marketing is a system that can make marketers aware of the response of the target audience. </a:t>
            </a:r>
            <a:endParaRPr lang="en-US" sz="1600" dirty="0" smtClean="0"/>
          </a:p>
          <a:p>
            <a:pPr>
              <a:lnSpc>
                <a:spcPts val="2430"/>
              </a:lnSpc>
            </a:pPr>
            <a:r>
              <a:rPr lang="en-US" sz="1600" dirty="0" smtClean="0"/>
              <a:t>3</a:t>
            </a:r>
            <a:r>
              <a:rPr lang="en-US" sz="1600" dirty="0"/>
              <a:t>. Direct marketing can happen anywhere and with every target group. </a:t>
            </a:r>
            <a:endParaRPr lang="en-US" sz="1600" dirty="0" smtClean="0"/>
          </a:p>
          <a:p>
            <a:pPr>
              <a:lnSpc>
                <a:spcPts val="2430"/>
              </a:lnSpc>
            </a:pPr>
            <a:r>
              <a:rPr lang="en-US" sz="1600" dirty="0" smtClean="0"/>
              <a:t>4</a:t>
            </a:r>
            <a:r>
              <a:rPr lang="en-US" sz="1600" dirty="0"/>
              <a:t>. can measure the response and expected profits to be gained </a:t>
            </a:r>
            <a:endParaRPr lang="en-US" sz="1600" dirty="0" smtClean="0"/>
          </a:p>
          <a:p>
            <a:pPr>
              <a:lnSpc>
                <a:spcPts val="2430"/>
              </a:lnSpc>
            </a:pPr>
            <a:r>
              <a:rPr lang="en-US" sz="1600" dirty="0" smtClean="0"/>
              <a:t>5</a:t>
            </a:r>
            <a:r>
              <a:rPr lang="en-US" sz="1600" dirty="0"/>
              <a:t>. Must have a database about consumers. To be able to set goals in communication for each consumer.</a:t>
            </a:r>
            <a:endParaRPr lang="en-US" sz="1700" dirty="0">
              <a:latin typeface="DM Sans"/>
            </a:endParaRPr>
          </a:p>
        </p:txBody>
      </p:sp>
      <p:sp>
        <p:nvSpPr>
          <p:cNvPr id="4" name="Rectangle 1"/>
          <p:cNvSpPr>
            <a:spLocks noChangeArrowheads="1"/>
          </p:cNvSpPr>
          <p:nvPr/>
        </p:nvSpPr>
        <p:spPr bwMode="auto">
          <a:xfrm>
            <a:off x="1676400" y="1828800"/>
            <a:ext cx="6477000" cy="28791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h-TH" sz="2100" b="0" i="0" u="none" strike="noStrike" cap="none" normalizeH="0" baseline="0" dirty="0" smtClean="0">
                <a:ln>
                  <a:noFill/>
                </a:ln>
                <a:solidFill>
                  <a:srgbClr val="202124"/>
                </a:solidFill>
                <a:effectLst/>
                <a:latin typeface="inherit"/>
                <a:cs typeface="Angsana New" pitchFamily="18" charset="-34"/>
              </a:rPr>
              <a:t>There are five characteristics of direct marketing.</a:t>
            </a:r>
            <a:r>
              <a:rPr kumimoji="0" lang="th-TH" sz="800" b="0" i="0" u="none" strike="noStrike" cap="none" normalizeH="0" baseline="0" dirty="0" smtClean="0">
                <a:ln>
                  <a:noFill/>
                </a:ln>
                <a:solidFill>
                  <a:schemeClr val="tx1"/>
                </a:solidFill>
                <a:effectLst/>
                <a:latin typeface="Arial" pitchFamily="34" charset="0"/>
                <a:cs typeface="Angsana New" pitchFamily="18" charset="-34"/>
              </a:rPr>
              <a:t> </a:t>
            </a:r>
            <a:endParaRPr kumimoji="0" lang="th-TH" sz="2800" b="0" i="0" u="none" strike="noStrike" cap="none" normalizeH="0" baseline="0" dirty="0" smtClean="0">
              <a:ln>
                <a:noFill/>
              </a:ln>
              <a:solidFill>
                <a:schemeClr val="tx1"/>
              </a:solidFill>
              <a:effectLst/>
              <a:latin typeface="Arial" pitchFamily="34" charset="0"/>
              <a:cs typeface="Angsana New" pitchFamily="18" charset="-34"/>
            </a:endParaRPr>
          </a:p>
        </p:txBody>
      </p:sp>
    </p:spTree>
    <p:extLst>
      <p:ext uri="{BB962C8B-B14F-4D97-AF65-F5344CB8AC3E}">
        <p14:creationId xmlns:p14="http://schemas.microsoft.com/office/powerpoint/2010/main" val="397693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990600" y="716446"/>
            <a:ext cx="6019800" cy="359073"/>
          </a:xfrm>
          <a:prstGeom prst="rect">
            <a:avLst/>
          </a:prstGeom>
        </p:spPr>
        <p:txBody>
          <a:bodyPr wrap="square" lIns="0" tIns="0" rIns="0" bIns="0" rtlCol="0" anchor="t">
            <a:spAutoFit/>
          </a:bodyPr>
          <a:lstStyle/>
          <a:p>
            <a:pPr>
              <a:lnSpc>
                <a:spcPts val="2772"/>
              </a:lnSpc>
            </a:pPr>
            <a:r>
              <a:rPr lang="en-US" sz="2800" dirty="0"/>
              <a:t>The importance of direct marketing</a:t>
            </a:r>
            <a:endParaRPr lang="en-US" sz="2500" dirty="0">
              <a:solidFill>
                <a:srgbClr val="4686C8"/>
              </a:solidFill>
              <a:cs typeface="DM Sans Bold"/>
            </a:endParaRPr>
          </a:p>
        </p:txBody>
      </p:sp>
      <p:sp>
        <p:nvSpPr>
          <p:cNvPr id="3" name="TextBox 3"/>
          <p:cNvSpPr txBox="1"/>
          <p:nvPr/>
        </p:nvSpPr>
        <p:spPr>
          <a:xfrm>
            <a:off x="1004454" y="1981200"/>
            <a:ext cx="6844145" cy="3077766"/>
          </a:xfrm>
          <a:prstGeom prst="rect">
            <a:avLst/>
          </a:prstGeom>
        </p:spPr>
        <p:txBody>
          <a:bodyPr wrap="square" lIns="0" tIns="0" rIns="0" bIns="0" rtlCol="0" anchor="t">
            <a:spAutoFit/>
          </a:bodyPr>
          <a:lstStyle/>
          <a:p>
            <a:r>
              <a:rPr lang="en-US" sz="2000" dirty="0"/>
              <a:t>Divided into 2 aspects, namely the owner of the product or service and the consumer side as follows • The owner of the product or service. </a:t>
            </a:r>
            <a:endParaRPr lang="en-US" sz="2000" dirty="0" smtClean="0"/>
          </a:p>
          <a:p>
            <a:endParaRPr lang="en-US" sz="2000" dirty="0"/>
          </a:p>
          <a:p>
            <a:pPr marL="457200" indent="-457200">
              <a:buAutoNum type="arabicPeriod"/>
            </a:pPr>
            <a:r>
              <a:rPr lang="en-US" sz="2000" dirty="0" smtClean="0"/>
              <a:t>It </a:t>
            </a:r>
            <a:r>
              <a:rPr lang="en-US" sz="2000" dirty="0"/>
              <a:t>helps to clearly define the target audience. </a:t>
            </a:r>
            <a:endParaRPr lang="en-US" sz="2000" dirty="0" smtClean="0"/>
          </a:p>
          <a:p>
            <a:r>
              <a:rPr lang="en-US" sz="2000" dirty="0" smtClean="0"/>
              <a:t>2</a:t>
            </a:r>
            <a:r>
              <a:rPr lang="en-US" sz="2000" dirty="0"/>
              <a:t>. Send information about products or services directly to target groups. </a:t>
            </a:r>
            <a:endParaRPr lang="en-US" sz="2000" dirty="0" smtClean="0"/>
          </a:p>
          <a:p>
            <a:r>
              <a:rPr lang="en-US" sz="2000" dirty="0" smtClean="0"/>
              <a:t>3</a:t>
            </a:r>
            <a:r>
              <a:rPr lang="en-US" sz="2000" dirty="0"/>
              <a:t>. Provide convenience to the salesperson. </a:t>
            </a:r>
            <a:endParaRPr lang="en-US" sz="2000" dirty="0" smtClean="0"/>
          </a:p>
          <a:p>
            <a:r>
              <a:rPr lang="en-US" sz="2000" dirty="0" smtClean="0"/>
              <a:t>4</a:t>
            </a:r>
            <a:r>
              <a:rPr lang="en-US" sz="2000" dirty="0"/>
              <a:t>. Able to evaluate </a:t>
            </a:r>
            <a:endParaRPr lang="en-US" sz="2000" dirty="0" smtClean="0"/>
          </a:p>
          <a:p>
            <a:r>
              <a:rPr lang="en-US" sz="2000" dirty="0" smtClean="0"/>
              <a:t>5</a:t>
            </a:r>
            <a:r>
              <a:rPr lang="en-US" sz="2000" dirty="0"/>
              <a:t>. Gather information about the target audience</a:t>
            </a:r>
            <a:r>
              <a:rPr lang="en-US" sz="2000" dirty="0" smtClean="0"/>
              <a:t>.</a:t>
            </a:r>
            <a:endParaRPr lang="en-US" sz="2000" dirty="0"/>
          </a:p>
        </p:txBody>
      </p:sp>
    </p:spTree>
    <p:extLst>
      <p:ext uri="{BB962C8B-B14F-4D97-AF65-F5344CB8AC3E}">
        <p14:creationId xmlns:p14="http://schemas.microsoft.com/office/powerpoint/2010/main" val="292237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838200" y="1828800"/>
            <a:ext cx="6400800" cy="2085058"/>
          </a:xfrm>
          <a:prstGeom prst="rect">
            <a:avLst/>
          </a:prstGeom>
        </p:spPr>
        <p:txBody>
          <a:bodyPr wrap="square" lIns="0" tIns="0" rIns="0" bIns="0" rtlCol="0" anchor="t">
            <a:spAutoFit/>
          </a:bodyPr>
          <a:lstStyle/>
          <a:p>
            <a:pPr>
              <a:lnSpc>
                <a:spcPts val="2744"/>
              </a:lnSpc>
            </a:pPr>
            <a:r>
              <a:rPr lang="en-US" sz="3200" dirty="0"/>
              <a:t>• Consumer </a:t>
            </a:r>
            <a:endParaRPr lang="en-US" sz="3200" dirty="0" smtClean="0"/>
          </a:p>
          <a:p>
            <a:pPr marL="457200" indent="-457200">
              <a:lnSpc>
                <a:spcPts val="2744"/>
              </a:lnSpc>
              <a:buAutoNum type="arabicPeriod"/>
            </a:pPr>
            <a:r>
              <a:rPr lang="en-US" sz="3200" dirty="0" smtClean="0"/>
              <a:t>have </a:t>
            </a:r>
            <a:r>
              <a:rPr lang="en-US" sz="3200" dirty="0"/>
              <a:t>information for decision making </a:t>
            </a:r>
            <a:endParaRPr lang="en-US" sz="3200" dirty="0" smtClean="0"/>
          </a:p>
          <a:p>
            <a:pPr>
              <a:lnSpc>
                <a:spcPts val="2744"/>
              </a:lnSpc>
            </a:pPr>
            <a:r>
              <a:rPr lang="en-US" sz="3200" dirty="0" smtClean="0"/>
              <a:t>2</a:t>
            </a:r>
            <a:r>
              <a:rPr lang="en-US" sz="3200" dirty="0"/>
              <a:t>. Have more convenience to buy. </a:t>
            </a:r>
            <a:endParaRPr lang="en-US" sz="3200" dirty="0" smtClean="0"/>
          </a:p>
          <a:p>
            <a:pPr>
              <a:lnSpc>
                <a:spcPts val="2744"/>
              </a:lnSpc>
            </a:pPr>
            <a:r>
              <a:rPr lang="en-US" sz="3200" dirty="0" smtClean="0"/>
              <a:t>3</a:t>
            </a:r>
            <a:r>
              <a:rPr lang="en-US" sz="3200" dirty="0"/>
              <a:t>. Create satisfaction for target customers.</a:t>
            </a:r>
            <a:endParaRPr lang="en-US" sz="3200" dirty="0">
              <a:solidFill>
                <a:srgbClr val="09427D"/>
              </a:solidFill>
              <a:latin typeface="DM Sans"/>
            </a:endParaRPr>
          </a:p>
        </p:txBody>
      </p:sp>
    </p:spTree>
    <p:extLst>
      <p:ext uri="{BB962C8B-B14F-4D97-AF65-F5344CB8AC3E}">
        <p14:creationId xmlns:p14="http://schemas.microsoft.com/office/powerpoint/2010/main" val="759208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14350" y="654050"/>
            <a:ext cx="5962650" cy="423193"/>
          </a:xfrm>
          <a:prstGeom prst="rect">
            <a:avLst/>
          </a:prstGeom>
        </p:spPr>
        <p:txBody>
          <a:bodyPr wrap="square" lIns="0" tIns="0" rIns="0" bIns="0" rtlCol="0" anchor="t">
            <a:spAutoFit/>
          </a:bodyPr>
          <a:lstStyle/>
          <a:p>
            <a:pPr>
              <a:lnSpc>
                <a:spcPts val="3276"/>
              </a:lnSpc>
            </a:pPr>
            <a:r>
              <a:rPr lang="en-US" sz="2800" dirty="0"/>
              <a:t>Direct marketing is important.</a:t>
            </a:r>
            <a:endParaRPr lang="en-US" sz="2500" dirty="0">
              <a:solidFill>
                <a:srgbClr val="E5B9A3"/>
              </a:solidFill>
              <a:cs typeface="DM Sans Bold"/>
            </a:endParaRPr>
          </a:p>
        </p:txBody>
      </p:sp>
      <p:sp>
        <p:nvSpPr>
          <p:cNvPr id="3" name="TextBox 3"/>
          <p:cNvSpPr txBox="1"/>
          <p:nvPr/>
        </p:nvSpPr>
        <p:spPr>
          <a:xfrm>
            <a:off x="585354" y="2133600"/>
            <a:ext cx="6044045" cy="3462486"/>
          </a:xfrm>
          <a:prstGeom prst="rect">
            <a:avLst/>
          </a:prstGeom>
        </p:spPr>
        <p:txBody>
          <a:bodyPr wrap="square" lIns="0" tIns="0" rIns="0" bIns="0" rtlCol="0" anchor="t">
            <a:spAutoFit/>
          </a:bodyPr>
          <a:lstStyle/>
          <a:p>
            <a:pPr>
              <a:lnSpc>
                <a:spcPts val="2744"/>
              </a:lnSpc>
            </a:pPr>
            <a:r>
              <a:rPr lang="en-US" sz="2000" dirty="0" smtClean="0"/>
              <a:t>1. It </a:t>
            </a:r>
            <a:r>
              <a:rPr lang="en-US" sz="2000" dirty="0"/>
              <a:t>is a clear goal-oriented operation. </a:t>
            </a:r>
            <a:endParaRPr lang="en-US" sz="2000" dirty="0" smtClean="0"/>
          </a:p>
          <a:p>
            <a:pPr>
              <a:lnSpc>
                <a:spcPts val="2744"/>
              </a:lnSpc>
            </a:pPr>
            <a:r>
              <a:rPr lang="en-US" sz="2000" dirty="0" smtClean="0"/>
              <a:t>2</a:t>
            </a:r>
            <a:r>
              <a:rPr lang="en-US" sz="2000" dirty="0"/>
              <a:t>. It has a personal nature that strengthens confidence in the product. </a:t>
            </a:r>
            <a:endParaRPr lang="en-US" sz="2000" dirty="0" smtClean="0"/>
          </a:p>
          <a:p>
            <a:pPr>
              <a:lnSpc>
                <a:spcPts val="2744"/>
              </a:lnSpc>
            </a:pPr>
            <a:r>
              <a:rPr lang="en-US" sz="2000" dirty="0" smtClean="0"/>
              <a:t>3</a:t>
            </a:r>
            <a:r>
              <a:rPr lang="en-US" sz="2000" dirty="0"/>
              <a:t>. There is a call to immediate action. resulting in trading anywhere </a:t>
            </a:r>
            <a:endParaRPr lang="en-US" sz="2000" dirty="0" smtClean="0"/>
          </a:p>
          <a:p>
            <a:pPr>
              <a:lnSpc>
                <a:spcPts val="2744"/>
              </a:lnSpc>
            </a:pPr>
            <a:r>
              <a:rPr lang="en-US" sz="2000" dirty="0" smtClean="0"/>
              <a:t>4</a:t>
            </a:r>
            <a:r>
              <a:rPr lang="en-US" sz="2000" dirty="0"/>
              <a:t>. Results can be measured from direct marketing knowing for sure. How to communicate with any customers </a:t>
            </a:r>
            <a:endParaRPr lang="en-US" sz="2000" dirty="0" smtClean="0"/>
          </a:p>
          <a:p>
            <a:pPr>
              <a:lnSpc>
                <a:spcPts val="2744"/>
              </a:lnSpc>
            </a:pPr>
            <a:r>
              <a:rPr lang="en-US" sz="2000" dirty="0" smtClean="0"/>
              <a:t>5</a:t>
            </a:r>
            <a:r>
              <a:rPr lang="en-US" sz="2000" dirty="0"/>
              <a:t>. Flexibility in practice when the plan does not succeed can change plans immediately</a:t>
            </a:r>
            <a:endParaRPr lang="en-US" sz="2000" dirty="0">
              <a:latin typeface="DM Sans"/>
            </a:endParaRPr>
          </a:p>
        </p:txBody>
      </p:sp>
    </p:spTree>
    <p:extLst>
      <p:ext uri="{BB962C8B-B14F-4D97-AF65-F5344CB8AC3E}">
        <p14:creationId xmlns:p14="http://schemas.microsoft.com/office/powerpoint/2010/main" val="158264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281690" y="820314"/>
            <a:ext cx="6338310" cy="359073"/>
          </a:xfrm>
          <a:prstGeom prst="rect">
            <a:avLst/>
          </a:prstGeom>
        </p:spPr>
        <p:txBody>
          <a:bodyPr wrap="square" lIns="0" tIns="0" rIns="0" bIns="0" rtlCol="0" anchor="t">
            <a:spAutoFit/>
          </a:bodyPr>
          <a:lstStyle/>
          <a:p>
            <a:pPr>
              <a:lnSpc>
                <a:spcPts val="2772"/>
              </a:lnSpc>
            </a:pPr>
            <a:r>
              <a:rPr lang="en-US" sz="2800" dirty="0"/>
              <a:t>direct marketing strategy</a:t>
            </a:r>
            <a:endParaRPr lang="en-US" sz="2500" dirty="0">
              <a:solidFill>
                <a:srgbClr val="264C3D"/>
              </a:solidFill>
              <a:cs typeface="DM Sans Bold"/>
            </a:endParaRPr>
          </a:p>
        </p:txBody>
      </p:sp>
      <p:sp>
        <p:nvSpPr>
          <p:cNvPr id="3" name="TextBox 3"/>
          <p:cNvSpPr txBox="1"/>
          <p:nvPr/>
        </p:nvSpPr>
        <p:spPr>
          <a:xfrm>
            <a:off x="960323" y="1641281"/>
            <a:ext cx="6431077" cy="1128514"/>
          </a:xfrm>
          <a:prstGeom prst="rect">
            <a:avLst/>
          </a:prstGeom>
        </p:spPr>
        <p:txBody>
          <a:bodyPr wrap="square" lIns="0" tIns="0" rIns="0" bIns="0" rtlCol="0" anchor="t">
            <a:spAutoFit/>
          </a:bodyPr>
          <a:lstStyle/>
          <a:p>
            <a:pPr>
              <a:lnSpc>
                <a:spcPts val="2156"/>
              </a:lnSpc>
            </a:pPr>
            <a:r>
              <a:rPr lang="en-US" sz="2000" dirty="0"/>
              <a:t>Firstly, because marketing is becoming more fragmented. Marketers therefore need to change the way they conduct marketing. from mass marketing Come to focus on the micro market.</a:t>
            </a:r>
            <a:endParaRPr lang="en-US" sz="2000" dirty="0">
              <a:cs typeface="DM Sans"/>
            </a:endParaRPr>
          </a:p>
        </p:txBody>
      </p:sp>
      <p:sp>
        <p:nvSpPr>
          <p:cNvPr id="4" name="TextBox 4"/>
          <p:cNvSpPr txBox="1"/>
          <p:nvPr/>
        </p:nvSpPr>
        <p:spPr>
          <a:xfrm>
            <a:off x="931993" y="3237125"/>
            <a:ext cx="5849807" cy="1974900"/>
          </a:xfrm>
          <a:prstGeom prst="rect">
            <a:avLst/>
          </a:prstGeom>
        </p:spPr>
        <p:txBody>
          <a:bodyPr wrap="square" lIns="0" tIns="0" rIns="0" bIns="0" rtlCol="0" anchor="t">
            <a:spAutoFit/>
          </a:bodyPr>
          <a:lstStyle/>
          <a:p>
            <a:pPr>
              <a:lnSpc>
                <a:spcPts val="2156"/>
              </a:lnSpc>
            </a:pPr>
            <a:r>
              <a:rPr lang="en-US" sz="2000" dirty="0"/>
              <a:t>Secondly, due to the advancement in computers and information technology has made great strides. Enables businesses to communicate marketing faster than before. New technology thus enables new marketing communication channels. To bring news to reach the sub-market in many more ways.</a:t>
            </a:r>
            <a:endParaRPr lang="en-US" sz="2000" dirty="0">
              <a:cs typeface="DM Sans"/>
            </a:endParaRPr>
          </a:p>
        </p:txBody>
      </p:sp>
    </p:spTree>
    <p:extLst>
      <p:ext uri="{BB962C8B-B14F-4D97-AF65-F5344CB8AC3E}">
        <p14:creationId xmlns:p14="http://schemas.microsoft.com/office/powerpoint/2010/main" val="1348358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838</TotalTime>
  <Words>458</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AIM1202  Marketing Communication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สัมมนาการโฆษณา Seminar inAdvertising CAD4902</dc:title>
  <dc:creator>HOME</dc:creator>
  <cp:lastModifiedBy>TAO</cp:lastModifiedBy>
  <cp:revision>106</cp:revision>
  <dcterms:created xsi:type="dcterms:W3CDTF">2012-10-31T06:48:48Z</dcterms:created>
  <dcterms:modified xsi:type="dcterms:W3CDTF">2022-12-27T09:23:20Z</dcterms:modified>
</cp:coreProperties>
</file>