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358" r:id="rId3"/>
    <p:sldId id="404" r:id="rId4"/>
    <p:sldId id="405" r:id="rId5"/>
    <p:sldId id="425" r:id="rId6"/>
    <p:sldId id="406" r:id="rId7"/>
    <p:sldId id="426" r:id="rId8"/>
    <p:sldId id="407" r:id="rId9"/>
    <p:sldId id="408" r:id="rId10"/>
    <p:sldId id="409" r:id="rId11"/>
    <p:sldId id="414" r:id="rId12"/>
    <p:sldId id="415" r:id="rId13"/>
    <p:sldId id="416" r:id="rId14"/>
    <p:sldId id="427" r:id="rId15"/>
    <p:sldId id="417" r:id="rId16"/>
    <p:sldId id="418" r:id="rId17"/>
    <p:sldId id="419" r:id="rId18"/>
    <p:sldId id="420" r:id="rId19"/>
    <p:sldId id="421" r:id="rId20"/>
    <p:sldId id="422" r:id="rId21"/>
    <p:sldId id="423" r:id="rId22"/>
    <p:sldId id="42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6BE7AE-2E8F-4227-A9FA-2EE8449FD751}" type="datetimeFigureOut">
              <a:rPr lang="en-US" smtClean="0"/>
              <a:pPr/>
              <a:t>12/27/2022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D5DEAD-7080-4ECE-A6F0-17BFF46665C7}" type="slidenum">
              <a:rPr lang="en-US" smtClean="0"/>
              <a:pPr/>
              <a:t>‹#›</a:t>
            </a:fld>
            <a:endParaRPr lang="en-US"/>
          </a:p>
        </p:txBody>
      </p:sp>
    </p:spTree>
    <p:extLst>
      <p:ext uri="{BB962C8B-B14F-4D97-AF65-F5344CB8AC3E}">
        <p14:creationId xmlns:p14="http://schemas.microsoft.com/office/powerpoint/2010/main" val="313345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885BF1D-77DB-4450-9F51-92BE65E38762}" type="datetimeFigureOut">
              <a:rPr lang="en-US" smtClean="0"/>
              <a:pPr/>
              <a:t>12/27/2022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835D529-8577-43D3-9741-7FA4FE9B7C6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85BF1D-77DB-4450-9F51-92BE65E38762}" type="datetimeFigureOut">
              <a:rPr lang="en-US" smtClean="0"/>
              <a:pPr/>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5D529-8577-43D3-9741-7FA4FE9B7C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7885BF1D-77DB-4450-9F51-92BE65E38762}" type="datetimeFigureOut">
              <a:rPr lang="en-US" smtClean="0"/>
              <a:pPr/>
              <a:t>12/27/2022</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835D529-8577-43D3-9741-7FA4FE9B7C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85BF1D-77DB-4450-9F51-92BE65E38762}" type="datetimeFigureOut">
              <a:rPr lang="en-US" smtClean="0"/>
              <a:pPr/>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5D529-8577-43D3-9741-7FA4FE9B7C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885BF1D-77DB-4450-9F51-92BE65E38762}" type="datetimeFigureOut">
              <a:rPr lang="en-US" smtClean="0"/>
              <a:pPr/>
              <a:t>12/27/2022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C835D529-8577-43D3-9741-7FA4FE9B7C6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85BF1D-77DB-4450-9F51-92BE65E38762}" type="datetimeFigureOut">
              <a:rPr lang="en-US" smtClean="0"/>
              <a:pPr/>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5D529-8577-43D3-9741-7FA4FE9B7C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885BF1D-77DB-4450-9F51-92BE65E38762}" type="datetimeFigureOut">
              <a:rPr lang="en-US" smtClean="0"/>
              <a:pPr/>
              <a:t>12/27/2022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35D529-8577-43D3-9741-7FA4FE9B7C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885BF1D-77DB-4450-9F51-92BE65E38762}" type="datetimeFigureOut">
              <a:rPr lang="en-US" smtClean="0"/>
              <a:pPr/>
              <a:t>12/27/2022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35D529-8577-43D3-9741-7FA4FE9B7C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885BF1D-77DB-4450-9F51-92BE65E38762}" type="datetimeFigureOut">
              <a:rPr lang="en-US" smtClean="0"/>
              <a:pPr/>
              <a:t>12/27/2022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C835D529-8577-43D3-9741-7FA4FE9B7C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85BF1D-77DB-4450-9F51-92BE65E38762}" type="datetimeFigureOut">
              <a:rPr lang="en-US" smtClean="0"/>
              <a:pPr/>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5D529-8577-43D3-9741-7FA4FE9B7C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7885BF1D-77DB-4450-9F51-92BE65E38762}" type="datetimeFigureOut">
              <a:rPr lang="en-US" smtClean="0"/>
              <a:pPr/>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5D529-8577-43D3-9741-7FA4FE9B7C68}"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885BF1D-77DB-4450-9F51-92BE65E38762}" type="datetimeFigureOut">
              <a:rPr lang="en-US" smtClean="0"/>
              <a:pPr/>
              <a:t>12/27/2022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835D529-8577-43D3-9741-7FA4FE9B7C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saritiaw@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685801"/>
            <a:ext cx="7848600" cy="1600200"/>
          </a:xfrm>
        </p:spPr>
        <p:txBody>
          <a:bodyPr>
            <a:normAutofit/>
          </a:bodyPr>
          <a:lstStyle/>
          <a:p>
            <a:r>
              <a:rPr lang="en-US" dirty="0" smtClean="0">
                <a:solidFill>
                  <a:schemeClr val="accent6"/>
                </a:solidFill>
              </a:rPr>
              <a:t>AIM1202</a:t>
            </a:r>
            <a:br>
              <a:rPr lang="en-US" dirty="0" smtClean="0">
                <a:solidFill>
                  <a:schemeClr val="accent6"/>
                </a:solidFill>
              </a:rPr>
            </a:br>
            <a:r>
              <a:rPr lang="en-US" dirty="0" smtClean="0">
                <a:solidFill>
                  <a:schemeClr val="accent6"/>
                </a:solidFill>
              </a:rPr>
              <a:t> </a:t>
            </a:r>
            <a:r>
              <a:rPr lang="en-US" dirty="0"/>
              <a:t>Marketing Communication</a:t>
            </a:r>
            <a:endParaRPr lang="en-US" dirty="0">
              <a:solidFill>
                <a:schemeClr val="tx1"/>
              </a:solidFill>
            </a:endParaRPr>
          </a:p>
        </p:txBody>
      </p:sp>
      <p:sp>
        <p:nvSpPr>
          <p:cNvPr id="3" name="Subtitle 2"/>
          <p:cNvSpPr>
            <a:spLocks noGrp="1"/>
          </p:cNvSpPr>
          <p:nvPr>
            <p:ph type="subTitle" idx="1"/>
          </p:nvPr>
        </p:nvSpPr>
        <p:spPr>
          <a:xfrm>
            <a:off x="2514600" y="4876800"/>
            <a:ext cx="6400800" cy="1752600"/>
          </a:xfrm>
        </p:spPr>
        <p:txBody>
          <a:bodyPr/>
          <a:lstStyle/>
          <a:p>
            <a:r>
              <a:rPr lang="en-US" b="1" dirty="0">
                <a:solidFill>
                  <a:schemeClr val="tx1"/>
                </a:solidFill>
                <a:hlinkClick r:id="rId2"/>
              </a:rPr>
              <a:t>Isari Pairoa</a:t>
            </a:r>
          </a:p>
          <a:p>
            <a:r>
              <a:rPr lang="en-US" b="1" dirty="0">
                <a:solidFill>
                  <a:schemeClr val="tx1"/>
                </a:solidFill>
                <a:hlinkClick r:id="rId2"/>
              </a:rPr>
              <a:t>isaritiaw@gmail.com</a:t>
            </a:r>
            <a:endParaRPr lang="th-TH" b="1" dirty="0">
              <a:solidFill>
                <a:schemeClr val="tx1"/>
              </a:solidFill>
            </a:endParaRPr>
          </a:p>
          <a:p>
            <a:r>
              <a:rPr lang="en-US" b="1" dirty="0">
                <a:solidFill>
                  <a:schemeClr val="tx1"/>
                </a:solidFill>
              </a:rPr>
              <a:t>MB. </a:t>
            </a:r>
            <a:r>
              <a:rPr lang="en-US" b="1">
                <a:solidFill>
                  <a:schemeClr val="tx1"/>
                </a:solidFill>
              </a:rPr>
              <a:t>086-358-3508</a:t>
            </a:r>
          </a:p>
          <a:p>
            <a:endParaRPr lang="en-US" dirty="0"/>
          </a:p>
        </p:txBody>
      </p:sp>
      <p:sp>
        <p:nvSpPr>
          <p:cNvPr id="15364" name="AutoShape 4" descr="data:image/jpeg;base64,/9j/4AAQSkZJRgABAQAAAQABAAD/2wCEAAkGBhQQEBAQEBIPEBAQDw8VFRQVDw8QFBQQGBAVFRUUFRUXHCYeFxkjGRQUHy8gJCcpLCwsFR8xNTAqNSYrLCkBCQoKDgwOGg8PGiolHyQtKTAvLCwsLSwvKjU0LCksLy0qKi4sMCwpLCwwLCwsKSwpNCwsLCwqKSwpLCwpLCkpLP/AABEIAMMBAwMBIgACEQEDEQH/xAAbAAABBQEBAAAAAAAAAAAAAAAAAQIEBQYDB//EAD8QAAIBAgQCCAMFBwMEAwAAAAECAAMRBAUSIQYxEyJBUWFxgZEyocEHI0JSsRRicoKS0eGisvAzY8LSFmSj/8QAGwEBAAIDAQEAAAAAAAAAAAAAAAEFAgMEBgf/xAAzEQACAgIBAwEFBgUFAAAAAAAAAQIDBBESBSExQRMiYYHBMnGRodHwFSMkUbEUM0Lh8f/aAAwDAQACEQMRAD8A9xhCEgBCEIAQhCAEIQgBCEIAQhCAEIQgBCEIAQhOdarpEA6Qkb9s8PnF/bB3GTojaJEJwGLHjHDEr3xobR1hOYrr3iOFQd495BI6ES8WAEIQgBCEIAQhCAEIQgBCEIAQhCAEIQgBCEIAQhCAEIQgBCEIAQhCAEi408vWSpDxx3HlJXkh+CNeES8S8zNYt4l4l4l5JA68NUZeF5AJGFqHWB3yylXgReoPAGV/EfFJwtVEVA4td+d7HlaZQrlZLjEwtvhRXzn4NJCVOR8Qri9ZRGVU07m25IvYDnLaYTg4PjLyba7Y2x5we0EIytVCqWPJQSZisx4qcsQpKjuE2048rn7pzZebXipOfqbiEzfD+fNUYI5vfke280kwtqlVLjI2Y2TDIhzgEIQmo6QhCEAIQhACEIQAhCEAIQkCvnVJDYtv4bzKMXLwjCdkK1ub0T4Tlh8UtQXQgidZDWuzMk1JbQQhCQSEIQgBIGNPW9BJ8wXGlKtWqsgqClTpFaqlNYqMyAKabkECxNQ2t3TTdfChcpmyur2j1vQ3H/aFhqYbQXqsFqbBWQakNipLWt52tM3mP2g16jAUbUFFWjYgKzlWQlkfVceo7paYHhqhSqA6TUK1641VDqvS6LUQV+E9Yje19pWYjhBCFakzU3CYVrEl0atUZlJN7lQNtlsN+UrP4pGb13SLeqvErf2W/i+/5FhlP2mKwH7VT6MlWYsl2UIDYXX4r3HZNZgc3pVxelUR9gSAesoIuNSndfWeQZnkdagGvTZlCMiug6QNoq9drLdlUcrsBzk/D8M4guSR0IGJo6rvZjTZgisum4bmdiROqOckttpozyOn40lyrlx8/Ffh5PQMz4xw1AdaqrsadR1VOvrCgkgMOqDt2kSgbirEYxlp4amaFDEUXCV3VrpVUOTZlJU/Dy585wyvhGlQalqvVqJiaqBiLIydEzEGnci97j0khMX0fQqoAUHEuAAAADUIFgOW1Qzjt6lKfar9+TjmsbH+ynJ/3f0X4eTZcGU3FACs/S1F1Kz/AJiHO/lJmfZEuJS9rVFHVPL+U+EbwvTth1Pad/ff6y4l5XKUNPffsVVsY2qSkuz2eW4PMHwdYkDQL2Zbcj2giehZdnVOsgYMFNtwSBY+vOQ+IOGlxI1LZaoHPsYdzf3mTfJq9LqlHUcr/Evut5aSdWTFNvUighHIwJtRXKD/AH8jeY9Omo1EQglkIFiDv2Ty7GIVdtZC2JuG2K+Bk6niHQ7MysO4kbxlfH1WcO7pUK8hVw+Hqj3K6v8AVN9FU6G+PdfgceXk1ZaXtE4tfP8AQv8Ag3AFiKu+gcja1z4d82cx2W8bWstdEHIaqYI/0m9vea6jWDqGU3DC4M4MxWOfKa0XPTJY6r4Uy3rz6P8AAfCEJxFqEIQgBEJimY3Ps7YsQCQoOwm+iiV0tI48zMhiw5SNgtQHkQfWOnm2GzxlYEMR6zcZLmgxFPUPiRtLfxaQf0Im3IxZU9zRhdRhldktMsYRLwvOQsyHnFYpRdhztPK8dmx1HftnrONZNJV+TAi252nlGf8ABtfpWagFrozbBatOkR/EKhHyJllg2RgnsoerY07mnH8C+4PzhjWpoLkOSD4CxN/eegzJ8F8InCqHrFWq22CnUFvz63aZq5zZU4zsbid/T6Z00qMxZFx2YLRF2PkO2SZ57xlmhWs6luXIdw0rt87+sxx6lbPizLOyHj1c4ruaelxShNiCB53lzSrBgGUggzxujmR1T0Xg/EM6VL/CClvPTv8ASdWXixrjyiVvTeoWXzcLDQzG5sdVar50F/qxJB+SzZTO4nAqzM1rEte4JG97g7SgzMSWTFJPWj0cLVW+5QV3IVz/ANvMD69KFX5Tvp+809n7TTX0TD6/1EmVMqFiAxAsRvY9Um59zIxZFa5clg7NsABcpp7e4Sq/g2VLtBJ+fD/XRNnUKKu9j0Qn61Ikczg6xHnXa4+ayRVN3cf/AGqKjySktUfMGH7LZRouy6cKnZcLTqFmJHiD2d05VatiGIItVrOdjy0lE9wR7Tjtw76m1KDXy+ZvhkV2R5QkmiNUzAJoJ7Di6n/6EA/0uZU08QpKJbdcPTH8zE3/ANgkTH4k6dJvcYZV/ma4PrcCLlPXxAH/AHEHoFB/8p1U469f33/7OC2+TlpfvwevZPT00UHh/iTZxwq2RR+6J1npn5Ml4FiQhIJPNOI3FOtXPL7xvmSZRPiSdzffkLWHnaXPFjXr1PGsfkT/AGlGzXJ9J6aj7CPn+X/uyXxZzoZhrrVaR501otf+MP8A+nznqXBmI1YYD8rEek8xwuD/AOtVHM1ACf3VAA+d56BwFU+7YeJ+k5cv3qH8GWHTv5eZHX/KP0X1RrIRLxZRHsBIQhJAGefcR4Mo7A7cyPEd83OMxgpi55nkJms3xaVlIqL0gANgAAw/hOxB9Z24kpwfJLsVHU4VXR4Semjz7G4opcjsBN7iehfZvh6gwnS1QVNdtSqRYhANINvGxPlaY/LM2weHrFqmBxLMDsz1Fq28kZrT0vKs8pYhQaZIuPhZSjexm/MsnNa4vRy9Lopqlvmm/wCyLGR8djBSXUeZ2A7zYn6TveYnN89LY2thmNlpqgpjb4igZj5m4HpK+qKlNJlzkWOFUpR8jMdnzFidRkHFUqOMGjEIr/law1qfA/TlIONveQXzDow7X+Fe/e/ZPROmCh2PDRybpW9yRg8yGDZlSpVupt/1G0+HV5T0ThfO/wBqo6z8atpbx2BB+fyng2Y570mKqjYWIAsQQRaeg/ZRnH3tWix+NAy+ak3+TH2lfkRjZXyXlF7hSspvUZN6f7X6Hpz1AoJOwExHGvDqY0irRqaKygAhtSpUA5X22bx8u4Tjx7xccPiKeGXVc0VqDeytqd1377aOXj7VuTYupjA5clKS9Vjvct+Vd+drb9l5oopaXtEzszMqPJ1SjtFblHA2LqVQrUxTRWBNRq1MrYHsCMSfaerZVlq4emKa7nmT3tMBRyLC02LIKysfxDEVFPyMukzWpQQMjvVpr8Qc6mA8+0eM23122JbZzYuTj1NuK/Pf0X5GxvOFTCK3ZY+ETD4oVER15OoI9RFNa0rNaL/aa2YzNc4KhwbBRUqKCOZCvZb+/wApn2xhJ9ZNz7L2q0UXS4dqyEEC+kkNcsPy72PnfsmbbXh30V1dWJsLqdz+6eTekucGyKjp+TyvV6LJz5Lwa7KsQezumgKgykybKKlSi7FWolqb6NQsxOk6Tbs3mcyPMClXDNc6OmVXW5sUYgbjkbXJ9Jy5lkZT90selUTrq9/1NvWwCN8SKfNQZHoZFRR1dUCsD2bb99p1zasy4jRTIVAqXFr9YliT7afaSOGan7RRWu9h95UAA5EK2kE38jOJqL7tFpxezSLsAO4RbznrhqmJuOl4ExmqRszr6aNVu6m3vawhLb0RKWk2eZZ3X11CdzdnblfmT/eVlP6yficQFNyL7ge5A+sZiqFjcT00GlqJ8/ug5bsLLKMAXweJt8QRnHpUufkDL/gRSAdQKk6ufdtG8H4NXpPTYXV6diPAmS+FsLVR3WqpUU2Kg2sCLW27++V91nu2Q+ZeY9P8yi1L01/6aeES8SVB6UW8ZVrKg1OyqO9iFHuY68xf2huQ+Fvun323Zr6m/na/zgktuKqmmkK6jWFDfCeY0kix8xb1mUwfEVCqNnCk9jbfPlK2kwsQjPTDcwjFQT3leR9RM/U4IcG+GrfyOLj3E7Kb+C0yry8N2S5RNXmONUHqsjNa9gVJA75VjOXVwymxBuD49kx+brXwtRenQ06yC4PMOnbY9olhTxwqItReTD2aW1dsZrR5u/GnVLl3/Q96y7GitRpVV5VKaN7i9pjuJuFxXxjV1r9H1KYIVA56Rbi5OoW6unbwkfg/iO2XV03L4QM1hct0BbUSo53W7j0E6UKq6futOk73XtuL3J5km9995V14/vtN+D0F+c1XFpb2u/6FbnWBq00LipSa176m6H2Jv7XmNxFcuR0i9TUC2ncHwLDa03WZZYlcfeKGI5HtEpqOQU6T6gzKR+Xqn3EsPZzlHjy/Ipf9RTCfLh+ZgeI6WvGLUSwNRdrWALAbD12EsuF8zNOslZWKGnZgbXv4Ed3OaLinK6eIQuiqMTRGtGGxfTuUe3O4Fr8wZg6WJUMWQnS41eR7R7k+845xlUnFltVZXktTj6G54qqvmVSjW6SilSijKPu2XUCSRfrG3M+80mWIaWDoISLhCTblqJNz7zy9MxI3uAJtOFc+FWk1N2BNM7WYE6T4c7X7fGTiySlpmvqVblXuPks2rG8scC2oMv5lI9xK12X8wtI+Y8SUsLTJuGqOCEW9ifHwEtbpR4HmcWuftdG14TzDXhVAN+jd19AxI/WcOJOJlw5WmxAZwWtvfQDbYefb4TDfZ5xSKJqUqmoqw1DSLkNf/MjfaXXqV6+HrUKdYrTpgE6L2Oskiwvta0pHFRu2/B7KMpWYuo9n4NIvEob4bGV2IxmJL6qWKKC/w6EUepA3mNw+aLyJ0ntBllhcyI2DXHZc3t4yyUapeiKGU8iHiTN7lWcVyLVWB/eBsbysp8Khma1ZijNq06QGXe+x/wASny/NvvBTJ61gfSazL6nWXx2mu7FrcW4m3G6jkQsjGx9vidMRXOqtUO+kOf6aYH0lvwkujBYcd6av6mLfWVWIyio1OqgK3qBwGN9tR7R5Ey2y7DNTpol/gRV9haU56lFwHjw8hqDOoMgkkB5VcUYjThmH5mVfnf6Sbrmc4zxdkppftZvlYfqZvojysSOTMs4USfwMnRpdJXpp+9f25fMiWnEVAJXqKOQbb1AP1nHhGnrxWrsW3/t9BJPFFS+Iqea/7Flty/qOPwPNOGsLl/eX0ZfcGnq/yfWacGZXg82X+T6zSh5WZa/msv8Apj/pona8IzVCcpZDyZneOsB0uDdh8VAioP4QCH/0kn0l+WjHsQQdwQQR3jtkDZ4zTrydgsbpYHxEiZzl5w2Iq0d7I3VPfTO6n2NvMGRkqyDIuvtMpCvg6dUWLU7H07R7Xnm3DtY6zQ7Kh6vg3YfaemO3T4R6Z3IBnleX1eixKX2NOqFPkTYH2M6qZuK7HBk0qbXLwz0nKsnqYaqtZGFQEMrp8Oukws6/UeIEzVeviMG5Oiqqkk6gCQLm55X2uTNXhsdsJPp4wHZgDMFfPe2Zyw6nHilpGay7jzULNpb5H5bfKNbiYVazU2ATloYHZvAzQvwjhcW3WQIx/EvVb3EwXHHDb5dVVdRqJzR+Rt2q3jynbVllVkdMXr3X+C9XF6W9bGYDEZYaVatd+qtR9Kk/hJuPkR7TT4bHdLTWp2kWb+LvlbnlEalxJJ2Uoy/h1aSAxHiD8hNmX78FNehp6Y/Y2OuXqbL7OsjRE/aqyaqji9Mso0005Ai/N23N+wW7bzXY3on3dFcjl1QWHkeYmP4f4sBp0aVa2oUksw2GjdVuO8abGaSnVVxdSCPA3mVdUHFGq/JuhN7Rkc1qqKvVoYlV7fvgf9JH1kV+GDiKdToqoeoai1EWoppEELbTquynbUL3HObarRB5gGcqJVDsADN7x1NeWckeoSqf2UvkecYajVwtY06yPSfTcBhzF+ankw35i80eEz5h2+80WZ4AYqk1JrXIJQ23SpbYg9ncfAzzajij27HtHcZXX1uuXf1LzCyI3w93to2xxdGsLVqdN/NQZy/+KYaob0nqUSe5tQ9mmew+LtLXCY8giaU2vB1ySl2ktnLiPhuvgjRr3FSlYL0i3+IEldS9lwSJq8pxepFcdwMkV8QKuCZXGpQVJHetxf5XlBwyxQPRbnRqMndsDsfa07sWxy3GRT9SojBRnA9KpPqUEdoBnQGVeU4waLMQLHa/jLSV1sOEmi7x7lbWpfAXXA140iNKzA3nPEZgFBJ5CY3ibMFrG4bZQNiLWM2FXDhgQRcGU+I4ZpMb6PmbTpx7IVvk/JX5tFl8eEWteuyk4Sxq02Yki5B7e+30Ej5pjS9Vj+Yk+55S0xWStT3pUwee1gfkech4bAk/HSqggi3UYA+p/vO6icXJ2tlTm1zjCOPBP79dmafhw6U/lWXqVpQZXRcfEunuF7+8uKaGV18lKbkXeHB10xg/QmCpCcgsJoO07loxnjGecXqSCTGfaLhRroVRzKOhPgpDD/c0xo35G89D4pN1osfw1hfyZWH62mTbBUhjnSoo6OphyRYlbOrruLcjYmQzJDMlxWltJ5NtMFx/kjU8R0tK4JO9u7sM3NagtKoulyyFgN7agb7XtsRGcbUQKaVCOYHqeyEQyBkuYGpRpsdmKi47mtv85a08TMjkWMbU6sAO1QPn9JfrUkEo0OW46zDeQ/tUp9Lh0qfl/wCf3kKhiLES0z1enwTDmQD+kyi9MxmuUdHmmSV9N6Z5ODb+MXtPRsLwbQq0NNQsWdRqOoi58uzeeUJXsTuAyncdzCet5TmF6akHmoPynRbY9JJ9jix6Y83KS79imzL7OqyBThnVxTUqA2zEatQBI2237O2VDYzE4U2rU6qW/FYkf1CekUMwkwYhHFnAIPeJhC+UTZdh12GCwPFxYDrA+gnfA58WrNSqaQbjSRtcFQwv6H5GaevwBhcSbqvROfxIdO/iORmG4yyCrl+JpBjqVlVVqD8Vj1SR2EbDyvO+rL395TZHS9J+q/wbSlzDc7WtudvSeaZ9huixeITs6Z2H8LnWvyYTfZNjulpK3eN/PkZnuP8AAgGlieQa1J/4gCUPquofyibcyPKCkjl6VP2dzrfr9DOUq0nYbEcpV0z3ESXSlWeja7m6wFfVhqq/uH9JGSsgxAqIyt0yWYBlPWXkbDvBt/LG8OVLqy96zJZTkzpiajKWulR7aiSApNxz7LGZ1Wezls1ZOP7evij0vLvvKqKfhLC/pvNkJg+GccGxCKdJChyWsQAQtxvN0pmzJuVrTj4NHT8WWNGSnrbZ0AhpgI8TlLIZoiGlO1ooEgaI/QQGHknTF0wTo4pStOyrFCxwEE6HCEBCCSK5kaq0k1JErCYmRS59T6WmUBsdSsD4qwP/ADzmTzbL3qVadQHRoBBtuTcWt5Tb4ijeVtbCSAYrF4VgLm5tY+xvJfF414JG7tJ+cusTluoEHtBErcwy13w3QbXtbVva3faSDFZbQ++S3aSPlL2u4RtL3Q9moFQfInYwGTdCA3MqVN/USbxjvh6L/lemfTUIYREA7pc5XV1IyHtExjZhpN028Ow+k0nCuYCs1uTLa4+ogHnHEuRacU1luGO/ge+bXhfEEUEQndAF9ht8pw47UUqvLrG9pVcL409I6E3uAR+h+klkLybyniZLpYuUqVJ3StMTI1OWY+zDeR/tJTpaFJ7XNOrSI/qAPyJlZg8TYiWfEP3uEcdyzKL00zCa3FozeUfdV6tH8JPSJ5E9YehlzmOCFejUon8a9U91RSGQ+4EzoxS2pVdaF6dtViOsh2bbn3N6TRdNcC0vavfhwZ4zK3TarY/eeecSZNXpaKzhVBYrdSD1iLgOBvewPsZV4XMWU9cXHeOc9A4wwmvDU7cxWB8+o4mJqZfa8qr4KubjE9NiXSvpU5+WbfhRQ41DkRMxmOdF8Y2Hp7IrEOe1m228t5p+Cxal/J9JnsPw6WrmuuzM7HwNzeaWdcV2NhSrtTGHFNQxKsLE2ABtcn+02mExOoC/OZXLsISUZvwqQB5kG/ymjw4jfbRi4+9stEadFkak07qZBkdRHARojxBIoEW0QRwgkLRbQigQAhHQgENxOLpJRE5ssxMiC9KR6lCWLJOLU4BVVcPIdXCy7anI1WjAM7jMEGVlPJgRKfOMuarR6Enb81t7eU11XDyHVwkAwD8O6eUl8M0OixFvzL+h/wAzT1sFID5aVqJUXfSTcdtjbl7QCg+0Kleuh71P0lHkmDtXQ99x7j/E1XFGXtiKlMqDZQbk7dnISFRwHRMh7nX9bSSPUsGUA2uL90XTJPF1Bf2bpAqhxbrAANbz5zMrmjIeqdQ7jv7GYmRoaT2M0OHfXRZT3TIYDOEqnSeq3ce3yM1uU0za3hAPHa+TuMTWpF6llqMQutwNBN12v3G3pPRspxLrSXplChVA1FrXsOZHfInED0sNUatUALcgLC5PdIvD+ZHGVA9QDQG6qW2A8u+b4Wyh3izltxq7u01ss8xxZqp1F1qKtMC3PSVa5Hfvb3kOtkpcEDa4lni8WyV3p0kuTo3vpVRbw3v4fOW2Cw5sL7mTN8km33MKo+zbilqPoVeQ4F6VMoVudNgQRY7ePKWWX5ToVQbEgC/naWlKhJdOjNR0bOGHw9pOppHJTnZKcEjqYkhBOaJOqiAPWdBGKI8QSOEcIgiwBRFEBFgCwhCQDiRGETqRGkSDI4FZzZZIIjCsAisk5PTkwrGMkAgPRnB8PLI04xqcAqHwsjvhZdNSnF6EAoauElbmOWllOn4gVI7OTA/Saiph5Fq4aAZbPwXwppgHWRa1jzmXTJ3A609Fq4SQ6uB8IBhHy4ieh8HuWopq3Onn2ynxOBt2Sz4Qf7sDz/WGDI8Y4I1sVU7QtgB3dphwpgmoNZgbXNiBeX1bD68RW/jH+0S2weX27JJBwwuCLVKlQi2phbvsBz/WXFChOlDDyZToyTBoZTpySiRVpzsqQNCKk6qsVVjwIJ0AWPAgBHgQSKBHAQAiiAKBFEAI4QAgIRRIAsIRYByIiER5ES0gyOZEaROtohEA5FY0rOxEbpgHApGlJIKxpWARmpzm1KSysaUgEFqU4vh5ZGnGGlAKp8LOD4K8ujRidBIJKFsrB7ImFyMUySh0gk3Fri5527pf9BE6KAUtDJFQsRclmuSe0/TlJiYS0nilHCnMjFkVaE6rSncU48JJIOSpOgSPCRwWAMCx4WOCxwEAaBHARQI4CAIBHWgBHSAIIsIogAIsIsAIQhBI2JCEgkIhiQgAYkIQBLRLQhAGmJaEIAERtoQgBpiWhCQSFo0rCEkgNMUCEIIFtHgRISSB1osISQLHAQhAFtCEJAHQhCAKIsIQBYQhACLCEA//2Q=="/>
          <p:cNvSpPr>
            <a:spLocks noChangeAspect="1" noChangeArrowheads="1"/>
          </p:cNvSpPr>
          <p:nvPr/>
        </p:nvSpPr>
        <p:spPr bwMode="auto">
          <a:xfrm>
            <a:off x="0" y="-904875"/>
            <a:ext cx="2466975" cy="18573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0" y="228600"/>
            <a:ext cx="2743200" cy="369332"/>
          </a:xfrm>
          <a:prstGeom prst="rect">
            <a:avLst/>
          </a:prstGeom>
          <a:solidFill>
            <a:schemeClr val="tx1"/>
          </a:solidFill>
        </p:spPr>
        <p:txBody>
          <a:bodyPr wrap="square" rtlCol="0">
            <a:spAutoFit/>
          </a:bodyPr>
          <a:lstStyle/>
          <a:p>
            <a:r>
              <a:rPr lang="en-US" b="1" dirty="0" smtClean="0">
                <a:solidFill>
                  <a:schemeClr val="bg1"/>
                </a:solidFill>
              </a:rPr>
              <a:t>Week   </a:t>
            </a:r>
            <a:r>
              <a:rPr lang="en-US" b="1" dirty="0">
                <a:solidFill>
                  <a:schemeClr val="bg1"/>
                </a:solidFill>
              </a:rPr>
              <a:t>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6BB2C3BD-3E8E-44A5-ACD5-0BE2CC272105}"/>
              </a:ext>
            </a:extLst>
          </p:cNvPr>
          <p:cNvSpPr>
            <a:spLocks noGrp="1"/>
          </p:cNvSpPr>
          <p:nvPr>
            <p:ph type="title"/>
          </p:nvPr>
        </p:nvSpPr>
        <p:spPr/>
        <p:txBody>
          <a:bodyPr/>
          <a:lstStyle/>
          <a:p>
            <a:r>
              <a:rPr lang="en-US" dirty="0"/>
              <a:t>sales promotion strategy</a:t>
            </a:r>
            <a:endParaRPr lang="th-TH" b="1" dirty="0">
              <a:solidFill>
                <a:srgbClr val="FF0000"/>
              </a:solidFill>
            </a:endParaRPr>
          </a:p>
        </p:txBody>
      </p:sp>
      <p:sp>
        <p:nvSpPr>
          <p:cNvPr id="3" name="ตัวแทนเนื้อหา 2">
            <a:extLst>
              <a:ext uri="{FF2B5EF4-FFF2-40B4-BE49-F238E27FC236}">
                <a16:creationId xmlns:a16="http://schemas.microsoft.com/office/drawing/2014/main" xmlns="" id="{4AA46BF4-2576-419B-8874-E3FD23246808}"/>
              </a:ext>
            </a:extLst>
          </p:cNvPr>
          <p:cNvSpPr>
            <a:spLocks noGrp="1"/>
          </p:cNvSpPr>
          <p:nvPr>
            <p:ph idx="1"/>
          </p:nvPr>
        </p:nvSpPr>
        <p:spPr>
          <a:xfrm>
            <a:off x="1088685" y="1853754"/>
            <a:ext cx="7202456" cy="3928481"/>
          </a:xfrm>
        </p:spPr>
        <p:txBody>
          <a:bodyPr>
            <a:normAutofit lnSpcReduction="10000"/>
          </a:bodyPr>
          <a:lstStyle/>
          <a:p>
            <a:r>
              <a:rPr lang="en-US" dirty="0"/>
              <a:t>sales promotion strategy It is an action plan that relies on various forms of marketing activities. to suit the target group and the current situation The promotion strategy consists of 3 the following </a:t>
            </a:r>
            <a:r>
              <a:rPr lang="en-US" dirty="0" smtClean="0"/>
              <a:t>strategy</a:t>
            </a:r>
          </a:p>
          <a:p>
            <a:pPr marL="0" indent="0">
              <a:buNone/>
            </a:pPr>
            <a:endParaRPr lang="th-TH" dirty="0" smtClean="0"/>
          </a:p>
          <a:p>
            <a:pPr marL="514350" indent="-514350">
              <a:buAutoNum type="arabicPeriod"/>
            </a:pPr>
            <a:r>
              <a:rPr lang="en-US" dirty="0" smtClean="0"/>
              <a:t>Strategy </a:t>
            </a:r>
            <a:r>
              <a:rPr lang="en-US" dirty="0"/>
              <a:t>of Pull Promotion </a:t>
            </a:r>
            <a:endParaRPr lang="en-US" dirty="0" smtClean="0"/>
          </a:p>
          <a:p>
            <a:pPr marL="514350" indent="-514350">
              <a:buAutoNum type="arabicPeriod"/>
            </a:pPr>
            <a:r>
              <a:rPr lang="en-US" dirty="0" smtClean="0"/>
              <a:t>Strategy </a:t>
            </a:r>
            <a:r>
              <a:rPr lang="en-US" dirty="0"/>
              <a:t>of Push Promotion </a:t>
            </a:r>
            <a:endParaRPr lang="en-US" dirty="0" smtClean="0"/>
          </a:p>
          <a:p>
            <a:pPr marL="514350" indent="-514350">
              <a:buAutoNum type="arabicPeriod"/>
            </a:pPr>
            <a:r>
              <a:rPr lang="en-US" dirty="0" smtClean="0"/>
              <a:t>Strategy </a:t>
            </a:r>
            <a:r>
              <a:rPr lang="en-US" dirty="0"/>
              <a:t>of Mixed Promotion</a:t>
            </a:r>
            <a:r>
              <a:rPr lang="th-TH" sz="2600" dirty="0" smtClean="0"/>
              <a:t>    </a:t>
            </a:r>
          </a:p>
          <a:p>
            <a:pPr marL="0" indent="0">
              <a:buNone/>
            </a:pPr>
            <a:endParaRPr lang="th-TH" dirty="0"/>
          </a:p>
        </p:txBody>
      </p:sp>
    </p:spTree>
    <p:extLst>
      <p:ext uri="{BB962C8B-B14F-4D97-AF65-F5344CB8AC3E}">
        <p14:creationId xmlns:p14="http://schemas.microsoft.com/office/powerpoint/2010/main" val="3963612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0976D439-FF6C-4407-BE84-03218616B9EE}"/>
              </a:ext>
            </a:extLst>
          </p:cNvPr>
          <p:cNvSpPr>
            <a:spLocks noGrp="1"/>
          </p:cNvSpPr>
          <p:nvPr>
            <p:ph type="title"/>
          </p:nvPr>
        </p:nvSpPr>
        <p:spPr/>
        <p:txBody>
          <a:bodyPr>
            <a:normAutofit fontScale="90000"/>
          </a:bodyPr>
          <a:lstStyle/>
          <a:p>
            <a:r>
              <a:rPr lang="en-US" dirty="0"/>
              <a:t>Promotion measurement and evaluation</a:t>
            </a:r>
            <a:endParaRPr lang="th-TH" b="1" dirty="0">
              <a:solidFill>
                <a:srgbClr val="FF0000"/>
              </a:solidFill>
            </a:endParaRPr>
          </a:p>
        </p:txBody>
      </p:sp>
      <p:sp>
        <p:nvSpPr>
          <p:cNvPr id="3" name="ตัวแทนเนื้อหา 2">
            <a:extLst>
              <a:ext uri="{FF2B5EF4-FFF2-40B4-BE49-F238E27FC236}">
                <a16:creationId xmlns:a16="http://schemas.microsoft.com/office/drawing/2014/main" xmlns="" id="{0ECE6289-8313-49A3-BF74-EE821A7FEA8F}"/>
              </a:ext>
            </a:extLst>
          </p:cNvPr>
          <p:cNvSpPr>
            <a:spLocks noGrp="1"/>
          </p:cNvSpPr>
          <p:nvPr>
            <p:ph idx="1"/>
          </p:nvPr>
        </p:nvSpPr>
        <p:spPr>
          <a:xfrm>
            <a:off x="1088685" y="2015732"/>
            <a:ext cx="7202456" cy="4127616"/>
          </a:xfrm>
        </p:spPr>
        <p:txBody>
          <a:bodyPr>
            <a:normAutofit/>
          </a:bodyPr>
          <a:lstStyle/>
          <a:p>
            <a:pPr marL="0" indent="0">
              <a:buNone/>
            </a:pPr>
            <a:r>
              <a:rPr lang="en-US" dirty="0"/>
              <a:t>Evaluation of promotional strategies must be evaluated in 2 </a:t>
            </a:r>
            <a:r>
              <a:rPr lang="en-US" dirty="0" smtClean="0"/>
              <a:t>situations</a:t>
            </a:r>
          </a:p>
          <a:p>
            <a:pPr marL="0" indent="0">
              <a:buNone/>
            </a:pPr>
            <a:r>
              <a:rPr lang="en-US" dirty="0" smtClean="0"/>
              <a:t>1. Evaluation </a:t>
            </a:r>
            <a:r>
              <a:rPr lang="en-US" dirty="0"/>
              <a:t>before promotion </a:t>
            </a:r>
            <a:endParaRPr lang="en-US" dirty="0" smtClean="0"/>
          </a:p>
          <a:p>
            <a:pPr marL="0" indent="0">
              <a:buNone/>
            </a:pPr>
            <a:r>
              <a:rPr lang="en-US" dirty="0" smtClean="0"/>
              <a:t>	1.1.Testing </a:t>
            </a:r>
            <a:r>
              <a:rPr lang="en-US" dirty="0"/>
              <a:t>the subject of communication </a:t>
            </a:r>
            <a:endParaRPr lang="en-US" dirty="0" smtClean="0"/>
          </a:p>
          <a:p>
            <a:pPr marL="0" indent="0">
              <a:buNone/>
            </a:pPr>
            <a:r>
              <a:rPr lang="en-US" dirty="0" smtClean="0"/>
              <a:t>	1.2</a:t>
            </a:r>
            <a:r>
              <a:rPr lang="en-US" dirty="0"/>
              <a:t>. Value-for-money testing in terms of consumers </a:t>
            </a:r>
            <a:endParaRPr lang="en-US" dirty="0" smtClean="0"/>
          </a:p>
          <a:p>
            <a:pPr marL="0" indent="0">
              <a:buNone/>
            </a:pPr>
            <a:r>
              <a:rPr lang="en-US" dirty="0" smtClean="0"/>
              <a:t>	1.3.Testing </a:t>
            </a:r>
            <a:r>
              <a:rPr lang="en-US" dirty="0"/>
              <a:t>the suitability of the promotional program</a:t>
            </a:r>
            <a:endParaRPr lang="th-TH" sz="2200" dirty="0"/>
          </a:p>
        </p:txBody>
      </p:sp>
    </p:spTree>
    <p:extLst>
      <p:ext uri="{BB962C8B-B14F-4D97-AF65-F5344CB8AC3E}">
        <p14:creationId xmlns:p14="http://schemas.microsoft.com/office/powerpoint/2010/main" val="13845764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xmlns="" id="{CB44B23C-AF97-4CBD-A1DC-A6D9DA432DAB}"/>
              </a:ext>
            </a:extLst>
          </p:cNvPr>
          <p:cNvSpPr>
            <a:spLocks noGrp="1"/>
          </p:cNvSpPr>
          <p:nvPr>
            <p:ph idx="1"/>
          </p:nvPr>
        </p:nvSpPr>
        <p:spPr>
          <a:xfrm>
            <a:off x="1062052" y="506027"/>
            <a:ext cx="7202456" cy="4844908"/>
          </a:xfrm>
        </p:spPr>
        <p:txBody>
          <a:bodyPr>
            <a:normAutofit lnSpcReduction="10000"/>
          </a:bodyPr>
          <a:lstStyle/>
          <a:p>
            <a:pPr marL="0" indent="0">
              <a:buNone/>
            </a:pPr>
            <a:r>
              <a:rPr lang="en-US" dirty="0"/>
              <a:t>2. Evaluation after the promotion Evaluation after the promotion It measures the effectiveness of sales promotions. can be measured in the form of communication </a:t>
            </a:r>
            <a:r>
              <a:rPr lang="en-US" dirty="0" smtClean="0"/>
              <a:t>	2.1.Measurement </a:t>
            </a:r>
            <a:r>
              <a:rPr lang="en-US" dirty="0"/>
              <a:t>in the form of communication It measures perceptions and attitudes using a survey of changes in perception. attitude understanding </a:t>
            </a:r>
            <a:r>
              <a:rPr lang="en-US" dirty="0" smtClean="0"/>
              <a:t>	2.2.Measurement </a:t>
            </a:r>
            <a:r>
              <a:rPr lang="en-US" dirty="0"/>
              <a:t>in terms of behavior by looking at the number of customers who buy more products The number of competitors' customers who turn to buy the product.</a:t>
            </a:r>
            <a:endParaRPr lang="th-TH" dirty="0"/>
          </a:p>
        </p:txBody>
      </p:sp>
    </p:spTree>
    <p:extLst>
      <p:ext uri="{BB962C8B-B14F-4D97-AF65-F5344CB8AC3E}">
        <p14:creationId xmlns:p14="http://schemas.microsoft.com/office/powerpoint/2010/main" val="21869894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9D551ACC-8894-499B-BFD0-FB9C78EA2F07}"/>
              </a:ext>
            </a:extLst>
          </p:cNvPr>
          <p:cNvSpPr>
            <a:spLocks noGrp="1"/>
          </p:cNvSpPr>
          <p:nvPr>
            <p:ph type="title"/>
          </p:nvPr>
        </p:nvSpPr>
        <p:spPr/>
        <p:txBody>
          <a:bodyPr/>
          <a:lstStyle/>
          <a:p>
            <a:r>
              <a:rPr lang="en-US" dirty="0"/>
              <a:t>Promotion Case Studies</a:t>
            </a:r>
            <a:endParaRPr lang="th-TH" b="1" dirty="0">
              <a:solidFill>
                <a:srgbClr val="FF0000"/>
              </a:solidFill>
            </a:endParaRPr>
          </a:p>
        </p:txBody>
      </p:sp>
      <p:sp>
        <p:nvSpPr>
          <p:cNvPr id="3" name="ตัวแทนเนื้อหา 2">
            <a:extLst>
              <a:ext uri="{FF2B5EF4-FFF2-40B4-BE49-F238E27FC236}">
                <a16:creationId xmlns:a16="http://schemas.microsoft.com/office/drawing/2014/main" xmlns="" id="{1EEB3AAF-E25D-4851-86AE-B32C587A7ABA}"/>
              </a:ext>
            </a:extLst>
          </p:cNvPr>
          <p:cNvSpPr>
            <a:spLocks noGrp="1"/>
          </p:cNvSpPr>
          <p:nvPr>
            <p:ph idx="1"/>
          </p:nvPr>
        </p:nvSpPr>
        <p:spPr/>
        <p:txBody>
          <a:bodyPr>
            <a:normAutofit lnSpcReduction="10000"/>
          </a:bodyPr>
          <a:lstStyle/>
          <a:p>
            <a:pPr marL="0" indent="0">
              <a:buNone/>
            </a:pPr>
            <a:r>
              <a:rPr lang="en-US" sz="2800" dirty="0"/>
              <a:t>promotion It is a strategy that is part of the marketing promotion mix, which is to provide short-term incentives that stimulate the purchase or sale of produce as opposed to advertising and sales by employees. </a:t>
            </a:r>
            <a:endParaRPr lang="en-US" sz="2800" dirty="0" smtClean="0"/>
          </a:p>
          <a:p>
            <a:pPr marL="0" indent="0">
              <a:buNone/>
            </a:pPr>
            <a:endParaRPr lang="en-US" sz="2800" dirty="0" smtClean="0"/>
          </a:p>
          <a:p>
            <a:pPr marL="0" indent="0">
              <a:buNone/>
            </a:pPr>
            <a:endParaRPr lang="th-TH" sz="2600" dirty="0"/>
          </a:p>
          <a:p>
            <a:pPr marL="0" indent="0">
              <a:buNone/>
            </a:pPr>
            <a:endParaRPr lang="th-TH" dirty="0"/>
          </a:p>
          <a:p>
            <a:pPr marL="0" indent="0">
              <a:buNone/>
            </a:pPr>
            <a:endParaRPr lang="th-TH" dirty="0"/>
          </a:p>
          <a:p>
            <a:pPr marL="0" indent="0">
              <a:buNone/>
            </a:pPr>
            <a:r>
              <a:rPr lang="th-TH" dirty="0"/>
              <a:t>  </a:t>
            </a:r>
          </a:p>
        </p:txBody>
      </p:sp>
    </p:spTree>
    <p:extLst>
      <p:ext uri="{BB962C8B-B14F-4D97-AF65-F5344CB8AC3E}">
        <p14:creationId xmlns:p14="http://schemas.microsoft.com/office/powerpoint/2010/main" val="195337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r>
              <a:rPr lang="en-US" sz="2400" dirty="0"/>
              <a:t>1. Product sample A product example is a product or service provided to a customer. various groups of consumers free of charge Product sampling distributions may be mailed to your home. or to pick up from the store</a:t>
            </a:r>
            <a:endParaRPr lang="th-TH" sz="2400" dirty="0"/>
          </a:p>
          <a:p>
            <a:endParaRPr lang="th-TH" dirty="0"/>
          </a:p>
        </p:txBody>
      </p:sp>
      <p:pic>
        <p:nvPicPr>
          <p:cNvPr id="4" name="รูปภาพ 4">
            <a:extLst>
              <a:ext uri="{FF2B5EF4-FFF2-40B4-BE49-F238E27FC236}">
                <a16:creationId xmlns:a16="http://schemas.microsoft.com/office/drawing/2014/main" xmlns="" id="{405F524A-096D-47FA-8280-7C9EE2A3D0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3733800"/>
            <a:ext cx="2914185" cy="2435961"/>
          </a:xfrm>
          <a:prstGeom prst="rect">
            <a:avLst/>
          </a:prstGeom>
        </p:spPr>
      </p:pic>
    </p:spTree>
    <p:extLst>
      <p:ext uri="{BB962C8B-B14F-4D97-AF65-F5344CB8AC3E}">
        <p14:creationId xmlns:p14="http://schemas.microsoft.com/office/powerpoint/2010/main" val="69300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xmlns="" id="{01205347-0771-4898-B6CC-673F3D7F3DCF}"/>
              </a:ext>
            </a:extLst>
          </p:cNvPr>
          <p:cNvSpPr>
            <a:spLocks noGrp="1"/>
          </p:cNvSpPr>
          <p:nvPr>
            <p:ph idx="1"/>
          </p:nvPr>
        </p:nvSpPr>
        <p:spPr>
          <a:xfrm>
            <a:off x="1062052" y="381741"/>
            <a:ext cx="7202456" cy="5164504"/>
          </a:xfrm>
        </p:spPr>
        <p:txBody>
          <a:bodyPr/>
          <a:lstStyle/>
          <a:p>
            <a:pPr marL="0" indent="0">
              <a:buNone/>
            </a:pPr>
            <a:r>
              <a:rPr lang="en-US" b="1" dirty="0"/>
              <a:t>2.Coupons</a:t>
            </a:r>
          </a:p>
          <a:p>
            <a:pPr marL="0" indent="0">
              <a:buNone/>
            </a:pPr>
            <a:r>
              <a:rPr lang="en-US" b="1" dirty="0"/>
              <a:t>     A coupon is a document certifying the rights of the holder. to buy products at special prices which may be delivered by post to go with another product</a:t>
            </a:r>
            <a:endParaRPr lang="th-TH" dirty="0"/>
          </a:p>
        </p:txBody>
      </p:sp>
      <p:pic>
        <p:nvPicPr>
          <p:cNvPr id="5" name="รูปภาพ 4">
            <a:extLst>
              <a:ext uri="{FF2B5EF4-FFF2-40B4-BE49-F238E27FC236}">
                <a16:creationId xmlns:a16="http://schemas.microsoft.com/office/drawing/2014/main" xmlns="" id="{4BAB35A5-1502-48FB-9843-948F72CF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9556" y="3124200"/>
            <a:ext cx="3919049" cy="2177250"/>
          </a:xfrm>
          <a:prstGeom prst="rect">
            <a:avLst/>
          </a:prstGeom>
        </p:spPr>
      </p:pic>
    </p:spTree>
    <p:extLst>
      <p:ext uri="{BB962C8B-B14F-4D97-AF65-F5344CB8AC3E}">
        <p14:creationId xmlns:p14="http://schemas.microsoft.com/office/powerpoint/2010/main" val="1046901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xmlns="" id="{8A8DD264-4124-4175-9B71-B0AFC1CCFA64}"/>
              </a:ext>
            </a:extLst>
          </p:cNvPr>
          <p:cNvSpPr>
            <a:spLocks noGrp="1"/>
          </p:cNvSpPr>
          <p:nvPr>
            <p:ph idx="1"/>
          </p:nvPr>
        </p:nvSpPr>
        <p:spPr>
          <a:xfrm>
            <a:off x="1088685" y="461640"/>
            <a:ext cx="7202456" cy="5004706"/>
          </a:xfrm>
        </p:spPr>
        <p:txBody>
          <a:bodyPr/>
          <a:lstStyle/>
          <a:p>
            <a:pPr marL="0" indent="0">
              <a:buNone/>
            </a:pPr>
            <a:r>
              <a:rPr lang="en-US" dirty="0"/>
              <a:t>3. Offer to give money back Cashback offers are like coupons. But the price reduction will occur after purchase. takes place at a retail store by sending proof of purchase to the manufacturer The manufacturer will refund part of the purchase price through the conditional channel to the store.</a:t>
            </a:r>
            <a:r>
              <a:rPr lang="th-TH" dirty="0" smtClean="0"/>
              <a:t>     </a:t>
            </a:r>
            <a:endParaRPr lang="th-TH" dirty="0"/>
          </a:p>
        </p:txBody>
      </p:sp>
      <p:pic>
        <p:nvPicPr>
          <p:cNvPr id="5" name="รูปภาพ 4">
            <a:extLst>
              <a:ext uri="{FF2B5EF4-FFF2-40B4-BE49-F238E27FC236}">
                <a16:creationId xmlns:a16="http://schemas.microsoft.com/office/drawing/2014/main" xmlns="" id="{32A2F1FB-1A63-477D-B636-32FDC43DC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4628" y="3276600"/>
            <a:ext cx="2556770" cy="3293615"/>
          </a:xfrm>
          <a:prstGeom prst="rect">
            <a:avLst/>
          </a:prstGeom>
        </p:spPr>
      </p:pic>
    </p:spTree>
    <p:extLst>
      <p:ext uri="{BB962C8B-B14F-4D97-AF65-F5344CB8AC3E}">
        <p14:creationId xmlns:p14="http://schemas.microsoft.com/office/powerpoint/2010/main" val="17496658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xmlns="" id="{C991DC3A-B860-4B64-9581-39BABB7C544F}"/>
              </a:ext>
            </a:extLst>
          </p:cNvPr>
          <p:cNvSpPr>
            <a:spLocks noGrp="1"/>
          </p:cNvSpPr>
          <p:nvPr>
            <p:ph idx="1"/>
          </p:nvPr>
        </p:nvSpPr>
        <p:spPr>
          <a:xfrm>
            <a:off x="1088685" y="408374"/>
            <a:ext cx="7202456" cy="5057972"/>
          </a:xfrm>
        </p:spPr>
        <p:txBody>
          <a:bodyPr/>
          <a:lstStyle/>
          <a:p>
            <a:pPr marL="0" indent="0">
              <a:buNone/>
            </a:pPr>
            <a:r>
              <a:rPr lang="th-TH" dirty="0"/>
              <a:t> </a:t>
            </a:r>
            <a:r>
              <a:rPr lang="en-US" dirty="0"/>
              <a:t>4. Merge sales A consolidation sale is the sale of the same product together. It can be seen using a combination of sales in many types of products, including fresh goods, used clothes.</a:t>
            </a:r>
            <a:endParaRPr lang="th-TH" dirty="0"/>
          </a:p>
        </p:txBody>
      </p:sp>
      <p:pic>
        <p:nvPicPr>
          <p:cNvPr id="5" name="รูปภาพ 4">
            <a:extLst>
              <a:ext uri="{FF2B5EF4-FFF2-40B4-BE49-F238E27FC236}">
                <a16:creationId xmlns:a16="http://schemas.microsoft.com/office/drawing/2014/main" xmlns="" id="{D853AEDC-5E59-407E-A32B-ADC1A4E1C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790" y="2514600"/>
            <a:ext cx="3098030" cy="4130706"/>
          </a:xfrm>
          <a:prstGeom prst="rect">
            <a:avLst/>
          </a:prstGeom>
        </p:spPr>
      </p:pic>
    </p:spTree>
    <p:extLst>
      <p:ext uri="{BB962C8B-B14F-4D97-AF65-F5344CB8AC3E}">
        <p14:creationId xmlns:p14="http://schemas.microsoft.com/office/powerpoint/2010/main" val="32849374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xmlns="" id="{D872241F-463E-456B-93C2-A55EF06882F7}"/>
              </a:ext>
            </a:extLst>
          </p:cNvPr>
          <p:cNvSpPr>
            <a:spLocks noGrp="1"/>
          </p:cNvSpPr>
          <p:nvPr>
            <p:ph idx="1"/>
          </p:nvPr>
        </p:nvSpPr>
        <p:spPr>
          <a:xfrm>
            <a:off x="914400" y="381000"/>
            <a:ext cx="7202456" cy="5155627"/>
          </a:xfrm>
        </p:spPr>
        <p:txBody>
          <a:bodyPr/>
          <a:lstStyle/>
          <a:p>
            <a:pPr marL="0" indent="0">
              <a:buNone/>
            </a:pPr>
            <a:r>
              <a:rPr lang="en-US" dirty="0"/>
              <a:t>5. Free gifts A free gift is a product that is given to a customer without paying for it. Or pay a small amount to incentivize them to buy the product.</a:t>
            </a:r>
            <a:endParaRPr lang="th-TH" dirty="0"/>
          </a:p>
        </p:txBody>
      </p:sp>
      <p:pic>
        <p:nvPicPr>
          <p:cNvPr id="5" name="รูปภาพ 4">
            <a:extLst>
              <a:ext uri="{FF2B5EF4-FFF2-40B4-BE49-F238E27FC236}">
                <a16:creationId xmlns:a16="http://schemas.microsoft.com/office/drawing/2014/main" xmlns="" id="{BD9A7702-7EF6-4CE7-A5D1-1F0846094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438400"/>
            <a:ext cx="3582139" cy="4149574"/>
          </a:xfrm>
          <a:prstGeom prst="rect">
            <a:avLst/>
          </a:prstGeom>
        </p:spPr>
      </p:pic>
    </p:spTree>
    <p:extLst>
      <p:ext uri="{BB962C8B-B14F-4D97-AF65-F5344CB8AC3E}">
        <p14:creationId xmlns:p14="http://schemas.microsoft.com/office/powerpoint/2010/main" val="3181953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xmlns="" id="{0E108192-0C28-42E9-9EF4-BB41FE97613F}"/>
              </a:ext>
            </a:extLst>
          </p:cNvPr>
          <p:cNvSpPr>
            <a:spLocks noGrp="1"/>
          </p:cNvSpPr>
          <p:nvPr>
            <p:ph idx="1"/>
          </p:nvPr>
        </p:nvSpPr>
        <p:spPr>
          <a:xfrm>
            <a:off x="1088685" y="381741"/>
            <a:ext cx="7202456" cy="5084605"/>
          </a:xfrm>
        </p:spPr>
        <p:txBody>
          <a:bodyPr/>
          <a:lstStyle/>
          <a:p>
            <a:pPr marL="0" indent="0">
              <a:buNone/>
            </a:pPr>
            <a:r>
              <a:rPr lang="en-US" dirty="0"/>
              <a:t>6. Frequency increase program frequency booster It is very popular in convenience stores in Thailand. This is a reward program for customers who make frequent purchases. or have a high purchase volume, such as stamps or redemption privileges</a:t>
            </a:r>
            <a:endParaRPr lang="th-TH" dirty="0"/>
          </a:p>
        </p:txBody>
      </p:sp>
      <p:pic>
        <p:nvPicPr>
          <p:cNvPr id="5" name="รูปภาพ 4">
            <a:extLst>
              <a:ext uri="{FF2B5EF4-FFF2-40B4-BE49-F238E27FC236}">
                <a16:creationId xmlns:a16="http://schemas.microsoft.com/office/drawing/2014/main" xmlns="" id="{B9C98898-66B5-497A-96C9-B670C10D2C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971800"/>
            <a:ext cx="3035187" cy="3581400"/>
          </a:xfrm>
          <a:prstGeom prst="rect">
            <a:avLst/>
          </a:prstGeom>
        </p:spPr>
      </p:pic>
    </p:spTree>
    <p:extLst>
      <p:ext uri="{BB962C8B-B14F-4D97-AF65-F5344CB8AC3E}">
        <p14:creationId xmlns:p14="http://schemas.microsoft.com/office/powerpoint/2010/main" val="34702116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dirty="0"/>
          </a:p>
          <a:p>
            <a:pPr marL="0" indent="0">
              <a:buNone/>
            </a:pPr>
            <a:r>
              <a:rPr lang="th-TH" dirty="0"/>
              <a:t> </a:t>
            </a:r>
          </a:p>
        </p:txBody>
      </p:sp>
      <p:graphicFrame>
        <p:nvGraphicFramePr>
          <p:cNvPr id="4" name="Table 3"/>
          <p:cNvGraphicFramePr>
            <a:graphicFrameLocks noGrp="1"/>
          </p:cNvGraphicFramePr>
          <p:nvPr>
            <p:extLst>
              <p:ext uri="{D42A27DB-BD31-4B8C-83A1-F6EECF244321}">
                <p14:modId xmlns:p14="http://schemas.microsoft.com/office/powerpoint/2010/main" val="2179675366"/>
              </p:ext>
            </p:extLst>
          </p:nvPr>
        </p:nvGraphicFramePr>
        <p:xfrm>
          <a:off x="762000" y="2133600"/>
          <a:ext cx="6686550" cy="4023360"/>
        </p:xfrm>
        <a:graphic>
          <a:graphicData uri="http://schemas.openxmlformats.org/drawingml/2006/table">
            <a:tbl>
              <a:tblPr firstRow="1" firstCol="1" lastRow="1" lastCol="1" bandRow="1" bandCol="1">
                <a:tableStyleId>{5C22544A-7EE6-4342-B048-85BDC9FD1C3A}</a:tableStyleId>
              </a:tblPr>
              <a:tblGrid>
                <a:gridCol w="1506849">
                  <a:extLst>
                    <a:ext uri="{9D8B030D-6E8A-4147-A177-3AD203B41FA5}">
                      <a16:colId xmlns="" xmlns:a16="http://schemas.microsoft.com/office/drawing/2014/main" val="20000"/>
                    </a:ext>
                  </a:extLst>
                </a:gridCol>
                <a:gridCol w="5179701">
                  <a:extLst>
                    <a:ext uri="{9D8B030D-6E8A-4147-A177-3AD203B41FA5}">
                      <a16:colId xmlns="" xmlns:a16="http://schemas.microsoft.com/office/drawing/2014/main" val="20001"/>
                    </a:ext>
                  </a:extLst>
                </a:gridCol>
              </a:tblGrid>
              <a:tr h="2743200">
                <a:tc>
                  <a:txBody>
                    <a:bodyPr/>
                    <a:lstStyle/>
                    <a:p>
                      <a:pPr algn="ctr">
                        <a:lnSpc>
                          <a:spcPct val="105000"/>
                        </a:lnSpc>
                        <a:spcAft>
                          <a:spcPts val="0"/>
                        </a:spcAft>
                      </a:pPr>
                      <a:r>
                        <a:rPr lang="en-US" sz="2400" dirty="0" smtClean="0">
                          <a:effectLst/>
                        </a:rPr>
                        <a:t>Week</a:t>
                      </a:r>
                      <a:r>
                        <a:rPr lang="en-US" sz="2400" baseline="0" dirty="0" smtClean="0">
                          <a:effectLst/>
                        </a:rPr>
                        <a:t> </a:t>
                      </a:r>
                      <a:r>
                        <a:rPr lang="en-US" sz="2400" dirty="0" smtClean="0">
                          <a:effectLst/>
                        </a:rPr>
                        <a:t>9</a:t>
                      </a:r>
                      <a:endParaRPr lang="en-US" sz="2400" dirty="0">
                        <a:effectLst/>
                        <a:latin typeface="Cambria" panose="02040503050406030204" pitchFamily="18" charset="0"/>
                        <a:ea typeface="Times New Roman" panose="02020603050405020304" pitchFamily="18" charset="0"/>
                        <a:cs typeface="Angsana New" panose="02020603050405020304" pitchFamily="18" charset="-34"/>
                      </a:endParaRPr>
                    </a:p>
                  </a:txBody>
                  <a:tcPr marL="68580" marR="68580" marT="0" marB="0"/>
                </a:tc>
                <a:tc>
                  <a:txBody>
                    <a:bodyPr/>
                    <a:lstStyle/>
                    <a:p>
                      <a:r>
                        <a:rPr lang="en-US" sz="2400" dirty="0" smtClean="0"/>
                        <a:t>Chapter 5 Sales Promotion </a:t>
                      </a:r>
                      <a:r>
                        <a:rPr lang="en-US" sz="2400" smtClean="0"/>
                        <a:t>Strategies </a:t>
                      </a:r>
                    </a:p>
                    <a:p>
                      <a:endParaRPr lang="en-US" sz="2400" dirty="0" smtClean="0"/>
                    </a:p>
                    <a:p>
                      <a:r>
                        <a:rPr lang="en-US" sz="2400" dirty="0" smtClean="0"/>
                        <a:t>-Meaning of Promotion </a:t>
                      </a:r>
                    </a:p>
                    <a:p>
                      <a:r>
                        <a:rPr lang="en-US" sz="2400" dirty="0" smtClean="0"/>
                        <a:t>-importance of sales promotion </a:t>
                      </a:r>
                    </a:p>
                    <a:p>
                      <a:r>
                        <a:rPr lang="en-US" sz="2400" dirty="0" smtClean="0"/>
                        <a:t>-Purpose of sales promotion</a:t>
                      </a:r>
                    </a:p>
                    <a:p>
                      <a:r>
                        <a:rPr lang="en-US" sz="2400" dirty="0" smtClean="0"/>
                        <a:t>-Strategies of sales promotion </a:t>
                      </a:r>
                    </a:p>
                    <a:p>
                      <a:r>
                        <a:rPr lang="en-US" sz="2400" dirty="0" smtClean="0"/>
                        <a:t>-types of promotional tools </a:t>
                      </a:r>
                    </a:p>
                    <a:p>
                      <a:r>
                        <a:rPr lang="en-US" sz="2400" dirty="0" smtClean="0"/>
                        <a:t>-Evaluation of promotional strategies </a:t>
                      </a:r>
                    </a:p>
                    <a:p>
                      <a:r>
                        <a:rPr lang="en-US" sz="2400" dirty="0" smtClean="0"/>
                        <a:t>- Case study of sales promotion</a:t>
                      </a:r>
                      <a:r>
                        <a:rPr kumimoji="0" lang="en-US" sz="2400" b="1" kern="1200" dirty="0" smtClean="0">
                          <a:solidFill>
                            <a:schemeClr val="lt1"/>
                          </a:solidFill>
                          <a:effectLst/>
                          <a:latin typeface="+mn-lt"/>
                          <a:ea typeface="+mn-ea"/>
                          <a:cs typeface="+mn-cs"/>
                        </a:rPr>
                        <a:t>	</a:t>
                      </a:r>
                      <a:endParaRPr lang="en-US" sz="2400" dirty="0">
                        <a:effectLst/>
                        <a:latin typeface="Cambria" panose="02040503050406030204" pitchFamily="18" charset="0"/>
                        <a:ea typeface="Times New Roman" panose="02020603050405020304" pitchFamily="18" charset="0"/>
                        <a:cs typeface="Angsana New" panose="02020603050405020304" pitchFamily="18" charset="-34"/>
                      </a:endParaRPr>
                    </a:p>
                  </a:txBody>
                  <a:tcPr marL="68580" marR="68580" marT="0" marB="0"/>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538000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xmlns="" id="{D1023547-FCA1-4199-9574-E0C68F48AB0F}"/>
              </a:ext>
            </a:extLst>
          </p:cNvPr>
          <p:cNvSpPr>
            <a:spLocks noGrp="1"/>
          </p:cNvSpPr>
          <p:nvPr>
            <p:ph idx="1"/>
          </p:nvPr>
        </p:nvSpPr>
        <p:spPr>
          <a:xfrm>
            <a:off x="1088685" y="426129"/>
            <a:ext cx="7202456" cy="5040217"/>
          </a:xfrm>
        </p:spPr>
        <p:txBody>
          <a:bodyPr/>
          <a:lstStyle/>
          <a:p>
            <a:pPr marL="0" indent="0">
              <a:buNone/>
            </a:pPr>
            <a:r>
              <a:rPr lang="en-US" dirty="0"/>
              <a:t>7. Rewarding Rewarding is giving the consumer an opportunity to obtain something such as cash, travel or goods based on luck.</a:t>
            </a:r>
            <a:endParaRPr lang="th-TH" dirty="0"/>
          </a:p>
        </p:txBody>
      </p:sp>
      <p:pic>
        <p:nvPicPr>
          <p:cNvPr id="5" name="รูปภาพ 4">
            <a:extLst>
              <a:ext uri="{FF2B5EF4-FFF2-40B4-BE49-F238E27FC236}">
                <a16:creationId xmlns:a16="http://schemas.microsoft.com/office/drawing/2014/main" xmlns="" id="{6713456F-D775-464B-B6DF-55DDF8FC79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2609" y="1944063"/>
            <a:ext cx="3819617" cy="4074258"/>
          </a:xfrm>
          <a:prstGeom prst="rect">
            <a:avLst/>
          </a:prstGeom>
        </p:spPr>
      </p:pic>
    </p:spTree>
    <p:extLst>
      <p:ext uri="{BB962C8B-B14F-4D97-AF65-F5344CB8AC3E}">
        <p14:creationId xmlns:p14="http://schemas.microsoft.com/office/powerpoint/2010/main" val="32106637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xmlns="" id="{D58D72BE-E690-46BC-8726-0A961A5E368A}"/>
              </a:ext>
            </a:extLst>
          </p:cNvPr>
          <p:cNvSpPr>
            <a:spLocks noGrp="1"/>
          </p:cNvSpPr>
          <p:nvPr>
            <p:ph idx="1"/>
          </p:nvPr>
        </p:nvSpPr>
        <p:spPr>
          <a:xfrm>
            <a:off x="1088685" y="195310"/>
            <a:ext cx="7202456" cy="5271036"/>
          </a:xfrm>
        </p:spPr>
        <p:txBody>
          <a:bodyPr/>
          <a:lstStyle/>
          <a:p>
            <a:pPr marL="0" indent="0">
              <a:buNone/>
            </a:pPr>
            <a:r>
              <a:rPr lang="en-US" dirty="0"/>
              <a:t>8. Joint promotion Joint sales promotion is the promotion of 2 products, brands or 2 companies together.</a:t>
            </a:r>
            <a:endParaRPr lang="th-TH" dirty="0"/>
          </a:p>
        </p:txBody>
      </p:sp>
      <p:pic>
        <p:nvPicPr>
          <p:cNvPr id="5" name="รูปภาพ 4">
            <a:extLst>
              <a:ext uri="{FF2B5EF4-FFF2-40B4-BE49-F238E27FC236}">
                <a16:creationId xmlns:a16="http://schemas.microsoft.com/office/drawing/2014/main" xmlns="" id="{69F753EF-5998-4572-B973-1512CC081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309" y="2046313"/>
            <a:ext cx="5397578" cy="3959369"/>
          </a:xfrm>
          <a:prstGeom prst="rect">
            <a:avLst/>
          </a:prstGeom>
        </p:spPr>
      </p:pic>
    </p:spTree>
    <p:extLst>
      <p:ext uri="{BB962C8B-B14F-4D97-AF65-F5344CB8AC3E}">
        <p14:creationId xmlns:p14="http://schemas.microsoft.com/office/powerpoint/2010/main" val="3793179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xmlns="" id="{B90A2752-C0F3-4880-80F7-C508D72023A0}"/>
              </a:ext>
            </a:extLst>
          </p:cNvPr>
          <p:cNvSpPr>
            <a:spLocks noGrp="1"/>
          </p:cNvSpPr>
          <p:nvPr>
            <p:ph idx="1"/>
          </p:nvPr>
        </p:nvSpPr>
        <p:spPr>
          <a:xfrm>
            <a:off x="1088685" y="479395"/>
            <a:ext cx="7202456" cy="4986951"/>
          </a:xfrm>
        </p:spPr>
        <p:txBody>
          <a:bodyPr/>
          <a:lstStyle/>
          <a:p>
            <a:pPr marL="0" indent="0">
              <a:buNone/>
            </a:pPr>
            <a:r>
              <a:rPr lang="en-US" dirty="0"/>
              <a:t>9. Cross sales promotion Cross-product promotion is the use of one product to help advertise. Another product that is not a competitor</a:t>
            </a:r>
            <a:endParaRPr lang="th-TH" dirty="0"/>
          </a:p>
        </p:txBody>
      </p:sp>
      <p:pic>
        <p:nvPicPr>
          <p:cNvPr id="5" name="รูปภาพ 4">
            <a:extLst>
              <a:ext uri="{FF2B5EF4-FFF2-40B4-BE49-F238E27FC236}">
                <a16:creationId xmlns:a16="http://schemas.microsoft.com/office/drawing/2014/main" xmlns="" id="{60423D8B-D463-4BFD-AAC3-35C218F44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590800"/>
            <a:ext cx="4239713" cy="3297555"/>
          </a:xfrm>
          <a:prstGeom prst="rect">
            <a:avLst/>
          </a:prstGeom>
        </p:spPr>
      </p:pic>
    </p:spTree>
    <p:extLst>
      <p:ext uri="{BB962C8B-B14F-4D97-AF65-F5344CB8AC3E}">
        <p14:creationId xmlns:p14="http://schemas.microsoft.com/office/powerpoint/2010/main" val="25936517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0F98136B-06FE-449C-A618-6D1B7CA1FB1B}"/>
              </a:ext>
            </a:extLst>
          </p:cNvPr>
          <p:cNvSpPr>
            <a:spLocks noGrp="1"/>
          </p:cNvSpPr>
          <p:nvPr>
            <p:ph type="title"/>
          </p:nvPr>
        </p:nvSpPr>
        <p:spPr/>
        <p:txBody>
          <a:bodyPr/>
          <a:lstStyle/>
          <a:p>
            <a:r>
              <a:rPr lang="en-US" dirty="0"/>
              <a:t>Promotional meaning</a:t>
            </a:r>
            <a:endParaRPr lang="th-TH" b="1" dirty="0">
              <a:solidFill>
                <a:srgbClr val="FF0000"/>
              </a:solidFill>
            </a:endParaRPr>
          </a:p>
        </p:txBody>
      </p:sp>
      <p:sp>
        <p:nvSpPr>
          <p:cNvPr id="3" name="ตัวแทนเนื้อหา 2">
            <a:extLst>
              <a:ext uri="{FF2B5EF4-FFF2-40B4-BE49-F238E27FC236}">
                <a16:creationId xmlns:a16="http://schemas.microsoft.com/office/drawing/2014/main" xmlns="" id="{490894D1-232B-4B25-AFBD-7F16137E9E60}"/>
              </a:ext>
            </a:extLst>
          </p:cNvPr>
          <p:cNvSpPr>
            <a:spLocks noGrp="1"/>
          </p:cNvSpPr>
          <p:nvPr>
            <p:ph idx="1"/>
          </p:nvPr>
        </p:nvSpPr>
        <p:spPr/>
        <p:txBody>
          <a:bodyPr>
            <a:normAutofit fontScale="92500" lnSpcReduction="20000"/>
          </a:bodyPr>
          <a:lstStyle/>
          <a:p>
            <a:r>
              <a:rPr lang="en-US" dirty="0"/>
              <a:t>Promotion means marketing promotional activities other than advertising. direct marketing Selling by Salesperson and public relations But sales promotions can't be the only marketing tool. generally used together with advertising direct marketing or selling by using a salesperson Promotion is an occasional event. to arouse interest Trial or final customer purchases Which promotion requires the sales staff of the business. Including marketing communications by increasing the value of products such as advertisements to know that there is a discount, exchange, giveaway, or sending salespeople to distribute products, products or services, sample homes, etc.</a:t>
            </a:r>
            <a:endParaRPr lang="th-TH" dirty="0"/>
          </a:p>
        </p:txBody>
      </p:sp>
    </p:spTree>
    <p:extLst>
      <p:ext uri="{BB962C8B-B14F-4D97-AF65-F5344CB8AC3E}">
        <p14:creationId xmlns:p14="http://schemas.microsoft.com/office/powerpoint/2010/main" val="34365676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1C6D7B29-4057-4C08-87DA-45D4C981E8D9}"/>
              </a:ext>
            </a:extLst>
          </p:cNvPr>
          <p:cNvSpPr>
            <a:spLocks noGrp="1"/>
          </p:cNvSpPr>
          <p:nvPr>
            <p:ph type="title"/>
          </p:nvPr>
        </p:nvSpPr>
        <p:spPr/>
        <p:txBody>
          <a:bodyPr>
            <a:normAutofit fontScale="90000"/>
          </a:bodyPr>
          <a:lstStyle/>
          <a:p>
            <a:r>
              <a:rPr lang="en-US" dirty="0"/>
              <a:t>The importance of sales promotion</a:t>
            </a:r>
            <a:endParaRPr lang="th-TH" b="1" dirty="0">
              <a:solidFill>
                <a:srgbClr val="FF0000"/>
              </a:solidFill>
            </a:endParaRPr>
          </a:p>
        </p:txBody>
      </p:sp>
      <p:sp>
        <p:nvSpPr>
          <p:cNvPr id="3" name="ตัวแทนเนื้อหา 2">
            <a:extLst>
              <a:ext uri="{FF2B5EF4-FFF2-40B4-BE49-F238E27FC236}">
                <a16:creationId xmlns:a16="http://schemas.microsoft.com/office/drawing/2014/main" xmlns="" id="{12731BBE-D333-4988-8D64-0EF3714DC257}"/>
              </a:ext>
            </a:extLst>
          </p:cNvPr>
          <p:cNvSpPr>
            <a:spLocks noGrp="1"/>
          </p:cNvSpPr>
          <p:nvPr>
            <p:ph idx="1"/>
          </p:nvPr>
        </p:nvSpPr>
        <p:spPr/>
        <p:txBody>
          <a:bodyPr/>
          <a:lstStyle/>
          <a:p>
            <a:r>
              <a:rPr lang="en-US" dirty="0"/>
              <a:t>Promotion is becoming more and more important. Because the market is not very different in product competition. Promotion is therefore the fastest way to increase sales for the company. The importance of current promotions can be divided into two aspects</a:t>
            </a:r>
            <a:r>
              <a:rPr lang="en-US" dirty="0" smtClean="0"/>
              <a:t>.</a:t>
            </a:r>
            <a:endParaRPr lang="th-TH" dirty="0"/>
          </a:p>
          <a:p>
            <a:pPr marL="0" indent="0">
              <a:buNone/>
            </a:pPr>
            <a:endParaRPr lang="th-TH" dirty="0"/>
          </a:p>
          <a:p>
            <a:pPr marL="0" indent="0">
              <a:buNone/>
            </a:pPr>
            <a:endParaRPr lang="th-TH" dirty="0"/>
          </a:p>
          <a:p>
            <a:pPr marL="0" indent="0">
              <a:buNone/>
            </a:pPr>
            <a:endParaRPr lang="th-TH" dirty="0"/>
          </a:p>
          <a:p>
            <a:pPr marL="0" indent="0">
              <a:buNone/>
            </a:pPr>
            <a:endParaRPr lang="th-TH" dirty="0"/>
          </a:p>
          <a:p>
            <a:pPr marL="0" indent="0">
              <a:buNone/>
            </a:pPr>
            <a:endParaRPr lang="th-TH" dirty="0"/>
          </a:p>
          <a:p>
            <a:pPr marL="0" indent="0">
              <a:buNone/>
            </a:pPr>
            <a:endParaRPr lang="th-TH" dirty="0"/>
          </a:p>
          <a:p>
            <a:pPr marL="0" indent="0">
              <a:buNone/>
            </a:pPr>
            <a:endParaRPr lang="th-TH" dirty="0"/>
          </a:p>
        </p:txBody>
      </p:sp>
    </p:spTree>
    <p:extLst>
      <p:ext uri="{BB962C8B-B14F-4D97-AF65-F5344CB8AC3E}">
        <p14:creationId xmlns:p14="http://schemas.microsoft.com/office/powerpoint/2010/main" val="4890290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r>
              <a:rPr lang="en-US" dirty="0"/>
              <a:t>side 1 </a:t>
            </a:r>
            <a:endParaRPr lang="en-US" dirty="0" smtClean="0"/>
          </a:p>
          <a:p>
            <a:r>
              <a:rPr lang="en-US" dirty="0" smtClean="0"/>
              <a:t>1</a:t>
            </a:r>
            <a:r>
              <a:rPr lang="en-US" dirty="0"/>
              <a:t>. Top management agrees that sales promotion is the most effective way to sell. 2. Production managers can use the promotion themselves. </a:t>
            </a:r>
            <a:endParaRPr lang="en-US" dirty="0" smtClean="0"/>
          </a:p>
          <a:p>
            <a:r>
              <a:rPr lang="en-US" dirty="0" smtClean="0"/>
              <a:t>3</a:t>
            </a:r>
            <a:r>
              <a:rPr lang="en-US" dirty="0"/>
              <a:t>. The production manager wants to sell products quickly.</a:t>
            </a:r>
            <a:endParaRPr lang="th-TH" dirty="0"/>
          </a:p>
        </p:txBody>
      </p:sp>
    </p:spTree>
    <p:extLst>
      <p:ext uri="{BB962C8B-B14F-4D97-AF65-F5344CB8AC3E}">
        <p14:creationId xmlns:p14="http://schemas.microsoft.com/office/powerpoint/2010/main" val="2237656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xmlns="" id="{4738C3F4-3C31-4495-9893-BD3DC6A42BB4}"/>
              </a:ext>
            </a:extLst>
          </p:cNvPr>
          <p:cNvSpPr>
            <a:spLocks noGrp="1"/>
          </p:cNvSpPr>
          <p:nvPr>
            <p:ph idx="1"/>
          </p:nvPr>
        </p:nvSpPr>
        <p:spPr>
          <a:xfrm>
            <a:off x="609600" y="838200"/>
            <a:ext cx="7202456" cy="4889296"/>
          </a:xfrm>
        </p:spPr>
        <p:txBody>
          <a:bodyPr>
            <a:normAutofit fontScale="70000" lnSpcReduction="20000"/>
          </a:bodyPr>
          <a:lstStyle/>
          <a:p>
            <a:endParaRPr lang="th-TH" dirty="0"/>
          </a:p>
          <a:p>
            <a:r>
              <a:rPr lang="en-US" dirty="0"/>
              <a:t>side 2 </a:t>
            </a:r>
            <a:endParaRPr lang="en-US" dirty="0" smtClean="0"/>
          </a:p>
          <a:p>
            <a:r>
              <a:rPr lang="en-US" dirty="0" smtClean="0"/>
              <a:t>1</a:t>
            </a:r>
            <a:r>
              <a:rPr lang="en-US" dirty="0"/>
              <a:t>. Nowadays, there are many products and services in the market. </a:t>
            </a:r>
            <a:endParaRPr lang="en-US" dirty="0" smtClean="0"/>
          </a:p>
          <a:p>
            <a:r>
              <a:rPr lang="en-US" dirty="0" smtClean="0"/>
              <a:t>2</a:t>
            </a:r>
            <a:r>
              <a:rPr lang="en-US" dirty="0"/>
              <a:t>. Competitors turn to pay more attention to sales promotions. </a:t>
            </a:r>
            <a:endParaRPr lang="en-US" dirty="0" smtClean="0"/>
          </a:p>
          <a:p>
            <a:r>
              <a:rPr lang="en-US" dirty="0" smtClean="0"/>
              <a:t>3</a:t>
            </a:r>
            <a:r>
              <a:rPr lang="en-US" dirty="0"/>
              <a:t>. Advertising is slower than promotion and advertising is more competitive. </a:t>
            </a:r>
            <a:endParaRPr lang="en-US" dirty="0" smtClean="0"/>
          </a:p>
          <a:p>
            <a:r>
              <a:rPr lang="en-US" dirty="0" smtClean="0"/>
              <a:t>4</a:t>
            </a:r>
            <a:r>
              <a:rPr lang="en-US" dirty="0"/>
              <a:t>. Bargaining power of the middleman is </a:t>
            </a:r>
            <a:r>
              <a:rPr lang="en-US" dirty="0" smtClean="0"/>
              <a:t>more</a:t>
            </a:r>
            <a:endParaRPr lang="th-TH" dirty="0" smtClean="0"/>
          </a:p>
          <a:p>
            <a:r>
              <a:rPr lang="en-US" dirty="0"/>
              <a:t>5. Sales in the form of all kinds of products. Make other retailers less attractive </a:t>
            </a:r>
            <a:endParaRPr lang="en-US" dirty="0" smtClean="0"/>
          </a:p>
          <a:p>
            <a:r>
              <a:rPr lang="en-US" dirty="0" smtClean="0"/>
              <a:t>6</a:t>
            </a:r>
            <a:r>
              <a:rPr lang="en-US" dirty="0"/>
              <a:t>. Sales promotion is a part of building a good relationship between companies. with intermediaries and consumers </a:t>
            </a:r>
            <a:endParaRPr lang="en-US" dirty="0" smtClean="0"/>
          </a:p>
          <a:p>
            <a:r>
              <a:rPr lang="en-US" dirty="0" smtClean="0"/>
              <a:t>7</a:t>
            </a:r>
            <a:r>
              <a:rPr lang="en-US" dirty="0"/>
              <a:t>. Promotion is a market test. and survey customers at the same time </a:t>
            </a:r>
            <a:endParaRPr lang="en-US" dirty="0" smtClean="0"/>
          </a:p>
          <a:p>
            <a:r>
              <a:rPr lang="en-US" dirty="0" smtClean="0"/>
              <a:t>8</a:t>
            </a:r>
            <a:r>
              <a:rPr lang="en-US" dirty="0"/>
              <a:t>. The current show floor arrangement is very important to consumers' purchasing decisions.</a:t>
            </a:r>
            <a:endParaRPr lang="th-TH" dirty="0"/>
          </a:p>
        </p:txBody>
      </p:sp>
    </p:spTree>
    <p:extLst>
      <p:ext uri="{BB962C8B-B14F-4D97-AF65-F5344CB8AC3E}">
        <p14:creationId xmlns:p14="http://schemas.microsoft.com/office/powerpoint/2010/main" val="13627589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Promotion Objectives</a:t>
            </a:r>
            <a:endParaRPr lang="th-TH" dirty="0"/>
          </a:p>
        </p:txBody>
      </p:sp>
      <p:sp>
        <p:nvSpPr>
          <p:cNvPr id="3" name="Content Placeholder 2"/>
          <p:cNvSpPr>
            <a:spLocks noGrp="1"/>
          </p:cNvSpPr>
          <p:nvPr>
            <p:ph idx="1"/>
          </p:nvPr>
        </p:nvSpPr>
        <p:spPr/>
        <p:txBody>
          <a:bodyPr/>
          <a:lstStyle/>
          <a:p>
            <a:r>
              <a:rPr lang="en-US" dirty="0"/>
              <a:t>Consumer-focused promotions And the promotion focuses on the middleman. It is an important tool that marketers use together. because they support each other and have a common goal that is to sell faster and more But if considering the specific objectives, each type has different characteristics as follows.</a:t>
            </a:r>
            <a:endParaRPr lang="th-TH" dirty="0"/>
          </a:p>
        </p:txBody>
      </p:sp>
    </p:spTree>
    <p:extLst>
      <p:ext uri="{BB962C8B-B14F-4D97-AF65-F5344CB8AC3E}">
        <p14:creationId xmlns:p14="http://schemas.microsoft.com/office/powerpoint/2010/main" val="1565803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52F76C28-5E2A-4696-91E6-2D3F77528692}"/>
              </a:ext>
            </a:extLst>
          </p:cNvPr>
          <p:cNvSpPr>
            <a:spLocks noGrp="1"/>
          </p:cNvSpPr>
          <p:nvPr>
            <p:ph type="title"/>
          </p:nvPr>
        </p:nvSpPr>
        <p:spPr/>
        <p:txBody>
          <a:bodyPr/>
          <a:lstStyle/>
          <a:p>
            <a:endParaRPr lang="th-TH" b="1" dirty="0">
              <a:solidFill>
                <a:srgbClr val="FF0000"/>
              </a:solidFill>
            </a:endParaRPr>
          </a:p>
        </p:txBody>
      </p:sp>
      <p:sp>
        <p:nvSpPr>
          <p:cNvPr id="3" name="ตัวแทนเนื้อหา 2">
            <a:extLst>
              <a:ext uri="{FF2B5EF4-FFF2-40B4-BE49-F238E27FC236}">
                <a16:creationId xmlns:a16="http://schemas.microsoft.com/office/drawing/2014/main" xmlns="" id="{FF70D494-B989-44BA-B853-45C5DCAA651F}"/>
              </a:ext>
            </a:extLst>
          </p:cNvPr>
          <p:cNvSpPr>
            <a:spLocks noGrp="1"/>
          </p:cNvSpPr>
          <p:nvPr>
            <p:ph idx="1"/>
          </p:nvPr>
        </p:nvSpPr>
        <p:spPr>
          <a:xfrm>
            <a:off x="1088685" y="1853755"/>
            <a:ext cx="7202456" cy="4199727"/>
          </a:xfrm>
        </p:spPr>
        <p:txBody>
          <a:bodyPr>
            <a:normAutofit fontScale="92500" lnSpcReduction="20000"/>
          </a:bodyPr>
          <a:lstStyle/>
          <a:p>
            <a:pPr marL="0" indent="0">
              <a:buNone/>
            </a:pPr>
            <a:endParaRPr lang="th-TH" b="0" i="0" dirty="0" smtClean="0">
              <a:solidFill>
                <a:srgbClr val="333333"/>
              </a:solidFill>
              <a:effectLst/>
              <a:latin typeface="Cordia New" panose="020B0304020202020204" pitchFamily="34" charset="-34"/>
            </a:endParaRPr>
          </a:p>
          <a:p>
            <a:pPr marL="0" indent="0">
              <a:buNone/>
            </a:pPr>
            <a:r>
              <a:rPr lang="en-US" dirty="0" smtClean="0"/>
              <a:t>Consumer </a:t>
            </a:r>
            <a:r>
              <a:rPr lang="en-US" dirty="0"/>
              <a:t>promotion objectives </a:t>
            </a:r>
            <a:endParaRPr lang="en-US" dirty="0" smtClean="0"/>
          </a:p>
          <a:p>
            <a:pPr marL="0" indent="0">
              <a:buNone/>
            </a:pPr>
            <a:r>
              <a:rPr lang="en-US" dirty="0" smtClean="0"/>
              <a:t>1.1 </a:t>
            </a:r>
            <a:r>
              <a:rPr lang="en-US" dirty="0"/>
              <a:t>To persuade consumers to try (and repeat) new products </a:t>
            </a:r>
            <a:endParaRPr lang="en-US" dirty="0" smtClean="0"/>
          </a:p>
          <a:p>
            <a:pPr marL="0" indent="0">
              <a:buNone/>
            </a:pPr>
            <a:r>
              <a:rPr lang="en-US" dirty="0" smtClean="0"/>
              <a:t>1.2 </a:t>
            </a:r>
            <a:r>
              <a:rPr lang="en-US" dirty="0"/>
              <a:t>To persuade consumers to continue to use the company's brand. </a:t>
            </a:r>
            <a:endParaRPr lang="en-US" dirty="0" smtClean="0"/>
          </a:p>
          <a:p>
            <a:pPr marL="0" indent="0">
              <a:buNone/>
            </a:pPr>
            <a:r>
              <a:rPr lang="en-US" dirty="0" smtClean="0"/>
              <a:t>1.3 </a:t>
            </a:r>
            <a:r>
              <a:rPr lang="en-US" dirty="0"/>
              <a:t>To increase the purchase and use of more products </a:t>
            </a:r>
            <a:endParaRPr lang="en-US" dirty="0" smtClean="0"/>
          </a:p>
          <a:p>
            <a:pPr marL="0" indent="0">
              <a:buNone/>
            </a:pPr>
            <a:r>
              <a:rPr lang="en-US" dirty="0" smtClean="0"/>
              <a:t>1.4 </a:t>
            </a:r>
            <a:r>
              <a:rPr lang="en-US" dirty="0"/>
              <a:t>To encourage consumers to buy other products as well </a:t>
            </a:r>
            <a:endParaRPr lang="en-US" dirty="0" smtClean="0"/>
          </a:p>
          <a:p>
            <a:pPr marL="0" indent="0">
              <a:buNone/>
            </a:pPr>
            <a:r>
              <a:rPr lang="en-US" dirty="0" smtClean="0"/>
              <a:t>1.5 </a:t>
            </a:r>
            <a:r>
              <a:rPr lang="en-US" dirty="0"/>
              <a:t>to help supplement the advertising workforce and marketing efforts to bring results faster.</a:t>
            </a:r>
            <a:endParaRPr lang="th-TH" dirty="0"/>
          </a:p>
        </p:txBody>
      </p:sp>
    </p:spTree>
    <p:extLst>
      <p:ext uri="{BB962C8B-B14F-4D97-AF65-F5344CB8AC3E}">
        <p14:creationId xmlns:p14="http://schemas.microsoft.com/office/powerpoint/2010/main" val="25841722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922A3A50-1A6E-4816-A131-B483CF6A9F8E}"/>
              </a:ext>
            </a:extLst>
          </p:cNvPr>
          <p:cNvSpPr>
            <a:spLocks noGrp="1"/>
          </p:cNvSpPr>
          <p:nvPr>
            <p:ph type="title"/>
          </p:nvPr>
        </p:nvSpPr>
        <p:spPr>
          <a:xfrm>
            <a:off x="1088685" y="1201272"/>
            <a:ext cx="7202456" cy="663389"/>
          </a:xfrm>
        </p:spPr>
        <p:txBody>
          <a:bodyPr>
            <a:normAutofit/>
          </a:bodyPr>
          <a:lstStyle/>
          <a:p>
            <a:r>
              <a:rPr lang="th-TH" sz="3200" b="1" i="0" dirty="0" smtClean="0">
                <a:solidFill>
                  <a:srgbClr val="333333"/>
                </a:solidFill>
                <a:effectLst/>
                <a:latin typeface="Arial" panose="020B0604020202020204" pitchFamily="34" charset="0"/>
                <a:cs typeface="+mn-cs"/>
              </a:rPr>
              <a:t>2</a:t>
            </a:r>
            <a:r>
              <a:rPr lang="th-TH" sz="3200" b="1" i="0" dirty="0" smtClean="0">
                <a:solidFill>
                  <a:srgbClr val="333333"/>
                </a:solidFill>
                <a:effectLst/>
                <a:cs typeface="+mn-cs"/>
              </a:rPr>
              <a:t>. </a:t>
            </a:r>
            <a:r>
              <a:rPr lang="en-US" sz="3200" b="1" i="0" dirty="0" smtClean="0">
                <a:solidFill>
                  <a:srgbClr val="333333"/>
                </a:solidFill>
                <a:effectLst/>
                <a:latin typeface="Arial" panose="020B0604020202020204" pitchFamily="34" charset="0"/>
                <a:cs typeface="+mn-cs"/>
              </a:rPr>
              <a:t>trade </a:t>
            </a:r>
            <a:r>
              <a:rPr lang="en-US" sz="3200" b="1" i="0" dirty="0">
                <a:solidFill>
                  <a:srgbClr val="333333"/>
                </a:solidFill>
                <a:effectLst/>
                <a:latin typeface="Arial" panose="020B0604020202020204" pitchFamily="34" charset="0"/>
                <a:cs typeface="+mn-cs"/>
              </a:rPr>
              <a:t>promotion </a:t>
            </a:r>
            <a:r>
              <a:rPr lang="en-US" sz="3200" b="1" i="0" dirty="0" smtClean="0">
                <a:solidFill>
                  <a:srgbClr val="333333"/>
                </a:solidFill>
                <a:effectLst/>
                <a:latin typeface="Arial" panose="020B0604020202020204" pitchFamily="34" charset="0"/>
                <a:cs typeface="+mn-cs"/>
              </a:rPr>
              <a:t>objectives</a:t>
            </a:r>
            <a:endParaRPr lang="th-TH" sz="3200" b="1" dirty="0">
              <a:cs typeface="+mn-cs"/>
            </a:endParaRPr>
          </a:p>
        </p:txBody>
      </p:sp>
      <p:sp>
        <p:nvSpPr>
          <p:cNvPr id="3" name="ตัวแทนเนื้อหา 2">
            <a:extLst>
              <a:ext uri="{FF2B5EF4-FFF2-40B4-BE49-F238E27FC236}">
                <a16:creationId xmlns:a16="http://schemas.microsoft.com/office/drawing/2014/main" xmlns="" id="{62A4C6D0-6CCC-4305-93D6-4C982CDC3E6A}"/>
              </a:ext>
            </a:extLst>
          </p:cNvPr>
          <p:cNvSpPr>
            <a:spLocks noGrp="1"/>
          </p:cNvSpPr>
          <p:nvPr>
            <p:ph idx="1"/>
          </p:nvPr>
        </p:nvSpPr>
        <p:spPr>
          <a:xfrm>
            <a:off x="1088685" y="1864660"/>
            <a:ext cx="7202456" cy="3601686"/>
          </a:xfrm>
        </p:spPr>
        <p:txBody>
          <a:bodyPr>
            <a:normAutofit fontScale="92500" lnSpcReduction="20000"/>
          </a:bodyPr>
          <a:lstStyle/>
          <a:p>
            <a:pPr marL="0" indent="0">
              <a:buNone/>
            </a:pPr>
            <a:endParaRPr lang="th-TH" b="0" i="0" dirty="0" smtClean="0">
              <a:solidFill>
                <a:srgbClr val="333333"/>
              </a:solidFill>
              <a:effectLst/>
              <a:latin typeface="Arial" panose="020B0604020202020204" pitchFamily="34" charset="0"/>
            </a:endParaRPr>
          </a:p>
          <a:p>
            <a:pPr marL="0" indent="0">
              <a:buNone/>
            </a:pPr>
            <a:r>
              <a:rPr lang="en-US" dirty="0"/>
              <a:t>2.1 To encourage retailers and wholesalers to remember the products to sell </a:t>
            </a:r>
            <a:endParaRPr lang="en-US" dirty="0" smtClean="0"/>
          </a:p>
          <a:p>
            <a:pPr marL="0" indent="0">
              <a:buNone/>
            </a:pPr>
            <a:r>
              <a:rPr lang="en-US" dirty="0" smtClean="0"/>
              <a:t>2.2 </a:t>
            </a:r>
            <a:r>
              <a:rPr lang="en-US" dirty="0"/>
              <a:t>To encourage retailers to help support products for special consumption or help support sales promotions to consumers as well. </a:t>
            </a:r>
            <a:endParaRPr lang="en-US" dirty="0" smtClean="0"/>
          </a:p>
          <a:p>
            <a:pPr marL="0" indent="0">
              <a:buNone/>
            </a:pPr>
            <a:r>
              <a:rPr lang="en-US" dirty="0" smtClean="0"/>
              <a:t>2.3 </a:t>
            </a:r>
            <a:r>
              <a:rPr lang="en-US" dirty="0"/>
              <a:t>To encourage suppliers to increase or decrease inventory levels</a:t>
            </a:r>
            <a:r>
              <a:rPr lang="en-US"/>
              <a:t>. </a:t>
            </a:r>
            <a:r>
              <a:rPr lang="en-US" smtClean="0"/>
              <a:t>2.4 </a:t>
            </a:r>
            <a:r>
              <a:rPr lang="en-US" dirty="0"/>
              <a:t>To build relationships between distributors with the sales staff of the company to be more tightly</a:t>
            </a:r>
            <a:endParaRPr lang="th-TH" dirty="0"/>
          </a:p>
        </p:txBody>
      </p:sp>
    </p:spTree>
    <p:extLst>
      <p:ext uri="{BB962C8B-B14F-4D97-AF65-F5344CB8AC3E}">
        <p14:creationId xmlns:p14="http://schemas.microsoft.com/office/powerpoint/2010/main" val="12643445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741</TotalTime>
  <Words>989</Words>
  <Application>Microsoft Office PowerPoint</Application>
  <PresentationFormat>On-screen Show (4:3)</PresentationFormat>
  <Paragraphs>83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Opulent</vt:lpstr>
      <vt:lpstr>AIM1202  Marketing Communication</vt:lpstr>
      <vt:lpstr>PowerPoint Presentation</vt:lpstr>
      <vt:lpstr>Promotional meaning</vt:lpstr>
      <vt:lpstr>The importance of sales promotion</vt:lpstr>
      <vt:lpstr>PowerPoint Presentation</vt:lpstr>
      <vt:lpstr>PowerPoint Presentation</vt:lpstr>
      <vt:lpstr>Promotion Objectives</vt:lpstr>
      <vt:lpstr>PowerPoint Presentation</vt:lpstr>
      <vt:lpstr>2. trade promotion objectives</vt:lpstr>
      <vt:lpstr>sales promotion strategy</vt:lpstr>
      <vt:lpstr>Promotion measurement and evaluation</vt:lpstr>
      <vt:lpstr>PowerPoint Presentation</vt:lpstr>
      <vt:lpstr>Promotion Case Studies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สัมมนาการโฆษณา Seminar inAdvertising CAD4902</dc:title>
  <dc:creator>HOME</dc:creator>
  <cp:lastModifiedBy>TAO</cp:lastModifiedBy>
  <cp:revision>98</cp:revision>
  <dcterms:created xsi:type="dcterms:W3CDTF">2012-10-31T06:48:48Z</dcterms:created>
  <dcterms:modified xsi:type="dcterms:W3CDTF">2022-12-27T09:05:08Z</dcterms:modified>
</cp:coreProperties>
</file>