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312" r:id="rId2"/>
    <p:sldId id="290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10" r:id="rId17"/>
    <p:sldId id="306" r:id="rId18"/>
    <p:sldId id="307" r:id="rId19"/>
    <p:sldId id="314" r:id="rId20"/>
    <p:sldId id="308" r:id="rId21"/>
    <p:sldId id="309" r:id="rId22"/>
    <p:sldId id="313" r:id="rId23"/>
    <p:sldId id="311" r:id="rId24"/>
    <p:sldId id="292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czgroup.co.th/%e0%b9%81%e0%b8%99%e0%b8%a7%e0%b8%84%e0%b8%b4%e0%b8%94%e0%b8%97%e0%b8%b2%e0%b8%87%e0%b8%81%e0%b8%b2%e0%b8%a3%e0%b8%95%e0%b8%a5%e0%b8%b2%e0%b8%94-7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h.wikipedia.org/wiki/%E0%B8%AD%E0%B8%B8%E0%B8%9B%E0%B8%AA%E0%B8%A3%E0%B8%A3%E0%B8%84" TargetMode="External"/><Relationship Id="rId3" Type="http://schemas.openxmlformats.org/officeDocument/2006/relationships/hyperlink" Target="http://th.wikipedia.org/wiki/%E0%B8%81%E0%B8%B2%E0%B8%A3%E0%B9%80%E0%B8%87%E0%B8%B4%E0%B8%99" TargetMode="External"/><Relationship Id="rId7" Type="http://schemas.openxmlformats.org/officeDocument/2006/relationships/hyperlink" Target="http://th.wikipedia.org/w/index.php?title=%E0%B9%82%E0%B8%AD%E0%B8%81%E0%B8%B2%E0%B8%AA&amp;action=edit&amp;redlink=1" TargetMode="External"/><Relationship Id="rId2" Type="http://schemas.openxmlformats.org/officeDocument/2006/relationships/hyperlink" Target="http://th.wikipedia.org/wiki/%E0%B8%9A%E0%B8%A3%E0%B8%B4%E0%B8%A9%E0%B8%B1%E0%B8%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wikipedia.org/w/index.php?title=%E0%B8%81%E0%B8%B2%E0%B8%A3%E0%B8%95%E0%B8%A5%E0%B8%B2%E0%B8%94&amp;action=edit&amp;redlink=1" TargetMode="External"/><Relationship Id="rId5" Type="http://schemas.openxmlformats.org/officeDocument/2006/relationships/hyperlink" Target="http://th.wikipedia.org/w/index.php?title=%E0%B8%97%E0%B8%A3%E0%B8%B1%E0%B8%9E%E0%B8%A2%E0%B8%B2%E0%B8%81%E0%B8%A3%E0%B8%9A%E0%B8%B8%E0%B8%84%E0%B8%84%E0%B8%A5&amp;action=edit&amp;redlink=1" TargetMode="External"/><Relationship Id="rId4" Type="http://schemas.openxmlformats.org/officeDocument/2006/relationships/hyperlink" Target="http://th.wikipedia.org/w/index.php?title=%E0%B8%81%E0%B8%B2%E0%B8%A3%E0%B8%9C%E0%B8%A5%E0%B8%B4%E0%B8%95&amp;action=edit&amp;redlink=1" TargetMode="Externa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5105400"/>
            <a:ext cx="3429000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 smtClean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 smtClean="0">
                <a:solidFill>
                  <a:schemeClr val="bg1"/>
                </a:solidFill>
                <a:hlinkClick r:id="rId2"/>
              </a:rPr>
              <a:t>isaritiaw@gmail.com</a:t>
            </a:r>
            <a:endParaRPr lang="th-TH" sz="25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500" b="1" dirty="0" smtClean="0">
                <a:solidFill>
                  <a:schemeClr val="bg1"/>
                </a:solidFill>
              </a:rPr>
              <a:t>MB. </a:t>
            </a:r>
            <a:r>
              <a:rPr lang="th-TH" sz="2500" b="1" dirty="0" smtClean="0">
                <a:solidFill>
                  <a:schemeClr val="bg1"/>
                </a:solidFill>
              </a:rPr>
              <a:t>086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358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3508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heiiat.or.th/media/km/thumbnail/20/90210141120/nw-9021014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895600" cy="2362200"/>
          </a:xfrm>
          <a:prstGeom prst="rect">
            <a:avLst/>
          </a:prstGeom>
          <a:noFill/>
        </p:spPr>
      </p:pic>
      <p:pic>
        <p:nvPicPr>
          <p:cNvPr id="31748" name="Picture 4" descr="http://www.oknation.net/blog/home/blog_data/202/31202/images/team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2819400" cy="23622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981200"/>
            <a:ext cx="586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14290"/>
            <a:ext cx="200980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Week 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43808" y="2074310"/>
            <a:ext cx="6017163" cy="284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th-TH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การสื่อสารการตลาดผ่านสื่อดิจิทัล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4400" dirty="0">
                <a:solidFill>
                  <a:schemeClr val="accent6"/>
                </a:solidFill>
              </a:rPr>
              <a:t>AIM3303</a:t>
            </a:r>
            <a:endParaRPr lang="th-TH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2075" tIns="46038" rIns="92075" bIns="46038" anchor="ctr"/>
          <a:lstStyle/>
          <a:p>
            <a:pPr algn="ctr" eaLnBrk="1" hangingPunct="1"/>
            <a:r>
              <a:rPr lang="en-US" dirty="0" smtClean="0"/>
              <a:t>TOWS Matrix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358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1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 smtClean="0"/>
              <a:t>หลังจากที่มีการประเมินสภาพแวดล้อมโดยการวิเคราะห์ให้เห็นถึงจุดแข็ง จุดอ่อน โอกาส และข้อจำกัดแล้ว</a:t>
            </a:r>
            <a:r>
              <a:rPr lang="en-US" b="1" dirty="0" smtClean="0"/>
              <a:t>   </a:t>
            </a:r>
            <a:r>
              <a:rPr lang="th-TH" b="1" dirty="0" smtClean="0"/>
              <a:t>ก็จะนำมาข้อมูลทั้งหมดมาวิเคราะห์ในรูปแบบความสัมพันธ์แบบแมตริกซ์โดยใช้ตารางที่เรียกว่า </a:t>
            </a:r>
            <a:r>
              <a:rPr lang="en-US" b="1" dirty="0" smtClean="0"/>
              <a:t>TOWS Matrix   </a:t>
            </a:r>
            <a:r>
              <a:rPr lang="th-TH" b="1" dirty="0" smtClean="0"/>
              <a:t>โดย</a:t>
            </a:r>
            <a:r>
              <a:rPr lang="en-US" b="1" dirty="0" smtClean="0"/>
              <a:t> TOWS Matrix </a:t>
            </a:r>
            <a:r>
              <a:rPr lang="th-TH" b="1" dirty="0" smtClean="0"/>
              <a:t>เป็นตารางการวิเคราะห์ที่นำข้อมูลที่ได้จากการวิเคราะห์จุดแข็ง จุดอ่อน โอกาส และข้อจำกัด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มาวิเคราะห์เพื่อกำหนดออกมาเป็นยุทธศาสตร์หรือกยุทธ์ประเภทต่าง ๆ</a:t>
            </a: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         </a:t>
            </a:r>
            <a:r>
              <a:rPr lang="th-TH" b="1" dirty="0" smtClean="0"/>
              <a:t>ในการนำเทคนิคที่เรียกว่า </a:t>
            </a:r>
            <a:r>
              <a:rPr lang="en-US" b="1" dirty="0" smtClean="0"/>
              <a:t>TOWS Matrix </a:t>
            </a:r>
            <a:r>
              <a:rPr lang="th-TH" b="1" dirty="0" smtClean="0"/>
              <a:t>มาใช้ในการวิเคราะห์เพื่อกำหนดยุทธศาสตร์และกลยุทธ์นั้น</a:t>
            </a:r>
            <a:r>
              <a:rPr lang="en-US" b="1" dirty="0" smtClean="0"/>
              <a:t> </a:t>
            </a:r>
            <a:r>
              <a:rPr lang="th-TH" b="1" dirty="0" smtClean="0"/>
              <a:t>จะมีขั้นตอนการดำเนินการที่สำคัญ</a:t>
            </a:r>
            <a:r>
              <a:rPr lang="en-US" b="1" dirty="0" smtClean="0"/>
              <a:t> 2 </a:t>
            </a:r>
            <a:r>
              <a:rPr lang="th-TH" b="1" dirty="0" smtClean="0"/>
              <a:t>ขั้นตอน ดังนี้</a:t>
            </a:r>
            <a:endParaRPr lang="en-US" dirty="0" smtClean="0"/>
          </a:p>
          <a:p>
            <a:r>
              <a:rPr lang="en-US" b="1" dirty="0" smtClean="0"/>
              <a:t>         1. </a:t>
            </a:r>
            <a:r>
              <a:rPr lang="th-TH" b="1" u="sng" dirty="0" smtClean="0"/>
              <a:t>การระบุจุดแข็ง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จุดอ่อน</a:t>
            </a:r>
            <a:r>
              <a:rPr lang="en-US" b="1" u="sng" dirty="0" smtClean="0"/>
              <a:t> </a:t>
            </a:r>
            <a:r>
              <a:rPr lang="th-TH" b="1" u="sng" dirty="0" smtClean="0"/>
              <a:t>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และข้อจำกัด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โดยที่การประเมินสภาพแวดล้อมที่เป็นการระบุให้เห็นถึงจุดแข็งและจุดอ่อนจะเป็นการประเมินภายในองค์การ ส่วนการประเมินสภาพแวดล้อมที่เป็นโอกาสและข้อจำกัดจะเป็นการประเมินภายนอกองค์การ</a:t>
            </a:r>
            <a:r>
              <a:rPr lang="en-US" b="1" dirty="0" smtClean="0"/>
              <a:t> </a:t>
            </a:r>
            <a:r>
              <a:rPr lang="th-TH" b="1" dirty="0" smtClean="0"/>
              <a:t>กล่าวได้ว่า ประสิทธิผลของการกำหนดกลยุทธ์ที่ใช้เทคนิค </a:t>
            </a:r>
            <a:r>
              <a:rPr lang="en-US" b="1" dirty="0" smtClean="0"/>
              <a:t>TOWS Matrix </a:t>
            </a:r>
            <a:r>
              <a:rPr lang="th-TH" b="1" dirty="0" smtClean="0"/>
              <a:t>นี้จะขึ้นอยู่กับความสามารถในการวิเคราะห์จุดแข็ง</a:t>
            </a:r>
            <a:r>
              <a:rPr lang="en-US" b="1" dirty="0" smtClean="0"/>
              <a:t> </a:t>
            </a:r>
            <a:r>
              <a:rPr lang="th-TH" b="1" dirty="0" smtClean="0"/>
              <a:t>จุดอ่อน</a:t>
            </a:r>
            <a:r>
              <a:rPr lang="en-US" b="1" dirty="0" smtClean="0"/>
              <a:t> </a:t>
            </a:r>
            <a:r>
              <a:rPr lang="th-TH" b="1" dirty="0" smtClean="0"/>
              <a:t>โอกาส</a:t>
            </a:r>
            <a:r>
              <a:rPr lang="en-US" b="1" dirty="0" smtClean="0"/>
              <a:t> </a:t>
            </a:r>
            <a:r>
              <a:rPr lang="th-TH" b="1" dirty="0" smtClean="0"/>
              <a:t>และข้อจำกัด ที่ละเอียดในทุกแง่มุม</a:t>
            </a:r>
            <a:r>
              <a:rPr lang="en-US" b="1" dirty="0" smtClean="0"/>
              <a:t> </a:t>
            </a:r>
            <a:r>
              <a:rPr lang="th-TH" b="1" dirty="0" smtClean="0"/>
              <a:t>เพราะถ้าวิเคราะห์ไม่ละเอียดหรือมองไม่ทุกแง่มุม</a:t>
            </a:r>
            <a:r>
              <a:rPr lang="en-US" b="1" dirty="0" smtClean="0"/>
              <a:t> </a:t>
            </a:r>
            <a:r>
              <a:rPr lang="th-TH" b="1" dirty="0" smtClean="0"/>
              <a:t>จะส่งผลทำให้การกำหนดกลยุทธ์ที่ออกมาจะขาดความแหลมคม</a:t>
            </a:r>
            <a:endParaRPr lang="en-US" dirty="0" smtClean="0"/>
          </a:p>
          <a:p>
            <a:r>
              <a:rPr lang="en-US" b="1" dirty="0" smtClean="0"/>
              <a:t>         2. </a:t>
            </a:r>
            <a:r>
              <a:rPr lang="th-TH" b="1" u="sng" dirty="0" smtClean="0"/>
              <a:t>การวิเคราะห์ความสัมพันธ์ระหว่างจุดแข็งกับโอกาส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จุดแข็งกับข้อจำกัด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จุดอ่อนกับโอกาส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และจุดอ่อนกับข้อจำกัด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ซึ่งผลของการวิเคราะห์ความสัมพันธ์ในข้อมูลแต่ละคู่ดังกล่าว</a:t>
            </a:r>
            <a:r>
              <a:rPr lang="en-US" b="1" dirty="0" smtClean="0"/>
              <a:t> </a:t>
            </a:r>
            <a:r>
              <a:rPr lang="th-TH" b="1" dirty="0" smtClean="0"/>
              <a:t>ทำให้เกิดยุทธ์ศาสตร์หรือกลยุทธ์สามารถแบ่งออกได้เป็น</a:t>
            </a:r>
            <a:r>
              <a:rPr lang="en-US" b="1" dirty="0" smtClean="0"/>
              <a:t> 4 </a:t>
            </a:r>
            <a:r>
              <a:rPr lang="th-TH" b="1" dirty="0" smtClean="0"/>
              <a:t>ประเภท คือ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กลยุทธ์เชิงรุก </a:t>
            </a:r>
            <a:r>
              <a:rPr lang="en-US" b="1" i="1" dirty="0" smtClean="0"/>
              <a:t>(SO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 </a:t>
            </a:r>
            <a:r>
              <a:rPr lang="th-TH" b="1" dirty="0" smtClean="0"/>
              <a:t>ได้มาจากการนำข้อมูลการประเมินสภาพแวดล้อมที่เป็นจุดแข็งและโอกาสมาพิจารณาร่วมกัน เพื่อที่จะนำมากำหนดเป็นยุทธ์ศาสตร์หรือกลยุทธ์ในเชิงรุก ตัวอย่าง กรมธนารักษ์ </a:t>
            </a:r>
            <a:r>
              <a:rPr lang="th-TH" b="1" dirty="0" smtClean="0">
                <a:solidFill>
                  <a:srgbClr val="FF0000"/>
                </a:solidFill>
              </a:rPr>
              <a:t>มีจุดแข็ง คือ ความสามารถในการผลิตเหรียญ</a:t>
            </a:r>
            <a:r>
              <a:rPr lang="en-US" b="1" dirty="0" smtClean="0">
                <a:solidFill>
                  <a:srgbClr val="FF0000"/>
                </a:solidFill>
              </a:rPr>
              <a:t> </a:t>
            </a:r>
            <a:r>
              <a:rPr lang="th-TH" b="1" dirty="0" smtClean="0">
                <a:solidFill>
                  <a:srgbClr val="FF0000"/>
                </a:solidFill>
              </a:rPr>
              <a:t>และมีโรงกษาปณ์ที่ทันสมัย</a:t>
            </a:r>
            <a:r>
              <a:rPr lang="en-US" b="1" dirty="0" smtClean="0"/>
              <a:t> </a:t>
            </a:r>
            <a:r>
              <a:rPr lang="th-TH" b="1" dirty="0" smtClean="0">
                <a:solidFill>
                  <a:srgbClr val="00B0F0"/>
                </a:solidFill>
              </a:rPr>
              <a:t>มีโอกาส คือ สามารถหารายได้จากการผลิตเหรียญได้</a:t>
            </a:r>
            <a:r>
              <a:rPr lang="en-US" b="1" dirty="0" smtClean="0">
                <a:solidFill>
                  <a:srgbClr val="00B0F0"/>
                </a:solidFill>
              </a:rPr>
              <a:t> </a:t>
            </a:r>
            <a:r>
              <a:rPr lang="th-TH" b="1" dirty="0" smtClean="0"/>
              <a:t>ทั้งหมดสามารถนำมากำหนดยุทธศาสตร์ในเชิงรุก คือ ยุทธศาสตร์การรับจ้างผลิตเหรียญทุกประเภททั้งในและต่างประเทศ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กลยุทธ์เชิงป้องกัน</a:t>
            </a:r>
            <a:r>
              <a:rPr lang="en-US" b="1" i="1" dirty="0" smtClean="0"/>
              <a:t> (ST Strategy)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ได้มาจากการนำข้อมูลการประเมินสภาพแวดล้อมที่เป็นจุดแข็งและข้อจำกัดมาพิจารณาร่วมกัน เพื่อที่จะนำมากำหนดเป็นยุทธ์ศาสตร์หรือกลยุทธ์ในเชิงป้องกัน ทั้งนี้เนื่องจากองค์การมีจุดแข็ง</a:t>
            </a:r>
            <a:r>
              <a:rPr lang="en-US" b="1" dirty="0" smtClean="0"/>
              <a:t> </a:t>
            </a:r>
            <a:r>
              <a:rPr lang="th-TH" b="1" dirty="0" smtClean="0"/>
              <a:t>ขณะเดียวกันองค์การก็เจอกับสภาพแวดล้อมที่เป็นข้อจำกัดจากภายนอกที่องค์การควบคุมไม่ได้</a:t>
            </a:r>
            <a:r>
              <a:rPr lang="en-US" b="1" dirty="0" smtClean="0"/>
              <a:t> </a:t>
            </a:r>
            <a:r>
              <a:rPr lang="th-TH" b="1" dirty="0" smtClean="0"/>
              <a:t>แต่องค์การสามารถใช้จุดแข็งที่มีอยู่ในการป้องกันข้อจำกัดที่มาจากภายนอกได้ ตัวอย่าง มหาวิทยาลัยสุโขทัยธรรมาธิราช มี</a:t>
            </a:r>
            <a:r>
              <a:rPr lang="th-TH" b="1" dirty="0" smtClean="0">
                <a:solidFill>
                  <a:srgbClr val="FF0000"/>
                </a:solidFill>
              </a:rPr>
              <a:t>จุดแข็ง คือ เป็นมหาวิทยาลัยที่เปิดโอกาสการศึกษาให้แก่ประชาชนทั่วประเทศ</a:t>
            </a:r>
            <a:r>
              <a:rPr lang="en-US" b="1" dirty="0" smtClean="0"/>
              <a:t> </a:t>
            </a:r>
            <a:r>
              <a:rPr lang="th-TH" b="1" dirty="0" smtClean="0">
                <a:solidFill>
                  <a:srgbClr val="00B0F0"/>
                </a:solidFill>
              </a:rPr>
              <a:t>ขณะเดียวกันมีข้อจำกัด คือ งบประมาณที่ได้รับการสนับสนุนจากภาครัฐมีไม่เพียงพอที่จะสามารถจัดตั้งหน่วยงานของตนเองอยู่ทุกจังหวัดทั่วประเทศได้</a:t>
            </a:r>
            <a:r>
              <a:rPr lang="en-US" b="1" dirty="0" smtClean="0">
                <a:solidFill>
                  <a:srgbClr val="00B0F0"/>
                </a:solidFill>
              </a:rPr>
              <a:t>  </a:t>
            </a:r>
            <a:r>
              <a:rPr lang="en-US" b="1" dirty="0" smtClean="0"/>
              <a:t>   </a:t>
            </a:r>
            <a:r>
              <a:rPr lang="th-TH" b="1" dirty="0" smtClean="0"/>
              <a:t>ทั้งหมดสามารถนำมากำหนดยุทธศาสตร์เชิงป้องกัน คือ ยุทธศาสตร์การสร้างความร่วมมือกับโรงเรียนในพื้นที่ทุกจังหวัดทั่วประเทศ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กลยุทธ์เชิงแก้ไข</a:t>
            </a:r>
            <a:r>
              <a:rPr lang="en-US" b="1" i="1" dirty="0" smtClean="0"/>
              <a:t> (WO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ได้มาจากการนำข้อมูลการประเมินสภาพแวดล้อมที่เป็นจุดอ่อนและโอกาสมาพิจารณาร่วมกัน เพื่อที่จะนำมากำหนดเป็นยุทธ์ศาสตร์หรือกลยุทธ์ในเชิงแก้ไข ทั้งนี้เนื่องจากองค์การมีโอกาสที่จะนำแนวคิดหรือวิธีใหม่ ๆ มาใช้ในการแก้ไขจุดอ่อนที่องค์การมีอยู่ได้ ตัวอย่าง</a:t>
            </a:r>
            <a:r>
              <a:rPr lang="en-US" b="1" dirty="0" smtClean="0"/>
              <a:t> </a:t>
            </a:r>
            <a:r>
              <a:rPr lang="th-TH" b="1" dirty="0" smtClean="0"/>
              <a:t>ระบบราชการมักมี</a:t>
            </a:r>
            <a:r>
              <a:rPr lang="th-TH" b="1" dirty="0" smtClean="0">
                <a:solidFill>
                  <a:srgbClr val="00B0F0"/>
                </a:solidFill>
              </a:rPr>
              <a:t>จุดอ่อน คือ มีขั้นตอนการทำงานที่ยาว ใช้เวลามาก</a:t>
            </a:r>
            <a:r>
              <a:rPr lang="en-US" b="1" dirty="0" smtClean="0">
                <a:solidFill>
                  <a:srgbClr val="00B0F0"/>
                </a:solidFill>
              </a:rPr>
              <a:t> </a:t>
            </a:r>
            <a:r>
              <a:rPr lang="th-TH" b="1" dirty="0" smtClean="0"/>
              <a:t>ขณะเดียวกันก็มี</a:t>
            </a:r>
            <a:r>
              <a:rPr lang="th-TH" b="1" dirty="0" smtClean="0">
                <a:solidFill>
                  <a:srgbClr val="FF0000"/>
                </a:solidFill>
              </a:rPr>
              <a:t>โอกาส คือ โอกาสของการนำเทคโนโลยีสารสนเทศและการสื่อสารมาใช้</a:t>
            </a:r>
            <a:r>
              <a:rPr lang="en-US" b="1" dirty="0" smtClean="0"/>
              <a:t> </a:t>
            </a:r>
            <a:r>
              <a:rPr lang="th-TH" b="1" dirty="0" smtClean="0"/>
              <a:t>ทั้งหมดสามารถนำมากำหนดยุทธศาสตร์เชิงแก้ไข คือ ยุทธศาสตร์การส่งเสริมให้มีการนำเทคโนโลยีสารสนเทศและการสื่อสารมาใช้ในการบริหารจัดการและในกระบวนการทำงานของราชการให้มากขึ้น</a:t>
            </a:r>
            <a:r>
              <a:rPr lang="en-US" b="1" dirty="0" smtClean="0"/>
              <a:t> (e-Administration)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กลยุทธ์เชิงรับ</a:t>
            </a:r>
            <a:r>
              <a:rPr lang="en-US" b="1" i="1" dirty="0" smtClean="0"/>
              <a:t> (WT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ได้มาจากการนำข้อมูลการประเมินสภาพแวดล้อมที่เป็นจุดอ่อนและข้อจำกัดมาพิจารณาร่วมกัน เพื่อที่จะนำมากำหนดเป็นยุทธ์ศาสตร์หรือกลยุทธ์ในเชิงรับ</a:t>
            </a:r>
            <a:r>
              <a:rPr lang="en-US" b="1" dirty="0" smtClean="0"/>
              <a:t> </a:t>
            </a:r>
            <a:r>
              <a:rPr lang="th-TH" b="1" dirty="0" smtClean="0"/>
              <a:t>ทั้งนี้เนื่องจากองค์การเผชิญกับทั้งจุดอ่อนและข้อจำกัดภายนอกที่องค์การไม่สามารถควบคุมได้ ตัวอย่าง ประเทศไทย </a:t>
            </a:r>
            <a:r>
              <a:rPr lang="th-TH" b="1" dirty="0" smtClean="0">
                <a:solidFill>
                  <a:srgbClr val="FF0000"/>
                </a:solidFill>
              </a:rPr>
              <a:t>จุดอ่อน คือ ต้องนำเข้าน้ำมันดิบจากต่างประเทศ</a:t>
            </a:r>
            <a:r>
              <a:rPr lang="en-US" b="1" dirty="0" smtClean="0"/>
              <a:t> </a:t>
            </a:r>
            <a:r>
              <a:rPr lang="th-TH" b="1" dirty="0" smtClean="0"/>
              <a:t>ประกอบกับพบ</a:t>
            </a:r>
            <a:r>
              <a:rPr lang="th-TH" b="1" dirty="0" smtClean="0">
                <a:solidFill>
                  <a:srgbClr val="00B0F0"/>
                </a:solidFill>
              </a:rPr>
              <a:t>ข้อจำกัด คือ ราคาน้ำมันในตลาดโลกเพิ่มขึ้นอย่างมาก</a:t>
            </a:r>
            <a:r>
              <a:rPr lang="en-US" b="1" dirty="0" smtClean="0"/>
              <a:t> </a:t>
            </a:r>
            <a:r>
              <a:rPr lang="th-TH" b="1" dirty="0" smtClean="0"/>
              <a:t>ทั้งหมดนำมากำหนดยุทธศาสตร์ในเชิงรับ คือ ยุทธศาสตร์การรณรงค์ประหยัดพลังงานทั่วประเทศอย่างจริงจัง และยุทธศาสตร์การหาพลังงานทดแทนที่นำทรัพยากรธรรมชาติในประเทศที่มีอยู่มาใช้มากขึ้น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Life Cycle</a:t>
            </a:r>
            <a:endParaRPr lang="en-US" dirty="0"/>
          </a:p>
        </p:txBody>
      </p:sp>
      <p:pic>
        <p:nvPicPr>
          <p:cNvPr id="4" name="Picture 2" descr="https://encrypted-tbn0.gstatic.com/images?q=tbn:ANd9GcR83dH30C2hA3P1MnhaAap-9yru7gBLGaGBekgUfUQLSOv3d9a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4876800" cy="4191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4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 Positioning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randgrap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745" y="1882775"/>
            <a:ext cx="5982510" cy="4572000"/>
          </a:xfrm>
        </p:spPr>
      </p:pic>
    </p:spTree>
    <p:extLst>
      <p:ext uri="{BB962C8B-B14F-4D97-AF65-F5344CB8AC3E}">
        <p14:creationId xmlns:p14="http://schemas.microsoft.com/office/powerpoint/2010/main" val="745275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 Positioning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rand-positioning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05000"/>
            <a:ext cx="5642264" cy="4572000"/>
          </a:xfrm>
        </p:spPr>
      </p:pic>
    </p:spTree>
    <p:extLst>
      <p:ext uri="{BB962C8B-B14F-4D97-AF65-F5344CB8AC3E}">
        <p14:creationId xmlns:p14="http://schemas.microsoft.com/office/powerpoint/2010/main" val="374302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รองเท้ากีฬา </a:t>
            </a:r>
            <a:r>
              <a:rPr lang="en-US" dirty="0" smtClean="0"/>
              <a:t>Nike </a:t>
            </a:r>
          </a:p>
          <a:p>
            <a:r>
              <a:rPr lang="en-US" dirty="0" smtClean="0"/>
              <a:t>1. </a:t>
            </a:r>
            <a:r>
              <a:rPr lang="th-TH" dirty="0" smtClean="0"/>
              <a:t>เบาสบาย</a:t>
            </a:r>
          </a:p>
          <a:p>
            <a:r>
              <a:rPr lang="en-US" dirty="0" smtClean="0"/>
              <a:t>2. </a:t>
            </a:r>
            <a:r>
              <a:rPr lang="th-TH" dirty="0" smtClean="0"/>
              <a:t>ดีไซน์สวย</a:t>
            </a:r>
          </a:p>
          <a:p>
            <a:r>
              <a:rPr lang="en-US" dirty="0" smtClean="0"/>
              <a:t>3. </a:t>
            </a:r>
            <a:r>
              <a:rPr lang="th-TH" dirty="0" smtClean="0"/>
              <a:t>ราคาคุ้มค่า</a:t>
            </a:r>
          </a:p>
          <a:p>
            <a:r>
              <a:rPr lang="en-US" dirty="0" smtClean="0"/>
              <a:t>4. </a:t>
            </a:r>
            <a:r>
              <a:rPr lang="th-TH" dirty="0" smtClean="0"/>
              <a:t>ใส่แล้วไม่อับชื้น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คุณสมบัติของสินค้า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849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50498"/>
              </p:ext>
            </p:extLst>
          </p:nvPr>
        </p:nvGraphicFramePr>
        <p:xfrm>
          <a:off x="1547664" y="1628800"/>
          <a:ext cx="6515100" cy="999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2580"/>
                <a:gridCol w="4922520"/>
              </a:tblGrid>
              <a:tr h="40640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cs typeface="+mn-cs"/>
                        </a:rPr>
                        <a:t>สัปดาห์ที่</a:t>
                      </a:r>
                      <a:endParaRPr lang="en-US" sz="3200" dirty="0">
                        <a:effectLst/>
                        <a:latin typeface="TH SarabunPSK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cs typeface="+mn-cs"/>
                        </a:rPr>
                        <a:t>หัวข้อ</a:t>
                      </a:r>
                      <a:r>
                        <a:rPr lang="en-US" sz="3200" dirty="0">
                          <a:effectLst/>
                          <a:cs typeface="+mn-cs"/>
                        </a:rPr>
                        <a:t>/</a:t>
                      </a:r>
                      <a:r>
                        <a:rPr lang="th-TH" sz="3200" dirty="0">
                          <a:effectLst/>
                          <a:cs typeface="+mn-cs"/>
                        </a:rPr>
                        <a:t>รายละเอียด</a:t>
                      </a:r>
                      <a:endParaRPr lang="en-US" sz="3200" dirty="0">
                        <a:effectLst/>
                        <a:latin typeface="TH SarabunPSK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797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 smtClean="0">
                          <a:effectLst/>
                          <a:latin typeface="TH Niramit AS"/>
                          <a:ea typeface="Times New Roman"/>
                          <a:cs typeface="+mn-cs"/>
                        </a:rPr>
                        <a:t>2</a:t>
                      </a:r>
                      <a:endParaRPr lang="en-US" sz="3200" dirty="0">
                        <a:effectLst/>
                        <a:latin typeface="Cambria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ความรู้พื้นฐานทางการสื่อสารการตลาด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dirty="0">
                        <a:effectLst/>
                        <a:latin typeface="Cambria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0104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Character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เพศ</a:t>
            </a:r>
          </a:p>
          <a:p>
            <a:r>
              <a:rPr lang="th-TH" dirty="0" smtClean="0"/>
              <a:t>อายุ</a:t>
            </a:r>
          </a:p>
          <a:p>
            <a:r>
              <a:rPr lang="th-TH" dirty="0" smtClean="0"/>
              <a:t>อาชีพ</a:t>
            </a:r>
          </a:p>
          <a:p>
            <a:r>
              <a:rPr lang="th-TH" dirty="0" smtClean="0"/>
              <a:t>รายได้</a:t>
            </a:r>
          </a:p>
          <a:p>
            <a:r>
              <a:rPr lang="th-TH" dirty="0" smtClean="0"/>
              <a:t>ลักษณะการดำเนินชีวิต </a:t>
            </a:r>
            <a:r>
              <a:rPr lang="en-US" dirty="0" smtClean="0"/>
              <a:t>Lifestyle  </a:t>
            </a:r>
            <a:r>
              <a:rPr lang="th-TH" dirty="0" smtClean="0"/>
              <a:t>จันทร์-ศุกร์ เสาร์-อาทิตย์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5645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แบ่งเป็นวัยทำงาน และวัหยุดเพราะดำเนินชีวิตต่างกัน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ศึกษากลุ่มเป้าหมายออกเป็นสินค้าที่เค้าใช้ในแต่ละกลุ่ม</a:t>
            </a:r>
          </a:p>
          <a:p>
            <a:r>
              <a:rPr lang="en-US" dirty="0" smtClean="0"/>
              <a:t>1</a:t>
            </a:r>
            <a:r>
              <a:rPr lang="th-TH" dirty="0" smtClean="0"/>
              <a:t>.</a:t>
            </a:r>
            <a:r>
              <a:rPr lang="en-US" dirty="0" smtClean="0"/>
              <a:t>Presenter</a:t>
            </a:r>
          </a:p>
          <a:p>
            <a:r>
              <a:rPr lang="en-US" dirty="0" smtClean="0"/>
              <a:t>2. </a:t>
            </a:r>
            <a:r>
              <a:rPr lang="th-TH" dirty="0" smtClean="0"/>
              <a:t>เสื้อ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th-TH" dirty="0" smtClean="0"/>
              <a:t>กางเกง หรือ กระโปรง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th-TH" dirty="0" smtClean="0"/>
              <a:t>กระเป๋า</a:t>
            </a:r>
            <a:endParaRPr lang="en-US" dirty="0" smtClean="0"/>
          </a:p>
          <a:p>
            <a:r>
              <a:rPr lang="en-US" dirty="0" smtClean="0"/>
              <a:t>5.</a:t>
            </a:r>
            <a:r>
              <a:rPr lang="th-TH" dirty="0" smtClean="0"/>
              <a:t> รองเท้า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th-TH" dirty="0" smtClean="0"/>
              <a:t>ฯลฯ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442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784531" cy="651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85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/>
              <a:t>งานเดี่ยว ส่งใน </a:t>
            </a:r>
            <a:r>
              <a:rPr lang="en-US" b="1" dirty="0" smtClean="0"/>
              <a:t>Class</a:t>
            </a:r>
            <a:r>
              <a:rPr lang="th-TH" b="1" dirty="0" smtClean="0"/>
              <a:t> </a:t>
            </a:r>
            <a:r>
              <a:rPr lang="en-US" b="1" dirty="0" smtClean="0"/>
              <a:t>Room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8500" y="1685861"/>
            <a:ext cx="65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จงศึกษาธุรกิจที่ตนเอง</a:t>
            </a:r>
            <a:r>
              <a:rPr lang="th-TH" dirty="0" smtClean="0"/>
              <a:t>สนใจที่เป็นสินค้าที่มีความเกี่ยวข้องกับดิจิทัล </a:t>
            </a:r>
            <a:r>
              <a:rPr lang="th-TH" dirty="0"/>
              <a:t>และมีข้อมูลมากพอต่อการวิเคราะห์ทั้ง</a:t>
            </a:r>
            <a:r>
              <a:rPr lang="th-TH" dirty="0" smtClean="0"/>
              <a:t>เทอม และ</a:t>
            </a:r>
            <a:r>
              <a:rPr lang="th-TH" dirty="0"/>
              <a:t>วิเคราะห์</a:t>
            </a:r>
          </a:p>
          <a:p>
            <a:r>
              <a:rPr lang="th-TH" dirty="0">
                <a:solidFill>
                  <a:srgbClr val="FF0000"/>
                </a:solidFill>
              </a:rPr>
              <a:t>1.  </a:t>
            </a:r>
            <a:r>
              <a:rPr lang="en-US" dirty="0">
                <a:solidFill>
                  <a:srgbClr val="FF0000"/>
                </a:solidFill>
              </a:rPr>
              <a:t>Marketing Mix </a:t>
            </a:r>
            <a:r>
              <a:rPr lang="th-TH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4P, 4C</a:t>
            </a:r>
            <a:r>
              <a:rPr lang="th-TH" dirty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2.  การวิเคราะห์สถานการณ์ในตลาด </a:t>
            </a:r>
            <a:r>
              <a:rPr lang="en-US" dirty="0">
                <a:solidFill>
                  <a:srgbClr val="FF0000"/>
                </a:solidFill>
              </a:rPr>
              <a:t>(Situation Analysis) 5 C’s </a:t>
            </a:r>
          </a:p>
          <a:p>
            <a:r>
              <a:rPr lang="th-TH" dirty="0">
                <a:solidFill>
                  <a:srgbClr val="FF0000"/>
                </a:solidFill>
              </a:rPr>
              <a:t>3. </a:t>
            </a:r>
            <a:r>
              <a:rPr lang="en-US" dirty="0">
                <a:solidFill>
                  <a:srgbClr val="FF0000"/>
                </a:solidFill>
              </a:rPr>
              <a:t> SWOT Analysis </a:t>
            </a:r>
            <a:r>
              <a:rPr lang="th-TH" dirty="0">
                <a:solidFill>
                  <a:srgbClr val="FF0000"/>
                </a:solidFill>
              </a:rPr>
              <a:t>และ </a:t>
            </a:r>
            <a:r>
              <a:rPr lang="en-US" dirty="0">
                <a:solidFill>
                  <a:srgbClr val="FF0000"/>
                </a:solidFill>
              </a:rPr>
              <a:t>TOWS Matrix</a:t>
            </a:r>
          </a:p>
          <a:p>
            <a:r>
              <a:rPr lang="th-TH" dirty="0">
                <a:solidFill>
                  <a:srgbClr val="FF0000"/>
                </a:solidFill>
              </a:rPr>
              <a:t>4.  </a:t>
            </a:r>
            <a:r>
              <a:rPr lang="en-US" dirty="0">
                <a:solidFill>
                  <a:srgbClr val="FF0000"/>
                </a:solidFill>
              </a:rPr>
              <a:t>Product Life Cycle </a:t>
            </a:r>
            <a:r>
              <a:rPr lang="th-TH" dirty="0">
                <a:solidFill>
                  <a:srgbClr val="FF0000"/>
                </a:solidFill>
              </a:rPr>
              <a:t>วงจรชีวิตผลิตภัณฑ์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5.  </a:t>
            </a:r>
            <a:r>
              <a:rPr lang="en-US" dirty="0">
                <a:solidFill>
                  <a:srgbClr val="FF0000"/>
                </a:solidFill>
              </a:rPr>
              <a:t>Brand Positioning</a:t>
            </a:r>
          </a:p>
          <a:p>
            <a:r>
              <a:rPr lang="th-TH" dirty="0">
                <a:solidFill>
                  <a:srgbClr val="FF0000"/>
                </a:solidFill>
              </a:rPr>
              <a:t>6.  </a:t>
            </a:r>
            <a:r>
              <a:rPr lang="en-US" dirty="0">
                <a:solidFill>
                  <a:srgbClr val="FF0000"/>
                </a:solidFill>
              </a:rPr>
              <a:t>Brand Character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23488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สรุปบทเรียนลงในสมุดจด</a:t>
            </a:r>
            <a:endParaRPr lang="th-TH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497462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smtClean="0"/>
              <a:t>งานเดี่ยว </a:t>
            </a:r>
            <a:br>
              <a:rPr lang="th-TH" smtClean="0"/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4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กลยุทธ์ส่วนประสมทางการตลาด</a:t>
            </a: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Marketing Mix Strategy</a:t>
            </a:r>
            <a:r>
              <a:rPr lang="en-US" sz="4000" dirty="0"/>
              <a:t/>
            </a:r>
            <a:br>
              <a:rPr lang="en-US" sz="4000" dirty="0"/>
            </a:br>
            <a:endParaRPr lang="th-TH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153400" cy="3429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sz="3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4P’s 			4C’s</a:t>
            </a:r>
          </a:p>
          <a:p>
            <a:pPr algn="l"/>
            <a:r>
              <a:rPr lang="en-US" sz="3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</a:t>
            </a:r>
            <a:endParaRPr lang="en-US" sz="36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Product			Consumer</a:t>
            </a:r>
            <a:endParaRPr lang="en-US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 			Cost    	    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Place 			Convenience</a:t>
            </a:r>
            <a:endParaRPr lang="en-US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Promotion		Communication</a:t>
            </a:r>
            <a:endParaRPr lang="th-TH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2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</a:p>
          <a:p>
            <a:pPr>
              <a:buNone/>
            </a:pPr>
            <a:r>
              <a:rPr lang="en-US" dirty="0" smtClean="0"/>
              <a:t>Function</a:t>
            </a:r>
            <a:r>
              <a:rPr lang="th-TH" dirty="0" smtClean="0"/>
              <a:t> –ปัจจัยพื้นฐาน หรือ</a:t>
            </a:r>
            <a:r>
              <a:rPr lang="en-US" dirty="0" smtClean="0"/>
              <a:t> Value – </a:t>
            </a:r>
            <a:r>
              <a:rPr lang="th-TH" dirty="0" smtClean="0"/>
              <a:t>คุณค่า</a:t>
            </a:r>
          </a:p>
          <a:p>
            <a:pPr>
              <a:buNone/>
            </a:pPr>
            <a:endParaRPr lang="th-TH" dirty="0"/>
          </a:p>
          <a:p>
            <a:r>
              <a:rPr lang="en-US" dirty="0" smtClean="0"/>
              <a:t>Promotion</a:t>
            </a:r>
          </a:p>
          <a:p>
            <a:pPr>
              <a:buNone/>
            </a:pPr>
            <a:r>
              <a:rPr lang="en-US" dirty="0" smtClean="0"/>
              <a:t>Above the line – Below the line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36847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hlinkClick r:id="rId2" tooltip="Permalink to แนวคิด ส่วนประสมทางการตลาดแบบ 7P"/>
              </a:rPr>
              <a:t>แนวคิด ส่วนประสมทางการตลาดแบบ 7</a:t>
            </a:r>
            <a:r>
              <a:rPr lang="en-US" b="1" dirty="0" smtClean="0">
                <a:hlinkClick r:id="rId2" tooltip="Permalink to แนวคิด ส่วนประสมทางการตลาดแบบ 7P"/>
              </a:rPr>
              <a:t>P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5" y="838200"/>
            <a:ext cx="87630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 smtClean="0"/>
              <a:t>1. </a:t>
            </a:r>
            <a:r>
              <a:rPr lang="en-US" sz="2000" b="1" dirty="0" smtClean="0"/>
              <a:t>Products</a:t>
            </a:r>
            <a:r>
              <a:rPr lang="th-TH" sz="2000" dirty="0"/>
              <a:t> </a:t>
            </a:r>
            <a:r>
              <a:rPr lang="th-TH" sz="2000" dirty="0" smtClean="0"/>
              <a:t>ผลิตภัณฑ์ สินค้า หรือ บริการ สำหรับตอบสนองความต้องการให้กับลูกค้า ซึ่งโดยทั่วไปแล้ว อาจแบ่งผลิตภัณฑ์ ออกได้เป็น 2 ลักษณะ ได้แก่ ผลิตภัณฑ์ที่อาจจับต้องได้ และ ผลิตภัณฑ์ที่จับต้องไม่ได้</a:t>
            </a:r>
          </a:p>
          <a:p>
            <a:pPr marL="0" indent="0">
              <a:buNone/>
            </a:pPr>
            <a:r>
              <a:rPr lang="th-TH" sz="2000" b="1" dirty="0" smtClean="0"/>
              <a:t>2. </a:t>
            </a:r>
            <a:r>
              <a:rPr lang="en-US" sz="2000" b="1" dirty="0" smtClean="0"/>
              <a:t>Price</a:t>
            </a:r>
            <a:r>
              <a:rPr lang="th-TH" sz="2000" dirty="0"/>
              <a:t> </a:t>
            </a:r>
            <a:r>
              <a:rPr lang="th-TH" sz="2000" dirty="0" smtClean="0"/>
              <a:t>ความเหมาะสมของราคา (</a:t>
            </a:r>
            <a:r>
              <a:rPr lang="en-US" sz="2000" dirty="0" smtClean="0"/>
              <a:t>Price) </a:t>
            </a:r>
            <a:r>
              <a:rPr lang="th-TH" sz="2000" dirty="0" smtClean="0"/>
              <a:t>ในตัวสินค้าและบริการ กับ คุณค่า (</a:t>
            </a:r>
            <a:r>
              <a:rPr lang="en-US" sz="2000" dirty="0" smtClean="0"/>
              <a:t>Value) </a:t>
            </a:r>
            <a:r>
              <a:rPr lang="th-TH" sz="2000" dirty="0" smtClean="0"/>
              <a:t>ที่ผู้ใช้บริการ หรือ ลูกค้าจะได้รับ ควรมีความสัมพันธ์กัน</a:t>
            </a:r>
          </a:p>
          <a:p>
            <a:pPr marL="0" indent="0">
              <a:buNone/>
            </a:pPr>
            <a:r>
              <a:rPr lang="th-TH" sz="2000" b="1" dirty="0" smtClean="0"/>
              <a:t>3. </a:t>
            </a:r>
            <a:r>
              <a:rPr lang="en-US" sz="2000" b="1" dirty="0" smtClean="0"/>
              <a:t>Place</a:t>
            </a:r>
            <a:r>
              <a:rPr lang="th-TH" sz="2000" dirty="0"/>
              <a:t> </a:t>
            </a:r>
            <a:r>
              <a:rPr lang="th-TH" sz="2000" dirty="0" smtClean="0"/>
              <a:t>สถานที่ในการนำเสนอ หรือ สำหรับใช้ในการขายสินค้า และ บริการ ควรเลือกทำเลที่ตั้ง หรือ ช่องทางในการขายสินค้า ให้ตรงกลุ่มเป้าหมายเรามากที่สุด สามารถเดินทางสัญจรได้อย่างสะดวกรวดเร็ว มีระบบการติดต่อสื่อสารที่ดีในบริเวณนั้นๆ</a:t>
            </a:r>
          </a:p>
          <a:p>
            <a:pPr marL="0" indent="0">
              <a:buNone/>
            </a:pPr>
            <a:r>
              <a:rPr lang="th-TH" sz="2000" b="1" dirty="0" smtClean="0"/>
              <a:t>4. </a:t>
            </a:r>
            <a:r>
              <a:rPr lang="en-US" sz="2000" b="1" dirty="0" smtClean="0"/>
              <a:t>Promotion</a:t>
            </a:r>
            <a:r>
              <a:rPr lang="th-TH" sz="2000" dirty="0"/>
              <a:t> </a:t>
            </a:r>
            <a:r>
              <a:rPr lang="th-TH" sz="2000" dirty="0" smtClean="0"/>
              <a:t>มีการส่งเสริมการตลาดในตัวผลิตภัณฑ์ ด้วยการจัดโปรโมชั่นส่งเสริมการขาย ซึ่งถือได้ว่าเป็นหัวใจหลักของการขายในขั้นต้นเลยก็ว่าได้</a:t>
            </a:r>
          </a:p>
          <a:p>
            <a:pPr marL="0" indent="0">
              <a:buNone/>
            </a:pPr>
            <a:r>
              <a:rPr lang="th-TH" sz="2000" b="1" dirty="0" smtClean="0"/>
              <a:t>5. </a:t>
            </a:r>
            <a:r>
              <a:rPr lang="en-US" sz="2000" b="1" dirty="0" smtClean="0"/>
              <a:t>People , Employee</a:t>
            </a:r>
            <a:r>
              <a:rPr lang="th-TH" sz="2000" dirty="0"/>
              <a:t> </a:t>
            </a:r>
            <a:r>
              <a:rPr lang="th-TH" sz="2000" dirty="0" smtClean="0"/>
              <a:t>ด้านบุคคล หรือ พนักงานขององค์กร จะต้องมีความสามารถในการตอบสนองผู้ใช้บริการ มีความคิดริเริ่มสร้างสรรค์  และ มีความสามารถในการแก้ปัญหาต่างๆ หรือ เพื่อการสร้างค่านิยมให้แก่องค์กร</a:t>
            </a:r>
          </a:p>
          <a:p>
            <a:pPr marL="0" indent="0">
              <a:buNone/>
            </a:pPr>
            <a:r>
              <a:rPr lang="th-TH" sz="2000" b="1" dirty="0" smtClean="0"/>
              <a:t>6. </a:t>
            </a:r>
            <a:r>
              <a:rPr lang="en-US" sz="2000" b="1" dirty="0" smtClean="0"/>
              <a:t>Physical  Evidence / Presentation</a:t>
            </a:r>
            <a:r>
              <a:rPr lang="th-TH" sz="2000" b="1" dirty="0" smtClean="0"/>
              <a:t> </a:t>
            </a:r>
            <a:r>
              <a:rPr lang="th-TH" sz="2000" dirty="0" smtClean="0"/>
              <a:t>เป็นการสร้างคุณภาพโดยรวมให้กับภาพลักษณ์ของสินค้าและบริการ รวมถึงทั้งด้านปรับปรุงคุณภาพทางกายภาพอื่นๆ อีกด้วย</a:t>
            </a:r>
          </a:p>
          <a:p>
            <a:pPr marL="0" indent="0">
              <a:buNone/>
            </a:pPr>
            <a:r>
              <a:rPr lang="th-TH" sz="2000" b="1" dirty="0" smtClean="0"/>
              <a:t>7. </a:t>
            </a:r>
            <a:r>
              <a:rPr lang="en-US" sz="2000" b="1" dirty="0" smtClean="0"/>
              <a:t>Process</a:t>
            </a:r>
            <a:r>
              <a:rPr lang="th-TH" sz="2000" b="1" dirty="0" smtClean="0"/>
              <a:t> </a:t>
            </a:r>
            <a:r>
              <a:rPr lang="th-TH" sz="2000" dirty="0" smtClean="0"/>
              <a:t>กระบวนการต่างๆ ในการจัดการด้านสินค้าและบริการ มีระเบียนข้อปฏิบัติที่ชัดเจนและรวดเร็ว เพื่อให้ผู้ใช้บริการเกิดความประทับใจ</a:t>
            </a:r>
          </a:p>
          <a:p>
            <a:pPr marL="0" indent="0">
              <a:buNone/>
            </a:pPr>
            <a:r>
              <a:rPr lang="th-TH" sz="2000" dirty="0" smtClean="0"/>
              <a:t>ซึ่งทั้งหมดนี้ก็คือรายละเอียดโดยย่อของส่วนประสมทางการตลาดแบบ </a:t>
            </a:r>
            <a:r>
              <a:rPr lang="th-TH" sz="2000" b="1" dirty="0" smtClean="0"/>
              <a:t>7</a:t>
            </a:r>
            <a:r>
              <a:rPr lang="en-US" sz="2000" b="1" dirty="0" smtClean="0"/>
              <a:t>P</a:t>
            </a:r>
            <a:r>
              <a:rPr lang="en-US" sz="2000" dirty="0" smtClean="0"/>
              <a:t> </a:t>
            </a:r>
            <a:r>
              <a:rPr lang="th-TH" sz="2000" dirty="0" smtClean="0"/>
              <a:t>นั้นเอง สำหรับนำไปปรับใช้กับหน่วยงานหรือองค์กรเพื่อให้เกิดประสิทธิภาพทางด้านสินค้าและบริการอย่างดีที่สุดในทุกด้านขององค์กร</a:t>
            </a:r>
          </a:p>
        </p:txBody>
      </p:sp>
    </p:spTree>
    <p:extLst>
      <p:ext uri="{BB962C8B-B14F-4D97-AF65-F5344CB8AC3E}">
        <p14:creationId xmlns:p14="http://schemas.microsoft.com/office/powerpoint/2010/main" val="78556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7630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การวิเคราะห์สถานการณ์ในตลาด</a:t>
            </a:r>
            <a:r>
              <a:rPr lang="th-TH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(Situation Analysis) 5 C’s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02688"/>
            <a:ext cx="8792792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(Company)</a:t>
            </a: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th-TH" sz="36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การวิเคราะห์คู่แข่งขันขององค์กร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(Competitor)</a:t>
            </a:r>
            <a:endParaRPr lang="th-TH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การวิเคราะห์ลูกค้าขององค์กร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(Consumer)</a:t>
            </a: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การวิเคราะห์พันธมิตรที่เอื้อต่อองค์กร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 (Collaborator)</a:t>
            </a: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การวิเคราะห์บริบทแวดล้อมที่เกี่ยวข้องกับองค์กร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(Context)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การเมือง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Political</a:t>
            </a:r>
            <a:r>
              <a:rPr lang="th-TH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เศรษฐกิจ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Economic</a:t>
            </a:r>
            <a:endParaRPr lang="th-TH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สังคม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Social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เทคโนโลยี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Technology</a:t>
            </a:r>
          </a:p>
          <a:p>
            <a:r>
              <a:rPr lang="th-TH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5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80px-SWOT_en_sv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5562600" cy="62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9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609600"/>
            <a:ext cx="64008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762000"/>
            <a:ext cx="5867400" cy="501675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คำว่า "สวอต" หรือ "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SWOT"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นั้นมาจากตัวย่อภาษาอังกฤษ 4 ตัว ไ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ด้แก่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Strengths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จุดเด่นหรือจุดแข็ง ซึ่งเป็นผลมาจากปัจจัยภายใน เป็นข้อดีที่เกิดจากสภาพแวดล้อมภายใน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2" tooltip="บริษัท"/>
              </a:rPr>
              <a:t>บริษัท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เช่น จุดแข็งด้านส่วนประสม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3" tooltip="การเงิน"/>
              </a:rPr>
              <a:t>การเงิน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4" tooltip="การผลิต (หน้านี้ไม่มี)"/>
              </a:rPr>
              <a:t>การผลิต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5" tooltip="ทรัพยากรบุคคล (หน้านี้ไม่มี)"/>
              </a:rPr>
              <a:t>ทรัพยากรบุคคล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บริษัทจะต้องใช้ประโยชน์จากจุดแข็งในการกำหนดกลยุทธ์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6" tooltip="การตลาด (หน้านี้ไม่มี)"/>
              </a:rPr>
              <a:t>การตลาด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W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Weaknesses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จุดด้อยหรือจุดอ่อน ซึ่งเป็นผลมาจากปัจจัยภายใน เป็นปัญหาหรือข้อบกพร่องที่เกิดจากสภาพแวดล้อมภายในต่างๆ ของบริษัท ซึ่งบริษัทจะต้องหาวิธีในการแก้ปัญหานั้น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O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Opportunities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7" tooltip="โอกาส (หน้านี้ไม่มี)"/>
              </a:rPr>
              <a:t>โอกาส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ซึ่งเกิดจากปัจจัยภายนอก เป็นผลจากการที่สภาพแวดล้อมภายนอกของบริษัทเอื้อประโยชน์หรือส่งเสริมการดำเนินงานขององค์กร โอกาสแตกต่างจากจุดแข็งตรงที่โอกาสนั้นเป็นผลมาจากสภาพแวดล้อมภายนอก แต่จุดแข็งนั้นเป็นผลมาจากสภาพแวดล้อมภายใน นักการตลาดที่ดีจะต้องเสาะแสวงหาโอกาสอยู่เสมอ และใช้ประโยชน์จากโอกาสนั้น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T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Threats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8" tooltip="อุปสรรค"/>
              </a:rPr>
              <a:t>อุปสรรค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ซึ่งเกิดจากปัจจัยภายนอก เป็นข้อจำกัดที่เกิดจากสภาพแวดล้อมภายนอก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ซึ่งธุรกิจจำเป็นต้องปรับกลยุทธ์การตลาดให้สอดคล้องและพยายามขจัดอุปสรรคต่างๆ ที่เกิดขึ้นให้ได้จริง</a:t>
            </a:r>
            <a:endParaRPr kumimoji="0" lang="th-TH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180px-SWOT_en_svg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533400"/>
            <a:ext cx="2652736" cy="299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5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236475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TOWS  Matrix </a:t>
            </a:r>
          </a:p>
          <a:p>
            <a:pPr>
              <a:defRPr/>
            </a:pPr>
            <a:r>
              <a:rPr lang="th-T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กลยุทธ์ขจัดจุดอ่อน เสริมจุดแข็ง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0"/>
            <a:ext cx="24176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TOWS Analysis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45060" name="TextBox 42"/>
          <p:cNvSpPr txBox="1">
            <a:spLocks noChangeArrowheads="1"/>
          </p:cNvSpPr>
          <p:nvPr/>
        </p:nvSpPr>
        <p:spPr bwMode="auto">
          <a:xfrm>
            <a:off x="239713" y="1541463"/>
            <a:ext cx="2098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SO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สร้างจุดแข็งต่อรองโอกาสทางธุรกิจ</a:t>
            </a:r>
          </a:p>
        </p:txBody>
      </p:sp>
      <p:sp>
        <p:nvSpPr>
          <p:cNvPr id="45061" name="TextBox 43"/>
          <p:cNvSpPr txBox="1">
            <a:spLocks noChangeArrowheads="1"/>
          </p:cNvSpPr>
          <p:nvPr/>
        </p:nvSpPr>
        <p:spPr bwMode="auto">
          <a:xfrm>
            <a:off x="7299325" y="15716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ST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ใช้จุดแข็งที่มีป้องกันภัยคุกคาม</a:t>
            </a:r>
          </a:p>
        </p:txBody>
      </p:sp>
      <p:sp>
        <p:nvSpPr>
          <p:cNvPr id="45062" name="TextBox 45"/>
          <p:cNvSpPr txBox="1">
            <a:spLocks noChangeArrowheads="1"/>
          </p:cNvSpPr>
          <p:nvPr/>
        </p:nvSpPr>
        <p:spPr bwMode="auto">
          <a:xfrm>
            <a:off x="214313" y="4000500"/>
            <a:ext cx="2252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OW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ใช้โอกาสที่มีเปลี่ยนจุดอ่อนเป็นจุดแข็ง</a:t>
            </a:r>
          </a:p>
        </p:txBody>
      </p:sp>
      <p:sp>
        <p:nvSpPr>
          <p:cNvPr id="45063" name="TextBox 46"/>
          <p:cNvSpPr txBox="1">
            <a:spLocks noChangeArrowheads="1"/>
          </p:cNvSpPr>
          <p:nvPr/>
        </p:nvSpPr>
        <p:spPr bwMode="auto">
          <a:xfrm>
            <a:off x="7500938" y="4000500"/>
            <a:ext cx="1417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WT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หาวิธีเอาตัวรอด</a:t>
            </a:r>
          </a:p>
        </p:txBody>
      </p:sp>
      <p:sp>
        <p:nvSpPr>
          <p:cNvPr id="51" name="วงรี 50"/>
          <p:cNvSpPr/>
          <p:nvPr/>
        </p:nvSpPr>
        <p:spPr>
          <a:xfrm>
            <a:off x="1500166" y="2285992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S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2" name="วงรี 51"/>
          <p:cNvSpPr/>
          <p:nvPr/>
        </p:nvSpPr>
        <p:spPr>
          <a:xfrm>
            <a:off x="3071802" y="571480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O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3" name="วงรี 52"/>
          <p:cNvSpPr/>
          <p:nvPr/>
        </p:nvSpPr>
        <p:spPr>
          <a:xfrm>
            <a:off x="5786446" y="571480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T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4" name="วงรี 53"/>
          <p:cNvSpPr/>
          <p:nvPr/>
        </p:nvSpPr>
        <p:spPr>
          <a:xfrm>
            <a:off x="1571604" y="4714884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W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4643438" y="1196975"/>
            <a:ext cx="0" cy="48244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1908175" y="4076700"/>
            <a:ext cx="5688013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Text Box 17"/>
          <p:cNvSpPr txBox="1">
            <a:spLocks noChangeArrowheads="1"/>
          </p:cNvSpPr>
          <p:nvPr/>
        </p:nvSpPr>
        <p:spPr bwMode="auto">
          <a:xfrm>
            <a:off x="4932363" y="4365625"/>
            <a:ext cx="244792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การลดต้นทุน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การสร้างพันธมิตรทางการค้า</a:t>
            </a:r>
          </a:p>
        </p:txBody>
      </p:sp>
      <p:sp>
        <p:nvSpPr>
          <p:cNvPr id="45071" name="Text Box 18"/>
          <p:cNvSpPr txBox="1">
            <a:spLocks noChangeArrowheads="1"/>
          </p:cNvSpPr>
          <p:nvPr/>
        </p:nvSpPr>
        <p:spPr bwMode="auto">
          <a:xfrm>
            <a:off x="2555875" y="4292600"/>
            <a:ext cx="16557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การเน้นการสร้างเอกลักษณ์ให้กับผู้มาใช้บริการ</a:t>
            </a:r>
          </a:p>
        </p:txBody>
      </p:sp>
      <p:sp>
        <p:nvSpPr>
          <p:cNvPr id="45072" name="Text Box 19"/>
          <p:cNvSpPr txBox="1">
            <a:spLocks noChangeArrowheads="1"/>
          </p:cNvSpPr>
          <p:nvPr/>
        </p:nvSpPr>
        <p:spPr bwMode="auto">
          <a:xfrm>
            <a:off x="4932363" y="1484313"/>
            <a:ext cx="2303462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ความแตกต่างที่เป็นตัวตน คือ การสร้างเอกลักษณ์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นำเสนอสินค้าและบริการเน้นการให้ความรู้ และตำนานของเสื้อผ้าเครื่องแต่งกาย</a:t>
            </a:r>
          </a:p>
        </p:txBody>
      </p:sp>
      <p:sp>
        <p:nvSpPr>
          <p:cNvPr id="45073" name="Text Box 20"/>
          <p:cNvSpPr txBox="1">
            <a:spLocks noChangeArrowheads="1"/>
          </p:cNvSpPr>
          <p:nvPr/>
        </p:nvSpPr>
        <p:spPr bwMode="auto">
          <a:xfrm>
            <a:off x="2411413" y="1341438"/>
            <a:ext cx="2376487" cy="268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>
                <a:latin typeface="Angsana New" pitchFamily="18" charset="-34"/>
              </a:rPr>
              <a:t>การเน้นการสร้างกลุ่มวัฒนธรรมของศูนย์ฯ (</a:t>
            </a:r>
            <a:r>
              <a:rPr lang="en-US" sz="2000">
                <a:latin typeface="Angsana New" pitchFamily="18" charset="-34"/>
              </a:rPr>
              <a:t>Community) </a:t>
            </a:r>
            <a:r>
              <a:rPr lang="th-TH" sz="2000">
                <a:latin typeface="Angsana New" pitchFamily="18" charset="-34"/>
              </a:rPr>
              <a:t>ที่เน้นการสร้างสรรค์เสื้อผ้าบ่งบอกความเป็นตัวตน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>
                <a:latin typeface="Angsana New" pitchFamily="18" charset="-34"/>
              </a:rPr>
              <a:t>การใช้ </a:t>
            </a:r>
            <a:r>
              <a:rPr lang="en-US" sz="2000">
                <a:latin typeface="Angsana New" pitchFamily="18" charset="-34"/>
              </a:rPr>
              <a:t>WWW. </a:t>
            </a:r>
            <a:r>
              <a:rPr lang="th-TH" sz="2000">
                <a:latin typeface="Angsana New" pitchFamily="18" charset="-34"/>
              </a:rPr>
              <a:t>ของศูนย์เพื่อเป็นสื่อกลางบอกเล่าไปยังกลุ่มลูกค้า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6488668"/>
            <a:ext cx="2133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ตัวอย่างการวิเคราะห์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758</Words>
  <Application>Microsoft Office PowerPoint</Application>
  <PresentationFormat>On-screen Show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PowerPoint Presentation</vt:lpstr>
      <vt:lpstr>PowerPoint Presentation</vt:lpstr>
      <vt:lpstr> กลยุทธ์ส่วนประสมทางการตลาด Marketing Mix Strategy </vt:lpstr>
      <vt:lpstr>PowerPoint Presentation</vt:lpstr>
      <vt:lpstr>แนวคิด ส่วนประสมทางการตลาดแบบ 7P </vt:lpstr>
      <vt:lpstr>PowerPoint Presentation</vt:lpstr>
      <vt:lpstr>PowerPoint Presentation</vt:lpstr>
      <vt:lpstr>PowerPoint Presentation</vt:lpstr>
      <vt:lpstr>PowerPoint Presentation</vt:lpstr>
      <vt:lpstr>TOWS Matrix</vt:lpstr>
      <vt:lpstr>PowerPoint Presentation</vt:lpstr>
      <vt:lpstr>กลยุทธ์เชิงรุก (SO Strategy) </vt:lpstr>
      <vt:lpstr>กลยุทธ์เชิงป้องกัน (ST Strategy)</vt:lpstr>
      <vt:lpstr>กลยุทธ์เชิงแก้ไข (WO Strategy) </vt:lpstr>
      <vt:lpstr>กลยุทธ์เชิงรับ (WT Strategy) </vt:lpstr>
      <vt:lpstr>Product Life Cycle</vt:lpstr>
      <vt:lpstr>Brand Positioning </vt:lpstr>
      <vt:lpstr>Brand Positioning </vt:lpstr>
      <vt:lpstr>คุณสมบัติของสินค้า</vt:lpstr>
      <vt:lpstr>Brand Character</vt:lpstr>
      <vt:lpstr>แบ่งเป็นวัยทำงาน และวัหยุดเพราะดำเนินชีวิตต่างกัน</vt:lpstr>
      <vt:lpstr>PowerPoint Presentation</vt:lpstr>
      <vt:lpstr> HOMEWORK งานเดี่ยว ส่งใน Class Room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พฤติกรรมผู้บริโภค 2(2-0-4)  (Consumer Behavior)</dc:title>
  <dc:creator>TAO</dc:creator>
  <cp:lastModifiedBy>TAO</cp:lastModifiedBy>
  <cp:revision>17</cp:revision>
  <dcterms:created xsi:type="dcterms:W3CDTF">2020-06-09T06:44:17Z</dcterms:created>
  <dcterms:modified xsi:type="dcterms:W3CDTF">2022-07-19T09:27:45Z</dcterms:modified>
</cp:coreProperties>
</file>