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handoutMasterIdLst>
    <p:handoutMasterId r:id="rId35"/>
  </p:handoutMasterIdLst>
  <p:sldIdLst>
    <p:sldId id="256" r:id="rId2"/>
    <p:sldId id="437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81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82" r:id="rId28"/>
    <p:sldId id="483" r:id="rId29"/>
    <p:sldId id="474" r:id="rId30"/>
    <p:sldId id="475" r:id="rId31"/>
    <p:sldId id="476" r:id="rId32"/>
    <p:sldId id="480" r:id="rId33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3250" autoAdjust="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72DB9-5821-4F01-8DB9-505BB3241A01}" type="datetimeFigureOut">
              <a:rPr lang="th-TH" smtClean="0"/>
              <a:t>20/01/65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27C07-221F-403C-ACA4-47E577A0B2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8453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DEAD-7080-4ECE-A6F0-17BFF46665C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3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1"/>
            <a:ext cx="7848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AIM1202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th-TH" dirty="0" smtClean="0">
                <a:solidFill>
                  <a:schemeClr val="accent6"/>
                </a:solidFill>
              </a:rPr>
              <a:t>หลักการ</a:t>
            </a:r>
            <a:r>
              <a:rPr lang="th-TH" dirty="0">
                <a:solidFill>
                  <a:schemeClr val="accent6"/>
                </a:solidFill>
              </a:rPr>
              <a:t>สื่อสาร</a:t>
            </a:r>
            <a:r>
              <a:rPr lang="th-TH" dirty="0" smtClean="0">
                <a:solidFill>
                  <a:schemeClr val="accent6"/>
                </a:solidFill>
              </a:rPr>
              <a:t>การตลาด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086-358-3508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</a:t>
            </a:r>
            <a:r>
              <a:rPr lang="en-US" b="1" dirty="0">
                <a:solidFill>
                  <a:schemeClr val="bg1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กระบวนการวางแผนการสื่อสารการตลาด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การวางแผนกลยุทธ์ในองค์กรจะประกอบไปด้วยแผน </a:t>
            </a:r>
            <a:r>
              <a:rPr lang="en-US" dirty="0"/>
              <a:t>4</a:t>
            </a:r>
            <a:r>
              <a:rPr lang="th-TH" dirty="0"/>
              <a:t> ระดับ ได้แก่ </a:t>
            </a:r>
            <a:endParaRPr lang="th-TH" dirty="0" smtClean="0"/>
          </a:p>
          <a:p>
            <a:r>
              <a:rPr lang="th-TH" dirty="0" smtClean="0"/>
              <a:t>ระดับ</a:t>
            </a:r>
            <a:r>
              <a:rPr lang="th-TH" dirty="0"/>
              <a:t>วิสัยทัศน์และพันธกิจ </a:t>
            </a:r>
            <a:endParaRPr lang="th-TH" dirty="0" smtClean="0"/>
          </a:p>
          <a:p>
            <a:r>
              <a:rPr lang="th-TH" dirty="0" smtClean="0"/>
              <a:t>ระดับ</a:t>
            </a:r>
            <a:r>
              <a:rPr lang="th-TH" dirty="0"/>
              <a:t>แผนธุรกิจ </a:t>
            </a:r>
            <a:endParaRPr lang="th-TH" dirty="0" smtClean="0"/>
          </a:p>
          <a:p>
            <a:r>
              <a:rPr lang="th-TH" dirty="0" smtClean="0"/>
              <a:t>ระดับ</a:t>
            </a:r>
            <a:r>
              <a:rPr lang="th-TH" dirty="0"/>
              <a:t>แผนการตลาด </a:t>
            </a:r>
            <a:endParaRPr lang="th-TH" dirty="0" smtClean="0"/>
          </a:p>
          <a:p>
            <a:r>
              <a:rPr lang="th-TH" dirty="0" smtClean="0"/>
              <a:t>ระดับ</a:t>
            </a:r>
            <a:r>
              <a:rPr lang="th-TH" dirty="0"/>
              <a:t>แผนการสื่อสารการตลาด </a:t>
            </a:r>
          </a:p>
        </p:txBody>
      </p:sp>
    </p:spTree>
    <p:extLst>
      <p:ext uri="{BB962C8B-B14F-4D97-AF65-F5344CB8AC3E}">
        <p14:creationId xmlns:p14="http://schemas.microsoft.com/office/powerpoint/2010/main" val="30889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กระบวนการวางแผนการสื่อสารการตลาด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การวิเคราะห์สถานการณ์</a:t>
            </a:r>
            <a:r>
              <a:rPr lang="th-TH" dirty="0"/>
              <a:t> ดังที่กล่าวไว้ในบทที่ </a:t>
            </a:r>
            <a:r>
              <a:rPr lang="en-US" dirty="0"/>
              <a:t>2 </a:t>
            </a:r>
            <a:r>
              <a:rPr lang="th-TH" dirty="0"/>
              <a:t>ในทฤษฎีการวิเคราะห์สถานการณ์ในตลาด </a:t>
            </a:r>
            <a:r>
              <a:rPr lang="en-US" dirty="0"/>
              <a:t>(Situation Analysis) 5 C’s </a:t>
            </a:r>
            <a:r>
              <a:rPr lang="th-TH" dirty="0"/>
              <a:t>ซึ่งประกอบด้วย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วิเคราะห์องค์กร (</a:t>
            </a:r>
            <a:r>
              <a:rPr lang="en-US" dirty="0"/>
              <a:t>Company) </a:t>
            </a:r>
            <a:endParaRPr lang="th-TH" dirty="0" smtClean="0"/>
          </a:p>
          <a:p>
            <a:r>
              <a:rPr lang="th-TH" dirty="0" smtClean="0"/>
              <a:t>กา</a:t>
            </a:r>
            <a:r>
              <a:rPr lang="th-TH" dirty="0"/>
              <a:t>รวิเคราห์คู่แข่งขันขององค์กร (</a:t>
            </a:r>
            <a:r>
              <a:rPr lang="en-US" dirty="0"/>
              <a:t>Competitor)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วิเคราะห์ลูกค้าขององค์กร (</a:t>
            </a:r>
            <a:r>
              <a:rPr lang="en-US" dirty="0"/>
              <a:t>Consumer)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วิเคราะห์พันธมิตรที่เอื้อต่อองค์กร</a:t>
            </a:r>
            <a:r>
              <a:rPr lang="en-US" dirty="0"/>
              <a:t> (Collaborator)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วิเคราะห์บริบทแวดล้อมที่เกี่ยวข้องกับองค์กร </a:t>
            </a:r>
            <a:r>
              <a:rPr lang="en-US" dirty="0"/>
              <a:t>(Context</a:t>
            </a:r>
            <a:r>
              <a:rPr lang="en-US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0576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การกำหนดวัตถุประสงค์การสื่อสารการตลาด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วัตถุประสงค์ในการสื่อสารการตลาดโดยทั่วไป ประกอบด้วย</a:t>
            </a:r>
            <a:endParaRPr lang="en-US" dirty="0"/>
          </a:p>
          <a:p>
            <a:r>
              <a:rPr lang="en-US" dirty="0"/>
              <a:t>1</a:t>
            </a:r>
            <a:r>
              <a:rPr lang="th-TH" dirty="0"/>
              <a:t>. การสร้างความรู้จัก </a:t>
            </a:r>
            <a:r>
              <a:rPr lang="en-US" dirty="0"/>
              <a:t>(Creating Awareness)</a:t>
            </a:r>
            <a:r>
              <a:rPr lang="th-TH" dirty="0"/>
              <a:t> </a:t>
            </a:r>
            <a:endParaRPr lang="en-US" dirty="0"/>
          </a:p>
          <a:p>
            <a:r>
              <a:rPr lang="en-US" dirty="0"/>
              <a:t>2</a:t>
            </a:r>
            <a:r>
              <a:rPr lang="th-TH" dirty="0"/>
              <a:t>. การสร้างความเข้าใจที่ดี</a:t>
            </a:r>
            <a:r>
              <a:rPr lang="en-US" dirty="0"/>
              <a:t> (Creating Understanding)</a:t>
            </a:r>
          </a:p>
          <a:p>
            <a:r>
              <a:rPr lang="en-US" dirty="0"/>
              <a:t>3</a:t>
            </a:r>
            <a:r>
              <a:rPr lang="th-TH" dirty="0"/>
              <a:t>. การเปลี่ยนทัศนคติและการรับรู้</a:t>
            </a:r>
            <a:r>
              <a:rPr lang="en-US" dirty="0"/>
              <a:t> (Creating Changes in Attitude and Perceptions)</a:t>
            </a:r>
          </a:p>
          <a:p>
            <a:r>
              <a:rPr lang="en-US" dirty="0"/>
              <a:t>4</a:t>
            </a:r>
            <a:r>
              <a:rPr lang="th-TH" dirty="0"/>
              <a:t>. การเปลี่ยนแปลงพฤติกรรม</a:t>
            </a:r>
            <a:r>
              <a:rPr lang="en-US" dirty="0"/>
              <a:t> (Creating Changes in Behavior)</a:t>
            </a:r>
          </a:p>
          <a:p>
            <a:r>
              <a:rPr lang="en-US" dirty="0"/>
              <a:t>5</a:t>
            </a:r>
            <a:r>
              <a:rPr lang="th-TH" dirty="0"/>
              <a:t>. การกระตุ้นให้ตัดสินใจซื้อ</a:t>
            </a:r>
            <a:r>
              <a:rPr lang="en-US" dirty="0"/>
              <a:t> (Reinforcing Previous Decisions and Attitudes)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213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925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การเลือกกลยุทธ์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การเลือกกลยุทธ์ข่าวสาร </a:t>
            </a:r>
            <a:r>
              <a:rPr lang="th-TH" dirty="0"/>
              <a:t>คือ การกำหนดว่า จะบอกอะไรให้กับกลุ่มเป้าหมายทราบเกี่ยวกับตัวสินค้า หรือองค์กร จากการศึกษาเรื่องการสร้างตราผลิตภัณฑ์ แนวคิดหลักการกำหนดข่าวสาร จึงควรเป็นไปตามตำแหน่งของตราผลิตภัณฑ์</a:t>
            </a:r>
            <a:r>
              <a:rPr lang="en-US" dirty="0"/>
              <a:t> (Brand Position) </a:t>
            </a:r>
            <a:r>
              <a:rPr lang="th-TH" dirty="0"/>
              <a:t>และบุคลิกภาพของตราผลิตภัณฑ์</a:t>
            </a:r>
            <a:r>
              <a:rPr lang="en-US" dirty="0"/>
              <a:t> (Brand Personality) </a:t>
            </a:r>
            <a:r>
              <a:rPr lang="th-TH" dirty="0"/>
              <a:t>ที่จะสื่อสารให้กลุ่มเป้าหมายรับรู้ และลักษณะของข่าวสารที่นำเสนอให้กลุ่มเป้าหมายที่แตกต่างกัน (ในกรณีที่มีกลุ่มเป้าหมายหลายกลุ่ม) อาจใช้ข้อความข่าวสารที่แตกต่างกันได้ เนื่องจากกลุ่มเป้าหมายแต่ละกลุ่มจะมีความต้องการที่ไม่เหมือนกันในด้านความรู้ ฐานะ เพศ วัย และการศึกษา โดยข่าวสารที่จะส่งให้กลุ่มเป้าหมายจะต้องมีความสม่ำเสมอในการสื่อสาร เพื่อสร้างเอกลักษณ์ทำการสื่อสาร </a:t>
            </a:r>
            <a:r>
              <a:rPr lang="en-US" dirty="0"/>
              <a:t>(Communication Identity) </a:t>
            </a:r>
            <a:r>
              <a:rPr lang="th-TH" dirty="0"/>
              <a:t>โดยให้เครื่องมือการสื่อสารการตลาดแต่ละประเภทสื่อให้กลุ่มเป้าหมายทราบ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901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การเลือกกลยุทธ์เครื่องมือ </a:t>
            </a:r>
            <a:r>
              <a:rPr lang="th-TH" dirty="0"/>
              <a:t>คือ ส่วนประสมการส่งเสริมการตลาดที่สำคัญๆ  ประกอบด้วยเครื่องมือ</a:t>
            </a:r>
            <a:r>
              <a:rPr lang="en-US" dirty="0"/>
              <a:t>  7</a:t>
            </a:r>
            <a:r>
              <a:rPr lang="th-TH" dirty="0"/>
              <a:t> ประการ </a:t>
            </a:r>
            <a:r>
              <a:rPr lang="th-TH" dirty="0" smtClean="0"/>
              <a:t>คือ</a:t>
            </a:r>
          </a:p>
          <a:p>
            <a:r>
              <a:rPr lang="th-TH" dirty="0" smtClean="0"/>
              <a:t>การ</a:t>
            </a:r>
            <a:r>
              <a:rPr lang="th-TH" dirty="0"/>
              <a:t>โฆษณา</a:t>
            </a:r>
            <a:r>
              <a:rPr lang="en-US" dirty="0"/>
              <a:t> 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ขายโดยใช้พนักงานขาย</a:t>
            </a:r>
            <a:r>
              <a:rPr lang="en-US" dirty="0"/>
              <a:t> 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ส่งเสริมการขาย</a:t>
            </a:r>
            <a:r>
              <a:rPr lang="en-US" dirty="0"/>
              <a:t> 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ให้ข่าวและการประชาสัมพันธ์</a:t>
            </a:r>
            <a:r>
              <a:rPr lang="en-US" dirty="0"/>
              <a:t>  </a:t>
            </a:r>
            <a:endParaRPr lang="th-TH" dirty="0" smtClean="0"/>
          </a:p>
          <a:p>
            <a:r>
              <a:rPr lang="th-TH" dirty="0" smtClean="0"/>
              <a:t>การตลาด</a:t>
            </a:r>
            <a:r>
              <a:rPr lang="th-TH" dirty="0"/>
              <a:t>ทางตรง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สื่อสารการตลาดผ่านสื่อดิจิทัล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สื่อสารการตลาดผ่านกิจกรรม</a:t>
            </a:r>
          </a:p>
        </p:txBody>
      </p:sp>
    </p:spTree>
    <p:extLst>
      <p:ext uri="{BB962C8B-B14F-4D97-AF65-F5344CB8AC3E}">
        <p14:creationId xmlns:p14="http://schemas.microsoft.com/office/powerpoint/2010/main" val="2733157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การเลือกการตั้งงบประมาณและระยะเวลา</a:t>
            </a:r>
            <a:r>
              <a:rPr lang="th-TH" dirty="0"/>
              <a:t>  </a:t>
            </a:r>
            <a:endParaRPr lang="en-US" dirty="0"/>
          </a:p>
          <a:p>
            <a:r>
              <a:rPr lang="th-TH" dirty="0"/>
              <a:t>งบประมาณมีความสำคัญต่อการเลือกใช้เครื่องมือสื่อสารการตลาด ในการกำหนดงบประมาณ อาจขึ้นอยู่กับวัตถุประสงค์ของการตลาด นโยบายของบริษัท และสภาพการแข่งขันเป็นหลักสำหรับรายละเอียดของการกำหนดประเด็นการสื่อสารการตลาด</a:t>
            </a:r>
          </a:p>
        </p:txBody>
      </p:sp>
    </p:spTree>
    <p:extLst>
      <p:ext uri="{BB962C8B-B14F-4D97-AF65-F5344CB8AC3E}">
        <p14:creationId xmlns:p14="http://schemas.microsoft.com/office/powerpoint/2010/main" val="4028089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การดำเนินงานตามกลยุทธ์</a:t>
            </a:r>
            <a:endParaRPr lang="en-US" dirty="0"/>
          </a:p>
          <a:p>
            <a:r>
              <a:rPr lang="en-US" b="1" dirty="0"/>
              <a:t>	</a:t>
            </a:r>
            <a:r>
              <a:rPr lang="th-TH" dirty="0"/>
              <a:t>การดำเนินงานตามกลยุทธ์ จะต้องกำหนดเป็นแผน และการดำเนินงาน ได้แก่ </a:t>
            </a:r>
            <a:endParaRPr lang="en-US" dirty="0"/>
          </a:p>
          <a:p>
            <a:r>
              <a:rPr lang="en-US" b="1" dirty="0" smtClean="0"/>
              <a:t>1.</a:t>
            </a:r>
            <a:r>
              <a:rPr lang="th-TH" b="1" dirty="0" smtClean="0"/>
              <a:t> </a:t>
            </a:r>
            <a:r>
              <a:rPr lang="th-TH" b="1" dirty="0"/>
              <a:t>กำหนดรายละเอียดของแผนงานการสื่อสาร</a:t>
            </a:r>
            <a:r>
              <a:rPr lang="th-TH" dirty="0"/>
              <a:t> ซึ่งประกอบด้วย ประเภทของสื่อที่ใช้ วันเวลา ขนาด และกระบวนการผลิตชิ้นงาน</a:t>
            </a:r>
            <a:endParaRPr lang="en-US" dirty="0"/>
          </a:p>
          <a:p>
            <a:r>
              <a:rPr lang="en-US" b="1" dirty="0" smtClean="0"/>
              <a:t>2.</a:t>
            </a:r>
            <a:r>
              <a:rPr lang="th-TH" b="1" dirty="0" smtClean="0"/>
              <a:t> </a:t>
            </a:r>
            <a:r>
              <a:rPr lang="th-TH" b="1" dirty="0"/>
              <a:t>มีความมั่นใจว่าองค์ประกอบต่างๆ</a:t>
            </a:r>
            <a:r>
              <a:rPr lang="th-TH" dirty="0"/>
              <a:t>  ในการสื่อสาร สามารถดำเนินการได้ และมีการมอบหมายหน้าที่ให้แก่บุคลากรที่เกี่ยวข้อง</a:t>
            </a:r>
            <a:endParaRPr lang="en-US" dirty="0"/>
          </a:p>
          <a:p>
            <a:r>
              <a:rPr lang="en-US" b="1" dirty="0" smtClean="0"/>
              <a:t>3.</a:t>
            </a:r>
            <a:r>
              <a:rPr lang="th-TH" b="1" dirty="0" smtClean="0"/>
              <a:t> </a:t>
            </a:r>
            <a:r>
              <a:rPr lang="th-TH" b="1" dirty="0"/>
              <a:t>ควบคุมกลุ่มผู้เกี่ยวข้องและกิจกรรมต่างๆ</a:t>
            </a:r>
            <a:r>
              <a:rPr lang="th-TH" dirty="0"/>
              <a:t> ว่ามีการดำเนินการที่ถูกต้อง ในการปฏิบัติควรมีการเผื่อเวลา   </a:t>
            </a:r>
            <a:r>
              <a:rPr lang="en-US" dirty="0"/>
              <a:t>(Lead Time)   </a:t>
            </a:r>
            <a:r>
              <a:rPr lang="th-TH" dirty="0"/>
              <a:t>ในการดำเนินกิจกรรมต่างๆ   ด้วย    เพื่อไม่ให้</a:t>
            </a:r>
            <a:r>
              <a:rPr lang="th-TH" dirty="0" smtClean="0"/>
              <a:t>เกิดปัญหา</a:t>
            </a:r>
            <a:r>
              <a:rPr lang="th-TH" dirty="0"/>
              <a:t>และข้อขัดแย้งจากการทำงาน </a:t>
            </a:r>
          </a:p>
        </p:txBody>
      </p:sp>
    </p:spTree>
    <p:extLst>
      <p:ext uri="{BB962C8B-B14F-4D97-AF65-F5344CB8AC3E}">
        <p14:creationId xmlns:p14="http://schemas.microsoft.com/office/powerpoint/2010/main" val="3573060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การวัดและการประเมินผลการส่งเสริมการตลาด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ประเมินตาม</a:t>
            </a:r>
            <a:r>
              <a:rPr lang="th-TH" dirty="0"/>
              <a:t>ประเภทของกลยุทธ์การสื่อสาร</a:t>
            </a:r>
            <a:r>
              <a:rPr lang="th-TH" dirty="0" smtClean="0"/>
              <a:t>การตลาด</a:t>
            </a:r>
          </a:p>
          <a:p>
            <a:pPr marL="0" indent="0">
              <a:buNone/>
            </a:pPr>
            <a:r>
              <a:rPr lang="th-TH" dirty="0" smtClean="0"/>
              <a:t>ประกอบด้วย</a:t>
            </a:r>
            <a:r>
              <a:rPr lang="th-TH" dirty="0"/>
              <a:t>เครื่องมือ</a:t>
            </a:r>
            <a:r>
              <a:rPr lang="en-US" dirty="0"/>
              <a:t>  7</a:t>
            </a:r>
            <a:r>
              <a:rPr lang="th-TH" dirty="0"/>
              <a:t> ประการ คือ</a:t>
            </a:r>
          </a:p>
          <a:p>
            <a:r>
              <a:rPr lang="th-TH" dirty="0"/>
              <a:t>การโฆษณา</a:t>
            </a:r>
            <a:r>
              <a:rPr lang="en-US" dirty="0"/>
              <a:t>  </a:t>
            </a:r>
            <a:endParaRPr lang="th-TH" dirty="0"/>
          </a:p>
          <a:p>
            <a:r>
              <a:rPr lang="th-TH" dirty="0"/>
              <a:t>การขายโดยใช้พนักงานขาย</a:t>
            </a:r>
            <a:r>
              <a:rPr lang="en-US" dirty="0"/>
              <a:t>  </a:t>
            </a:r>
            <a:endParaRPr lang="th-TH" dirty="0"/>
          </a:p>
          <a:p>
            <a:r>
              <a:rPr lang="th-TH" dirty="0"/>
              <a:t>การส่งเสริมการขาย</a:t>
            </a:r>
            <a:r>
              <a:rPr lang="en-US" dirty="0"/>
              <a:t>  </a:t>
            </a:r>
            <a:endParaRPr lang="th-TH" dirty="0"/>
          </a:p>
          <a:p>
            <a:r>
              <a:rPr lang="th-TH" dirty="0"/>
              <a:t>การให้ข่าวและการประชาสัมพันธ์</a:t>
            </a:r>
            <a:r>
              <a:rPr lang="en-US" dirty="0"/>
              <a:t>  </a:t>
            </a:r>
            <a:endParaRPr lang="th-TH" dirty="0"/>
          </a:p>
          <a:p>
            <a:r>
              <a:rPr lang="th-TH" dirty="0"/>
              <a:t>การตลาดทางตรง </a:t>
            </a:r>
          </a:p>
          <a:p>
            <a:r>
              <a:rPr lang="th-TH" dirty="0"/>
              <a:t>การสื่อสารการตลาดผ่านสื่อดิจิทัล </a:t>
            </a:r>
          </a:p>
          <a:p>
            <a:r>
              <a:rPr lang="th-TH" dirty="0"/>
              <a:t>การสื่อสารการตลาดผ่านกิจกรรม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67138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Oval 2"/>
          <p:cNvSpPr>
            <a:spLocks noChangeArrowheads="1"/>
          </p:cNvSpPr>
          <p:nvPr/>
        </p:nvSpPr>
        <p:spPr bwMode="auto">
          <a:xfrm>
            <a:off x="3492500" y="2205038"/>
            <a:ext cx="3167063" cy="158432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latin typeface="Angsana New" pitchFamily="18" charset="-34"/>
              </a:rPr>
              <a:t>Marketing Communication Mix</a:t>
            </a:r>
            <a:endParaRPr lang="th-TH" sz="2800" b="1">
              <a:latin typeface="Angsana New" pitchFamily="18" charset="-34"/>
            </a:endParaRPr>
          </a:p>
          <a:p>
            <a:pPr algn="ctr"/>
            <a:r>
              <a:rPr lang="en-US" sz="2200" b="1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 </a:t>
            </a: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 flipH="1" flipV="1">
            <a:off x="3563938" y="1916113"/>
            <a:ext cx="549275" cy="3413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 flipH="1">
            <a:off x="3203575" y="3500438"/>
            <a:ext cx="45720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 flipV="1">
            <a:off x="5651500" y="1844675"/>
            <a:ext cx="547688" cy="3667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6156325" y="3573463"/>
            <a:ext cx="481013" cy="396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827088" y="765175"/>
            <a:ext cx="2736850" cy="79216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altLang="zh-CN" sz="2400" b="1" dirty="0">
                <a:latin typeface="Angsana New" pitchFamily="18" charset="-34"/>
                <a:ea typeface="SimHei" pitchFamily="49" charset="-122"/>
              </a:rPr>
              <a:t>การส่งเสริมการขาย</a:t>
            </a:r>
            <a:endParaRPr lang="en-US" altLang="zh-CN" sz="2400" b="1" dirty="0">
              <a:latin typeface="Angsana New" pitchFamily="18" charset="-34"/>
              <a:ea typeface="SimSun" pitchFamily="2" charset="-122"/>
            </a:endParaRPr>
          </a:p>
          <a:p>
            <a:pPr algn="ctr"/>
            <a:r>
              <a:rPr lang="en-US" sz="2400" b="1" dirty="0">
                <a:latin typeface="Angsana New" pitchFamily="18" charset="-34"/>
              </a:rPr>
              <a:t>(Sales Promotion)</a:t>
            </a:r>
            <a:endParaRPr lang="th-TH" sz="2400" b="1" dirty="0">
              <a:latin typeface="Angsana New" pitchFamily="18" charset="-34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39750" y="3716338"/>
            <a:ext cx="2663825" cy="10810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altLang="zh-CN" sz="2400" b="1" dirty="0">
                <a:solidFill>
                  <a:srgbClr val="CC0000"/>
                </a:solidFill>
                <a:latin typeface="Angsana New" pitchFamily="18" charset="-34"/>
                <a:ea typeface="SimHei" pitchFamily="49" charset="-122"/>
              </a:rPr>
              <a:t>การขายโดยใช้พนักงานขาย</a:t>
            </a:r>
            <a:endParaRPr lang="en-US" altLang="zh-CN" sz="2400" b="1" dirty="0">
              <a:solidFill>
                <a:srgbClr val="CC0000"/>
              </a:solidFill>
              <a:latin typeface="Angsana New" pitchFamily="18" charset="-34"/>
              <a:ea typeface="SimSun" pitchFamily="2" charset="-122"/>
            </a:endParaRPr>
          </a:p>
          <a:p>
            <a:pPr algn="ctr"/>
            <a:r>
              <a:rPr lang="en-US" sz="2400" b="1" dirty="0">
                <a:solidFill>
                  <a:srgbClr val="CC0000"/>
                </a:solidFill>
                <a:latin typeface="Angsana New" pitchFamily="18" charset="-34"/>
              </a:rPr>
              <a:t>(Personal Selling)</a:t>
            </a:r>
            <a:endParaRPr lang="th-TH" sz="2400" b="1" dirty="0">
              <a:solidFill>
                <a:srgbClr val="CC0000"/>
              </a:solidFill>
              <a:latin typeface="Angsana New" pitchFamily="18" charset="-34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372225" y="765175"/>
            <a:ext cx="2520950" cy="792163"/>
          </a:xfrm>
          <a:prstGeom prst="rec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400" b="1" dirty="0">
                <a:latin typeface="Angsana New" pitchFamily="18" charset="-34"/>
              </a:rPr>
              <a:t>การตลาดทางตรง</a:t>
            </a:r>
            <a:r>
              <a:rPr lang="en-US" sz="2400" b="1" dirty="0">
                <a:latin typeface="Angsana New" pitchFamily="18" charset="-34"/>
              </a:rPr>
              <a:t> </a:t>
            </a:r>
          </a:p>
          <a:p>
            <a:pPr algn="ctr"/>
            <a:r>
              <a:rPr lang="en-US" sz="2400" b="1" dirty="0">
                <a:latin typeface="Angsana New" pitchFamily="18" charset="-34"/>
              </a:rPr>
              <a:t>(Direct  Marketing)</a:t>
            </a:r>
            <a:endParaRPr lang="th-TH" sz="2400" b="1" dirty="0">
              <a:latin typeface="Angsana New" pitchFamily="18" charset="-34"/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804025" y="3213100"/>
            <a:ext cx="2339975" cy="158432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Angsana New" pitchFamily="18" charset="-34"/>
              </a:rPr>
              <a:t>การให้ข่าวและการประชาสัมพันธ์</a:t>
            </a:r>
            <a:r>
              <a:rPr lang="en-US" sz="2400" b="1" dirty="0">
                <a:solidFill>
                  <a:schemeClr val="bg1"/>
                </a:solidFill>
                <a:latin typeface="Angsana New" pitchFamily="18" charset="-34"/>
              </a:rPr>
              <a:t> (Publicity &amp; Public Relations)</a:t>
            </a:r>
            <a:endParaRPr lang="th-TH" sz="24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851275" y="4868863"/>
            <a:ext cx="2449513" cy="1081087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800" b="1" dirty="0">
                <a:solidFill>
                  <a:srgbClr val="CC0000"/>
                </a:solidFill>
                <a:latin typeface="Angsana New" pitchFamily="18" charset="-34"/>
              </a:rPr>
              <a:t>การโฆษณา</a:t>
            </a:r>
            <a:r>
              <a:rPr lang="en-US" sz="2800" b="1" dirty="0">
                <a:solidFill>
                  <a:srgbClr val="CC0000"/>
                </a:solidFill>
                <a:latin typeface="Angsana New" pitchFamily="18" charset="-34"/>
              </a:rPr>
              <a:t> (Advertising)</a:t>
            </a:r>
            <a:endParaRPr lang="th-TH" sz="2800" b="1" dirty="0">
              <a:solidFill>
                <a:srgbClr val="CC0000"/>
              </a:solidFill>
              <a:latin typeface="Angsana New" pitchFamily="18" charset="-34"/>
            </a:endParaRPr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4932363" y="3933825"/>
            <a:ext cx="0" cy="647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64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 animBg="1"/>
      <p:bldP spid="63497" grpId="0" animBg="1"/>
      <p:bldP spid="63498" grpId="0" animBg="1"/>
      <p:bldP spid="634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pPr marL="0" indent="0">
              <a:buNone/>
            </a:pPr>
            <a:r>
              <a:rPr lang="th-TH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349944"/>
              </p:ext>
            </p:extLst>
          </p:nvPr>
        </p:nvGraphicFramePr>
        <p:xfrm>
          <a:off x="762000" y="2133600"/>
          <a:ext cx="6686550" cy="3657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6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79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</a:rPr>
                        <a:t>สัปดาห์ที่ </a:t>
                      </a:r>
                      <a:r>
                        <a:rPr lang="en-US" sz="2400" dirty="0" smtClean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effectLst/>
                        </a:rPr>
                        <a:t>บทที่ </a:t>
                      </a:r>
                      <a:r>
                        <a:rPr lang="th-TH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smtClean="0">
                          <a:effectLst/>
                        </a:rPr>
                        <a:t>4 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การวางแผนการสื่อสารการตลาด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ความหมายของการวางแผนการสื่อสารการตลาด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ความสำคัญของการวางแผนการสื่อสารการตลาด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วัตถุประสงค์ของการการวางแผนการสื่อสารการตลาด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องค์ประกอบของการวางแผนการสื่อสารการตลาด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กระบวนการวางแผนการสื่อสารการตลาด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การกำหนดงบประมาณการสื่อสารการตลาด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ตัวอย่างการวางแผนการสื่อสารการตลาดเชิงบูรณาการ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10199" y="5978234"/>
            <a:ext cx="2842445" cy="830997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FFFF00"/>
                </a:solidFill>
              </a:rPr>
              <a:t>อ่านตำราบทที่ </a:t>
            </a:r>
            <a:r>
              <a:rPr lang="en-US" sz="4800" dirty="0">
                <a:solidFill>
                  <a:srgbClr val="FFFF00"/>
                </a:solidFill>
              </a:rPr>
              <a:t>4</a:t>
            </a:r>
            <a:endParaRPr lang="th-TH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077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</a:rPr>
              <a:t>ช่องทางของการสื่อสารการตลาดแบบบูรณาการ 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</a:rPr>
              <a:t>(IMC)</a:t>
            </a:r>
            <a:endParaRPr lang="th-TH" sz="32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marL="342900" indent="-342900">
              <a:buAutoNum type="arabicPeriod"/>
            </a:pPr>
            <a:r>
              <a:rPr lang="th-TH" sz="3200" b="1" dirty="0" smtClean="0">
                <a:latin typeface="Angsana New" pitchFamily="18" charset="-34"/>
              </a:rPr>
              <a:t>การโฆษณา</a:t>
            </a:r>
            <a:r>
              <a:rPr lang="en-US" sz="3200" b="1" dirty="0" smtClean="0">
                <a:latin typeface="Angsana New" pitchFamily="18" charset="-34"/>
              </a:rPr>
              <a:t> (Advertising)</a:t>
            </a:r>
            <a:endParaRPr lang="th-TH" sz="3200" b="1" dirty="0" smtClean="0">
              <a:latin typeface="Angsana New" pitchFamily="18" charset="-34"/>
            </a:endParaRPr>
          </a:p>
          <a:p>
            <a:pPr marL="342900" indent="-342900">
              <a:buAutoNum type="arabicPeriod"/>
            </a:pPr>
            <a:r>
              <a:rPr lang="th-TH" sz="3200" b="1" dirty="0" smtClean="0">
                <a:latin typeface="Angsana New" pitchFamily="18" charset="-34"/>
              </a:rPr>
              <a:t>การประชาสัมพันธ์</a:t>
            </a:r>
            <a:r>
              <a:rPr lang="en-US" sz="3200" b="1" dirty="0" smtClean="0">
                <a:latin typeface="Angsana New" pitchFamily="18" charset="-34"/>
              </a:rPr>
              <a:t> (Publicity &amp; Public Relations)</a:t>
            </a:r>
            <a:endParaRPr lang="en-US" sz="3200" b="1" dirty="0">
              <a:latin typeface="Angsana New" pitchFamily="18" charset="-34"/>
            </a:endParaRPr>
          </a:p>
          <a:p>
            <a:r>
              <a:rPr lang="th-TH" altLang="zh-CN" sz="3200" b="1" dirty="0">
                <a:latin typeface="Angsana New" pitchFamily="18" charset="-34"/>
                <a:ea typeface="SimHei" pitchFamily="49" charset="-122"/>
              </a:rPr>
              <a:t>3</a:t>
            </a:r>
            <a:r>
              <a:rPr lang="th-TH" altLang="zh-CN" sz="3200" b="1" dirty="0" smtClean="0">
                <a:latin typeface="Angsana New" pitchFamily="18" charset="-34"/>
                <a:ea typeface="SimHei" pitchFamily="49" charset="-122"/>
              </a:rPr>
              <a:t>. การ</a:t>
            </a:r>
            <a:r>
              <a:rPr lang="th-TH" altLang="zh-CN" sz="3200" b="1" dirty="0">
                <a:latin typeface="Angsana New" pitchFamily="18" charset="-34"/>
                <a:ea typeface="SimHei" pitchFamily="49" charset="-122"/>
              </a:rPr>
              <a:t>ขายโดยใช้พนักงาน</a:t>
            </a:r>
            <a:r>
              <a:rPr lang="th-TH" altLang="zh-CN" sz="3200" b="1" dirty="0" smtClean="0">
                <a:latin typeface="Angsana New" pitchFamily="18" charset="-34"/>
                <a:ea typeface="SimHei" pitchFamily="49" charset="-122"/>
              </a:rPr>
              <a:t>ขาย</a:t>
            </a:r>
            <a:r>
              <a:rPr lang="en-US" altLang="zh-CN" sz="3200" b="1" dirty="0" smtClean="0">
                <a:latin typeface="Angsana New" pitchFamily="18" charset="-34"/>
                <a:ea typeface="SimSun" pitchFamily="2" charset="-122"/>
              </a:rPr>
              <a:t> </a:t>
            </a:r>
            <a:r>
              <a:rPr lang="en-US" sz="3200" b="1" dirty="0" smtClean="0">
                <a:latin typeface="Angsana New" pitchFamily="18" charset="-34"/>
              </a:rPr>
              <a:t>(Personal </a:t>
            </a:r>
            <a:r>
              <a:rPr lang="en-US" sz="3200" b="1" dirty="0">
                <a:latin typeface="Angsana New" pitchFamily="18" charset="-34"/>
              </a:rPr>
              <a:t>Selling</a:t>
            </a:r>
            <a:r>
              <a:rPr lang="en-US" sz="3200" b="1" dirty="0" smtClean="0">
                <a:latin typeface="Angsana New" pitchFamily="18" charset="-34"/>
              </a:rPr>
              <a:t>)</a:t>
            </a:r>
          </a:p>
          <a:p>
            <a:r>
              <a:rPr lang="th-TH" altLang="zh-CN" sz="3200" b="1" dirty="0" smtClean="0">
                <a:latin typeface="Angsana New" pitchFamily="18" charset="-34"/>
                <a:ea typeface="SimHei" pitchFamily="49" charset="-122"/>
              </a:rPr>
              <a:t>4. การ</a:t>
            </a:r>
            <a:r>
              <a:rPr lang="th-TH" altLang="zh-CN" sz="3200" b="1" dirty="0">
                <a:latin typeface="Angsana New" pitchFamily="18" charset="-34"/>
                <a:ea typeface="SimHei" pitchFamily="49" charset="-122"/>
              </a:rPr>
              <a:t>ส่งเสริมการ</a:t>
            </a:r>
            <a:r>
              <a:rPr lang="th-TH" altLang="zh-CN" sz="3200" b="1" dirty="0" smtClean="0">
                <a:latin typeface="Angsana New" pitchFamily="18" charset="-34"/>
                <a:ea typeface="SimHei" pitchFamily="49" charset="-122"/>
              </a:rPr>
              <a:t>ขาย</a:t>
            </a:r>
            <a:r>
              <a:rPr lang="en-US" altLang="zh-CN" sz="3200" b="1" dirty="0" smtClean="0">
                <a:latin typeface="Angsana New" pitchFamily="18" charset="-34"/>
                <a:ea typeface="SimSun" pitchFamily="2" charset="-122"/>
              </a:rPr>
              <a:t> </a:t>
            </a:r>
            <a:r>
              <a:rPr lang="en-US" sz="3200" b="1" dirty="0" smtClean="0">
                <a:latin typeface="Angsana New" pitchFamily="18" charset="-34"/>
              </a:rPr>
              <a:t>(Sales </a:t>
            </a:r>
            <a:r>
              <a:rPr lang="en-US" sz="3200" b="1" dirty="0">
                <a:latin typeface="Angsana New" pitchFamily="18" charset="-34"/>
              </a:rPr>
              <a:t>Promotion</a:t>
            </a:r>
            <a:r>
              <a:rPr lang="en-US" sz="3200" b="1" dirty="0" smtClean="0">
                <a:latin typeface="Angsana New" pitchFamily="18" charset="-34"/>
              </a:rPr>
              <a:t>)</a:t>
            </a:r>
            <a:r>
              <a:rPr lang="th-TH" sz="3200" b="1" dirty="0">
                <a:latin typeface="Angsana New" pitchFamily="18" charset="-34"/>
              </a:rPr>
              <a:t> </a:t>
            </a:r>
            <a:endParaRPr lang="th-TH" sz="3200" b="1" dirty="0" smtClean="0">
              <a:latin typeface="Angsana New" pitchFamily="18" charset="-34"/>
            </a:endParaRPr>
          </a:p>
          <a:p>
            <a:r>
              <a:rPr lang="th-TH" sz="3200" b="1" dirty="0" smtClean="0">
                <a:latin typeface="Angsana New" pitchFamily="18" charset="-34"/>
              </a:rPr>
              <a:t>5. การตลาด</a:t>
            </a:r>
            <a:r>
              <a:rPr lang="th-TH" sz="3200" b="1" dirty="0">
                <a:latin typeface="Angsana New" pitchFamily="18" charset="-34"/>
              </a:rPr>
              <a:t>ทางตรง</a:t>
            </a:r>
            <a:r>
              <a:rPr lang="en-US" sz="3200" b="1" dirty="0">
                <a:latin typeface="Angsana New" pitchFamily="18" charset="-34"/>
              </a:rPr>
              <a:t> </a:t>
            </a:r>
            <a:r>
              <a:rPr lang="en-US" sz="3200" b="1" dirty="0" smtClean="0">
                <a:latin typeface="Angsana New" pitchFamily="18" charset="-34"/>
              </a:rPr>
              <a:t>(</a:t>
            </a:r>
            <a:r>
              <a:rPr lang="en-US" sz="3200" b="1" dirty="0">
                <a:latin typeface="Angsana New" pitchFamily="18" charset="-34"/>
              </a:rPr>
              <a:t>Direct  Marketing</a:t>
            </a:r>
            <a:r>
              <a:rPr lang="en-US" sz="3200" b="1" dirty="0" smtClean="0">
                <a:latin typeface="Angsana New" pitchFamily="18" charset="-34"/>
              </a:rPr>
              <a:t>)</a:t>
            </a:r>
          </a:p>
          <a:p>
            <a:r>
              <a:rPr lang="en-US" sz="3200" b="1" dirty="0" smtClean="0">
                <a:latin typeface="Angsana New" pitchFamily="18" charset="-34"/>
              </a:rPr>
              <a:t>6. </a:t>
            </a:r>
            <a:r>
              <a:rPr lang="th-TH" sz="3200" b="1" dirty="0" smtClean="0">
                <a:latin typeface="Angsana New" pitchFamily="18" charset="-34"/>
              </a:rPr>
              <a:t>การสื่อสารตลาดลูกค้าสัมพันธ์ 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(CRM - Consumer Relationship Management)</a:t>
            </a:r>
          </a:p>
          <a:p>
            <a:r>
              <a:rPr lang="en-US" sz="3200" b="1" dirty="0" smtClean="0">
                <a:latin typeface="Angsana New" pitchFamily="18" charset="-34"/>
              </a:rPr>
              <a:t>7. </a:t>
            </a:r>
            <a:r>
              <a:rPr lang="th-TH" sz="3200" b="1" dirty="0" smtClean="0">
                <a:latin typeface="Angsana New" pitchFamily="18" charset="-34"/>
              </a:rPr>
              <a:t>การสื่อสารการตลาดเพื่อสังคม 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(CSR – </a:t>
            </a:r>
            <a:r>
              <a:rPr lang="en-US" sz="3200" b="1" dirty="0" err="1" smtClean="0">
                <a:latin typeface="Angsana New" pitchFamily="18" charset="-34"/>
              </a:rPr>
              <a:t>Coporate</a:t>
            </a:r>
            <a:r>
              <a:rPr lang="en-US" sz="3200" b="1" dirty="0" smtClean="0">
                <a:latin typeface="Angsana New" pitchFamily="18" charset="-34"/>
              </a:rPr>
              <a:t> Social Responsibility)</a:t>
            </a:r>
          </a:p>
          <a:p>
            <a:r>
              <a:rPr lang="en-US" sz="3200" b="1" dirty="0" smtClean="0">
                <a:latin typeface="Angsana New" pitchFamily="18" charset="-34"/>
              </a:rPr>
              <a:t>8.</a:t>
            </a:r>
            <a:r>
              <a:rPr lang="th-TH" sz="3200" b="1" dirty="0" smtClean="0">
                <a:latin typeface="Angsana New" pitchFamily="18" charset="-34"/>
              </a:rPr>
              <a:t>การสื่อสารตลาดผ่านกิจกรรมและผู้สนับสนุน 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(Events Marketing and Sponsorship Management)</a:t>
            </a:r>
            <a:endParaRPr lang="th-TH" sz="3200" b="1" dirty="0">
              <a:latin typeface="Angsana New" pitchFamily="18" charset="-34"/>
            </a:endParaRPr>
          </a:p>
          <a:p>
            <a:pPr algn="ctr"/>
            <a:endParaRPr lang="th-TH" sz="3200" b="1" dirty="0">
              <a:latin typeface="Angsana New" pitchFamily="18" charset="-34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ngsana New" pitchFamily="18" charset="-34"/>
              </a:rPr>
              <a:t>)</a:t>
            </a:r>
            <a:endParaRPr lang="th-TH" sz="3200" b="1" dirty="0">
              <a:solidFill>
                <a:srgbClr val="CC00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6288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62484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การโฆษณา </a:t>
            </a:r>
            <a:endParaRPr lang="th-TH" sz="2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การโฆษณา คือ การสื่อสารเกี่ยวกับผลิตภัณฑ์ บริการหรือความคิดไปยังสาธารณชนผู้บริโภคเป้าหมาย โดยผ่านสื่อมวลชนประเภทต่าง ๆ โดยมีวัตถุประสงค์เพื่อโน้มน้าวจูงใจให้ซื้อผลิตภัณฑ์ หรือใช้บริการ โดยผู้โฆษณาจะต้องเสียค่าใช้จ่าย และระบุชื่อเจ้าของผลิตภัณฑ์หรือบริการนั้น ๆ ดัง การโฆษณาจึงเป็นเครื่องมือที่สำคัญเครื่องมือหนึ่งที่ทำหน้าที่ในการติดต่อสื่อสารของผู้ผลิตไปยังผู้บริโภค และการโฆษณาสามารถทำได้ทั้งที่เป็นส่วนบุคคล หน่วยงานธุรกิจ หน่วยงานรัฐบาลและองค์การสาธารณกุศลหรือสาธารณประโยชน์ต่างๆ (สุวิมล แม้นจริง, 2546, หน้า 331)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48860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6172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การขายโดยใช้พนักงานขาย </a:t>
            </a:r>
            <a:endParaRPr lang="th-TH" sz="2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การขายโดยใช้พนักงานขาย เป็นรูปแบบหนึ่งของการติดต่อสื่อสารทางการตลาดของผู้ผลิต ไปยังลูกค้าเป้าหมายโดยใช้พนักงานขาย เพื่อชักจูงใจให้เกิดพฤติกรรมการซื้อขึ้น ดังนั้น บทบาทของพนักงานขายจึงมีความสำคัญมากในการติดต่อสื่อสารโดยทางตรง กล่าวได้ว่า พนักงานขาย คือ บุคคลที่</a:t>
            </a:r>
            <a:r>
              <a:rPr lang="th-TH" sz="16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เอกสารประกอบการสอนวิชา </a:t>
            </a:r>
            <a:r>
              <a:rPr lang="en-US" sz="16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AIM1202 </a:t>
            </a:r>
            <a:r>
              <a:rPr lang="th-TH" sz="16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หลักการสื่อสารการตลาด ภาคการศึกษาที่ 2/2560 8 </a:t>
            </a: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ทำหน้าที่รับผิดชอบในการติดต่อสื่อสาร แสวงหาลูกค้าเป้าหมาย ทำการเสนอขาย กระตุ้นให้ลูกค้าเกิดความต้องการและเกิดการตัดสินใจซื้อ ตลอดจนให้บริการต่าง ๆ ทั้งก่อนการขาย และหลังการขาย นอกจากนั้น การขายโดยบุคคลเป็นงานที่ไม่หยุดนิ่ง มีความยืดหยุ่น และเปลี่ยนแปลงได้ง่าย (สุวิมล แม้นจริง, 2545, หน้า 181) </a:t>
            </a:r>
            <a:endParaRPr lang="th-TH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6815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64008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การให้ข่าวสารและการประชาสัมพันธ์ </a:t>
            </a:r>
            <a:endParaRPr lang="th-TH" sz="2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การให้ข่าวสาร เป็นการเสนอความคิดเกี่ยวกับผลิตภัณฑ์ หรือบริการที่ไม่ต้องมีการจ่ายเงิน ส่วนการประชาสัมพันธ์ คือ ความพยายามขององค์กรในการวางแผนเผยแพร่ข้อมูลข่าวสารขององค์กร โดยมีจุดมุ่งหมายเพื่อสร้างความสัมพันธ์ที่ดีกับสาธารณชนต่างๆ ทั้งที่อยู่ภายในและภายนอกบริษัท ตลอดจน เพื่อสร้างทัศนคติที่ดีต่อองค์กรและผลิตภัณฑ์ ให้เกิดกับ กลุ่มคนกลุ่มใดกลุ่มหนึ่ง หรือ เพื่อการส่งเสริมและป้องกันภาพลักษณ์ของบริษัทและผลิตภัณฑ์นั่นเอง เนื่องจาก ในปัจจุบันภาพลักษณ์ (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image)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เป็นสิ่งสำคัญมากที่ขาดไม่ได้ในการสื่อสาร ทางการตลาด เพื่อให้ได้รับข่าวสารที่ถูกต้อง มีภาพลักษณ์และเกิดความรู้สึกที่ดี ตลอดจน เพื่อ ขจัดข่าวลือและเหตุการณ์ต่างๆ ในทางที่ไม่ดีอันพึงมีต่อบริษัท ให้กลับมามีความเข้าใจ มีความรู้สึกที่ดีมากยิ่งขึ้น โดยต้องมีการวางแผนอย่างรอบคอบ และมีการทำงานอย่างต่อเนื่อง </a:t>
            </a: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 นักการตลาดนิยมนำการประชาสัมพันธ์มาใช้กันอย่างกว้างขวาง เนื่องจากการประชาสัมพันธ์สามารถสร้างความน่าเชื่อถือได้มากกว่าการโฆษณาและการส่งเสริมการขาย ทั้งนี้เพราะ การประชาสัมพันธ์เป็นการให้ข้อเท็จจริงที่เป็นประโยชน์ต่อสาธารณชน และ เป็นกิจกรรมที่อำนวยประโยชน์ต่อสังคม ไม่ใช่เป็นการกระทำเพื่อหวังผลประโยชน์ทางการค้า เพียงอย่างเดียว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72172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1"/>
            <a:ext cx="6248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การส่งเสริมการขาย </a:t>
            </a:r>
            <a:endParaRPr lang="th-TH" sz="2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การส่งเสริมการขาย คือ สิ่งจูงใจต่าง ๆ ซึ่งมีลักษณะทางด้านเหตุผลมากกว่า ด้านอารมณ์ ที่บริษัทได้จัดทำขึ้นเพื่อใช้เป็นเครื่องมือกระตุ้นให้เกิดการซื้อและการจำหน่ายผลิตภัณฑ์ได้มากขึ้นและอย่างรวดเร็วในช่วงระยะเวลาอันสั้นเมื่อต้องการเพิ่มยอดขายให้มากขึ้นเป็นพิเศษ ในปัจจุบันแนวโน้มการใช้การส่งเสริมการขายจะเพิ่มสูงขึ้น เนื่องจากความแตกต่างระหว่างตราสินค้าต่างๆเริ่มน้อยลง รวมทั้งผู้บริโภคมีความภักดีต่อตราสินค้าน้อยลง ทำให้การส่งเสริมการขายถูกนำมาเป็นเครื่องมือที่สำคัญในการจูงใจผู้บริโภคให้มาซื้อผลิตภัณฑ์ โดยทั่วไป การส่งเสริมการขายสามารถจำแนกได้เป็น 3 ประเภท คือ การส่งเสริมการขายที่มุ่งสู่ผู้บริโภค (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consumer promotion)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การส่งเสริมการขายที่มุ่งสู่พ่อค้าคนกลาง (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trade promotion)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การส่งเสริมการขายที่มุ่งสู่พนักงานขาย (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sale force promotion)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0422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6019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การตลาดทางตรง </a:t>
            </a:r>
            <a:endParaRPr lang="th-TH" sz="2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การตลาดทางตรง คือ การติดต่อสื่อสารส่วนตัวระหว่างบริษัทผู้ผลิตสินค้าและบริการกับกลุ่มผู้บริโภคเป้าหมายโดยตรง ด้วยวิธีการส่งจดหมาย โทรศัพท์ หรืออื่นๆ ผ่านสื่อใดสื่อหนึ่งหรือหลายๆสื่อร่วมกันโดยไม่ผ่านพ่อค้าคนกลาง เพื่อให้เกิดการซื้อขายขึ้นโดยบริษัทสามารถวัดผลการตอบสนองจากผู้บริโภคได้ ปรัชญาของการตลาดทางตรงทุกวันนี้ คือ การมองว่าลูกค้าทุกคนคือการ</a:t>
            </a:r>
            <a:r>
              <a:rPr lang="th-TH" sz="16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เอกสารประกอบการสอนวิชา </a:t>
            </a:r>
            <a:r>
              <a:rPr lang="en-US" sz="16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AIM1202 </a:t>
            </a:r>
            <a:r>
              <a:rPr lang="th-TH" sz="16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หลักการสื่อสารการตลาด ภาคการศึกษาที่ 2/2560 9 </a:t>
            </a: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ลงทุน ดังนั้น การบริหารฐานข้อมูลจึงเป็นหัวใจสำคัญในการติดต่อสื่อสารโดยตรงกับลูกค้า เพื่อสร้างความสัมพันธ์ระยะยาวกับลูกค้า (สุวิมล แม้นจริง, 2546, หน้า 368) </a:t>
            </a:r>
          </a:p>
        </p:txBody>
      </p:sp>
    </p:spTree>
    <p:extLst>
      <p:ext uri="{BB962C8B-B14F-4D97-AF65-F5344CB8AC3E}">
        <p14:creationId xmlns:p14="http://schemas.microsoft.com/office/powerpoint/2010/main" val="2953048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7351" t="48000" r="32870" b="8445"/>
          <a:stretch/>
        </p:blipFill>
        <p:spPr>
          <a:xfrm>
            <a:off x="1676400" y="609600"/>
            <a:ext cx="5638800" cy="468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23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38200"/>
            <a:ext cx="5486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6.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b="1" dirty="0">
                <a:latin typeface="Cordia New" pitchFamily="34" charset="-34"/>
                <a:cs typeface="Cordia New" pitchFamily="34" charset="-34"/>
              </a:rPr>
              <a:t>การสื่อสารการตลาดผ่านสื่อดิจิทัล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r>
              <a:rPr lang="en-US" sz="3200" b="1" dirty="0">
                <a:latin typeface="Cordia New" pitchFamily="34" charset="-34"/>
                <a:cs typeface="Cordia New" pitchFamily="34" charset="-34"/>
              </a:rPr>
              <a:t>        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การตลาดที่พัฒนามาจากการตลาดสมัยก่อน โดยเป็นการทำการตลาดแทบทั้งหมดผ่านสื่อดิจิทัล เป็นรูปแบบใหม่ของการตลาดที่ใช้ช่องทางดิจิทัลเพื่อสื่อสารกับผู้บริโภค แม้ว่าจะเป็นสื่อใหม่แต่ยังคงใช้หลักการการตลาดดั้งเดิม เพียงแต่เปลี่ยนแปลงช่องทางในการติดต่อสื่อสารกับผู้บริโภคและการเก็บข้อมูลของผู้บริโภค (</a:t>
            </a:r>
            <a:r>
              <a:rPr lang="en-US" sz="3200" dirty="0" err="1">
                <a:latin typeface="Cordia New" pitchFamily="34" charset="-34"/>
                <a:cs typeface="Cordia New" pitchFamily="34" charset="-34"/>
              </a:rPr>
              <a:t>Wertime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 &amp; Fenwick, 2008)</a:t>
            </a:r>
          </a:p>
        </p:txBody>
      </p:sp>
    </p:spTree>
    <p:extLst>
      <p:ext uri="{BB962C8B-B14F-4D97-AF65-F5344CB8AC3E}">
        <p14:creationId xmlns:p14="http://schemas.microsoft.com/office/powerpoint/2010/main" val="530121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914400"/>
            <a:ext cx="5867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7. </a:t>
            </a:r>
            <a:r>
              <a:rPr lang="th-TH" sz="2800" b="1" dirty="0"/>
              <a:t>การสื่อสารการตลาดผ่านกิจกรรม</a:t>
            </a:r>
            <a:endParaRPr lang="en-US" sz="2800" dirty="0"/>
          </a:p>
          <a:p>
            <a:r>
              <a:rPr lang="th-TH" sz="2800" dirty="0"/>
              <a:t>การกำหนดวาระพิเศษขึ้นมาเพื่อช่วยในการส่งเสริมสินค้าและชื่อเสียงของบริษัทให้เป็นที่ยอมรับอีกทั้งเป็นการสร้างความเคลื่อนไหว และการรับรู้ข่าวสารในกลุ่มผู้บริโภคด้วยการนำเสนอเหตุการณ์ต่างๆ ให้มีความสอดคล้องเหมาะสมกับกลุ่มเป้าหมายทั้งนี้ขึ้นอยู่กับความคิดสร้างสรรค์ และการหยิบยกเอาสถานการณ์ขึ้นมาประยุกต์ใช้ให้เป็นประโยชน์เหมาะสมกับฐานการตลาดของสินค้าโดยรูปแบบของกิจกรรมพิเศษนั้นไม่มีกำหนดตายตัว แต่คำนึงถึงความต้องการของผู้บริโภคเป็นสำคัญ</a:t>
            </a:r>
            <a:r>
              <a:rPr lang="th-TH" sz="2800" b="1" dirty="0"/>
              <a:t> </a:t>
            </a:r>
            <a:r>
              <a:rPr lang="en-US" sz="2800" dirty="0"/>
              <a:t>(</a:t>
            </a:r>
            <a:r>
              <a:rPr lang="th-TH" sz="2800" dirty="0"/>
              <a:t>เสรี วงษ์มณฑา</a:t>
            </a:r>
            <a:r>
              <a:rPr lang="en-US" sz="2800" dirty="0"/>
              <a:t>, 2540)</a:t>
            </a:r>
          </a:p>
        </p:txBody>
      </p:sp>
    </p:spTree>
    <p:extLst>
      <p:ext uri="{BB962C8B-B14F-4D97-AF65-F5344CB8AC3E}">
        <p14:creationId xmlns:p14="http://schemas.microsoft.com/office/powerpoint/2010/main" val="2826539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1"/>
            <a:ext cx="594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 การใช้เครื่องมือส่งเสริมการตลาดทั้ง </a:t>
            </a:r>
            <a:r>
              <a:rPr lang="en-US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อย่างดังกล่าวแล้ว การสื่อสารการตลาด ที่บริษัทนำมาใช้เพื่อสื่อสารไปยังผู้บริโภค ยังรวมถึง การออกแบบผลิตภัณฑ์ (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product’s design)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ราคา ผลิตภัณฑ์ รูปร่าง และร้านค้าที่นำผลิตภัณฑ์ไปจำหน่าย รวมทั้งบรรจุภัณฑ์ (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packaging)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โดยเฉพาะบรรจุภัณฑ์ที่มีฉลากติดอยู่ อย่างไรก็ดี แม้ว่าส่วนประสมการส่งเสริมการตลาดจะเป็นกิจกรรมหลักสำคัญที่ทำหน้าที่ในการสื่อสาร แต่ส่วนประสมการตลาดทั้งหมด หรือ 4 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P’s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จะต้องนำมาประสมประสานกันอย่างเหมาะสม จึงจะทำให้การสื่อสารการตลาดมีประสิทธิผลสูงสุด และบรรลุวัตถุประสงค์ของบริษัท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355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การวางแผนการสื่อสารการตลาด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กรอบการวิเคราะห์เพื่อใช้ในการพิจารณาตัดสินใจการใช้สื่อดังกล่าวนี้ เรียกว่า “การวางแผนการใช้สื่อ” หรือ “</a:t>
            </a:r>
            <a:r>
              <a:rPr lang="en-US" dirty="0"/>
              <a:t>Media planning</a:t>
            </a:r>
            <a:r>
              <a:rPr lang="th-TH" dirty="0"/>
              <a:t>” อันเป็นกระบวนการเพื่อควบคุมกำกับข่าวสารโฆษณาไปยังกลุ่มเป้าหมายในเวลา และสถานที่ที่เหมาะสม ด้วยการใช้ช่องทางการสื่อสารที่เหมาะสมกลมกลืนกัน </a:t>
            </a:r>
            <a:r>
              <a:rPr lang="en-US" dirty="0"/>
              <a:t>(</a:t>
            </a:r>
            <a:r>
              <a:rPr lang="en-US" dirty="0" err="1"/>
              <a:t>Bovee,et</a:t>
            </a:r>
            <a:r>
              <a:rPr lang="en-US" dirty="0"/>
              <a:t> al.1995: 341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th-TH" dirty="0"/>
              <a:t>การวางแผนการสื่อสารการตลาด หมายถึง การวิเคราะห์และตัดสินใจกำหนดวิธีการและแนวทางปฏิบัติงาน โดยใช้ทรัพยากรต่างๆ  ที่มีอยู่เพื่อให้การสื่อสารดำเนินไปตามวัตถุประสงค์และบรรลุเป้าหมายตามที่กำหนดไว้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63827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52183"/>
            <a:ext cx="7086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/>
              <a:t>ซึ่งการส่งเสริมการตลาดที่กล่าวมาจะนำมากำหนดเป็นการติดต่อสื่อสารทางการตลาดแบบประสมประสาน</a:t>
            </a:r>
            <a:r>
              <a:rPr lang="en-US" sz="4000" dirty="0"/>
              <a:t>   (</a:t>
            </a:r>
            <a:r>
              <a:rPr lang="en-US" sz="4000" dirty="0" err="1"/>
              <a:t>Intergradted</a:t>
            </a:r>
            <a:r>
              <a:rPr lang="en-US" sz="4000" dirty="0"/>
              <a:t> Marketing </a:t>
            </a:r>
            <a:r>
              <a:rPr lang="en-US" sz="4000" dirty="0" err="1"/>
              <a:t>Communiication</a:t>
            </a:r>
            <a:r>
              <a:rPr lang="en-US" sz="4000" dirty="0"/>
              <a:t> : IMC) </a:t>
            </a:r>
            <a:r>
              <a:rPr lang="th-TH" sz="4000" dirty="0"/>
              <a:t>เป็นกระบวนการทางการตลาดของการพัฒนาแผนงานการสื่อสารการตลาดที่ต้องใช้การสื่อสาร เพื่อการจูงใจหลายรูปแบบกับกลุ่มเป้าหมายอย่างต่อเนื่อง </a:t>
            </a:r>
            <a:r>
              <a:rPr lang="en-US" sz="4000" dirty="0"/>
              <a:t>IMC  </a:t>
            </a:r>
            <a:r>
              <a:rPr lang="th-TH" sz="4000" dirty="0"/>
              <a:t>เป็นวิธีการพื้นฐานในการสำรวจกระบวนการติดต่อสื่อสาร กับผู้รับข่าวสารที่เป็นเป้าหมาย</a:t>
            </a:r>
            <a:r>
              <a:rPr lang="en-US" sz="4000" dirty="0"/>
              <a:t>  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41866039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งานเดี่ยว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สรุปตำราบทที่  </a:t>
            </a:r>
            <a:r>
              <a:rPr lang="en-US" dirty="0" smtClean="0"/>
              <a:t>1 2 3 4 </a:t>
            </a:r>
            <a:r>
              <a:rPr lang="th-TH" dirty="0" smtClean="0"/>
              <a:t>ลงในสมุดจด</a:t>
            </a:r>
          </a:p>
          <a:p>
            <a:pPr marL="514350" indent="-514350">
              <a:buAutoNum type="arabicPeriod"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3673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518" y="1637049"/>
            <a:ext cx="5613579" cy="3116688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b="1" dirty="0" smtClean="0"/>
              <a:t>	ความรับผิดชอบเป็นคุณสมบัติที่สำคัญชองผู้เป็นบัณฑิตค่ะ หลังจบไปทำงานความรับผิดชอบเป็นอันดับต้นๆ ในการพิจารณาขององค์กรผู้ว่าจ้างค่ะ และ ความมีน้ำใจ ช่วยเหลือผู้อื่นเสมอ เอาใจเค้ามาใส่ใจเรา ในวันที่คุณลำบากที่สุดก็มีคนพร้อมช่วยคุณค่ะ ครูสอนข้อคิด คติ ไม่มีวันหมด บนโลกนี้ ลูกจะเลือกเป็นคนแบบไหน อยากให้คนมองแบบไหน เลือกกระทำแบบไหน สุดท้ายผลของการกระทำด้วยความบริสุทธิ์ใจ ก็จะตอบสนองลูกผู้นั้นด้วยผลของสิ่งที่ลูกทำค่ะ</a:t>
            </a:r>
            <a:endParaRPr lang="en-US" dirty="0"/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3097" y="136861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1" y="5410200"/>
            <a:ext cx="1945481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oknation.net/blog/home/blog_data/246/4246/images/content/no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820" y="43666"/>
            <a:ext cx="2215861" cy="1489551"/>
          </a:xfrm>
          <a:prstGeom prst="rect">
            <a:avLst/>
          </a:prstGeom>
          <a:noFill/>
        </p:spPr>
      </p:pic>
      <p:pic>
        <p:nvPicPr>
          <p:cNvPr id="8" name="Picture 7" descr="ความรับผิดชอบ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1" y="4724400"/>
            <a:ext cx="1785715" cy="1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5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จากการวางแผนการใช้สื่อดังกล่าว จะช่วยให้สามารถตอบคำถาม </a:t>
            </a:r>
            <a:r>
              <a:rPr lang="en-US" dirty="0"/>
              <a:t>5</a:t>
            </a:r>
            <a:r>
              <a:rPr lang="th-TH" dirty="0"/>
              <a:t> ประการ อันเป็นหลักสำคัญของการสื่อสารการตลาด  </a:t>
            </a:r>
            <a:r>
              <a:rPr lang="th-TH" dirty="0" smtClean="0"/>
              <a:t>ดังนี้คือ</a:t>
            </a:r>
            <a:endParaRPr lang="en-US" dirty="0"/>
          </a:p>
          <a:p>
            <a:r>
              <a:rPr lang="en-US" dirty="0"/>
              <a:t>1</a:t>
            </a:r>
            <a:r>
              <a:rPr lang="th-TH" dirty="0"/>
              <a:t>. ใครคือกลุ่มเป้าหมายที่องค์กรต้องการเข้าถึง</a:t>
            </a:r>
            <a:endParaRPr lang="en-US" dirty="0"/>
          </a:p>
          <a:p>
            <a:r>
              <a:rPr lang="en-US" dirty="0"/>
              <a:t>2</a:t>
            </a:r>
            <a:r>
              <a:rPr lang="th-TH" dirty="0"/>
              <a:t>. เมื่อไรและที่ไหนที่องค์กรต้องการจะเข้าถึง</a:t>
            </a:r>
            <a:endParaRPr lang="en-US" dirty="0"/>
          </a:p>
          <a:p>
            <a:r>
              <a:rPr lang="en-US" dirty="0"/>
              <a:t>3</a:t>
            </a:r>
            <a:r>
              <a:rPr lang="th-TH" dirty="0"/>
              <a:t>. องค์กรควรเข้าถึงมากน้อยเพียงไร</a:t>
            </a:r>
            <a:endParaRPr lang="en-US" dirty="0"/>
          </a:p>
          <a:p>
            <a:r>
              <a:rPr lang="en-US" dirty="0"/>
              <a:t>4</a:t>
            </a:r>
            <a:r>
              <a:rPr lang="th-TH" dirty="0"/>
              <a:t>. องค์กรจำเป็นต้องเข้าถึงบ่อยเพียงใด</a:t>
            </a:r>
            <a:endParaRPr lang="en-US" dirty="0"/>
          </a:p>
          <a:p>
            <a:r>
              <a:rPr lang="en-US" dirty="0"/>
              <a:t>5</a:t>
            </a:r>
            <a:r>
              <a:rPr lang="th-TH" dirty="0"/>
              <a:t>. จะต้องลงทุนมากน้อยแค่ไหน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6709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การวางแผนการใช้สื่อ มีกระบวนการดำเนินงานเช่นเดียวกับการวางแผนการโฆษณาดังกล่าวมาแล้ว ประกอบด้วย </a:t>
            </a:r>
            <a:r>
              <a:rPr lang="en-US" dirty="0"/>
              <a:t>4</a:t>
            </a:r>
            <a:r>
              <a:rPr lang="th-TH" dirty="0"/>
              <a:t> ขั้นตอน คือ</a:t>
            </a:r>
            <a:endParaRPr lang="en-US" dirty="0"/>
          </a:p>
          <a:p>
            <a:r>
              <a:rPr lang="en-US" dirty="0"/>
              <a:t>1</a:t>
            </a:r>
            <a:r>
              <a:rPr lang="th-TH" dirty="0"/>
              <a:t>. การวิเคราะห์ตลาดและกำหนดกลุ่มเป้าหมาย</a:t>
            </a:r>
            <a:endParaRPr lang="en-US" dirty="0"/>
          </a:p>
          <a:p>
            <a:r>
              <a:rPr lang="en-US" dirty="0"/>
              <a:t>2</a:t>
            </a:r>
            <a:r>
              <a:rPr lang="th-TH" dirty="0"/>
              <a:t>. การกำหนดวัตถุประสงค์ในการใช้สื่อ</a:t>
            </a:r>
            <a:endParaRPr lang="en-US" dirty="0"/>
          </a:p>
          <a:p>
            <a:r>
              <a:rPr lang="en-US" dirty="0"/>
              <a:t>3</a:t>
            </a:r>
            <a:r>
              <a:rPr lang="th-TH" dirty="0"/>
              <a:t>. การพัฒนากลยุทธ์การใช้สื่อ</a:t>
            </a:r>
            <a:endParaRPr lang="en-US" dirty="0"/>
          </a:p>
          <a:p>
            <a:r>
              <a:rPr lang="en-US" dirty="0"/>
              <a:t>4</a:t>
            </a:r>
            <a:r>
              <a:rPr lang="th-TH" dirty="0"/>
              <a:t>. การประเมินผลและการติดตามผลการใช้สื่อ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827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ความสำคัญของการวางแผนการสื่อสารการตลาด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th-TH" dirty="0"/>
              <a:t>ช่วยให้แนวทางการปฏิบัติงานสื่อสารการตลาดแก่บุคคลทุกฝ่ายที่เกี่ยวข้อง ซึ่งจะทำให้เกิดความเข้าใจที่ชัดเจนตรงกัน อันเป็นผลดีต่อส่วนรวม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th-TH" dirty="0"/>
              <a:t>ช่วยกำหนดขอบข่ายของงานและภารกิจรับผิดชอบในงานด้านสื่อสารการตลาด การวางแผนการสื่อสารการตลาดจะทำให้ทราบถึงปริมาณงาน กิจกรรมหรือโครงการต่างๆ  ที่จะต้องปฏิบัติ</a:t>
            </a:r>
            <a:endParaRPr lang="en-US" dirty="0"/>
          </a:p>
          <a:p>
            <a:r>
              <a:rPr lang="en-US" dirty="0"/>
              <a:t>3. </a:t>
            </a:r>
            <a:r>
              <a:rPr lang="th-TH" dirty="0"/>
              <a:t>ช่วยในการพัฒนาการตลาดของธุรกิจให้มีประสิทธิภาพยิ่งขึ้น การวางแผนการสื่อสารการตลาดจำเป็นต้องมีการวิเคราะห์สถานการณ์ของโอกาส และปัญหาที่เป็นอุปสรรค ซึ่งจะทำให้ธุรกิจต้องแสวงหาลู่ทางสำหรับสถานการณ์ดังกล่าว ก่อให้เกิดพัฒนาการทางการตลาด และพัฒนาธุรกิจต่อไป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748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วัตถุประสงค์ของการวางแผนการสื่อสารการตลาด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th-TH" dirty="0"/>
              <a:t>เพื่อให้เกิดการสอดคล้องกับนโยบาย และวัตถุประสงค์ทางการตลาด การสื่อสารการตลาดเป็นกิจกรรมที่มีความสำคัญต่อผลสำเร็จทางการตลาดไม่น้อยกว่ากิจกรมทางด้านอื่น เป็นการถ่ายทอดสารจากธุรกิจไปยังผู้รับสาร โดยต้องสอดคล้องกับนโยบายและวัตถุประสงค์ การวางแผนการสื่อสารการตลาดเป็นการวิเคราะห์และดำเนินงานเกี่ยวกับผู้รับสารเป้าหมาย สื่อวิธีการสื่อสารการตลาด ฯลฯ ที่ช่วยให้กระบวนการสื่อสารการตลาดสอดคล้องกับนโยบายและวัตถุประสงค์</a:t>
            </a:r>
            <a:endParaRPr lang="en-US" dirty="0"/>
          </a:p>
          <a:p>
            <a:r>
              <a:rPr lang="en-US" dirty="0"/>
              <a:t>2. </a:t>
            </a:r>
            <a:r>
              <a:rPr lang="th-TH" dirty="0"/>
              <a:t>เพื่อให้เกิดการประสานและสอดคล้องกับส่วนผสมทางการตลาด การสื่อสารการตลาดเป็นองค์ประกอบหนึ่งของส่วนผสมการตลาด ซึ่งต้องมีการวางแผนและกำหนดยุทธวีธีให้มีความเหมาะสมมากที่สุด ภายใต้สถานการณ์ที่เป็นอยู่ อำนวยให้เกิดการประสานงาน และสอดคล้องกับองค์ประกอบอื่นๆ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409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วัตถุประสงค์ของการวางแผนการสื่อสารการตลาด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th-TH" dirty="0"/>
              <a:t>เพื่อกำหนดกิจกรรมที่สนับสนุนและส่งเสริมการตลาด กิจกรรมทางธุรกิจที่เป็นหัวใจสำคัญ คือ การตลาด การสื่อสารการตลาดเป็นกิจกรรมที่เกี่ยวข้องกับผู้บริโภคโดยตรง การวางแผนการสื่อสารจะเป็นการกำหนดรายละเอียดของกิจกรรมที่จะปฏิบัติให้สามารถส่งเสริมและสนับสนุนงานด้านการตลาดได้อย่างมีประสิทธภาพ</a:t>
            </a:r>
            <a:endParaRPr lang="en-US" dirty="0"/>
          </a:p>
          <a:p>
            <a:r>
              <a:rPr lang="en-US" dirty="0"/>
              <a:t> 4. </a:t>
            </a:r>
            <a:r>
              <a:rPr lang="th-TH" dirty="0"/>
              <a:t>เพื่อให้เกิดการใช้ทรัพยากรอย่างประหยัดและคุ้มค่า การวางแผนเป็นการกำหนดรายละเอียดของการปฏิบัติงานในลักษณะของแผนงาน โครงการ กิจกรรมต่างๆ  ตลอดจนมีการกำหนดผู้รับผิดชอบ กำหนดงบประมาณ ระยะเวลา โดยคาดคะเนความต้องการในการใช้ทรัพยากรบุคคล วัสดุอุปกรณ์ต่างๆ  อย่างเหมาะสม เป็นการสร้างความชัดเจน ลดความซ้ำซ้อนและความสิ้นเปลือง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5329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วัตถุประสงค์ของการวางแผนการสื่อสารการตลาด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th-TH" dirty="0"/>
              <a:t>เพื่อเป็นแนวทางในการปฏิบัติงานของผู้ที่เกี่ยวข้อง การวางแผนเป็นการคาดคะเนสิ่งที่ต้องกระทำ หรือควรกระทำในอนาคตเพื่อให้บรรลุเป้าหมายทางธุรกิจ</a:t>
            </a:r>
            <a:endParaRPr lang="en-US" dirty="0"/>
          </a:p>
          <a:p>
            <a:r>
              <a:rPr lang="en-US" dirty="0"/>
              <a:t>6. </a:t>
            </a:r>
            <a:r>
              <a:rPr lang="th-TH" dirty="0"/>
              <a:t>เพื่อเพิ่มประสิทธิภาพในการประเมินผลการสื่อสารการตลาด แผนงานจะประกอบด้วยรายละเอียดที่ชัดเจนทำให้สามารถติดตามตรวจสอบเพื่อดูว่าเป็นไปตามเป้าหมายที่กำหนดหรือไม่ ทั้งก่อน ระหว่าง และหลังการดำเนินงานตามแผนที่วางไว้ ซึ่งเป็นการเพิ่ม ประสิทธิภาพของการประเมินผล </a:t>
            </a:r>
          </a:p>
        </p:txBody>
      </p:sp>
    </p:spTree>
    <p:extLst>
      <p:ext uri="{BB962C8B-B14F-4D97-AF65-F5344CB8AC3E}">
        <p14:creationId xmlns:p14="http://schemas.microsoft.com/office/powerpoint/2010/main" val="357795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1014</TotalTime>
  <Words>2286</Words>
  <Application>Microsoft Office PowerPoint</Application>
  <PresentationFormat>On-screen Show (4:3)</PresentationFormat>
  <Paragraphs>148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Opulent</vt:lpstr>
      <vt:lpstr>AIM1202  หลักการสื่อสารการตลาด</vt:lpstr>
      <vt:lpstr>PowerPoint Presentation</vt:lpstr>
      <vt:lpstr>การวางแผนการสื่อสารการตลาด </vt:lpstr>
      <vt:lpstr>PowerPoint Presentation</vt:lpstr>
      <vt:lpstr>PowerPoint Presentation</vt:lpstr>
      <vt:lpstr>ความสำคัญของการวางแผนการสื่อสารการตลาด </vt:lpstr>
      <vt:lpstr>วัตถุประสงค์ของการวางแผนการสื่อสารการตลาด</vt:lpstr>
      <vt:lpstr>วัตถุประสงค์ของการวางแผนการสื่อสารการตลาด</vt:lpstr>
      <vt:lpstr>วัตถุประสงค์ของการวางแผนการสื่อสารการตลาด</vt:lpstr>
      <vt:lpstr>กระบวนการวางแผนการสื่อสารการตลาด</vt:lpstr>
      <vt:lpstr>กระบวนการวางแผนการสื่อสารการตลาด</vt:lpstr>
      <vt:lpstr>การกำหนดวัตถุประสงค์การสื่อสารการตลาด </vt:lpstr>
      <vt:lpstr>ต่อ</vt:lpstr>
      <vt:lpstr>การเลือกกลยุทธ์</vt:lpstr>
      <vt:lpstr>PowerPoint Presentation</vt:lpstr>
      <vt:lpstr>PowerPoint Presentation</vt:lpstr>
      <vt:lpstr>PowerPoint Presentation</vt:lpstr>
      <vt:lpstr>การวัดและการประเมินผลการส่งเสริมการตลาด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HOMEWORK งานเดี่ยว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</dc:title>
  <dc:creator>HOME</dc:creator>
  <cp:lastModifiedBy>TAO</cp:lastModifiedBy>
  <cp:revision>114</cp:revision>
  <cp:lastPrinted>2020-02-14T07:21:26Z</cp:lastPrinted>
  <dcterms:created xsi:type="dcterms:W3CDTF">2012-10-31T06:48:48Z</dcterms:created>
  <dcterms:modified xsi:type="dcterms:W3CDTF">2022-01-20T08:39:39Z</dcterms:modified>
</cp:coreProperties>
</file>