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/>
              <a:t>7</a:t>
            </a:r>
            <a:r>
              <a:rPr lang="en-US" sz="3200" dirty="0" smtClean="0"/>
              <a:t> </a:t>
            </a:r>
            <a:r>
              <a:rPr lang="th-TH" sz="3200" dirty="0" smtClean="0"/>
              <a:t>การสื่อสารมวลชน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693083" y="423861"/>
            <a:ext cx="129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Week   </a:t>
            </a:r>
            <a:r>
              <a:rPr lang="en-US" smtClean="0"/>
              <a:t>9-10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สรุปลักษณะสำคัญของการสื่อสารมวลชน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54123"/>
            <a:ext cx="11028871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5. มีความถูกต้องของสารสูง เพราะผ่านกระบวนการเลือกสรร  คัดกรอง และตรวจสอบอย่างเข้มงวด</a:t>
            </a:r>
          </a:p>
          <a:p>
            <a:pPr marL="0" indent="0">
              <a:buNone/>
            </a:pPr>
            <a:r>
              <a:rPr lang="th-TH" sz="3200" dirty="0"/>
              <a:t>6. เป็นการสื่อสารแบบเอกวิถี มีข้อจำกัดในเรื่องช่องทางการรับรู้ และโอกาสที่จำกัดในการแสดงปฏิกิริยาตอบกลับแบบทันทีทันใด</a:t>
            </a:r>
          </a:p>
          <a:p>
            <a:pPr marL="0" indent="0">
              <a:buNone/>
            </a:pPr>
            <a:r>
              <a:rPr lang="th-TH" sz="3200" dirty="0"/>
              <a:t>7. ไม่สามารถเลือกผู้รับสารและขจัดการเลือกรับสารของผู้รับสารได้</a:t>
            </a:r>
          </a:p>
          <a:p>
            <a:pPr marL="0" indent="0">
              <a:buNone/>
            </a:pPr>
            <a:r>
              <a:rPr lang="th-TH" sz="3200" dirty="0"/>
              <a:t>8. ประสิทธิผลของการสื่อสารมีจำกัด เนื่องจากข้อจำกัดเรื่องปฏิกิริยาตอบกลับจากผู้รับสาร</a:t>
            </a:r>
          </a:p>
          <a:p>
            <a:pPr marL="0" indent="0">
              <a:buNone/>
            </a:pPr>
            <a:r>
              <a:rPr lang="th-TH" sz="3200" dirty="0"/>
              <a:t>9</a:t>
            </a:r>
            <a:r>
              <a:rPr lang="th-TH" sz="3200" dirty="0" smtClean="0"/>
              <a:t>. มี</a:t>
            </a:r>
            <a:r>
              <a:rPr lang="th-TH" sz="3200" dirty="0"/>
              <a:t>ศักยภาพในการให้ข้อมูลข่าวสารได้มากกว่าการเปลี่ยนแปลงทัศนคติและ</a:t>
            </a:r>
            <a:r>
              <a:rPr lang="th-TH" sz="3200" dirty="0" smtClean="0"/>
              <a:t>พฤติกรรม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419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54123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ความสำคัญในฐานะผู้รายงานข่าวสาร</a:t>
            </a:r>
          </a:p>
          <a:p>
            <a:pPr marL="0" indent="0">
              <a:buNone/>
            </a:pPr>
            <a:r>
              <a:rPr lang="th-TH" sz="3200" dirty="0"/>
              <a:t>2. ความสำคัญในฐานะผู้สร้างและผู้ขยายโลกทรรศน์ของประชาชน</a:t>
            </a:r>
          </a:p>
          <a:p>
            <a:pPr marL="0" indent="0">
              <a:buNone/>
            </a:pPr>
            <a:r>
              <a:rPr lang="th-TH" sz="3200" dirty="0"/>
              <a:t>3. ความสำคัญในฐานะตัวเร่งให้ประชาชนเกิดการเปลี่ยนแปลงความรู้ ทัศนคติ และพฤติกรรม</a:t>
            </a:r>
          </a:p>
          <a:p>
            <a:pPr marL="0" indent="0">
              <a:buNone/>
            </a:pPr>
            <a:r>
              <a:rPr lang="th-TH" sz="3200" dirty="0"/>
              <a:t>4. ความสำคัญในฐานะผู้สนับสนุนระบบและกลไกของสังคม</a:t>
            </a:r>
          </a:p>
          <a:p>
            <a:pPr marL="0" indent="0">
              <a:buNone/>
            </a:pPr>
            <a:r>
              <a:rPr lang="th-TH" sz="3200" dirty="0"/>
              <a:t>5. ความสำคัญในฐานะผู้สร้างและผู้สะท้อน</a:t>
            </a:r>
            <a:r>
              <a:rPr lang="th-TH" sz="3200" dirty="0" smtClean="0"/>
              <a:t>ประชามติ</a:t>
            </a:r>
          </a:p>
          <a:p>
            <a:pPr marL="0" indent="0">
              <a:buNone/>
            </a:pPr>
            <a:r>
              <a:rPr lang="th-TH" sz="3200" dirty="0"/>
              <a:t>6. ความสำคัญในฐานะเป็นเวทีเพื่อการอภิปรายแสดงความ</a:t>
            </a:r>
            <a:r>
              <a:rPr lang="th-TH" sz="3200" dirty="0" smtClean="0"/>
              <a:t>คิดเห็น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41260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336870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7</a:t>
            </a:r>
            <a:r>
              <a:rPr lang="th-TH" sz="3200" dirty="0"/>
              <a:t>. ความสำคัญในฐานะผู้ส่งเสริมและถ่ายทอดมรดกทางสังคมและวัฒนธรรม</a:t>
            </a:r>
          </a:p>
          <a:p>
            <a:pPr marL="0" indent="0">
              <a:buNone/>
            </a:pPr>
            <a:r>
              <a:rPr lang="th-TH" sz="3200" dirty="0"/>
              <a:t>8. ความสำคัญในฐานะปัจจัยหนึ่งในการกำหนดแนวทางการดำเนินชีวิตของประชาชนและรูปแบบทางสังคม</a:t>
            </a:r>
          </a:p>
          <a:p>
            <a:pPr marL="0" indent="0">
              <a:buNone/>
            </a:pPr>
            <a:r>
              <a:rPr lang="th-TH" sz="3200" dirty="0"/>
              <a:t>9. ความสำคัญในฐานะผู้ส่งเสริมธุรกิจและอุตสาหกรรม</a:t>
            </a:r>
          </a:p>
          <a:p>
            <a:pPr marL="0" indent="0">
              <a:buNone/>
            </a:pPr>
            <a:r>
              <a:rPr lang="th-TH" sz="3200" dirty="0"/>
              <a:t>10. ความสำคัญในฐานะผู้สร้างความบันเทิง</a:t>
            </a:r>
          </a:p>
          <a:p>
            <a:pPr marL="0" indent="0">
              <a:buNone/>
            </a:pPr>
            <a:r>
              <a:rPr lang="th-TH" sz="3200" dirty="0"/>
              <a:t>11. ความสำคัญในฐานะผู้ส่งเสริมและตัวเร่งกระบวนการโลกาภิวัตน์</a:t>
            </a:r>
          </a:p>
          <a:p>
            <a:pPr marL="0" indent="0">
              <a:buNone/>
            </a:pPr>
            <a:r>
              <a:rPr lang="th-TH" sz="3200" dirty="0"/>
              <a:t>12. ความสำคัญในฐานะผู้ส่งเสริมความสัมพันธ์ที่ดีระหว่างประเทศต่าง ๆ ในสังคม</a:t>
            </a:r>
            <a:r>
              <a:rPr lang="th-TH" sz="3200" dirty="0" smtClean="0"/>
              <a:t>โลก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9649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บทบาทหน้าที่ของการสื่อสารมวลชน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แนวคิดของแฮโรลด์ ดี </a:t>
            </a:r>
            <a:r>
              <a:rPr lang="th-TH" sz="3200" dirty="0" smtClean="0"/>
              <a:t>ลาสเวลล์ </a:t>
            </a:r>
            <a:r>
              <a:rPr lang="th-TH" sz="3200" dirty="0"/>
              <a:t>	บทบาทหน้าที่สำคัญ 3 ประการของสื่อมวลชน  คือ</a:t>
            </a:r>
          </a:p>
          <a:p>
            <a:pPr marL="0" indent="0">
              <a:buNone/>
            </a:pPr>
            <a:r>
              <a:rPr lang="th-TH" sz="3200" dirty="0"/>
              <a:t>	1.1 หน้าที่ในการสังเกตการณ์หรือสอดส่องระวังระไวสภาพแวดล้อมในสังคม</a:t>
            </a:r>
          </a:p>
          <a:p>
            <a:pPr marL="0" indent="0">
              <a:buNone/>
            </a:pPr>
            <a:r>
              <a:rPr lang="th-TH" sz="3200" dirty="0"/>
              <a:t>	1.2 หน้าที่ในการประสานส่วนต่าง ๆ ใน</a:t>
            </a:r>
            <a:r>
              <a:rPr lang="th-TH" sz="3200" dirty="0" smtClean="0"/>
              <a:t>สังคม</a:t>
            </a:r>
            <a:endParaRPr lang="en-US" sz="3200" dirty="0" smtClean="0"/>
          </a:p>
          <a:p>
            <a:pPr marL="0" indent="0">
              <a:buNone/>
            </a:pPr>
            <a:r>
              <a:rPr lang="th-TH" sz="3200" dirty="0" smtClean="0"/>
              <a:t>	1.3 </a:t>
            </a:r>
            <a:r>
              <a:rPr lang="th-TH" sz="3200" dirty="0"/>
              <a:t>หน้าที่ในการถ่ายทอดมรดกทางสังคมไปสู่คนรุ่นต่อไป</a:t>
            </a:r>
          </a:p>
          <a:p>
            <a:pPr marL="0" indent="0">
              <a:buNone/>
            </a:pPr>
            <a:endParaRPr lang="th-TH" sz="3200" dirty="0"/>
          </a:p>
          <a:p>
            <a:pPr marL="0" indent="0" algn="ctr">
              <a:buNone/>
            </a:pPr>
            <a:r>
              <a:rPr lang="th-TH" sz="3200" dirty="0"/>
              <a:t>	</a:t>
            </a:r>
            <a:r>
              <a:rPr lang="th-TH" sz="3200" dirty="0" smtClean="0"/>
              <a:t>ต่อมา </a:t>
            </a:r>
            <a:r>
              <a:rPr lang="th-TH" sz="3200" dirty="0"/>
              <a:t>ไรท์ ได้เพิ่มบทบาทหน้าที่ประการที่ 4 เพิ่มเติม คือ  หน้าที่ในการให้ความ</a:t>
            </a:r>
            <a:r>
              <a:rPr lang="th-TH" sz="3200" dirty="0" smtClean="0"/>
              <a:t>บันเทิง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2526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บทบาทหน้าที่ของการสื่อสารมวลชน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2. แนวคิดของเดนิส  แมค</a:t>
            </a:r>
            <a:r>
              <a:rPr lang="th-TH" sz="3200" dirty="0" smtClean="0"/>
              <a:t>เควล  </a:t>
            </a:r>
            <a:r>
              <a:rPr lang="th-TH" sz="3200" dirty="0"/>
              <a:t>	เสนอบทบาทหน้าที่ของสื่อมวลชนไว้ 5 ประการ ดังนี้</a:t>
            </a:r>
          </a:p>
          <a:p>
            <a:pPr marL="0" indent="0">
              <a:buNone/>
            </a:pPr>
            <a:r>
              <a:rPr lang="th-TH" sz="3200" dirty="0"/>
              <a:t>	2.1 หน้าที่ในการให้ข่าวสาร</a:t>
            </a:r>
          </a:p>
          <a:p>
            <a:pPr marL="0" indent="0">
              <a:buNone/>
            </a:pPr>
            <a:r>
              <a:rPr lang="th-TH" sz="3200" dirty="0"/>
              <a:t>		2.1.1 การให้ข่าวสารเกี่ยวกับเหตุการณ์และสถานการณ์ในสังคมและสังคมโลก</a:t>
            </a:r>
          </a:p>
          <a:p>
            <a:pPr marL="0" indent="0">
              <a:buNone/>
            </a:pPr>
            <a:r>
              <a:rPr lang="th-TH" sz="3200" dirty="0"/>
              <a:t>		2.1.2 แสดงความสัมพันธ์ระหว่างอำนาจต่าง ๆ ในสังคม</a:t>
            </a:r>
          </a:p>
          <a:p>
            <a:pPr marL="0" indent="0">
              <a:buNone/>
            </a:pPr>
            <a:r>
              <a:rPr lang="th-TH" sz="3200" dirty="0"/>
              <a:t>		2.1.3 ช่วยส่งเสริมให้เกิดนวัตกรรม การปรับตัว และความก้าวหน้าทาง</a:t>
            </a:r>
            <a:r>
              <a:rPr lang="th-TH" sz="3200" dirty="0" smtClean="0"/>
              <a:t>สังคม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615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บทบาทหน้าที่ของการสื่อสารมวลชน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410354"/>
            <a:ext cx="10959859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 smtClean="0"/>
              <a:t>	2.2 </a:t>
            </a:r>
            <a:r>
              <a:rPr lang="th-TH" sz="2800" dirty="0"/>
              <a:t>หน้าที่ในการประสานสัมพันธ์</a:t>
            </a:r>
          </a:p>
          <a:p>
            <a:pPr marL="0" indent="0">
              <a:buNone/>
            </a:pPr>
            <a:r>
              <a:rPr lang="th-TH" sz="2800" dirty="0"/>
              <a:t>		2.2.1 การอธิบาย การแปลความหมาย และการวิพากษ์วิจารณ์ความหมายของเหตุการณ์และข่าวสาร</a:t>
            </a:r>
            <a:r>
              <a:rPr lang="th-TH" sz="2800" dirty="0" smtClean="0"/>
              <a:t>ที่		นำเสนอ</a:t>
            </a:r>
            <a:endParaRPr lang="th-TH" sz="2800" dirty="0"/>
          </a:p>
          <a:p>
            <a:pPr marL="0" indent="0">
              <a:buNone/>
            </a:pPr>
            <a:r>
              <a:rPr lang="th-TH" sz="2800" dirty="0"/>
              <a:t>		2.2.2 ให้การสนับสนุนแก่สถาบันหลักของสังคม และบรรทัดฐานซึ่งเป็นที่ยอมรับของสังคม</a:t>
            </a:r>
          </a:p>
          <a:p>
            <a:pPr marL="0" indent="0">
              <a:buNone/>
            </a:pPr>
            <a:r>
              <a:rPr lang="th-TH" sz="2800" dirty="0"/>
              <a:t>		2.2.3 ช่วยให้เกิดกระบวนการขัดเกลาทางสังคม</a:t>
            </a:r>
          </a:p>
          <a:p>
            <a:pPr marL="0" indent="0">
              <a:buNone/>
            </a:pPr>
            <a:r>
              <a:rPr lang="th-TH" sz="2800" dirty="0"/>
              <a:t>		2.2.4 ช่วยประสานกลุ่มคนและกิจกรรมต่าง ๆ ของสังคม</a:t>
            </a:r>
          </a:p>
          <a:p>
            <a:pPr marL="0" indent="0">
              <a:buNone/>
            </a:pPr>
            <a:r>
              <a:rPr lang="th-TH" sz="2800" dirty="0" smtClean="0"/>
              <a:t>		2.2.5 </a:t>
            </a:r>
            <a:r>
              <a:rPr lang="th-TH" sz="2800" dirty="0"/>
              <a:t>ช่วยสร้างความสอดคล้องต้องกันของคนในสังคม ทำให้เกิดความยินยอมพร้อมใจในประเด็นต่าง ๆ </a:t>
            </a:r>
          </a:p>
          <a:p>
            <a:pPr marL="0" indent="0">
              <a:buNone/>
            </a:pPr>
            <a:r>
              <a:rPr lang="th-TH" sz="2800" dirty="0"/>
              <a:t>		2.2.6 ช่วยในการกำหนดวาระหรือประเด็นทาง</a:t>
            </a:r>
            <a:r>
              <a:rPr lang="th-TH" sz="2800" dirty="0" smtClean="0"/>
              <a:t>สังคม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3098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บทบาทหน้าที่ของการสื่อสารมวลชน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21442"/>
            <a:ext cx="10131425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2.3 </a:t>
            </a:r>
            <a:r>
              <a:rPr lang="th-TH" sz="3200" dirty="0"/>
              <a:t>หน้าที่ในการสร้างความต่อเนื่องทางสังคม</a:t>
            </a:r>
          </a:p>
          <a:p>
            <a:pPr marL="0" indent="0">
              <a:buNone/>
            </a:pPr>
            <a:r>
              <a:rPr lang="th-TH" sz="3200" dirty="0"/>
              <a:t>		2.3.1 ช่วยในการถ่ายทอดวัฒนธรรมกระแสหลักของสังคมช่วยให้เกิดการ</a:t>
            </a:r>
            <a:r>
              <a:rPr lang="th-TH" sz="3200" dirty="0" smtClean="0"/>
              <a:t>ยอมรับ			วัฒนธรรม</a:t>
            </a:r>
            <a:r>
              <a:rPr lang="th-TH" sz="3200" dirty="0"/>
              <a:t>ย่อยและวัฒนธรรมใหม่</a:t>
            </a:r>
          </a:p>
          <a:p>
            <a:pPr marL="0" indent="0">
              <a:buNone/>
            </a:pPr>
            <a:r>
              <a:rPr lang="th-TH" sz="3200" dirty="0"/>
              <a:t>		2.3.2 ช่วยเสริมสร้างและธำรงรักษาค่านิยมพื้นฐานของสังคม</a:t>
            </a:r>
          </a:p>
          <a:p>
            <a:pPr marL="0" indent="0">
              <a:buNone/>
            </a:pPr>
            <a:r>
              <a:rPr lang="th-TH" sz="3200" dirty="0" smtClean="0"/>
              <a:t>	2.4 </a:t>
            </a:r>
            <a:r>
              <a:rPr lang="th-TH" sz="3200" dirty="0"/>
              <a:t>หน้าที่ในการให้ความเพลิดเพลินหรือความบันเทิงแก่สมาชิกของสังคม</a:t>
            </a:r>
          </a:p>
          <a:p>
            <a:pPr marL="0" indent="0">
              <a:buNone/>
            </a:pPr>
            <a:r>
              <a:rPr lang="th-TH" sz="3200" dirty="0" smtClean="0"/>
              <a:t>	2.5 </a:t>
            </a:r>
            <a:r>
              <a:rPr lang="th-TH" sz="3200" dirty="0"/>
              <a:t>หน้าที่ในการรณรงค์ทางสังคม เศรษฐกิจ และ</a:t>
            </a:r>
            <a:r>
              <a:rPr lang="th-TH" sz="3200" dirty="0" smtClean="0"/>
              <a:t>การเมือง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1687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อิทธิพลและผลกระทบของการสื่อสารมวลชน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442274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บา</a:t>
            </a:r>
            <a:r>
              <a:rPr lang="th-TH" sz="3200" dirty="0" smtClean="0"/>
              <a:t>รานและ</a:t>
            </a:r>
            <a:r>
              <a:rPr lang="th-TH" sz="3200" dirty="0"/>
              <a:t>เดวิส แบ่งพัฒนาการในการศึกษาเรื่องอิทธิพลและผลกระทบของสื่อมวลชนไว้ 3 ยุค </a:t>
            </a:r>
            <a:r>
              <a:rPr lang="th-TH" sz="3200" dirty="0" smtClean="0"/>
              <a:t>ดังต่อไปนี้</a:t>
            </a:r>
          </a:p>
          <a:p>
            <a:pPr marL="0" indent="0">
              <a:buNone/>
            </a:pPr>
            <a:r>
              <a:rPr lang="th-TH" sz="3200" dirty="0" smtClean="0"/>
              <a:t>1. ยุค</a:t>
            </a:r>
            <a:r>
              <a:rPr lang="th-TH" sz="3200" dirty="0"/>
              <a:t>ทฤษฏี</a:t>
            </a:r>
            <a:r>
              <a:rPr lang="th-TH" sz="3200" dirty="0" smtClean="0"/>
              <a:t>ระยะแรกที่ว่า</a:t>
            </a:r>
            <a:r>
              <a:rPr lang="th-TH" sz="3200" dirty="0"/>
              <a:t>ด้วยสื่อมวลชนทรงพลังอำนาจและมีอิทธิพลอย่าง</a:t>
            </a:r>
            <a:r>
              <a:rPr lang="th-TH" sz="3200" dirty="0" smtClean="0"/>
              <a:t>ยิ่ง</a:t>
            </a:r>
          </a:p>
          <a:p>
            <a:pPr marL="449263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ช่วง</a:t>
            </a:r>
            <a:r>
              <a:rPr lang="th-TH" sz="3200" dirty="0"/>
              <a:t>ก่อนทศวรรษที่ 1930 – ปลายทศวรรษที่ </a:t>
            </a:r>
            <a:r>
              <a:rPr lang="th-TH" sz="3200" dirty="0" smtClean="0"/>
              <a:t>1930</a:t>
            </a:r>
          </a:p>
          <a:p>
            <a:pPr marL="449263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ข่าวสาร</a:t>
            </a:r>
            <a:r>
              <a:rPr lang="th-TH" sz="3200" dirty="0"/>
              <a:t>จากสื่อมวลชนมีพลังอำนาจและมีอิทธิพลโดยตรงและต่อเนื่องต่อค่านิยม ความคิดเห็น และอารมณ์ความรู้สึกของมวลชนผู้รับ</a:t>
            </a:r>
            <a:r>
              <a:rPr lang="th-TH" sz="3200" dirty="0" smtClean="0"/>
              <a:t>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6722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ยุคทฤษฏีระยะแรกที่ว่าด้วยสื่อมวลชนทรงพลังอำนาจและมีอิทธิพลอย่าง</a:t>
            </a:r>
            <a:r>
              <a:rPr lang="th-TH" dirty="0" smtClean="0"/>
              <a:t>ยิ่ง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19617"/>
            <a:ext cx="10942607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ปรากฏการณ์ซึ่งเป็นพื้นฐานของทฤษฏีดังกล่าว ได้แก่</a:t>
            </a:r>
          </a:p>
          <a:p>
            <a:pPr marL="0" indent="0">
              <a:buNone/>
            </a:pPr>
            <a:r>
              <a:rPr lang="th-TH" sz="2800" dirty="0" smtClean="0"/>
              <a:t>	1. </a:t>
            </a:r>
            <a:r>
              <a:rPr lang="th-TH" sz="2800" dirty="0"/>
              <a:t>ผลสัมฤทธิ์ของการใช้สื่อมวลชนในการทำสงครามโฆษณาชวนเชื่อของทั้งฝ่ายพันธมิตรและฝ่ายตรงข้าม ในช่วงสงครามโลกครั้งที่ 1 และ 2</a:t>
            </a:r>
          </a:p>
          <a:p>
            <a:pPr marL="0" indent="0">
              <a:buNone/>
            </a:pPr>
            <a:r>
              <a:rPr lang="th-TH" sz="2800" dirty="0" smtClean="0"/>
              <a:t>	2. </a:t>
            </a:r>
            <a:r>
              <a:rPr lang="th-TH" sz="2800" dirty="0"/>
              <a:t>ความสำเร็จของพรรคบอลเชวิคของรัสเซียในการใช้ภาพยนตร์เพื่อปรับเปลี่ยนความคิดของประชาชนให้ก้าวทันการเปลี่ยนแปลงของสังคมหลังการปฏิวัติในรัสเซีย</a:t>
            </a:r>
          </a:p>
          <a:p>
            <a:pPr marL="0" indent="0">
              <a:buNone/>
            </a:pPr>
            <a:r>
              <a:rPr lang="th-TH" sz="2800" dirty="0"/>
              <a:t>	</a:t>
            </a:r>
            <a:r>
              <a:rPr lang="th-TH" sz="2800" dirty="0" smtClean="0"/>
              <a:t>3. </a:t>
            </a:r>
            <a:r>
              <a:rPr lang="th-TH" sz="2800" dirty="0"/>
              <a:t>ผลการศึกษาเกี่ยวกับความสำเร็จของการโฆษณาชวนเชื่อในสงครามโลกครั้งที่ 2 ของแฮโรลด์ ดี ลาสเวลล์ </a:t>
            </a:r>
          </a:p>
          <a:p>
            <a:pPr marL="0" indent="0">
              <a:buNone/>
            </a:pPr>
            <a:r>
              <a:rPr lang="th-TH" sz="2800" dirty="0" smtClean="0"/>
              <a:t>	4. </a:t>
            </a:r>
            <a:r>
              <a:rPr lang="th-TH" sz="2800" dirty="0"/>
              <a:t>เหตุการณ์ตื่นตระหนกตกใจกลัวและการหลบหนีออกจากบ้านของประชาชนชาวนิวยอร์กและนิวเจอร์ซี เนื่องจากได้รับข้อมูลจากวิทยุกระจายเสียงว่ามียานอวกาศจากดาวอังคารบุก</a:t>
            </a:r>
            <a:r>
              <a:rPr lang="th-TH" sz="2800" dirty="0" smtClean="0"/>
              <a:t>โลก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8642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ยุคทฤษฏีระยะแรกที่ว่าด้วยสื่อมวลชนทรงพลังอำนาจและมีอิทธิพลอย่างยิ่ง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ทฤษฏีและ</a:t>
            </a:r>
            <a:r>
              <a:rPr lang="th-TH" sz="3200" dirty="0"/>
              <a:t>แนวคิดสำคัญภายใต้กระบวนทัศน์ที่ว่าสื่อมวลชนทรงพลังอำนาจและมีอิทธิพลอย่างยิ่ง ได้แก่</a:t>
            </a:r>
          </a:p>
          <a:p>
            <a:pPr marL="0" indent="0">
              <a:buNone/>
            </a:pPr>
            <a:r>
              <a:rPr lang="th-TH" sz="3200" dirty="0" smtClean="0"/>
              <a:t>	ทฤษฏี</a:t>
            </a:r>
            <a:r>
              <a:rPr lang="th-TH" sz="3200" dirty="0"/>
              <a:t>กระสุนเงิน (</a:t>
            </a:r>
            <a:r>
              <a:rPr lang="en-US" sz="3200" dirty="0"/>
              <a:t>Silver bullet </a:t>
            </a:r>
            <a:r>
              <a:rPr lang="en-US" sz="3200" dirty="0" smtClean="0"/>
              <a:t>theory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หรือ </a:t>
            </a:r>
            <a:r>
              <a:rPr lang="th-TH" sz="3200" dirty="0"/>
              <a:t>แบบจำลองเข็มฉีดยา (</a:t>
            </a:r>
            <a:r>
              <a:rPr lang="en-US" sz="3200" dirty="0"/>
              <a:t>Hypodermic needle </a:t>
            </a:r>
            <a:r>
              <a:rPr lang="en-US" sz="3200" dirty="0" smtClean="0"/>
              <a:t>model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หรือ </a:t>
            </a:r>
            <a:r>
              <a:rPr lang="th-TH" sz="3200" dirty="0"/>
              <a:t>ทฤษฏีสิ่งเร้าและการตอบสนอง (</a:t>
            </a:r>
            <a:r>
              <a:rPr lang="en-US" sz="3200" dirty="0"/>
              <a:t>S-R </a:t>
            </a:r>
            <a:r>
              <a:rPr lang="en-US" sz="3200" dirty="0" smtClean="0"/>
              <a:t>theory</a:t>
            </a:r>
            <a:r>
              <a:rPr lang="th-TH" sz="3200" dirty="0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2611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ความหมายของการสื่อสารมวลชน </a:t>
            </a:r>
            <a:r>
              <a:rPr lang="th-TH" dirty="0" smtClean="0"/>
              <a:t>(</a:t>
            </a:r>
            <a:r>
              <a:rPr lang="en-US" dirty="0"/>
              <a:t>mass  communication)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728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</a:t>
            </a:r>
            <a:r>
              <a:rPr lang="en-US" sz="3200" dirty="0"/>
              <a:t>Wright  </a:t>
            </a:r>
            <a:r>
              <a:rPr lang="th-TH" sz="3200" dirty="0"/>
              <a:t>แสดงทัศนะไว้ว่า   การสื่อสารมวลชน หมายถึง </a:t>
            </a:r>
            <a:r>
              <a:rPr lang="th-TH" sz="3200" dirty="0" smtClean="0"/>
              <a:t>การ</a:t>
            </a:r>
            <a:r>
              <a:rPr lang="th-TH" sz="3200" dirty="0"/>
              <a:t>สื่อสารที่มุ่งส่งสารไปยังผู้รับสารจำนวนมาก  ซึ่งมีความ</a:t>
            </a:r>
            <a:r>
              <a:rPr lang="th-TH" sz="3200" dirty="0" smtClean="0"/>
              <a:t>แตกต่าง</a:t>
            </a:r>
            <a:r>
              <a:rPr lang="th-TH" sz="3200" dirty="0"/>
              <a:t>กันและไม่เป็นที่รู้จักของผู้ส่งสาร สารจะถูกส่งผ่าน</a:t>
            </a:r>
            <a:r>
              <a:rPr lang="th-TH" sz="3200" dirty="0" smtClean="0"/>
              <a:t>สื่อมวลชน เพื่อให้</a:t>
            </a:r>
            <a:r>
              <a:rPr lang="th-TH" sz="3200" dirty="0"/>
              <a:t>ผู้รับสารทั่วไปได้รับสารนั้นได้อย่างรวดเร็วในเวลาเดียวกัน </a:t>
            </a:r>
            <a:r>
              <a:rPr lang="th-TH" sz="3200" dirty="0" smtClean="0"/>
              <a:t>สาร</a:t>
            </a:r>
            <a:r>
              <a:rPr lang="th-TH" sz="3200" dirty="0"/>
              <a:t>ที่ส่งไปนั้นจะมีอายุจำกัดไม่ยั่งยืน และผู้ส่งสารจะเป็น</a:t>
            </a:r>
            <a:r>
              <a:rPr lang="th-TH" sz="3200" dirty="0" smtClean="0"/>
              <a:t>องค์การซึ่ง</a:t>
            </a:r>
            <a:r>
              <a:rPr lang="th-TH" sz="3200" dirty="0"/>
              <a:t>ดำเนินงานภายใต้โครงสร้าง</a:t>
            </a:r>
            <a:r>
              <a:rPr lang="th-TH" sz="3200" dirty="0" smtClean="0"/>
              <a:t>ที่สลับซับซ้อน และ</a:t>
            </a:r>
            <a:r>
              <a:rPr lang="th-TH" sz="3200" dirty="0"/>
              <a:t>มี</a:t>
            </a:r>
            <a:r>
              <a:rPr lang="th-TH" sz="3200" dirty="0" smtClean="0"/>
              <a:t>ค่าใช้จ่ายจำนวน</a:t>
            </a:r>
            <a:r>
              <a:rPr lang="th-TH" sz="3200" dirty="0"/>
              <a:t>มาก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อิทธิพลและผลกระทบของการสื่อสารมวลชน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2. ยุคทฤษฏีที่ว่าด้วยอิทธิพลที่จำกัดของสื่อมวลชนหรือยุคแห่งการทดสอบ</a:t>
            </a:r>
            <a:r>
              <a:rPr lang="th-TH" sz="3200" dirty="0" smtClean="0"/>
              <a:t>สื่อมวลชน</a:t>
            </a:r>
          </a:p>
          <a:p>
            <a:pPr marL="449263" indent="0">
              <a:buFont typeface="Wingdings" panose="05000000000000000000" pitchFamily="2" charset="2"/>
              <a:buChar char="Ø"/>
            </a:pPr>
            <a:r>
              <a:rPr lang="th-TH" sz="3200" dirty="0" smtClean="0"/>
              <a:t> ปลาย</a:t>
            </a:r>
            <a:r>
              <a:rPr lang="th-TH" sz="3200" dirty="0"/>
              <a:t>ทศวรรษที่ 1930 และต้นทศวรรษ 1940 เริ่มมีความคลางแคลงใจเกี่ยวกับกระบวนทัศน์ (</a:t>
            </a:r>
            <a:r>
              <a:rPr lang="en-US" sz="3200" dirty="0" smtClean="0"/>
              <a:t>paradigm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ความเชื่อในอิทธิพลและศักยภาพมหาศาลของสื่อมวลชนที่มีต่อประชาชนและสังคมตามเจตจำนงของ</a:t>
            </a:r>
            <a:r>
              <a:rPr lang="th-TH" sz="3200" dirty="0" smtClean="0"/>
              <a:t>สื่อมวลชน</a:t>
            </a:r>
          </a:p>
          <a:p>
            <a:pPr marL="449263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ช่วง</a:t>
            </a:r>
            <a:r>
              <a:rPr lang="th-TH" sz="3200" dirty="0"/>
              <a:t>ทศวรรษที่ 1940-1960 เกิดกระบวนทัศน์ใหม่เกี่ยวกับอิทธิพลของสื่อมวลชน คือ ผลกระทบที่จำกัดของ</a:t>
            </a:r>
            <a:r>
              <a:rPr lang="th-TH" sz="3200" dirty="0" smtClean="0"/>
              <a:t>สื่อมวลชน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28045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ยุคทฤษฏีที่ว่าด้วยอิทธิพลที่จำกัดของสื่อมวลชนหรือยุคแห่งการทดสอบ</a:t>
            </a:r>
            <a:r>
              <a:rPr lang="th-TH" dirty="0" smtClean="0"/>
              <a:t>สื่อมวลชน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/>
              <a:t>ปรากฏการณ์ซึ่งเป็นพื้นฐานของทฤษฏีดังกล่าว ได้แก่</a:t>
            </a:r>
          </a:p>
          <a:p>
            <a:pPr marL="0" indent="0">
              <a:buNone/>
            </a:pPr>
            <a:r>
              <a:rPr lang="th-TH" dirty="0" smtClean="0"/>
              <a:t>	1. ปี </a:t>
            </a:r>
            <a:r>
              <a:rPr lang="th-TH" dirty="0"/>
              <a:t>ค.ศ. 1940 ลาซาร์สเฟล์ดและคณะ ทำวิจัยเรื่องพฤติกรรมการออกเสียงเลือกตั้งประธานาธิบดีสหรัฐอเมริกา โดยใช้กระบวนการทางวิทยาศาสตร์ พบว่า ไม่มีหลักฐานแสดงให้เห็นอิทธิพลแบบเข็มฉีดยา โดยมีสาระสรุปดังนี้</a:t>
            </a:r>
          </a:p>
          <a:p>
            <a:pPr marL="0" indent="0">
              <a:buNone/>
            </a:pPr>
            <a:r>
              <a:rPr lang="th-TH" dirty="0" smtClean="0"/>
              <a:t>		1.1 </a:t>
            </a:r>
            <a:r>
              <a:rPr lang="th-TH" dirty="0"/>
              <a:t>สื่อมวลชนค่อนข้างมีอิทธิพลโดยตรงต่อการลงคะแนนเสียงเลือกตั้งของประชาชนน้อย</a:t>
            </a:r>
          </a:p>
          <a:p>
            <a:pPr marL="0" indent="0">
              <a:buNone/>
            </a:pPr>
            <a:r>
              <a:rPr lang="th-TH" dirty="0"/>
              <a:t>		</a:t>
            </a:r>
            <a:r>
              <a:rPr lang="th-TH" dirty="0" smtClean="0"/>
              <a:t>1.2 </a:t>
            </a:r>
            <a:r>
              <a:rPr lang="th-TH" dirty="0"/>
              <a:t>สื่อมวลชนทำหน้าที่เพียงแค่เน้นย้ำหรือสนับสนุนความเชื่อเดิมของประชาชน</a:t>
            </a:r>
          </a:p>
          <a:p>
            <a:pPr marL="0" indent="0">
              <a:buNone/>
            </a:pPr>
            <a:r>
              <a:rPr lang="th-TH" dirty="0"/>
              <a:t>		</a:t>
            </a:r>
            <a:r>
              <a:rPr lang="th-TH" dirty="0" smtClean="0"/>
              <a:t>1.3 </a:t>
            </a:r>
            <a:r>
              <a:rPr lang="th-TH" dirty="0"/>
              <a:t>อิทธิพลที่สื่อมวลชนมีต่อการลงคะแนนเสียงของประชาชนเป็นอิทธิพลทางอ้อมผ่านทางผู้นำความ</a:t>
            </a:r>
            <a:r>
              <a:rPr lang="th-TH" dirty="0" smtClean="0"/>
              <a:t>คิดเห็น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3923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ยุคทฤษฏีที่ว่าด้วยอิทธิพลที่จำกัดของสื่อมวลชนหรือยุคแห่งการทดสอบสื่อมวลชน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h-TH" dirty="0" smtClean="0"/>
              <a:t>	2. การ</a:t>
            </a:r>
            <a:r>
              <a:rPr lang="th-TH" dirty="0"/>
              <a:t>ทบทวนแนวคิดของทฤษฏีกระสุนเงินหรือแบบจำลองเข็มฉีดยา</a:t>
            </a:r>
          </a:p>
          <a:p>
            <a:pPr marL="0" indent="0">
              <a:buNone/>
            </a:pPr>
            <a:r>
              <a:rPr lang="th-TH" dirty="0" smtClean="0"/>
              <a:t>		ใน</a:t>
            </a:r>
            <a:r>
              <a:rPr lang="th-TH" dirty="0"/>
              <a:t>ปี ค.ศ. 1960 เคลปเปอร์ สรุปผลการวิจัยว่า “สื่อมวลชนมิใช่ปัจจัยเดียว ไม่ใช่ปัจจัยที่จำเป็นและปัจจัยที่เพียงพอที่จะส่งผลกระทบต่าง ๆ ต่อ</a:t>
            </a:r>
            <a:r>
              <a:rPr lang="th-TH" dirty="0" smtClean="0"/>
              <a:t>ผู้รับ	สาร</a:t>
            </a:r>
            <a:r>
              <a:rPr lang="th-TH" dirty="0"/>
              <a:t>ได้ </a:t>
            </a:r>
            <a:r>
              <a:rPr lang="th-TH" dirty="0" smtClean="0"/>
              <a:t>	หาก</a:t>
            </a:r>
            <a:r>
              <a:rPr lang="th-TH" dirty="0"/>
              <a:t>ทว่าสื่อมวลชนต้องทำงานร่วมกับปัจจัยอื่น ๆ ” 	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3. </a:t>
            </a:r>
            <a:r>
              <a:rPr lang="th-TH" dirty="0"/>
              <a:t>ผลการศึกษาสาเหตุที่รายการละครของออร์สัน เวลล์ มีอิทธิพลต่อความตื่นตระหนกของประชาชน ดังนี้</a:t>
            </a:r>
          </a:p>
          <a:p>
            <a:pPr marL="0" indent="0">
              <a:buNone/>
            </a:pPr>
            <a:r>
              <a:rPr lang="th-TH" dirty="0"/>
              <a:t>	</a:t>
            </a:r>
            <a:r>
              <a:rPr lang="th-TH" dirty="0" smtClean="0"/>
              <a:t>	3.1 </a:t>
            </a:r>
            <a:r>
              <a:rPr lang="th-TH" dirty="0"/>
              <a:t>ปัจเจกบุคคลได้รับอิทธิพลจากสื่อมวลชนน้อยกว่าผู้รับสารซึ่งเป็นผู้นำความคิดเห็น</a:t>
            </a:r>
          </a:p>
          <a:p>
            <a:pPr marL="0" indent="0">
              <a:buNone/>
            </a:pPr>
            <a:r>
              <a:rPr lang="th-TH" dirty="0" smtClean="0"/>
              <a:t>		3.2 </a:t>
            </a:r>
            <a:r>
              <a:rPr lang="th-TH" dirty="0"/>
              <a:t>ปัจจัยที่ส่งผลกระทบต่อระดับผลกระทบของสื่อมวลชนที่มีต่อผู้รับสารคือ คุณลักษณะหรือบุคลิกภาพของผู้รับสาร</a:t>
            </a:r>
          </a:p>
          <a:p>
            <a:pPr marL="0" indent="0">
              <a:buNone/>
            </a:pPr>
            <a:r>
              <a:rPr lang="th-TH" dirty="0"/>
              <a:t>		</a:t>
            </a:r>
            <a:r>
              <a:rPr lang="th-TH" dirty="0" smtClean="0"/>
              <a:t>3.3 </a:t>
            </a:r>
            <a:r>
              <a:rPr lang="th-TH" dirty="0"/>
              <a:t>สื่อมวลชนไม่ใช่ปัจจัยหลักซึ่งก่อให้เกิดผลกระทบต่อผู้รับสารแต่เป็นเพียงปัจจัยเสริม</a:t>
            </a:r>
            <a:r>
              <a:rPr lang="th-TH" dirty="0" smtClean="0"/>
              <a:t>เท่านั้น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182884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ยุคทฤษฏีที่ว่าด้วยอิทธิพลที่จำกัดของสื่อมวลชนหรือยุคแห่งการทดสอบสื่อมวลชน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19617"/>
            <a:ext cx="10252493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ทฤษฏีและแนวคิดสำคัญภายใต้กระบวนทัศน์เรื่องผลกระทบที่จำกัดของสื่อมวลชน  มีดังนี้</a:t>
            </a:r>
          </a:p>
          <a:p>
            <a:pPr marL="0" indent="0">
              <a:buNone/>
            </a:pPr>
            <a:r>
              <a:rPr lang="th-TH" sz="2800" dirty="0" smtClean="0"/>
              <a:t>	1. </a:t>
            </a:r>
            <a:r>
              <a:rPr lang="th-TH" sz="2800" dirty="0"/>
              <a:t>ทฤษฏีการไหลของข่าวสารแบบสองขั้นตอน (</a:t>
            </a:r>
            <a:r>
              <a:rPr lang="en-US" sz="2800" dirty="0"/>
              <a:t>Theory of two-step flow of </a:t>
            </a:r>
            <a:r>
              <a:rPr lang="en-US" sz="2800" dirty="0" smtClean="0"/>
              <a:t>information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th-TH" sz="2800" dirty="0" smtClean="0"/>
              <a:t>		อิทธิพล</a:t>
            </a:r>
            <a:r>
              <a:rPr lang="th-TH" sz="2800" dirty="0"/>
              <a:t>ของสื่อมวลชนที่มีต่อประชาชนมีลักษณะเป็นสองขั้นตอน อิทธิพลของสื่อมวลชนจะถูกสกัดกั้นโดยอิทธิพลของบุคคล ทั้งนี้เพราะประชาชน</a:t>
            </a:r>
            <a:r>
              <a:rPr lang="th-TH" sz="2800" dirty="0" smtClean="0"/>
              <a:t>ในสังคม</a:t>
            </a:r>
            <a:r>
              <a:rPr lang="th-TH" sz="2800" dirty="0"/>
              <a:t>ไม่ได้อยู่ตามลำพัง แต่จะเป็นสมาชิกของกลุ่มต่าง ๆ ในสังคมซึ่งมีความสัมพันธ์และสื่อสารกันในลักษณะเครือข่าย (</a:t>
            </a:r>
            <a:r>
              <a:rPr lang="en-US" sz="2800" dirty="0"/>
              <a:t>interpersonal </a:t>
            </a:r>
            <a:r>
              <a:rPr lang="en-US" sz="2800" dirty="0" smtClean="0"/>
              <a:t>network</a:t>
            </a:r>
            <a:r>
              <a:rPr lang="th-TH" sz="2800" dirty="0" smtClean="0"/>
              <a:t>)</a:t>
            </a:r>
            <a:r>
              <a:rPr lang="en-US" sz="2800" dirty="0" smtClean="0"/>
              <a:t> </a:t>
            </a:r>
            <a:endParaRPr lang="en-US" sz="2800" dirty="0"/>
          </a:p>
          <a:p>
            <a:pPr marL="0" indent="0">
              <a:buNone/>
            </a:pPr>
            <a:r>
              <a:rPr lang="en-US" sz="2800" dirty="0"/>
              <a:t>		 </a:t>
            </a:r>
            <a:r>
              <a:rPr lang="th-TH" sz="2800" dirty="0" smtClean="0"/>
              <a:t>ประกอบด้วย</a:t>
            </a:r>
            <a:r>
              <a:rPr lang="th-TH" sz="2800" dirty="0"/>
              <a:t>สมาชิก 2 กลุ่มคือ ผู้นำความคิดเห็น (</a:t>
            </a:r>
            <a:r>
              <a:rPr lang="en-US" sz="2800" dirty="0"/>
              <a:t>opinion leader) </a:t>
            </a:r>
            <a:r>
              <a:rPr lang="th-TH" sz="2800" dirty="0"/>
              <a:t>และกลุ่มสมาชิกซึ่งคอยรับข่าวสาร </a:t>
            </a:r>
            <a:r>
              <a:rPr lang="th-TH" sz="2800" dirty="0" smtClean="0"/>
              <a:t>และ</a:t>
            </a:r>
            <a:r>
              <a:rPr lang="th-TH" sz="2800" dirty="0"/>
              <a:t>ความคิดเห็นจากผู้นำ</a:t>
            </a:r>
            <a:r>
              <a:rPr lang="th-TH" sz="2800" dirty="0" smtClean="0"/>
              <a:t>ความคิดเห็น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70452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" name="Content Placeholder 57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070" y="439997"/>
            <a:ext cx="8933164" cy="6095262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1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อิทธิพลและผลกระทบของการสื่อสารมวลชน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3. ยุคทฤษฏีว่าด้วยการกลับมาของแนวคิดสื่อมวลชนทรงพลังอำนาจและมี</a:t>
            </a:r>
            <a:r>
              <a:rPr lang="th-TH" sz="3200" dirty="0" smtClean="0"/>
              <a:t>อิทธิพล</a:t>
            </a:r>
          </a:p>
          <a:p>
            <a:pPr marL="0" indent="0">
              <a:buNone/>
            </a:pPr>
            <a:r>
              <a:rPr lang="th-TH" sz="3200" dirty="0" smtClean="0"/>
              <a:t>	มี </a:t>
            </a:r>
            <a:r>
              <a:rPr lang="th-TH" sz="3200" dirty="0"/>
              <a:t>2 กระแสย่อย คือ</a:t>
            </a:r>
          </a:p>
          <a:p>
            <a:pPr marL="620713" indent="-9525">
              <a:buFont typeface="Wingdings" panose="05000000000000000000" pitchFamily="2" charset="2"/>
              <a:buChar char="Ø"/>
            </a:pPr>
            <a:r>
              <a:rPr lang="th-TH" sz="3200" dirty="0" smtClean="0"/>
              <a:t> กระแส</a:t>
            </a:r>
            <a:r>
              <a:rPr lang="th-TH" sz="3200" dirty="0"/>
              <a:t>แรก ตรวจสอบว่าสื่อยังคงทรงพลังใช่หรือไม่ ในเงื่อนไข</a:t>
            </a:r>
            <a:r>
              <a:rPr lang="th-TH" sz="3200" dirty="0" smtClean="0"/>
              <a:t>ใด</a:t>
            </a:r>
          </a:p>
          <a:p>
            <a:pPr marL="620713" indent="-9525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กระแส</a:t>
            </a:r>
            <a:r>
              <a:rPr lang="th-TH" sz="3200" dirty="0"/>
              <a:t>ที่สอง ยอมรับทั้งพลังอำนาจหรืออิทธิพลของสื่อมวลชนและพลังอำนาจของมวลชนผู้รับ</a:t>
            </a:r>
            <a:r>
              <a:rPr lang="th-TH" sz="3200" dirty="0" smtClean="0"/>
              <a:t>สาร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63602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ยุคทฤษฏีว่าด้วยการกลับมาของแนวคิดสื่อมวลชนทรงพลังอำนาจและมี</a:t>
            </a:r>
            <a:r>
              <a:rPr lang="th-TH" dirty="0" smtClean="0"/>
              <a:t>อิทธิพล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560289"/>
            <a:ext cx="10304252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ปรากฏการณ์ซึ่งเป็นพื้นฐานของทฤษฏี </a:t>
            </a:r>
            <a:r>
              <a:rPr lang="th-TH" sz="2800" dirty="0" smtClean="0"/>
              <a:t>ได้แก่</a:t>
            </a:r>
          </a:p>
          <a:p>
            <a:pPr marL="0" indent="0">
              <a:buNone/>
            </a:pPr>
            <a:r>
              <a:rPr lang="th-TH" sz="2800" dirty="0" smtClean="0"/>
              <a:t>1. </a:t>
            </a:r>
            <a:r>
              <a:rPr lang="th-TH" sz="2800" dirty="0"/>
              <a:t>การขยายตัวทางเศรษฐกิจในประเทศสหรัฐอเมริกาและการแพร่ขยายของสื่อโทรทัศน์</a:t>
            </a:r>
          </a:p>
          <a:p>
            <a:pPr marL="0" indent="0">
              <a:buNone/>
            </a:pPr>
            <a:r>
              <a:rPr lang="th-TH" sz="2800" dirty="0" smtClean="0"/>
              <a:t>2. </a:t>
            </a:r>
            <a:r>
              <a:rPr lang="th-TH" sz="2800" dirty="0"/>
              <a:t>วิทยุกระจายเสียงและวิทยุโทรทัศน์ขยายขอบเขตไปเป็น “สื่อนานาชาติ”</a:t>
            </a:r>
          </a:p>
          <a:p>
            <a:pPr marL="0" indent="0">
              <a:buNone/>
            </a:pPr>
            <a:r>
              <a:rPr lang="th-TH" sz="2800" dirty="0" smtClean="0"/>
              <a:t>3. </a:t>
            </a:r>
            <a:r>
              <a:rPr lang="th-TH" sz="2800" dirty="0"/>
              <a:t>ผลวิจัยหลายชิ้นยืนยันว่าสื่อมวลชนสามารถส่งผลกระทบต่อสังคมและเป็นเครื่องมือในการขับเคลื่อนสังคมและการเมืองได้</a:t>
            </a:r>
          </a:p>
          <a:p>
            <a:pPr marL="0" indent="0">
              <a:buNone/>
            </a:pPr>
            <a:r>
              <a:rPr lang="th-TH" sz="2800" dirty="0" smtClean="0"/>
              <a:t>4. </a:t>
            </a:r>
            <a:r>
              <a:rPr lang="th-TH" sz="2800" dirty="0"/>
              <a:t>การขยายวงในการศึกษาเรื่องผลกระทบของสื่อมวลชน ส่งผลให้เกิดทฤษฏีใหม่ เช่น ทฤษฏีการกำหนดวาระทางสังคม</a:t>
            </a:r>
          </a:p>
          <a:p>
            <a:pPr marL="0" indent="0">
              <a:buNone/>
            </a:pPr>
            <a:r>
              <a:rPr lang="th-TH" sz="2800" dirty="0" smtClean="0"/>
              <a:t>5. </a:t>
            </a:r>
            <a:r>
              <a:rPr lang="th-TH" sz="2800" dirty="0"/>
              <a:t>มีการโจมตีทฤษฏีที่ว่าสื่อมวลชนมีอิทธิพลน้อยและเรียกร้องให้กลับไปยอมรับกระบวนทัศน์ที่ว่าสื่อมวลชนมีอิทธิพลอย่างยิ่งอีกครั้ง เกิดแนวคิดและแบบจำลองปรากฏการณ์การสะสมของความเงียบ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1728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ยุคทฤษฏีว่าด้วยการกลับมาของแนวคิดสื่อมวลชนทรงพลังอำนาจและมีอิทธิพล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21442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ทฤษฏี</a:t>
            </a:r>
            <a:r>
              <a:rPr lang="th-TH" sz="3200" dirty="0"/>
              <a:t>และแนวคิดสำคัญภายใต้กระบวนทัศน์ว่าด้วยการกลับมาของแนวคิดสื่อมวลชนทรงพลังอำนาจและมีอิทธิพล ดังนี้</a:t>
            </a:r>
          </a:p>
          <a:p>
            <a:pPr marL="0" indent="0">
              <a:buNone/>
            </a:pPr>
            <a:r>
              <a:rPr lang="th-TH" sz="3200" dirty="0" smtClean="0"/>
              <a:t>1. แนวคิดเรื่อง</a:t>
            </a:r>
            <a:r>
              <a:rPr lang="th-TH" sz="3200" dirty="0"/>
              <a:t>อิทธิพลของสื่อมวลชนในฐานะผู้รักษาช่องทางการสื่อสาร หรือนายทวารข่าวสาร (</a:t>
            </a:r>
            <a:r>
              <a:rPr lang="en-US" sz="3200" dirty="0" smtClean="0"/>
              <a:t>gatekeeper</a:t>
            </a:r>
            <a:r>
              <a:rPr lang="th-TH" sz="3200" dirty="0" smtClean="0"/>
              <a:t>)</a:t>
            </a:r>
            <a:endParaRPr lang="th-TH" sz="3200" dirty="0"/>
          </a:p>
          <a:p>
            <a:pPr marL="0" indent="0">
              <a:buNone/>
            </a:pPr>
            <a:r>
              <a:rPr lang="th-TH" sz="3200" dirty="0" smtClean="0"/>
              <a:t>2. </a:t>
            </a:r>
            <a:r>
              <a:rPr lang="th-TH" sz="3200" dirty="0"/>
              <a:t>แบบจำลองปรากฏการณ์การสะสมของความเงียบ (</a:t>
            </a:r>
            <a:r>
              <a:rPr lang="en-US" sz="3200" dirty="0"/>
              <a:t>The spiral of </a:t>
            </a:r>
            <a:r>
              <a:rPr lang="en-US" sz="3200" dirty="0" smtClean="0"/>
              <a:t>silence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แสดงให้เห็นถึงอิทธิพลของสื่อมวลชนที่มีต่อผู้รับสารในด้านการสะท้อนประชามติ และการสร้างหรือนำ</a:t>
            </a:r>
            <a:r>
              <a:rPr lang="th-TH" sz="3200" dirty="0" smtClean="0"/>
              <a:t>ประชามติ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9296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ความหมายของการสื่อสารมวลชน (</a:t>
            </a:r>
            <a:r>
              <a:rPr lang="en-US" dirty="0"/>
              <a:t>mass  communication)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en-US" sz="3200" dirty="0" err="1" smtClean="0"/>
              <a:t>Trenholm</a:t>
            </a:r>
            <a:r>
              <a:rPr lang="en-US" sz="3200" dirty="0" smtClean="0"/>
              <a:t> </a:t>
            </a:r>
            <a:r>
              <a:rPr lang="th-TH" sz="3200" dirty="0"/>
              <a:t>อธิบายว่า  การสื่อสารมวลชน หมายถึง การสื่อสารรูปแบบหนึ่งที่ผู้ส่งสารซึ่งอยู่ในรูปขององค์การ </a:t>
            </a:r>
            <a:r>
              <a:rPr lang="th-TH" sz="3200" dirty="0" smtClean="0"/>
              <a:t> </a:t>
            </a:r>
            <a:r>
              <a:rPr lang="th-TH" sz="3200" dirty="0"/>
              <a:t>ส่งสารไปยังกลุ่มผู้รับสารขนาดใหญ่</a:t>
            </a:r>
            <a:r>
              <a:rPr lang="th-TH" sz="3200" dirty="0" smtClean="0"/>
              <a:t>หลากหลายกลุ่ม ซึ่ง</a:t>
            </a:r>
            <a:r>
              <a:rPr lang="th-TH" sz="3200" dirty="0"/>
              <a:t>มีสมาชิกที่แตกต่างกันแต่ละบุคคล การติดต่อสื่อสารในลักษณะดังกล่าวนั้นเป็นการสื่อสาร</a:t>
            </a:r>
            <a:r>
              <a:rPr lang="th-TH" sz="3200" dirty="0" smtClean="0"/>
              <a:t>ทางอ้อม </a:t>
            </a:r>
            <a:r>
              <a:rPr lang="th-TH" sz="3200" dirty="0"/>
              <a:t>โดยใช้สื่อเป็นตัวกลางระหว่างผู้ส่งสารและผู้รับสาร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5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การ</a:t>
            </a:r>
            <a:r>
              <a:rPr lang="th-TH" sz="3200" dirty="0"/>
              <a:t>สื่อสารมวลชน หมายถึง กระบวนการซึ่งองค์การสื่อมวลชนส่งสารผ่านสื่อมวลชนไปยังมวลชน </a:t>
            </a:r>
            <a:r>
              <a:rPr lang="th-TH" sz="3200" dirty="0" smtClean="0"/>
              <a:t>ผู้รับสารซึ่ง</a:t>
            </a:r>
            <a:r>
              <a:rPr lang="th-TH" sz="3200" dirty="0"/>
              <a:t>กระจัดกระจายในพื้นที่ต่าง ๆ </a:t>
            </a:r>
            <a:r>
              <a:rPr lang="th-TH" sz="3200" dirty="0" smtClean="0"/>
              <a:t>และมี</a:t>
            </a:r>
            <a:r>
              <a:rPr lang="th-TH" sz="3200" dirty="0"/>
              <a:t>ภูมิหลังที่แตกต่างกันให้ได้รับสารนั้น</a:t>
            </a:r>
            <a:r>
              <a:rPr lang="th-TH" sz="3200" dirty="0" smtClean="0"/>
              <a:t>อย่างรวดเร็ว</a:t>
            </a:r>
            <a:r>
              <a:rPr lang="th-TH" sz="3200" dirty="0"/>
              <a:t>ในเวลาเดียวกันหรือเวลาใกล้เคียง</a:t>
            </a:r>
            <a:r>
              <a:rPr lang="th-TH" sz="3200" dirty="0" smtClean="0"/>
              <a:t>กัน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6786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ผู้ส่งสาร</a:t>
            </a:r>
          </a:p>
          <a:p>
            <a:pPr marL="0" indent="0">
              <a:buNone/>
            </a:pPr>
            <a:r>
              <a:rPr lang="th-TH" sz="3200" dirty="0" smtClean="0"/>
              <a:t>	1.1 </a:t>
            </a:r>
            <a:r>
              <a:rPr lang="th-TH" sz="3200" dirty="0"/>
              <a:t>อยู่ในรูปขององค์การสื่อสารมวลชน (</a:t>
            </a:r>
            <a:r>
              <a:rPr lang="en-US" sz="3200" dirty="0"/>
              <a:t>Mass media </a:t>
            </a:r>
            <a:r>
              <a:rPr lang="en-US" sz="3200" dirty="0" smtClean="0"/>
              <a:t>organization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1.2</a:t>
            </a:r>
            <a:r>
              <a:rPr lang="en-US" sz="3200" dirty="0" smtClean="0"/>
              <a:t> </a:t>
            </a:r>
            <a:r>
              <a:rPr lang="th-TH" sz="3200" dirty="0"/>
              <a:t>ผู้ส่งสารไม่รู้จักผู้รับสารเป็นการส่วนตัว และไม่มีเจตนาส่งสารไปยังผู้รับสารคน</a:t>
            </a:r>
            <a:r>
              <a:rPr lang="th-TH" sz="3200" dirty="0" smtClean="0"/>
              <a:t>หนึ่ง	คน</a:t>
            </a:r>
            <a:r>
              <a:rPr lang="th-TH" sz="3200" dirty="0"/>
              <a:t>ใดโดยเฉพาะ</a:t>
            </a:r>
          </a:p>
          <a:p>
            <a:pPr marL="0" indent="0">
              <a:buNone/>
            </a:pPr>
            <a:r>
              <a:rPr lang="th-TH" sz="3200" dirty="0" smtClean="0"/>
              <a:t>	1.3 </a:t>
            </a:r>
            <a:r>
              <a:rPr lang="th-TH" sz="3200" dirty="0"/>
              <a:t>ผู้ส่งสารมีสถานะเป็นสถาบันทางสังคม (</a:t>
            </a:r>
            <a:r>
              <a:rPr lang="en-US" sz="3200" dirty="0"/>
              <a:t>Social </a:t>
            </a:r>
            <a:r>
              <a:rPr lang="en-US" sz="3200" dirty="0" smtClean="0"/>
              <a:t>institute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1.4</a:t>
            </a:r>
            <a:r>
              <a:rPr lang="en-US" sz="3200" dirty="0" smtClean="0"/>
              <a:t> </a:t>
            </a:r>
            <a:r>
              <a:rPr lang="th-TH" sz="3200" dirty="0"/>
              <a:t>ผู้ส่งสารจะทำหน้าที่เป็นผู้รักษาช่องทางการสื่อสารหรือนายทวารข่าวสาร </a:t>
            </a:r>
            <a:r>
              <a:rPr lang="th-TH" sz="3200" dirty="0" smtClean="0"/>
              <a:t>	(</a:t>
            </a:r>
            <a:r>
              <a:rPr lang="en-US" sz="3200" dirty="0" smtClean="0"/>
              <a:t>Gatekeeper</a:t>
            </a:r>
            <a:r>
              <a:rPr lang="th-TH" sz="3200" dirty="0" smtClean="0"/>
              <a:t>)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05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2. สาร</a:t>
            </a:r>
          </a:p>
          <a:p>
            <a:pPr marL="0" indent="0">
              <a:buNone/>
            </a:pPr>
            <a:r>
              <a:rPr lang="th-TH" sz="3200" dirty="0" smtClean="0"/>
              <a:t>	2.1 </a:t>
            </a:r>
            <a:r>
              <a:rPr lang="th-TH" sz="3200" dirty="0"/>
              <a:t>สารในกระบวนการสื่อสารมวลชนมีความเป็นสาธารณะ  (</a:t>
            </a:r>
            <a:r>
              <a:rPr lang="en-US" sz="3200" dirty="0" smtClean="0"/>
              <a:t>Public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th-TH" sz="3200" dirty="0" smtClean="0"/>
              <a:t>2.2</a:t>
            </a:r>
            <a:r>
              <a:rPr lang="en-US" sz="3200" dirty="0" smtClean="0"/>
              <a:t> </a:t>
            </a:r>
            <a:r>
              <a:rPr lang="th-TH" sz="3200" dirty="0"/>
              <a:t>สารถูกส่งออกไปอย่างรวดเร็ว  (</a:t>
            </a:r>
            <a:r>
              <a:rPr lang="en-US" sz="3200" dirty="0" smtClean="0"/>
              <a:t>Rapid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2.3</a:t>
            </a:r>
            <a:r>
              <a:rPr lang="en-US" sz="3200" dirty="0" smtClean="0"/>
              <a:t> </a:t>
            </a:r>
            <a:r>
              <a:rPr lang="th-TH" sz="3200" dirty="0"/>
              <a:t>สารของกระบวนการสื่อสารมวลชนมีอายุจำกัดไม่ยั่งยืน  (</a:t>
            </a:r>
            <a:r>
              <a:rPr lang="en-US" sz="3200" dirty="0" smtClean="0"/>
              <a:t>Transient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th-TH" sz="3200" dirty="0" smtClean="0"/>
              <a:t>2.4</a:t>
            </a:r>
            <a:r>
              <a:rPr lang="en-US" sz="3200" dirty="0" smtClean="0"/>
              <a:t> </a:t>
            </a:r>
            <a:r>
              <a:rPr lang="th-TH" sz="3200" dirty="0"/>
              <a:t>สารในกระบวนการสื่อสารมวลชนต้องมีความหลากหลาย  (</a:t>
            </a:r>
            <a:r>
              <a:rPr lang="en-US" sz="3200" dirty="0" smtClean="0"/>
              <a:t>Variety</a:t>
            </a:r>
            <a:r>
              <a:rPr lang="th-TH" sz="3200" dirty="0" smtClean="0"/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7985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71376"/>
            <a:ext cx="10425022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3. สื่อ</a:t>
            </a:r>
          </a:p>
          <a:p>
            <a:pPr marL="0" indent="0">
              <a:buNone/>
            </a:pPr>
            <a:r>
              <a:rPr lang="th-TH" sz="2800" dirty="0" smtClean="0"/>
              <a:t>	3.1 </a:t>
            </a:r>
            <a:r>
              <a:rPr lang="th-TH" sz="2800" dirty="0"/>
              <a:t>ต้องเป็นสื่อที่สามารถนำข่าวสารไปยังมวลชนผู้รับสารซึ่งอาศัยในหลากหลายพื้นที่ได้อย่างรวดเร็ว</a:t>
            </a:r>
          </a:p>
          <a:p>
            <a:pPr marL="0" indent="0">
              <a:buNone/>
            </a:pPr>
            <a:r>
              <a:rPr lang="th-TH" sz="2800" dirty="0" smtClean="0"/>
              <a:t>	3.2 </a:t>
            </a:r>
            <a:r>
              <a:rPr lang="th-TH" sz="2800" dirty="0"/>
              <a:t>เป็นสื่อที่มีความสลับซับซ้อนเนื่องจากต้องอาศัยเทคโนโลยีในการดำเนินงานและต้องมีการลงทุนสูง</a:t>
            </a:r>
          </a:p>
          <a:p>
            <a:pPr marL="0" indent="0">
              <a:buNone/>
            </a:pPr>
            <a:r>
              <a:rPr lang="th-TH" sz="2800" dirty="0"/>
              <a:t>	3.3 เป็นสื่อมีลักษณะเป็นการสื่อสารแบบเอกวิถีและไม่เอื้อให้เกิดปฏิกิริยาตอบกลับแบบทันทีทันใด </a:t>
            </a:r>
          </a:p>
          <a:p>
            <a:pPr marL="0" indent="0">
              <a:buNone/>
            </a:pPr>
            <a:r>
              <a:rPr lang="th-TH" sz="2800" dirty="0"/>
              <a:t>	3.4 สื่อมวลชน</a:t>
            </a:r>
            <a:r>
              <a:rPr lang="th-TH" sz="2800" dirty="0" smtClean="0"/>
              <a:t>มีหลาย</a:t>
            </a:r>
            <a:r>
              <a:rPr lang="th-TH" sz="2800" dirty="0"/>
              <a:t>ประเภทและมีหลากหลายทางเลือกในสื่อประเภท</a:t>
            </a:r>
            <a:r>
              <a:rPr lang="th-TH" sz="2800" dirty="0" smtClean="0"/>
              <a:t>เดียวกัน</a:t>
            </a:r>
          </a:p>
          <a:p>
            <a:pPr marL="0" indent="0">
              <a:buNone/>
            </a:pPr>
            <a:r>
              <a:rPr lang="th-TH" sz="2800" dirty="0" smtClean="0"/>
              <a:t>	3.5 </a:t>
            </a:r>
            <a:r>
              <a:rPr lang="th-TH" sz="2800" dirty="0"/>
              <a:t>สื่อมวลชนมีข้อจำกัดเรื่องช่องทางการรับรู้</a:t>
            </a:r>
          </a:p>
          <a:p>
            <a:pPr marL="0" indent="0">
              <a:buNone/>
            </a:pPr>
            <a:r>
              <a:rPr lang="th-TH" sz="2800" dirty="0"/>
              <a:t>	3.6 เมื่อเปรียบเทียบกับกระบวนการสื่อสารระหว่างบุคคลแล้ว สื่อมวลชนมีศักยภาพในการให้ข่าวสาร </a:t>
            </a:r>
            <a:r>
              <a:rPr lang="th-TH" sz="2800" dirty="0" smtClean="0"/>
              <a:t>	ข้อมูล </a:t>
            </a:r>
            <a:r>
              <a:rPr lang="th-TH" sz="2800" dirty="0"/>
              <a:t>หรือความรู้สูงกว่าสื่อ</a:t>
            </a:r>
            <a:r>
              <a:rPr lang="th-TH" sz="2800" dirty="0" smtClean="0"/>
              <a:t>บุคคล</a:t>
            </a:r>
            <a:endParaRPr lang="th-TH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8406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ลักษณะสำคัญของการสื่อสารมวลชน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4. ผู้รับสาร</a:t>
            </a:r>
          </a:p>
          <a:p>
            <a:pPr marL="0" indent="0">
              <a:buNone/>
            </a:pPr>
            <a:r>
              <a:rPr lang="th-TH" sz="3200" dirty="0"/>
              <a:t>	4.1 ผู้รับสารในกระบวนการสื่อสารมวลชนมีจำนวนมาก</a:t>
            </a:r>
          </a:p>
          <a:p>
            <a:pPr marL="0" indent="0">
              <a:buNone/>
            </a:pPr>
            <a:r>
              <a:rPr lang="th-TH" sz="3200" dirty="0"/>
              <a:t>	4.2 ผู้รับสารมีความแตกต่างกัน</a:t>
            </a:r>
          </a:p>
          <a:p>
            <a:pPr marL="0" indent="0">
              <a:buNone/>
            </a:pPr>
            <a:r>
              <a:rPr lang="th-TH" sz="3200" dirty="0"/>
              <a:t>	4.3 ผู้ส่งสารไม่รู้จักผู้รับสาร</a:t>
            </a:r>
          </a:p>
          <a:p>
            <a:pPr marL="0" indent="0">
              <a:buNone/>
            </a:pPr>
            <a:r>
              <a:rPr lang="th-TH" sz="3200" dirty="0"/>
              <a:t>	4.4 ในขณะรับสารจากกระบวนการสื่อสารมวลชนนั้น ผู้รับสารจะมีลักษณะความ</a:t>
            </a:r>
            <a:r>
              <a:rPr lang="th-TH" sz="3200" dirty="0" smtClean="0"/>
              <a:t>เป็น	ปัจเจก</a:t>
            </a:r>
            <a:r>
              <a:rPr lang="th-TH" sz="3200" dirty="0"/>
              <a:t>บุคคลมากกว่าความเป็นสมาชิกของกลุ่มต่าง ๆ ซึ่งปัจเจกบุคคลนั้นเป็น</a:t>
            </a:r>
            <a:r>
              <a:rPr lang="th-TH" sz="3200" dirty="0" smtClean="0"/>
              <a:t>สมาชิก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5956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สรุปลักษณะสำคัญของการสื่อสารมวลชน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388629"/>
            <a:ext cx="1013142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ผู้ส่งสารเป็นองค์การสื่อมวลชนซึ่งมีโครงสร้างการปฏิบัติงานที่ชัดเจน มีการลงทุนสูงและมีการแข่งขันเพื่อผลประโยชน์ในการประกอบการ</a:t>
            </a:r>
          </a:p>
          <a:p>
            <a:pPr marL="0" indent="0">
              <a:buNone/>
            </a:pPr>
            <a:r>
              <a:rPr lang="th-TH" sz="3200" dirty="0"/>
              <a:t>2. ผู้รับสารจำนวนมากซึ่งมีความแตกต่างกันทั้งถิ่นที่อยู่อาศัย ภูมิหลังและความแตกต่างด้านจิตวิทยา</a:t>
            </a:r>
          </a:p>
          <a:p>
            <a:pPr marL="0" indent="0">
              <a:buNone/>
            </a:pPr>
            <a:r>
              <a:rPr lang="th-TH" sz="3200" dirty="0"/>
              <a:t>3. มีความสามารถในการเข้าถึงผู้รับสารจำนวนมากได้อย่างรวดเร็ว</a:t>
            </a:r>
          </a:p>
          <a:p>
            <a:pPr marL="0" indent="0">
              <a:buNone/>
            </a:pPr>
            <a:r>
              <a:rPr lang="th-TH" sz="3200" dirty="0"/>
              <a:t>4. เนื้อหาสาระที่มากมายและหลากหลาย เพื่อสนองความต้องการของมวลชนผู้รับสาร ซึ่งมีความต้องการที่แตกต่างกัน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0245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932</TotalTime>
  <Words>1009</Words>
  <Application>Microsoft Office PowerPoint</Application>
  <PresentationFormat>Custom</PresentationFormat>
  <Paragraphs>168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Celestial</vt:lpstr>
      <vt:lpstr>หลักนิเทศศาสตร์</vt:lpstr>
      <vt:lpstr>ความหมายของการสื่อสารมวลชน (mass  communication)</vt:lpstr>
      <vt:lpstr>ความหมายของการสื่อสารมวลชน (mass  communication)</vt:lpstr>
      <vt:lpstr>สรุป</vt:lpstr>
      <vt:lpstr>ลักษณะสำคัญของการสื่อสารมวลชน </vt:lpstr>
      <vt:lpstr>ลักษณะสำคัญของการสื่อสารมวลชน </vt:lpstr>
      <vt:lpstr>ลักษณะสำคัญของการสื่อสารมวลชน </vt:lpstr>
      <vt:lpstr>ลักษณะสำคัญของการสื่อสารมวลชน </vt:lpstr>
      <vt:lpstr>สรุปลักษณะสำคัญของการสื่อสารมวลชน</vt:lpstr>
      <vt:lpstr>สรุปลักษณะสำคัญของการสื่อสารมวลชน</vt:lpstr>
      <vt:lpstr>ความสำคัญของการสื่อสารมวลชน </vt:lpstr>
      <vt:lpstr>ความสำคัญของการสื่อสารมวลชน </vt:lpstr>
      <vt:lpstr>บทบาทหน้าที่ของการสื่อสารมวลชน</vt:lpstr>
      <vt:lpstr>บทบาทหน้าที่ของการสื่อสารมวลชน</vt:lpstr>
      <vt:lpstr>บทบาทหน้าที่ของการสื่อสารมวลชน</vt:lpstr>
      <vt:lpstr>บทบาทหน้าที่ของการสื่อสารมวลชน</vt:lpstr>
      <vt:lpstr>อิทธิพลและผลกระทบของการสื่อสารมวลชน </vt:lpstr>
      <vt:lpstr>ยุคทฤษฏีระยะแรกที่ว่าด้วยสื่อมวลชนทรงพลังอำนาจและมีอิทธิพลอย่างยิ่ง</vt:lpstr>
      <vt:lpstr>ยุคทฤษฏีระยะแรกที่ว่าด้วยสื่อมวลชนทรงพลังอำนาจและมีอิทธิพลอย่างยิ่ง</vt:lpstr>
      <vt:lpstr>อิทธิพลและผลกระทบของการสื่อสารมวลชน </vt:lpstr>
      <vt:lpstr>ยุคทฤษฏีที่ว่าด้วยอิทธิพลที่จำกัดของสื่อมวลชนหรือยุคแห่งการทดสอบสื่อมวลชน</vt:lpstr>
      <vt:lpstr>ยุคทฤษฏีที่ว่าด้วยอิทธิพลที่จำกัดของสื่อมวลชนหรือยุคแห่งการทดสอบสื่อมวลชน</vt:lpstr>
      <vt:lpstr>ยุคทฤษฏีที่ว่าด้วยอิทธิพลที่จำกัดของสื่อมวลชนหรือยุคแห่งการทดสอบสื่อมวลชน</vt:lpstr>
      <vt:lpstr>PowerPoint Presentation</vt:lpstr>
      <vt:lpstr>อิทธิพลและผลกระทบของการสื่อสารมวลชน </vt:lpstr>
      <vt:lpstr>ยุคทฤษฏีว่าด้วยการกลับมาของแนวคิดสื่อมวลชนทรงพลังอำนาจและมีอิทธิพล</vt:lpstr>
      <vt:lpstr>ยุคทฤษฏีว่าด้วยการกลับมาของแนวคิดสื่อมวลชนทรงพลังอำนาจและมีอิทธิพล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72</cp:revision>
  <dcterms:created xsi:type="dcterms:W3CDTF">2017-08-01T10:39:37Z</dcterms:created>
  <dcterms:modified xsi:type="dcterms:W3CDTF">2017-08-26T08:14:47Z</dcterms:modified>
</cp:coreProperties>
</file>