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3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311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A693F-7DCD-47F5-B784-66A016595D93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A7FC0-1B2F-4401-B905-4A44070E6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9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6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7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6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1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6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3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2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5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5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53D3-06E6-40D5-8888-A569BD423D25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7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.th/url?sa=i&amp;rct=j&amp;q=&amp;esrc=s&amp;source=images&amp;cd=&amp;cad=rja&amp;uact=8&amp;ved=0ahUKEwj0mqO6jdzYAhUMvLwKHSafAvEQjRwIBw&amp;url=https://www.baanjomyut.com/library_2/extension-1/organization/09.html&amp;psig=AOvVaw0f0Q7F7crZEhFs_ujlM7ML&amp;ust=151617910411743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ms.sme.go.th/cms/c/journal_articles/view_article_content?article_id=VC01-02-04-C01&amp;article_version=1.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.th/url?sa=i&amp;rct=j&amp;q=&amp;esrc=s&amp;source=images&amp;cd=&amp;cad=rja&amp;uact=8&amp;ved=0ahUKEwiA36er_ojXAhVGvo8KHQ4SCi8QjRwIBw&amp;url=https://www.slideshare.net/wanna2728/chapter-3-13414825&amp;psig=AOvVaw0UYqrKF6oMUukdZeX7K0lc&amp;ust=150892513123817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ites.google.com/site/pumpkin2555/khwampdca/pdca.png?attredirects=0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th/url?sa=i&amp;rct=j&amp;q=&amp;esrc=s&amp;source=images&amp;cd=&amp;cad=rja&amp;uact=8&amp;ved=0ahUKEwiyjOToyNnYAhXGW5QKHcDkCv4QjRwIBw&amp;url=https://www.siammakro.co.th/demo/mra_retailer_tips_location.php&amp;psig=AOvVaw0U74AGd72IBvHSlhy8SAZG&amp;ust=151609195735715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00943"/>
            <a:ext cx="58674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/>
              <a:t>MCA 2102  </a:t>
            </a:r>
            <a:endParaRPr lang="th-TH" sz="2200" dirty="0" smtClean="0"/>
          </a:p>
          <a:p>
            <a:pPr algn="ctr">
              <a:buNone/>
            </a:pPr>
            <a:r>
              <a:rPr lang="th-TH" sz="2200" dirty="0" smtClean="0"/>
              <a:t>การ</a:t>
            </a:r>
            <a:r>
              <a:rPr lang="th-TH" sz="2200" dirty="0"/>
              <a:t>จัดการธุรกิจ</a:t>
            </a:r>
            <a:r>
              <a:rPr lang="th-TH" sz="2200" dirty="0" smtClean="0"/>
              <a:t>สื่อสารมวลชน</a:t>
            </a:r>
          </a:p>
          <a:p>
            <a:pPr algn="ctr">
              <a:buNone/>
            </a:pPr>
            <a:r>
              <a:rPr lang="en-US" sz="2200" dirty="0"/>
              <a:t>Mass Communication Business Management </a:t>
            </a:r>
            <a:r>
              <a:rPr lang="th-TH" sz="2200" dirty="0" smtClean="0"/>
              <a:t> 	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0863583508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38800" y="214290"/>
            <a:ext cx="3076604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2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Chapter 1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irc_mi" descr="Image result for การจัดองค์การ">
            <a:hlinkClick r:id="rId2"/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977900" y="2256631"/>
            <a:ext cx="7188200" cy="321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884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ประโยชน์ของการจัดโครงสร้างภายในองค์กร</a:t>
            </a:r>
            <a:endParaRPr lang="en-US" dirty="0"/>
          </a:p>
          <a:p>
            <a:r>
              <a:rPr lang="en-US" dirty="0"/>
              <a:t>    1. </a:t>
            </a:r>
            <a:r>
              <a:rPr lang="th-TH" dirty="0"/>
              <a:t>ช่วย</a:t>
            </a:r>
            <a:r>
              <a:rPr lang="th-TH" dirty="0" smtClean="0"/>
              <a:t>ให้ผู้ปฎิบัติงาน</a:t>
            </a:r>
            <a:r>
              <a:rPr lang="th-TH" dirty="0"/>
              <a:t>รู้จักขอบข่ายของหน้าที่ความรับผิดชอบที่ต้องปฎิบัติ</a:t>
            </a:r>
            <a:endParaRPr lang="en-US" dirty="0"/>
          </a:p>
          <a:p>
            <a:r>
              <a:rPr lang="en-US" dirty="0"/>
              <a:t>    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th-TH" dirty="0"/>
              <a:t>เป็นเครื่องมือในการสั่งการและกำหนดหน้าที่ความรับผิดชอบให้กับบุคคลในองค์กร</a:t>
            </a:r>
            <a:endParaRPr lang="en-US" dirty="0"/>
          </a:p>
          <a:p>
            <a:r>
              <a:rPr lang="en-US" dirty="0"/>
              <a:t>    </a:t>
            </a: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th-TH" dirty="0"/>
              <a:t>ก่อให้เกิดวิธีการที่จะปฎิบัติงานร่วมกัน</a:t>
            </a:r>
            <a:endParaRPr lang="en-US" dirty="0"/>
          </a:p>
          <a:p>
            <a:r>
              <a:rPr lang="en-US" dirty="0"/>
              <a:t>    </a:t>
            </a:r>
            <a:r>
              <a:rPr lang="en-US" dirty="0" smtClean="0"/>
              <a:t>4</a:t>
            </a:r>
            <a:r>
              <a:rPr lang="en-US" dirty="0"/>
              <a:t>. </a:t>
            </a:r>
            <a:r>
              <a:rPr lang="th-TH" dirty="0"/>
              <a:t>เสริมสร้างขวัญและกำลังใจให้ผู้ปฎิบัติมีความกระตือรือร้นในการปฎิบัติงานไปสู่เป้าหมาย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557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จุดมุ่งหมายในการประกอบธุรกิจ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          </a:t>
            </a:r>
            <a:r>
              <a:rPr lang="th-TH" dirty="0"/>
              <a:t>จุดมุ่งหมายของการดำเนินธุรกิจ</a:t>
            </a:r>
            <a:r>
              <a:rPr lang="en-US" dirty="0"/>
              <a:t>  </a:t>
            </a:r>
            <a:r>
              <a:rPr lang="th-TH" dirty="0"/>
              <a:t>คือ</a:t>
            </a:r>
            <a:r>
              <a:rPr lang="en-US" dirty="0"/>
              <a:t>  </a:t>
            </a:r>
            <a:r>
              <a:rPr lang="th-TH" dirty="0"/>
              <a:t>ต้องการให้ได้กำไรมากที่สุด (</a:t>
            </a:r>
            <a:r>
              <a:rPr lang="en-US" dirty="0"/>
              <a:t>Maximized Profit)  </a:t>
            </a:r>
            <a:r>
              <a:rPr lang="th-TH" dirty="0"/>
              <a:t>ซึ่งต่างจากการดำเนินงานของหน่วยราชการและองค์การกุศล</a:t>
            </a:r>
            <a:r>
              <a:rPr lang="en-US" dirty="0"/>
              <a:t>  </a:t>
            </a:r>
            <a:r>
              <a:rPr lang="th-TH" dirty="0"/>
              <a:t>ซึ่งมีจุดมุ่งหมายในการให้บริการแก่ประชาชน</a:t>
            </a:r>
            <a:r>
              <a:rPr lang="en-US" dirty="0"/>
              <a:t>  </a:t>
            </a:r>
            <a:r>
              <a:rPr lang="th-TH" dirty="0"/>
              <a:t>โดยไม่หวังผลตอบแทน ในการประกอบธุรกิจทุกประเภทย่อมมีแรงจูงใจที่จะกระตุ้นให้ผู้บริหารกล้าเสี่ยงในการลงทุนประกอบธุรกิจต่างๆ เช่น การผลิต การจำหน่ายสินค้าหรือบริการ ผู้ประกอบธุรกิจย่อมมีวัตถุประสงค์สำคัญในการประกอบการ ดังต่อไปนี้</a:t>
            </a:r>
            <a:endParaRPr lang="en-US" dirty="0"/>
          </a:p>
          <a:p>
            <a:r>
              <a:rPr lang="en-US" dirty="0"/>
              <a:t> 	</a:t>
            </a:r>
            <a:r>
              <a:rPr lang="th-TH" dirty="0"/>
              <a:t>1. ให้ได้รับผลกำไรมากที่สุด</a:t>
            </a:r>
            <a:endParaRPr lang="en-US" dirty="0"/>
          </a:p>
          <a:p>
            <a:r>
              <a:rPr lang="en-US" dirty="0"/>
              <a:t> </a:t>
            </a:r>
            <a:r>
              <a:rPr lang="th-TH" dirty="0"/>
              <a:t>	2. เพื่อให้เกิดความเจริญก้าวหน้าของกิจการ</a:t>
            </a:r>
            <a:endParaRPr lang="en-US" dirty="0"/>
          </a:p>
          <a:p>
            <a:r>
              <a:rPr lang="en-US" dirty="0"/>
              <a:t> </a:t>
            </a:r>
            <a:r>
              <a:rPr lang="th-TH" dirty="0"/>
              <a:t>	3. เพื่อความมั่นคงของกิจการ</a:t>
            </a:r>
            <a:endParaRPr lang="en-US" dirty="0"/>
          </a:p>
          <a:p>
            <a:r>
              <a:rPr lang="en-US" dirty="0"/>
              <a:t> </a:t>
            </a:r>
            <a:r>
              <a:rPr lang="th-TH" dirty="0"/>
              <a:t>	4. เพื่อผลิตสินค้าหรือบริการสนองความต้องการของสังคมส่วนรวม</a:t>
            </a:r>
            <a:endParaRPr lang="en-US" dirty="0"/>
          </a:p>
          <a:p>
            <a:r>
              <a:rPr lang="en-US" dirty="0"/>
              <a:t> </a:t>
            </a:r>
            <a:r>
              <a:rPr lang="th-TH" dirty="0"/>
              <a:t>	5. เพื่อความภูมิใจของผู้ประกอบการและวงศ์ตระกูล เมื่อดำเนินธุรกิจประสบความสำเร็จ ปัจจัยที่มีอิทธิพลต่อการประกอบ</a:t>
            </a:r>
            <a:r>
              <a:rPr lang="th-TH" dirty="0" smtClean="0"/>
              <a:t>ธุรกิจ</a:t>
            </a:r>
            <a:r>
              <a:rPr lang="en-US" dirty="0"/>
              <a:t>         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762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ปัจจัยที่มีอิทธิพลต่อการประกอบธุรกิจ สามารถแยกได้ </a:t>
            </a:r>
            <a:r>
              <a:rPr lang="en-US" dirty="0"/>
              <a:t>2 </a:t>
            </a:r>
            <a:r>
              <a:rPr lang="th-TH" dirty="0"/>
              <a:t>ลักษณะคือ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ปัจจัยภายใน</a:t>
            </a:r>
            <a:r>
              <a:rPr lang="en-US" dirty="0"/>
              <a:t>  </a:t>
            </a:r>
            <a:r>
              <a:rPr lang="th-TH" dirty="0"/>
              <a:t>หรือทรัพยากรของธุรกิจเป็นปัจจัยที่ธุรกิจ</a:t>
            </a:r>
            <a:r>
              <a:rPr lang="en-US" dirty="0"/>
              <a:t>  </a:t>
            </a:r>
            <a:r>
              <a:rPr lang="th-TH" dirty="0"/>
              <a:t>สามารถสร้างขึ้นและสามารถควบคุมได้</a:t>
            </a:r>
            <a:r>
              <a:rPr lang="en-US" dirty="0"/>
              <a:t>  </a:t>
            </a:r>
            <a:r>
              <a:rPr lang="th-TH" dirty="0"/>
              <a:t>ได้แก่</a:t>
            </a:r>
            <a:endParaRPr lang="en-US" dirty="0"/>
          </a:p>
          <a:p>
            <a:r>
              <a:rPr lang="th-TH" dirty="0"/>
              <a:t>คน (</a:t>
            </a:r>
            <a:r>
              <a:rPr lang="en-US" dirty="0"/>
              <a:t>Man) </a:t>
            </a:r>
            <a:r>
              <a:rPr lang="th-TH" dirty="0"/>
              <a:t>หมายถึง</a:t>
            </a:r>
            <a:r>
              <a:rPr lang="en-US" dirty="0"/>
              <a:t>  </a:t>
            </a:r>
            <a:r>
              <a:rPr lang="th-TH" dirty="0"/>
              <a:t>กำลังคน</a:t>
            </a:r>
            <a:endParaRPr lang="en-US" dirty="0"/>
          </a:p>
          <a:p>
            <a:r>
              <a:rPr lang="th-TH" dirty="0"/>
              <a:t>เงิน (</a:t>
            </a:r>
            <a:r>
              <a:rPr lang="en-US" dirty="0"/>
              <a:t>Money) </a:t>
            </a:r>
            <a:r>
              <a:rPr lang="th-TH" dirty="0"/>
              <a:t>หมายถึง เงินทุน</a:t>
            </a:r>
            <a:endParaRPr lang="en-US" dirty="0"/>
          </a:p>
          <a:p>
            <a:r>
              <a:rPr lang="th-TH" dirty="0"/>
              <a:t>วัสดุ</a:t>
            </a:r>
            <a:r>
              <a:rPr lang="en-US" dirty="0"/>
              <a:t> (</a:t>
            </a:r>
            <a:r>
              <a:rPr lang="en-US" dirty="0" err="1"/>
              <a:t>Meterial</a:t>
            </a:r>
            <a:r>
              <a:rPr lang="en-US" dirty="0"/>
              <a:t>) </a:t>
            </a:r>
            <a:r>
              <a:rPr lang="th-TH" dirty="0"/>
              <a:t>หมายถึง</a:t>
            </a:r>
            <a:r>
              <a:rPr lang="en-US" dirty="0"/>
              <a:t> </a:t>
            </a:r>
            <a:r>
              <a:rPr lang="th-TH" dirty="0"/>
              <a:t>กระบวนการต่างๆ เช่น การวางแผน</a:t>
            </a:r>
            <a:r>
              <a:rPr lang="en-US" dirty="0"/>
              <a:t>  </a:t>
            </a:r>
            <a:r>
              <a:rPr lang="th-TH" dirty="0"/>
              <a:t>การจัดองค์การ ฯลฯ</a:t>
            </a:r>
            <a:endParaRPr lang="en-US" dirty="0"/>
          </a:p>
          <a:p>
            <a:r>
              <a:rPr lang="en-US" dirty="0"/>
              <a:t>2.  </a:t>
            </a:r>
            <a:r>
              <a:rPr lang="th-TH" dirty="0"/>
              <a:t>ปัจจัยภายนอก</a:t>
            </a:r>
            <a:r>
              <a:rPr lang="en-US" dirty="0"/>
              <a:t>   </a:t>
            </a:r>
            <a:r>
              <a:rPr lang="th-TH" dirty="0"/>
              <a:t>เป็นปัจจัยที่ธุรกิจไม่สามารถจะควบคุมกำหนดหรือเปลี่ยนแปลงได้ได้แก่</a:t>
            </a:r>
            <a:r>
              <a:rPr lang="en-US" dirty="0"/>
              <a:t>  </a:t>
            </a:r>
            <a:r>
              <a:rPr lang="th-TH" dirty="0"/>
              <a:t>สภาพแวดล้อมทางธุรกิจ</a:t>
            </a:r>
            <a:r>
              <a:rPr lang="en-US" dirty="0"/>
              <a:t>  </a:t>
            </a:r>
            <a:r>
              <a:rPr lang="th-TH" dirty="0"/>
              <a:t>เช่น</a:t>
            </a:r>
            <a:r>
              <a:rPr lang="en-US" dirty="0"/>
              <a:t>  </a:t>
            </a:r>
            <a:r>
              <a:rPr lang="th-TH" dirty="0"/>
              <a:t>ภาวะแวดล้อมทางเศรษฐกิจ กฎหมาย การเมือง</a:t>
            </a:r>
            <a:r>
              <a:rPr lang="en-US" dirty="0"/>
              <a:t>  </a:t>
            </a:r>
            <a:r>
              <a:rPr lang="th-TH" dirty="0"/>
              <a:t>คู่แข่ง</a:t>
            </a:r>
            <a:r>
              <a:rPr lang="en-US" dirty="0"/>
              <a:t> </a:t>
            </a:r>
          </a:p>
          <a:p>
            <a:r>
              <a:rPr lang="th-TH" dirty="0"/>
              <a:t>เทคโนโลยี ฯลฯ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http://cms.sme.go.th</a:t>
            </a:r>
            <a:r>
              <a:rPr lang="en-US" dirty="0"/>
              <a:t>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4252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b="1" dirty="0"/>
              <a:t>ทฤษฎีทางการบริหารและวิวัฒนาการการบริหาร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th-TH" dirty="0"/>
              <a:t>ทฤษฎี คือ มวลแนวความคิดต่างๆ ที่นำมาสร้าง เป็นหลักการอย่างมีเหตุผล ได้มาจากการศึกษาค้นคว้าทดลองและวิจัยบนพื้นฐานข้อมูลที่เป็นจริง </a:t>
            </a:r>
            <a:endParaRPr lang="th-TH" dirty="0" smtClean="0"/>
          </a:p>
          <a:p>
            <a:r>
              <a:rPr lang="th-TH" dirty="0" smtClean="0"/>
              <a:t>ความหมาย</a:t>
            </a:r>
            <a:r>
              <a:rPr lang="th-TH" dirty="0"/>
              <a:t>ของทฤษฎีและหลักการบริหารจัดการ </a:t>
            </a:r>
            <a:endParaRPr lang="en-US" dirty="0"/>
          </a:p>
          <a:p>
            <a:r>
              <a:rPr lang="th-TH" dirty="0"/>
              <a:t>วิวัฒนาการของทฤษฎีการบริหาร แบ่งออกเป็น</a:t>
            </a:r>
            <a:r>
              <a:rPr lang="en-US" dirty="0"/>
              <a:t> 4 </a:t>
            </a:r>
            <a:r>
              <a:rPr lang="th-TH" dirty="0"/>
              <a:t>กลุ่ม ดังนี้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กลุ่มคลาสสิก (</a:t>
            </a:r>
            <a:r>
              <a:rPr lang="en-US" dirty="0"/>
              <a:t>Classical Organizational Thought)</a:t>
            </a:r>
          </a:p>
          <a:p>
            <a:r>
              <a:rPr lang="en-US" dirty="0"/>
              <a:t>2. </a:t>
            </a:r>
            <a:r>
              <a:rPr lang="th-TH" dirty="0"/>
              <a:t>กลุ่มมนุษยสัมพันธ์ (</a:t>
            </a:r>
            <a:r>
              <a:rPr lang="en-US" dirty="0"/>
              <a:t>Human Relation Approach) </a:t>
            </a:r>
          </a:p>
          <a:p>
            <a:r>
              <a:rPr lang="en-US" dirty="0"/>
              <a:t>3. </a:t>
            </a:r>
            <a:r>
              <a:rPr lang="th-TH" dirty="0"/>
              <a:t>กลุ่มทฤษฎีพฤติกรรมศาสตร์ (</a:t>
            </a:r>
            <a:r>
              <a:rPr lang="en-US" dirty="0"/>
              <a:t>Behavioral Science Approach)</a:t>
            </a:r>
          </a:p>
          <a:p>
            <a:r>
              <a:rPr lang="en-US" dirty="0"/>
              <a:t>4. </a:t>
            </a:r>
            <a:r>
              <a:rPr lang="th-TH" dirty="0"/>
              <a:t>กลุ่มทฤษฎีระบบ (</a:t>
            </a:r>
            <a:r>
              <a:rPr lang="en-US" dirty="0"/>
              <a:t>A System View) </a:t>
            </a:r>
          </a:p>
          <a:p>
            <a:pPr marL="0" indent="0">
              <a:buNone/>
            </a:pPr>
            <a:r>
              <a:rPr lang="th-TH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397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จาก หลักการบริหารทั่วไป </a:t>
            </a:r>
            <a:r>
              <a:rPr lang="en-US" dirty="0"/>
              <a:t>14 </a:t>
            </a:r>
            <a:r>
              <a:rPr lang="th-TH" dirty="0"/>
              <a:t>ข้อของเฮนรี ฟาโยล (</a:t>
            </a:r>
            <a:r>
              <a:rPr lang="en-US" dirty="0"/>
              <a:t>Henri </a:t>
            </a:r>
            <a:r>
              <a:rPr lang="en-US" dirty="0" err="1"/>
              <a:t>Fayol</a:t>
            </a:r>
            <a:r>
              <a:rPr lang="en-US" dirty="0"/>
              <a:t>) </a:t>
            </a:r>
            <a:r>
              <a:rPr lang="th-TH" dirty="0"/>
              <a:t> ทำให้ต่อมา ลูเธอร์ กูลลิค(</a:t>
            </a:r>
            <a:r>
              <a:rPr lang="en-US" dirty="0"/>
              <a:t>Luther </a:t>
            </a:r>
            <a:r>
              <a:rPr lang="en-US" dirty="0" err="1"/>
              <a:t>Gulick</a:t>
            </a:r>
            <a:r>
              <a:rPr lang="th-TH" dirty="0"/>
              <a:t>) ได้นำมาปรับต่อยอดเป็นที่</a:t>
            </a:r>
          </a:p>
          <a:p>
            <a:r>
              <a:rPr lang="th-TH" dirty="0" smtClean="0"/>
              <a:t>รู้จัก</a:t>
            </a:r>
            <a:r>
              <a:rPr lang="th-TH" dirty="0"/>
              <a:t>กันดีใน ตัวอักษรย่อที่ว่า “</a:t>
            </a:r>
            <a:r>
              <a:rPr lang="en-US" dirty="0" err="1"/>
              <a:t>POSDCoRB</a:t>
            </a:r>
            <a:r>
              <a:rPr lang="en-US" dirty="0"/>
              <a:t>” </a:t>
            </a:r>
            <a:r>
              <a:rPr lang="th-TH" dirty="0"/>
              <a:t>กลายเป็นคัมภีร์ของการจัดองค์การ ในต้นยุคของศาสตร์การบริหารซึ่งตัวย่อแต่ละ ตัวมีความหมายดังนี้</a:t>
            </a:r>
            <a:endParaRPr lang="en-US" dirty="0"/>
          </a:p>
          <a:p>
            <a:r>
              <a:rPr lang="en-US" dirty="0"/>
              <a:t>P – Planning </a:t>
            </a:r>
            <a:r>
              <a:rPr lang="th-TH" dirty="0"/>
              <a:t>หมายถึง การวางแผน</a:t>
            </a:r>
            <a:endParaRPr lang="en-US" dirty="0"/>
          </a:p>
          <a:p>
            <a:r>
              <a:rPr lang="en-US" dirty="0"/>
              <a:t>O – Organizing </a:t>
            </a:r>
            <a:r>
              <a:rPr lang="th-TH" dirty="0"/>
              <a:t>หมายถึง การจัดองค์การ</a:t>
            </a:r>
            <a:endParaRPr lang="en-US" dirty="0"/>
          </a:p>
          <a:p>
            <a:r>
              <a:rPr lang="en-US" dirty="0"/>
              <a:t>S – Staffing </a:t>
            </a:r>
            <a:r>
              <a:rPr lang="th-TH" dirty="0"/>
              <a:t>หมายถึง การจัดคนเข้าทำงาน</a:t>
            </a:r>
            <a:endParaRPr lang="en-US" dirty="0"/>
          </a:p>
          <a:p>
            <a:r>
              <a:rPr lang="en-US" dirty="0"/>
              <a:t>D – Directing </a:t>
            </a:r>
            <a:r>
              <a:rPr lang="th-TH" dirty="0"/>
              <a:t>หมายถึง การสั่งการ</a:t>
            </a:r>
            <a:endParaRPr lang="en-US" dirty="0"/>
          </a:p>
          <a:p>
            <a:r>
              <a:rPr lang="en-US" dirty="0"/>
              <a:t>Co – Coordinating </a:t>
            </a:r>
            <a:r>
              <a:rPr lang="th-TH" dirty="0"/>
              <a:t>หมายถึง ความร่วมมือ</a:t>
            </a:r>
            <a:endParaRPr lang="en-US" dirty="0"/>
          </a:p>
          <a:p>
            <a:r>
              <a:rPr lang="en-US" dirty="0"/>
              <a:t>R – Reporting </a:t>
            </a:r>
            <a:r>
              <a:rPr lang="th-TH" dirty="0"/>
              <a:t>หมายถึง การรายงาน</a:t>
            </a:r>
            <a:endParaRPr lang="en-US" dirty="0"/>
          </a:p>
          <a:p>
            <a:r>
              <a:rPr lang="en-US" dirty="0"/>
              <a:t>B – Budgeting </a:t>
            </a:r>
            <a:r>
              <a:rPr lang="th-TH" dirty="0"/>
              <a:t>หมายถึง งบประมาณ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7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5</a:t>
            </a:r>
            <a:r>
              <a:rPr lang="th-TH" b="1" dirty="0" smtClean="0"/>
              <a:t>.</a:t>
            </a:r>
            <a:r>
              <a:rPr lang="en-US" b="1" dirty="0"/>
              <a:t>1 </a:t>
            </a:r>
            <a:r>
              <a:rPr lang="th-TH" b="1" dirty="0"/>
              <a:t>กลุ่มคลาสสิก (</a:t>
            </a:r>
            <a:r>
              <a:rPr lang="en-US" b="1" dirty="0"/>
              <a:t>Classical Organizational Thought)</a:t>
            </a:r>
            <a:endParaRPr lang="en-US" dirty="0"/>
          </a:p>
          <a:p>
            <a:r>
              <a:rPr lang="th-TH" dirty="0"/>
              <a:t>ระยะที่ </a:t>
            </a:r>
            <a:r>
              <a:rPr lang="en-US" dirty="0"/>
              <a:t>1 </a:t>
            </a:r>
            <a:r>
              <a:rPr lang="th-TH" dirty="0"/>
              <a:t>ระหว่าง ค.ศ. </a:t>
            </a:r>
            <a:r>
              <a:rPr lang="en-US" dirty="0"/>
              <a:t>1887 – 1945 </a:t>
            </a:r>
            <a:r>
              <a:rPr lang="th-TH" dirty="0"/>
              <a:t>ยุคนักทฤษฎีการบริหารสมัยดั้งเดิม (</a:t>
            </a:r>
            <a:r>
              <a:rPr lang="en-US" dirty="0"/>
              <a:t>The Classical organization theory) </a:t>
            </a:r>
            <a:r>
              <a:rPr lang="th-TH" dirty="0"/>
              <a:t>แบ่งย่อยเป็น </a:t>
            </a:r>
            <a:r>
              <a:rPr lang="en-US" dirty="0"/>
              <a:t>3 </a:t>
            </a:r>
            <a:r>
              <a:rPr lang="th-TH" dirty="0"/>
              <a:t>กลุ่มดังนี้</a:t>
            </a:r>
            <a:endParaRPr lang="en-US" dirty="0"/>
          </a:p>
          <a:p>
            <a:r>
              <a:rPr lang="th-TH" dirty="0"/>
              <a:t> 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th-TH" dirty="0"/>
              <a:t>กลุ่มการจัดการเชิงวิทยาศาสตร์ของของเฟรดเดอริก เทย์เลอร์ (</a:t>
            </a:r>
            <a:r>
              <a:rPr lang="en-US" dirty="0"/>
              <a:t>Scientific Management)</a:t>
            </a:r>
          </a:p>
          <a:p>
            <a:r>
              <a:rPr lang="en-US" dirty="0"/>
              <a:t>2. </a:t>
            </a:r>
            <a:r>
              <a:rPr lang="th-TH" dirty="0"/>
              <a:t>กลุ่มการบริหารจัดการ (</a:t>
            </a:r>
            <a:r>
              <a:rPr lang="en-US" dirty="0"/>
              <a:t>Administration Management) </a:t>
            </a:r>
            <a:r>
              <a:rPr lang="th-TH" dirty="0"/>
              <a:t>หรือ ทฤษฎีบริหารองค์การอย่างเป็นทางการ (</a:t>
            </a:r>
            <a:r>
              <a:rPr lang="en-US" dirty="0"/>
              <a:t>Formal Organization Theory)</a:t>
            </a:r>
          </a:p>
          <a:p>
            <a:r>
              <a:rPr lang="en-US" dirty="0"/>
              <a:t>3. </a:t>
            </a:r>
            <a:r>
              <a:rPr lang="th-TH" dirty="0"/>
              <a:t>ทฤษฎีบริหารองค์การในระบบราชการ (</a:t>
            </a:r>
            <a:r>
              <a:rPr lang="en-US" dirty="0"/>
              <a:t>Bureaucracy)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110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ระยะที่ </a:t>
            </a:r>
            <a:r>
              <a:rPr lang="en-US" dirty="0"/>
              <a:t>2 </a:t>
            </a:r>
            <a:r>
              <a:rPr lang="th-TH" dirty="0"/>
              <a:t>ระหว่าง ค.ศ. </a:t>
            </a:r>
            <a:r>
              <a:rPr lang="en-US" dirty="0"/>
              <a:t>1945 – 1958 </a:t>
            </a:r>
            <a:r>
              <a:rPr lang="th-TH" dirty="0"/>
              <a:t>ยุคทฤษฎีมนุษยสัมพันธ์ (</a:t>
            </a:r>
            <a:r>
              <a:rPr lang="en-US" dirty="0"/>
              <a:t>Human Relation ) </a:t>
            </a:r>
            <a:br>
              <a:rPr lang="en-US" dirty="0"/>
            </a:br>
            <a:r>
              <a:rPr lang="th-TH" dirty="0"/>
              <a:t>ระยะที่ </a:t>
            </a:r>
            <a:r>
              <a:rPr lang="en-US" dirty="0"/>
              <a:t>3 </a:t>
            </a:r>
            <a:r>
              <a:rPr lang="th-TH" dirty="0"/>
              <a:t>ตั้งแต่ ค.ศ. </a:t>
            </a:r>
            <a:r>
              <a:rPr lang="en-US" dirty="0"/>
              <a:t>1958 – </a:t>
            </a:r>
            <a:r>
              <a:rPr lang="th-TH" dirty="0"/>
              <a:t>ปัจจุบัน ยุคการใช้ทฤษฎีการบริหาร (</a:t>
            </a:r>
            <a:r>
              <a:rPr lang="en-US" dirty="0"/>
              <a:t>Administrative Theory) </a:t>
            </a:r>
            <a:r>
              <a:rPr lang="th-TH" dirty="0"/>
              <a:t>หรือ การศึกษาเชิงพฤติกรรมศาสตร์ (</a:t>
            </a:r>
            <a:r>
              <a:rPr lang="en-US" dirty="0"/>
              <a:t>Behavioral Science Approach)</a:t>
            </a:r>
          </a:p>
          <a:p>
            <a:r>
              <a:rPr lang="th-TH" dirty="0"/>
              <a:t>กลุ่มการจัดการเชิงวิทยาศาสตร์ของเทย์เลอร์ (</a:t>
            </a:r>
            <a:r>
              <a:rPr lang="en-US" dirty="0"/>
              <a:t>Scientific Management) </a:t>
            </a:r>
            <a:r>
              <a:rPr lang="th-TH" dirty="0"/>
              <a:t>ของเฟรดเดอริก เทย์เลอร์ (</a:t>
            </a:r>
            <a:r>
              <a:rPr lang="en-US" dirty="0"/>
              <a:t>Frederick Taylor) </a:t>
            </a:r>
            <a:r>
              <a:rPr lang="th-TH" dirty="0"/>
              <a:t>ความมุ่งหมายสูงสุด ของแนวคิดเชิงวิทยาศาสตร์คือ จัดการบริหารธุรกิจหรือโรงงาน ให้มีประสิทธิภาพ และประสิทธิผลสูงสุด </a:t>
            </a:r>
            <a:r>
              <a:rPr lang="en-US" dirty="0"/>
              <a:t>Taylor </a:t>
            </a:r>
            <a:r>
              <a:rPr lang="th-TH" dirty="0"/>
              <a:t>มองคนงานแต่ละคน เปรียบเสมือนเครื่องจักร ที่สามารถปรับปรุงเพื่อเพิ่มผลผลิต ขององค์การได้ เจ้าของตำรับ “</a:t>
            </a:r>
            <a:r>
              <a:rPr lang="en-US" dirty="0"/>
              <a:t>The one best way” </a:t>
            </a:r>
            <a:r>
              <a:rPr lang="th-TH" dirty="0"/>
              <a:t>คือประสิทธิภาพของการทำงานสูงสุด จะเกิดขึ้นได้ต้องขึ้นอยู่กับสิ่งสำคัญ </a:t>
            </a:r>
            <a:r>
              <a:rPr lang="en-US" dirty="0"/>
              <a:t>3 </a:t>
            </a:r>
            <a:r>
              <a:rPr lang="th-TH" dirty="0"/>
              <a:t>อย่างคือ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42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</a:t>
            </a:r>
            <a:r>
              <a:rPr lang="th-TH" dirty="0"/>
              <a:t>เลือกคนที่มีความสามารถสูงสุด (</a:t>
            </a:r>
            <a:r>
              <a:rPr lang="en-US" dirty="0"/>
              <a:t>Selection)</a:t>
            </a:r>
          </a:p>
          <a:p>
            <a:r>
              <a:rPr lang="en-US" dirty="0"/>
              <a:t>2. </a:t>
            </a:r>
            <a:r>
              <a:rPr lang="th-TH" dirty="0"/>
              <a:t>ฝึกอบบรมคนงานให้ถูกวิธี (</a:t>
            </a:r>
            <a:r>
              <a:rPr lang="en-US" dirty="0"/>
              <a:t>Training)</a:t>
            </a:r>
          </a:p>
          <a:p>
            <a:r>
              <a:rPr lang="en-US" dirty="0"/>
              <a:t>3. </a:t>
            </a:r>
            <a:r>
              <a:rPr lang="th-TH" dirty="0"/>
              <a:t>หาสิ่งจูงใจให้เกิดกำลังใจในการทำงาน (</a:t>
            </a:r>
            <a:r>
              <a:rPr lang="en-US" dirty="0"/>
              <a:t>Motivation)</a:t>
            </a:r>
          </a:p>
          <a:p>
            <a:r>
              <a:rPr lang="th-TH" dirty="0"/>
              <a:t>กลุ่มการบริหารจัดการ(</a:t>
            </a:r>
            <a:r>
              <a:rPr lang="en-US" dirty="0"/>
              <a:t>Administration Management) </a:t>
            </a:r>
            <a:r>
              <a:rPr lang="th-TH" dirty="0"/>
              <a:t>หรือ ทฤษฎีบริหารองค์การอย่างเป็นทางการ (</a:t>
            </a:r>
            <a:r>
              <a:rPr lang="en-US" dirty="0"/>
              <a:t>Formal Organization Theory ) </a:t>
            </a:r>
            <a:r>
              <a:rPr lang="th-TH" dirty="0"/>
              <a:t>ของ เฮนรี ฟาโยล (</a:t>
            </a:r>
            <a:r>
              <a:rPr lang="en-US" dirty="0"/>
              <a:t>Henri </a:t>
            </a:r>
            <a:r>
              <a:rPr lang="en-US" dirty="0" err="1"/>
              <a:t>Fayol</a:t>
            </a:r>
            <a:r>
              <a:rPr lang="en-US" dirty="0"/>
              <a:t>) </a:t>
            </a:r>
            <a:r>
              <a:rPr lang="th-TH" dirty="0"/>
              <a:t>บิดาของทฤษฎีการปฏิบัติการ และการจัดการตามหลักบริหาร ทั้งฟาโยล และ เทย์เลอร์จะเน้นตัว</a:t>
            </a:r>
            <a:r>
              <a:rPr lang="th-TH" dirty="0" smtClean="0"/>
              <a:t>บุคคล</a:t>
            </a:r>
            <a:r>
              <a:rPr lang="th-TH" dirty="0"/>
              <a:t>ปฏิบัติงานผสานกับวิธีการทำงาน ได้ประสิทธิภาพและประสิทธิผลแต่ก็ไม่มองด้าน “จิตวิทยา” ฟาโยลได้เสนอแนวคิดในเรื่องหลักเกี่ยวกับ การบริหารทั่วไป </a:t>
            </a:r>
            <a:r>
              <a:rPr lang="en-US" dirty="0"/>
              <a:t>14 </a:t>
            </a:r>
            <a:r>
              <a:rPr lang="th-TH" dirty="0"/>
              <a:t>ประการ แต่ลักษณะที่สำคัญ มีดังนี้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808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1. </a:t>
            </a:r>
            <a:r>
              <a:rPr lang="th-TH" dirty="0"/>
              <a:t>หลักการทำงานเฉพาะทาง (</a:t>
            </a:r>
            <a:r>
              <a:rPr lang="en-US" dirty="0"/>
              <a:t>Specialization) </a:t>
            </a:r>
            <a:r>
              <a:rPr lang="th-TH" dirty="0"/>
              <a:t>คือการแบ่งงานให้เกิดความชำนาญเฉพาะทาง</a:t>
            </a:r>
            <a:endParaRPr lang="en-US" dirty="0"/>
          </a:p>
          <a:p>
            <a:r>
              <a:rPr lang="th-TH" dirty="0"/>
              <a:t> 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th-TH" dirty="0"/>
              <a:t>หลักสายบังคับบัญชา เริ่มจากบังคับบัญชาสูงสุดสู่ระดับต่ำสุด</a:t>
            </a:r>
            <a:endParaRPr lang="en-US" dirty="0"/>
          </a:p>
          <a:p>
            <a:r>
              <a:rPr lang="th-TH" dirty="0"/>
              <a:t> </a:t>
            </a: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th-TH" dirty="0"/>
              <a:t>หลักเอกภาพของบังคับบัญชา (</a:t>
            </a:r>
            <a:r>
              <a:rPr lang="en-US" dirty="0"/>
              <a:t>Unity of Command)</a:t>
            </a:r>
          </a:p>
          <a:p>
            <a:r>
              <a:rPr lang="th-TH" dirty="0"/>
              <a:t> </a:t>
            </a: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th-TH" dirty="0"/>
              <a:t>หลักขอบข่ายของการควบคุมดูแล (</a:t>
            </a:r>
            <a:r>
              <a:rPr lang="en-US" dirty="0"/>
              <a:t>Span of control) </a:t>
            </a:r>
            <a:r>
              <a:rPr lang="th-TH" dirty="0"/>
              <a:t>ผู้ดูแลหนึ่งคนต่อ </a:t>
            </a:r>
            <a:r>
              <a:rPr lang="en-US" dirty="0"/>
              <a:t>6 </a:t>
            </a:r>
            <a:r>
              <a:rPr lang="th-TH" dirty="0"/>
              <a:t>คน ที่จะอยู่ใต้การดูแล จึงจะเหมาะสมและมีประสิทธิภาพที่สุด</a:t>
            </a:r>
            <a:endParaRPr lang="en-US" dirty="0"/>
          </a:p>
          <a:p>
            <a:r>
              <a:rPr lang="en-US" dirty="0"/>
              <a:t>5. </a:t>
            </a:r>
            <a:r>
              <a:rPr lang="th-TH" dirty="0"/>
              <a:t>การสื่อสารแนวดิ่ง (</a:t>
            </a:r>
            <a:r>
              <a:rPr lang="en-US" dirty="0"/>
              <a:t>Vertical Communication) </a:t>
            </a:r>
            <a:r>
              <a:rPr lang="th-TH" dirty="0"/>
              <a:t>การสื่อสารโดยตรงจากเบื้องบนสู่เบื้องล่าง</a:t>
            </a:r>
            <a:endParaRPr lang="en-US" dirty="0"/>
          </a:p>
          <a:p>
            <a:r>
              <a:rPr lang="en-US" dirty="0"/>
              <a:t>6. </a:t>
            </a:r>
            <a:r>
              <a:rPr lang="th-TH" dirty="0"/>
              <a:t>หลักการแบ่งระดับการบังคับบัญชาให้น้อยที่สุด คือ ไม่ควรมีสายบังคับบัญชายืดยาว</a:t>
            </a:r>
            <a:r>
              <a:rPr lang="en-US" dirty="0"/>
              <a:t> </a:t>
            </a:r>
            <a:br>
              <a:rPr lang="en-US" dirty="0"/>
            </a:br>
            <a:r>
              <a:rPr lang="th-TH" dirty="0"/>
              <a:t>หลายระดับมากเกินไป</a:t>
            </a:r>
            <a:endParaRPr lang="en-US" dirty="0"/>
          </a:p>
          <a:p>
            <a:r>
              <a:rPr lang="en-US" dirty="0"/>
              <a:t>7. </a:t>
            </a:r>
            <a:r>
              <a:rPr lang="th-TH" dirty="0"/>
              <a:t>หลักการแบ่งความรับผิดชอบระหว่างสายบังคับบัญชาและสายเสนาธิการ (</a:t>
            </a:r>
            <a:r>
              <a:rPr lang="en-US" dirty="0"/>
              <a:t>Line and Staff Division)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9389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11709"/>
              </p:ext>
            </p:extLst>
          </p:nvPr>
        </p:nvGraphicFramePr>
        <p:xfrm>
          <a:off x="1295400" y="1752600"/>
          <a:ext cx="6810375" cy="4023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9957"/>
                <a:gridCol w="517041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สัปดาห์ที่ 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บทที่ </a:t>
                      </a:r>
                      <a:r>
                        <a:rPr lang="en-US" sz="2400" dirty="0" smtClean="0">
                          <a:effectLst/>
                        </a:rPr>
                        <a:t>1</a:t>
                      </a:r>
                      <a:r>
                        <a:rPr lang="th-TH" sz="2400" dirty="0">
                          <a:effectLst/>
                        </a:rPr>
                        <a:t>	ความหมายและแนวคิดทฤษฏีด้านการบริหาร 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- ความหมายและความสำคํญของธุรกิจ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- องค์ประกอบของธุรกิจ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-จุดมุ่งหมายในการประกอบธุรกิจ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</a:t>
                      </a: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th-TH" sz="2400" dirty="0">
                          <a:effectLst/>
                        </a:rPr>
                        <a:t>ทฤษฏีทางการบริหารและวิวัฒนาการบริหาร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กลุ่มคลาสสิค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กลุ่มมนุษยสัมพันธ์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กลุ่มพฤติกรรมศาสตร์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กลุ่มทฤษฏีระบบ</a:t>
                      </a:r>
                      <a:endParaRPr lang="en-US" sz="2400" dirty="0">
                        <a:effectLst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58750" algn="l"/>
                          <a:tab pos="508000" algn="l"/>
                        </a:tabLst>
                      </a:pPr>
                      <a:r>
                        <a:rPr lang="th-TH" sz="2400" dirty="0">
                          <a:effectLst/>
                        </a:rPr>
                        <a:t>	</a:t>
                      </a: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th-TH" sz="2400" dirty="0">
                          <a:effectLst/>
                        </a:rPr>
                        <a:t>หลักการแนวคิด ทษฏีการบริหารองค์กร</a:t>
                      </a:r>
                      <a:endParaRPr lang="en-US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   	วงจรการบริหารงาน คุณภาพ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7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5</a:t>
            </a:r>
            <a:r>
              <a:rPr lang="th-TH" b="1" dirty="0" smtClean="0"/>
              <a:t>.</a:t>
            </a:r>
            <a:r>
              <a:rPr lang="en-US" b="1" dirty="0"/>
              <a:t>3 </a:t>
            </a:r>
            <a:r>
              <a:rPr lang="th-TH" b="1" dirty="0"/>
              <a:t>กลุ่มทฤษฎีพฤติกรรมศาสตร์ (</a:t>
            </a:r>
            <a:r>
              <a:rPr lang="en-US" b="1" dirty="0"/>
              <a:t>Behavioral Science Approach)</a:t>
            </a:r>
            <a:endParaRPr lang="en-US" dirty="0"/>
          </a:p>
          <a:p>
            <a:r>
              <a:rPr lang="th-TH" dirty="0"/>
              <a:t>การศึกษาเชิงพฤติกรรมศาสตร์ ยึดหลักระบบงาน + ความสัมพันธ์ของคน + พฤติกรรมขององค์การ </a:t>
            </a:r>
            <a:endParaRPr lang="en-US" dirty="0"/>
          </a:p>
          <a:p>
            <a:r>
              <a:rPr lang="th-TH" dirty="0"/>
              <a:t>ซึ่งมีแนวคิด หลักการ ทฤษฎีที่หลายๆคนได้แสดงไว้ ตัวอย่าง</a:t>
            </a:r>
            <a:endParaRPr lang="en-US" dirty="0"/>
          </a:p>
          <a:p>
            <a:r>
              <a:rPr lang="en-US" b="1" dirty="0"/>
              <a:t>1.</a:t>
            </a:r>
            <a:r>
              <a:rPr lang="th-TH" b="1" dirty="0"/>
              <a:t>เชสเตอร์ ไอ บาร์นาร์ด</a:t>
            </a:r>
            <a:r>
              <a:rPr lang="en-US" b="1" dirty="0"/>
              <a:t> (Chester I Barnard)</a:t>
            </a:r>
            <a:r>
              <a:rPr lang="en-US" dirty="0"/>
              <a:t> </a:t>
            </a:r>
            <a:r>
              <a:rPr lang="th-TH" dirty="0"/>
              <a:t>เขียนหนังสือชื่อ </a:t>
            </a:r>
            <a:r>
              <a:rPr lang="en-US" dirty="0"/>
              <a:t>The Function of The Executive </a:t>
            </a:r>
            <a:r>
              <a:rPr lang="th-TH" dirty="0"/>
              <a:t>ที่กล่าวถึงงานในหน้าที่ของผู้บริหารโดยให้ความสำคัญต่อบุคคลระบบของความ ร่วมมือองค์การ และเป้าหมายขององค์การ กับความต้องการของบุคคลในองค์การต้องสมดุลกัน</a:t>
            </a:r>
            <a:endParaRPr lang="en-US" dirty="0"/>
          </a:p>
          <a:p>
            <a:r>
              <a:rPr lang="th-TH" b="1" dirty="0"/>
              <a:t>2. ทฤษฎีลำดับขั้นความต้องการของมาสโลว์</a:t>
            </a:r>
            <a:r>
              <a:rPr lang="en-US" b="1" dirty="0"/>
              <a:t> (Maslow’s hierarchy of needs theory)</a:t>
            </a:r>
            <a:r>
              <a:rPr lang="th-TH" dirty="0"/>
              <a:t> เป็นทฤษฎีที่เกี่ยวข้องกับความต้องการขั้นพื้นฐานของมนุษย์ซึ่งกำหนดโดยนักจิตวิทยา  ชื่อ มาสโลว์ </a:t>
            </a:r>
            <a:r>
              <a:rPr lang="en-US" dirty="0"/>
              <a:t>(Abraham Maslow) </a:t>
            </a:r>
            <a:r>
              <a:rPr lang="th-TH" dirty="0"/>
              <a:t>เป็นทฤษฎีการจูงใจที่มีการกล่าวขวัญอย่างแพร่หลาย มาสโลว์มองว่าความต้องการของมนุษย์มีลักษณะเป็นลำดับขั้น จากระดับต่ำสุดไปยังระดับสูงสุด เมื่อความต้องการในระดับหนึ่งได้รับการตอบสนองแล้ว มนุษย์ก็จะมีความต้องการอื่นในระดับที่สูงขึ้นต่อไป </a:t>
            </a:r>
            <a:r>
              <a:rPr lang="en-US" dirty="0"/>
              <a:t>(Abraham H. Maslow, 1987)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1938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3.</a:t>
            </a:r>
            <a:r>
              <a:rPr lang="th-TH" b="1" dirty="0"/>
              <a:t>อูชิ (</a:t>
            </a:r>
            <a:r>
              <a:rPr lang="en-US" b="1" dirty="0" err="1"/>
              <a:t>Ouchi</a:t>
            </a:r>
            <a:r>
              <a:rPr lang="en-US" b="1" dirty="0"/>
              <a:t> ) </a:t>
            </a:r>
            <a:r>
              <a:rPr lang="th-TH" b="1" dirty="0"/>
              <a:t>ชาวญี่ปุ่นได้เสนอ ทฤษฎี </a:t>
            </a:r>
            <a:r>
              <a:rPr lang="en-US" b="1" dirty="0"/>
              <a:t>Z</a:t>
            </a:r>
            <a:r>
              <a:rPr lang="en-US" dirty="0"/>
              <a:t> (Z Theory) (William G. </a:t>
            </a:r>
            <a:r>
              <a:rPr lang="en-US" dirty="0" err="1"/>
              <a:t>Ouchi</a:t>
            </a:r>
            <a:r>
              <a:rPr lang="en-US" dirty="0"/>
              <a:t>) </a:t>
            </a:r>
          </a:p>
          <a:p>
            <a:r>
              <a:rPr lang="th-TH" dirty="0"/>
              <a:t>ศาสตราจารย์แห่งมหาวิทยาลัย </a:t>
            </a:r>
            <a:r>
              <a:rPr lang="en-US" dirty="0"/>
              <a:t>UXLA (I of California Los Angeles) </a:t>
            </a:r>
          </a:p>
          <a:p>
            <a:r>
              <a:rPr lang="th-TH" dirty="0"/>
              <a:t>ทฤษฎีนี้รวมเอาหลักการของทฤษฎี </a:t>
            </a:r>
            <a:r>
              <a:rPr lang="en-US" dirty="0"/>
              <a:t>X , Y </a:t>
            </a:r>
            <a:r>
              <a:rPr lang="th-TH" dirty="0"/>
              <a:t>เข้าด้วยกัน แนวความคิดก็คือ องค์การ ต้องมีหลักเกณฑ์ที่ควบคุมมนุษย์ แต่มนุษย์ก็รักความเป็นอิสระ และมีความต้องการ หน้าที่ของผู้บริหารจึงต้อง ปรับเป้าหมายขององค์การให้สอด คล้องกับเป้าหมายของบุคคลในองค์การ</a:t>
            </a:r>
            <a:endParaRPr lang="en-US" dirty="0"/>
          </a:p>
          <a:p>
            <a:r>
              <a:rPr lang="th-TH" dirty="0"/>
              <a:t>สรุปทฤษฎีนี้ มีองค์ประกอบที่สำคัญ </a:t>
            </a:r>
            <a:r>
              <a:rPr lang="en-US" dirty="0"/>
              <a:t>4 </a:t>
            </a:r>
            <a:r>
              <a:rPr lang="th-TH" dirty="0"/>
              <a:t>ประการคือ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การทำให้ปรัชญาที่กำหนดไว้บรรลุ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การพัฒนาผู้ใต้บังคับบัญชาให้ทำงานอย่างมีประสิทธิภาพ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การให้ความไว้วางใจแก่ผู้ใต้บังคับบัญชา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การให้ผู้ใต้บังคับบัญชามีส่วนร่วมในการตัดสินใจ</a:t>
            </a:r>
            <a:endParaRPr lang="en-US" dirty="0"/>
          </a:p>
          <a:p>
            <a:r>
              <a:rPr lang="th-TH" dirty="0"/>
              <a:t>ทฤษฎีและหลักการบริหารจัดการ การบริหารและการจัดการมักจะเป็นคำที่ใช้เรียกแทน</a:t>
            </a:r>
            <a:r>
              <a:rPr lang="en-US" dirty="0"/>
              <a:t> </a:t>
            </a:r>
            <a:br>
              <a:rPr lang="en-US" dirty="0"/>
            </a:br>
            <a:r>
              <a:rPr lang="th-TH" dirty="0"/>
              <a:t>กันได้ แต่ในความเป็นจริง การบริหารจะเน้นในเรื่องของการจัดการที่เกี่ยวข้องกับนโยบาย และการนำนโยบายไปปฏิบัติ โดยมักจะใช้กับการบริหารในหน่วยงานของรัฐ ส่วนการจัดการจะใช้ในงานที่เกี่ยวกับภาคเอกชน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393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h-TH" dirty="0"/>
              <a:t>กลุ่มคลาสสิก (</a:t>
            </a:r>
            <a:r>
              <a:rPr lang="en-US" dirty="0"/>
              <a:t>Classical Organizational Thought) </a:t>
            </a:r>
          </a:p>
          <a:p>
            <a:r>
              <a:rPr lang="th-TH" dirty="0"/>
              <a:t>ผู้ที่คิดค้นทฤษฎีนี้คือ เฟรดเดอร์ริค เทเลอร์ (</a:t>
            </a:r>
            <a:r>
              <a:rPr lang="en-US" dirty="0"/>
              <a:t>Frederick w. Taylor) </a:t>
            </a:r>
            <a:r>
              <a:rPr lang="th-TH" dirty="0"/>
              <a:t>ซึ่งได้รับการยกย่องว่า เป็นบิดาของทฤษฎีบริหารกลุ่มคลาสสิก โดยมีความเชื่อว่า เขาสามารถวางหลักเกณฑ์ให้ผู้ปฏิบัติงาน มีความสามารถปฏิบัติงานได้อย่างเครื่องจักรที่มีประสิทธิภาพได้</a:t>
            </a:r>
            <a:endParaRPr lang="en-US" dirty="0"/>
          </a:p>
          <a:p>
            <a:r>
              <a:rPr lang="th-TH" dirty="0"/>
              <a:t>ต่อมา ลินคอน เออวิค (</a:t>
            </a:r>
            <a:r>
              <a:rPr lang="en-US" dirty="0" err="1"/>
              <a:t>Lyndall</a:t>
            </a:r>
            <a:r>
              <a:rPr lang="en-US" dirty="0"/>
              <a:t> </a:t>
            </a:r>
            <a:r>
              <a:rPr lang="en-US" dirty="0" err="1"/>
              <a:t>Urwick</a:t>
            </a:r>
            <a:r>
              <a:rPr lang="en-US" dirty="0"/>
              <a:t>) </a:t>
            </a:r>
            <a:r>
              <a:rPr lang="th-TH" dirty="0"/>
              <a:t>และ ลูเธอร์ กูลิค </a:t>
            </a:r>
            <a:r>
              <a:rPr lang="en-US" dirty="0"/>
              <a:t>(Luther </a:t>
            </a:r>
            <a:r>
              <a:rPr lang="en-US" dirty="0" err="1"/>
              <a:t>Gulick</a:t>
            </a:r>
            <a:r>
              <a:rPr lang="en-US" dirty="0"/>
              <a:t>) </a:t>
            </a:r>
            <a:r>
              <a:rPr lang="th-TH" dirty="0"/>
              <a:t>ได้ทำการวิจัยพบว่า พฤติกรรมของผู้บริหารจะประกอบด้วยหลักที่นิยมเรียกกันว่า </a:t>
            </a:r>
            <a:r>
              <a:rPr lang="en-US" dirty="0"/>
              <a:t>POSDCRB</a:t>
            </a:r>
            <a:r>
              <a:rPr lang="th-TH" dirty="0"/>
              <a:t> กลุ่มมนุษยสัมพันธ์ (</a:t>
            </a:r>
            <a:r>
              <a:rPr lang="en-US" dirty="0"/>
              <a:t>Human Relation Approach) </a:t>
            </a:r>
          </a:p>
          <a:p>
            <a:r>
              <a:rPr lang="th-TH" dirty="0"/>
              <a:t>ทฤษฎีนี้เกิดขึ้นเพื่อปรับปรุงจุดอ่อนของกลุ่มทฤษฎีคลาสสิก โดยได้มีการทดลองที่ </a:t>
            </a:r>
            <a:r>
              <a:rPr lang="en-US" dirty="0"/>
              <a:t>Hawthorne Plant </a:t>
            </a:r>
            <a:r>
              <a:rPr lang="th-TH" dirty="0"/>
              <a:t>ซึ่งกำหนดสมมติฐานว่า “มีความสัมพันธ์ระหว่างคุณภาพและปริมาณของแสงสว่างกับ ประสิทธิภาพของงาน” จากผลการทดลอง </a:t>
            </a:r>
            <a:r>
              <a:rPr lang="en-US" dirty="0"/>
              <a:t>3 </a:t>
            </a:r>
            <a:r>
              <a:rPr lang="th-TH" dirty="0"/>
              <a:t>ครั้ง พบว่า ผลผลิตของคนงานไม่มีความสัมพันธ์กับสภาพของแสงสว่าง และมีตัวแปรหลายตัวที่ไม่สามารถควบคุมได้ระหว่างการทดลอง </a:t>
            </a:r>
            <a:endParaRPr lang="en-US" dirty="0"/>
          </a:p>
          <a:p>
            <a:r>
              <a:rPr lang="th-TH" dirty="0"/>
              <a:t>ต่อมาได้มีการศึกษาวิจัยเพื่อตรวจสอบผลการทดลองที่</a:t>
            </a:r>
            <a:r>
              <a:rPr lang="en-US" dirty="0"/>
              <a:t> Hawthorne Plant </a:t>
            </a:r>
            <a:r>
              <a:rPr lang="th-TH" dirty="0"/>
              <a:t>โดยตั้งสมมติฐานว่า "สิ่งแวดล้อม ทางกายภาพของการทำงานมีความ สัมพันธ์กับผลผลิตที่ได้รับ" ผลการทดลองพบว่า พฤติกรรมการทำงานของพนักงาน ไม่ได้เกิดจากมาตรฐานงานที่องค์การกำหนด พนักงานรวมตัวกัน เป็นโครงสร้างสังคมกลุ่มย่อย อันประกอบด้วย ปทัสถาน (</a:t>
            </a:r>
            <a:r>
              <a:rPr lang="en-US" dirty="0"/>
              <a:t>norms) </a:t>
            </a:r>
            <a:r>
              <a:rPr lang="th-TH" dirty="0"/>
              <a:t>ค่านิยม (</a:t>
            </a:r>
            <a:r>
              <a:rPr lang="en-US" dirty="0"/>
              <a:t>value) </a:t>
            </a:r>
            <a:r>
              <a:rPr lang="th-TH" dirty="0"/>
              <a:t>และ จิตใจ (</a:t>
            </a:r>
            <a:r>
              <a:rPr lang="en-US" dirty="0"/>
              <a:t>sentiments) </a:t>
            </a:r>
            <a:r>
              <a:rPr lang="th-TH" dirty="0"/>
              <a:t>ซึ่งส่งผลต่อพฤติกรรมการทำงานของพนักงาน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442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/>
              <a:t>กลุ่มทฤษฎีพฤติกรรมศาสตร์ (</a:t>
            </a:r>
            <a:r>
              <a:rPr lang="en-US" dirty="0"/>
              <a:t>Behavioral Science Approach) </a:t>
            </a:r>
          </a:p>
          <a:p>
            <a:r>
              <a:rPr lang="th-TH" dirty="0"/>
              <a:t>ทฤษฎีนี้เกิดขึ้นโดยการผสมผสานระหว่างสอง ทฤษฎีแรกผนวกกับ หลักการทางด้านจิตวิทยา สังคมวิทยา การเมืองและเศรษฐศาสตร์ เป็นกลุ่มทฤษฎีที่ให้ความสำคัญกับพฤติกรรมทางสังคมหรือพฤติกรรม ของกลุ่มย่อยที่เหมาะสมกับโครงสร้างการบริหารงานรูปแบบ ซึ่งอาจต้องใช้ศาสตร์การบริหารที่เกี่ยวข้องกับพฤติกรรมศาสตร์ จิตวิทยา สังคมวิทยา หรือ อื่นๆ ศาสตร์เหล่านี้จัดได้ว่า เป็นตัวแปรที่ส่งผลต่อ พฤติกรรมกลุ่มย่อย ส่งผลต่อพฤติกรรมการทำงาน และประสิทธิภาพ ประสิทธิผลของงานในองค์การ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135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289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5</a:t>
            </a:r>
            <a:r>
              <a:rPr lang="th-TH" b="1" dirty="0" smtClean="0"/>
              <a:t>.</a:t>
            </a:r>
            <a:r>
              <a:rPr lang="en-US" b="1" dirty="0"/>
              <a:t>4 </a:t>
            </a:r>
            <a:r>
              <a:rPr lang="th-TH" b="1" dirty="0"/>
              <a:t>กลุ่มทฤษฎีระบบ (</a:t>
            </a:r>
            <a:r>
              <a:rPr lang="en-US" b="1" dirty="0"/>
              <a:t>A System View) </a:t>
            </a:r>
            <a:endParaRPr lang="en-US" dirty="0"/>
          </a:p>
          <a:p>
            <a:r>
              <a:rPr lang="th-TH" dirty="0"/>
              <a:t>กลุ่มทฤษฎีระบบ ( </a:t>
            </a:r>
            <a:r>
              <a:rPr lang="en-US" dirty="0"/>
              <a:t>A System View) </a:t>
            </a:r>
          </a:p>
          <a:p>
            <a:r>
              <a:rPr lang="th-TH" dirty="0"/>
              <a:t>ทฤษฎีการบริหารในปัจจุบันได้พยายามให้ความสำคัญกับระบบ กล่าวคือ มีปัจจัยป้อน (</a:t>
            </a:r>
            <a:r>
              <a:rPr lang="en-US" dirty="0"/>
              <a:t>input )</a:t>
            </a:r>
            <a:r>
              <a:rPr lang="th-TH" dirty="0"/>
              <a:t>กระบวนการ (</a:t>
            </a:r>
            <a:r>
              <a:rPr lang="en-US" dirty="0"/>
              <a:t>process) </a:t>
            </a:r>
            <a:r>
              <a:rPr lang="th-TH" dirty="0"/>
              <a:t>และผลผลิต (</a:t>
            </a:r>
            <a:r>
              <a:rPr lang="en-US" dirty="0"/>
              <a:t>output) </a:t>
            </a:r>
            <a:r>
              <a:rPr lang="th-TH" dirty="0"/>
              <a:t>ที่มี</a:t>
            </a:r>
            <a:endParaRPr lang="en-US" dirty="0"/>
          </a:p>
          <a:p>
            <a:r>
              <a:rPr lang="th-TH" dirty="0"/>
              <a:t>ความสัมพันธ์ต่อเนื่องกัน กลุ่มทฤษฎีระบบแยกเป็น </a:t>
            </a:r>
            <a:r>
              <a:rPr lang="en-US" dirty="0"/>
              <a:t>2 </a:t>
            </a:r>
            <a:r>
              <a:rPr lang="th-TH" dirty="0"/>
              <a:t>กลุ่ม คือ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ระบบปิด (ระบบเหตุผล) มีความเชื่อว่า องค์การเป็นเครื่องมือ ที่ออกแบบมา เพื่อให้การทำงานบรรลุวัตถุประสงค์ แนวคิดนี้มีการตัดสินใจ แก้ปัญหาตามเหตุผลบนฐานของกฎเกณฑ์ ระเบียบที่ตั้งไว้ เน้นความสนใจ เฉพาะภายในระบบขององค์กร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ระบบเปิด เชื่อว่า องค์การมีศักยภาพที่จะได้รับข้อมูลย้อนกลับ เพื่อนำข้อมูลย้อนกลับมาปรับปรุงส่วนต่างๆ ของระบบคือ ปัจจัยป้อน กระบวนการ และผลผลิตโดยองค์การที่อยู่รอดคือ องค์การที่ปรับตัวได้ สมดุลกับสิ่งแวดล้อม และเป็นองค์การเปิด เน้นความสนใจระบบทั้งใน และนอกองค์การ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716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3.</a:t>
            </a:r>
            <a:r>
              <a:rPr lang="th-TH" dirty="0"/>
              <a:t>ทฤษฎี </a:t>
            </a:r>
            <a:r>
              <a:rPr lang="en-US" dirty="0"/>
              <a:t>X </a:t>
            </a:r>
            <a:r>
              <a:rPr lang="th-TH" dirty="0"/>
              <a:t>ทฤษฎี </a:t>
            </a:r>
            <a:r>
              <a:rPr lang="en-US" dirty="0"/>
              <a:t>Y </a:t>
            </a:r>
            <a:r>
              <a:rPr lang="th-TH" dirty="0"/>
              <a:t>ของแมคกรีกอร์ (</a:t>
            </a:r>
            <a:r>
              <a:rPr lang="en-US" dirty="0"/>
              <a:t>Douglas MC </a:t>
            </a:r>
            <a:r>
              <a:rPr lang="en-US" dirty="0" err="1"/>
              <a:t>Gregor</a:t>
            </a:r>
            <a:r>
              <a:rPr lang="en-US" dirty="0"/>
              <a:t> Theory </a:t>
            </a:r>
            <a:r>
              <a:rPr lang="en-US" dirty="0" err="1"/>
              <a:t>X,Theory</a:t>
            </a:r>
            <a:r>
              <a:rPr lang="en-US" dirty="0"/>
              <a:t> Y ) </a:t>
            </a:r>
            <a:r>
              <a:rPr lang="th-TH" dirty="0"/>
              <a:t>เขาได้เสนอแนวคิดการบริหารอยู่บนพื้นฐาน ของข้อสมมติฐานเกี่ยวกับธรรมชาติของ มนุษย์ต่างกัน</a:t>
            </a:r>
            <a:endParaRPr lang="en-US" dirty="0"/>
          </a:p>
          <a:p>
            <a:r>
              <a:rPr lang="th-TH" dirty="0"/>
              <a:t>ทฤษฎี </a:t>
            </a:r>
            <a:r>
              <a:rPr lang="en-US" dirty="0"/>
              <a:t>X (The Traditional View of Direction and Control)</a:t>
            </a:r>
          </a:p>
          <a:p>
            <a:r>
              <a:rPr lang="th-TH" dirty="0"/>
              <a:t>ทฤษฎีนี้เกิดข้อสมติฐาน ดังนี้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คนไม่อยากทำงาน และหลีกเลี่ยงความรับผิดชอบ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คนไม่ทะเยอทะยาน และไม่คิดริเริ่ม ชอบให้การสั่ง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คนเห็นแก่ตนเองมากกว่าองค์การ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คนมักต่อต้านการเปลี่ยนแปลง</a:t>
            </a:r>
            <a:endParaRPr lang="en-US" dirty="0"/>
          </a:p>
          <a:p>
            <a:r>
              <a:rPr lang="en-US" dirty="0"/>
              <a:t>5. </a:t>
            </a:r>
            <a:r>
              <a:rPr lang="th-TH" dirty="0"/>
              <a:t>คนมักโง่ และหลอกง่าย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674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/>
              <a:t>ผลการมองธรรมชาติของมนุษย์เช่นนี้ การบริหารจัดการจึงเน้นการใช้เงิน วัตถุ เป็นเครื่องล่อใจ เน้นการควบคุม การสั่งการ เป็นต้น</a:t>
            </a:r>
            <a:endParaRPr lang="en-US" dirty="0"/>
          </a:p>
          <a:p>
            <a:r>
              <a:rPr lang="th-TH" dirty="0"/>
              <a:t>ทฤษฎี </a:t>
            </a:r>
            <a:r>
              <a:rPr lang="en-US" dirty="0"/>
              <a:t>Y (The integration of Individual and Organization Goal)</a:t>
            </a:r>
          </a:p>
          <a:p>
            <a:r>
              <a:rPr lang="th-TH" dirty="0"/>
              <a:t>ทฤษฎีข้อนี้เกิดจากข้อสมติฐาน ดังนี้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คนจะให้ความร่วมมือ สนับสนุน รับผิดชอบ ขยัน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คนไม่เกียจคร้านและไว้วางใจได้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คนมีความคิดริเริ่มทำงานถ้าได้รับการจูงใจอย่างถูกต้อง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คนมักจะพัฒนาวิธีการทำงาน และพัฒนาตนเองอยู่เสมอ </a:t>
            </a:r>
            <a:endParaRPr lang="en-US" dirty="0"/>
          </a:p>
          <a:p>
            <a:r>
              <a:rPr lang="th-TH" dirty="0"/>
              <a:t>ผู้บังคับบัญชาจะไม่ควบคุมผู้ใต้บังคับบัญชาอย่างเข้มงวด แต่จะส่งเสริม ให้รู้จักควบคุมตนเองหรือของกลุ่มมากขึ้น ต้องให้เกียรติซึ่งกันและกัน จากความเชื่อที่แตกต่างกัน ทำให้เกิดระบบการบริหารที่แตกต่างกันระหว่าง ระบบที่เน้นการควบคุมกับระบบที่ค่อนข้างให้อิสรภาพ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524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แนวคิดและทฤษฎีเกี่ยวกับการบริหารจัดการองค์การ </a:t>
            </a:r>
            <a:endParaRPr lang="en-US" dirty="0"/>
          </a:p>
          <a:p>
            <a:r>
              <a:rPr lang="th-TH" dirty="0"/>
              <a:t>แนวคิดและทฤษฎีเกี่ยวกับการบริหารจัดการองค์การ (</a:t>
            </a:r>
            <a:r>
              <a:rPr lang="en-US" dirty="0"/>
              <a:t>POLC) </a:t>
            </a:r>
            <a:r>
              <a:rPr lang="th-TH" dirty="0"/>
              <a:t>ความท้าทายหลักที่ต้องเผชิญกับองค์กรและผู้บริหารในวันนี้คือการสร้างสรรค์แก้ปัญหาทางธุรกิจ หลักการของการบริหารโดยใช้แนวทางที่ผู้จัดการสามารถรับมือกับความท้าทายทางธุรกิจ หลักการของการจัดการได้รับการแบ่งออกเป็นสี่ฟังก์ชั่นที่สำคัญของการวางแผนการจัดระเบียบนำและการควบคุมที่รู้จักกันแพร่หลายเป็นกรอบแนวคิดและทฤษฎีเกี่ยวกับการบริหารจัดการองค์การ (</a:t>
            </a:r>
            <a:r>
              <a:rPr lang="en-US" dirty="0"/>
              <a:t>POLC)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96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Content Placeholder 3" descr="Image result for POLC หมายถึง">
            <a:hlinkClick r:id="rId2"/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993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9857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ความหมาย</a:t>
            </a:r>
            <a:r>
              <a:rPr lang="th-TH" b="1" dirty="0"/>
              <a:t>ของธุรกิจ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b="1" dirty="0"/>
              <a:t> </a:t>
            </a:r>
            <a:endParaRPr lang="en-US" dirty="0"/>
          </a:p>
          <a:p>
            <a:r>
              <a:rPr lang="th-TH" dirty="0"/>
              <a:t>ทับทิม  วงศ์ประยูรและคณะ  (2547) คำว่า  “ธุรกิจ” มีความหมายกว้างขวางมากและมีผู้ให้ความหมายไว้อย่างน่าสนใจดังนี้ ธุรกิจ  หมายถึง  กิจกรรมใดๆ  ก็ตามทำให้เกิดมีสินค้าหรือบริการขึ้น  แล้วมีการแลกเปลี่ยนซื้อขายกัน  และมีวัตถุประสงค์จะได้รับประโยชน์จากการกระทำกิจกรรมขึ้น  </a:t>
            </a:r>
            <a:endParaRPr lang="th-TH" dirty="0" smtClean="0"/>
          </a:p>
          <a:p>
            <a:endParaRPr lang="en-US" dirty="0"/>
          </a:p>
          <a:p>
            <a:r>
              <a:rPr lang="th-TH" dirty="0"/>
              <a:t> </a:t>
            </a:r>
            <a:r>
              <a:rPr lang="th-TH" dirty="0" smtClean="0"/>
              <a:t>สมใจ  </a:t>
            </a:r>
            <a:r>
              <a:rPr lang="th-TH" dirty="0"/>
              <a:t>ลักษณะ  (2542) ธุรกิจ  หมายถึง กระบวนการของธุรกิจนับตั้งแต่การผลิต  การจำหน่ายสินค้าและบริการ   ตามความต้องการของผู้บริโภค  โดยได้รับกำไรเป็นผลตอบแทน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182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/>
              <a:t>การวางแผนอย่างเป็นขั้นตอนในการกำหนดวัตถุประสงค์และพิจารณาถึงวิธีการที่ควรปฏิบัติเพื่อให้บรรลุวัตถุประสงค์นั้น ดังนั้น ผู้บริหารจึงต้องตัดสินใจว่าบริษัทมีวัตถุประสงค์อะไรในอนาคตและจะต้องดำเนินการอย่างไรเพื่อให้บรรลุผลสำเร็จตามวัตถุประสงค์นั้น ลักษณะการวางแผน มีดังนี้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การดำเนินการตรวจสอบด้วยตนเอง เพื่อกำหนดสถานภาพปัจจุบันขององค์การ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การสำรวจสภาพแวดล้อม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การกำหนดวัตถุประสงค์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การพยากรณ์สถานการณ์ในอนาคต</a:t>
            </a:r>
            <a:endParaRPr lang="en-US" dirty="0"/>
          </a:p>
          <a:p>
            <a:r>
              <a:rPr lang="en-US" dirty="0"/>
              <a:t>5. </a:t>
            </a:r>
            <a:r>
              <a:rPr lang="th-TH" dirty="0"/>
              <a:t>การกำหนดแนวทางปฏิบัติงานและความจำเป็นในการใช้ทรัพยากร</a:t>
            </a:r>
            <a:endParaRPr lang="en-US" dirty="0"/>
          </a:p>
          <a:p>
            <a:r>
              <a:rPr lang="en-US" dirty="0"/>
              <a:t>6. </a:t>
            </a:r>
            <a:r>
              <a:rPr lang="th-TH" dirty="0"/>
              <a:t>การประเมินแนวทางปฏิบัติงานที่วางไว้</a:t>
            </a:r>
            <a:endParaRPr lang="en-US" dirty="0"/>
          </a:p>
          <a:p>
            <a:r>
              <a:rPr lang="en-US" dirty="0"/>
              <a:t>7. </a:t>
            </a:r>
            <a:r>
              <a:rPr lang="th-TH" dirty="0"/>
              <a:t>การทบทวนและปรับแผนเมื่อสถานการณ์เปลี่ยนแปลง และผลลัพธ์ของการควบคุมไม่เป็นไปตามที่กำหนด</a:t>
            </a:r>
            <a:endParaRPr lang="en-US" dirty="0"/>
          </a:p>
          <a:p>
            <a:r>
              <a:rPr lang="en-US" dirty="0"/>
              <a:t>8. </a:t>
            </a:r>
            <a:r>
              <a:rPr lang="th-TH" dirty="0"/>
              <a:t>การติดต่อสื่อสารในกระบวนการของการวางแผนเป็นไปอย่างทั่วถึง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614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47500" lnSpcReduction="20000"/>
          </a:bodyPr>
          <a:lstStyle/>
          <a:p>
            <a:r>
              <a:rPr lang="en-US" sz="3800" b="1" dirty="0"/>
              <a:t>2. </a:t>
            </a:r>
            <a:r>
              <a:rPr lang="th-TH" sz="3800" b="1" dirty="0"/>
              <a:t>การจัดการองค์การ </a:t>
            </a:r>
            <a:r>
              <a:rPr lang="en-US" sz="3800" b="1" dirty="0"/>
              <a:t>(Organizing)  </a:t>
            </a:r>
            <a:endParaRPr lang="en-US" sz="3800" dirty="0"/>
          </a:p>
          <a:p>
            <a:r>
              <a:rPr lang="th-TH" sz="3800" dirty="0"/>
              <a:t>การจัดการองค์การ เป็นขั้นตอนในการจัดบุคคลและทรัพยากรที่ใช้ในการทำงาน เพื่อให้บรรลุจุดมุ่งหมายในการทำงานนั้นหรือเป็นการจัดแบ่งงานและจัดสรรทรัพยากรสำหรับงาน เพื่อให้งานเหล่านั้นสำเร็จ การจัดองค์การประกอบด้วย</a:t>
            </a:r>
            <a:endParaRPr lang="en-US" sz="3800" dirty="0"/>
          </a:p>
          <a:p>
            <a:r>
              <a:rPr lang="en-US" sz="3800" dirty="0"/>
              <a:t>1. </a:t>
            </a:r>
            <a:r>
              <a:rPr lang="th-TH" sz="3800" dirty="0"/>
              <a:t>การระบุและอธิบายงานที่จะถูกนำไปดำเนินการ</a:t>
            </a:r>
            <a:endParaRPr lang="en-US" sz="3800" dirty="0"/>
          </a:p>
          <a:p>
            <a:r>
              <a:rPr lang="en-US" sz="3800" dirty="0"/>
              <a:t>2. </a:t>
            </a:r>
            <a:r>
              <a:rPr lang="th-TH" sz="3800" dirty="0"/>
              <a:t>การกระจายงานออกเป็นหน้าที่ </a:t>
            </a:r>
            <a:r>
              <a:rPr lang="en-US" sz="3800" dirty="0"/>
              <a:t>(Duties)</a:t>
            </a:r>
          </a:p>
          <a:p>
            <a:r>
              <a:rPr lang="en-US" sz="3800" dirty="0"/>
              <a:t>3. </a:t>
            </a:r>
            <a:r>
              <a:rPr lang="th-TH" sz="3800" dirty="0"/>
              <a:t>การรวบรวมหน้าที่ต่างๆ เข้าเป็นตำแหน่งงาน </a:t>
            </a:r>
            <a:r>
              <a:rPr lang="en-US" sz="3800" dirty="0"/>
              <a:t>(Positions)</a:t>
            </a:r>
          </a:p>
          <a:p>
            <a:r>
              <a:rPr lang="en-US" sz="3800" dirty="0"/>
              <a:t>4. </a:t>
            </a:r>
            <a:r>
              <a:rPr lang="th-TH" sz="3800" dirty="0"/>
              <a:t>การอธิบายสิ่งที่จำเป็นหรือความต้องการของตำแหน่งงาน</a:t>
            </a:r>
            <a:endParaRPr lang="en-US" sz="3800" dirty="0"/>
          </a:p>
          <a:p>
            <a:r>
              <a:rPr lang="en-US" sz="3800" dirty="0"/>
              <a:t>5. </a:t>
            </a:r>
            <a:r>
              <a:rPr lang="th-TH" sz="3800" dirty="0"/>
              <a:t>การรวบรวมตำแหน่งงานต่างๆ เป็นหน่วยงานที่มีความสัมพันธ์กันอย่างเหมาะสมและสามารถบริหารจัดการได้</a:t>
            </a:r>
            <a:endParaRPr lang="en-US" sz="3800" dirty="0"/>
          </a:p>
          <a:p>
            <a:r>
              <a:rPr lang="en-US" sz="3800" dirty="0"/>
              <a:t>6. </a:t>
            </a:r>
            <a:r>
              <a:rPr lang="th-TH" sz="3800" dirty="0"/>
              <a:t>การมอบหมาย ความรับผิดชอบและอำนาจหน้าที่</a:t>
            </a:r>
            <a:endParaRPr lang="en-US" sz="3800" dirty="0"/>
          </a:p>
          <a:p>
            <a:r>
              <a:rPr lang="en-US" sz="3800" dirty="0"/>
              <a:t>7. </a:t>
            </a:r>
            <a:r>
              <a:rPr lang="th-TH" sz="3800" dirty="0"/>
              <a:t>การทบทวนและปรับโครงสร้างขององค์การเมื่อสถานการณ์เปลี่ยนแปลงและผลลัพธ์ของการควบคุมไม่เป็นไปตามที่กำหนด</a:t>
            </a:r>
            <a:endParaRPr lang="en-US" sz="3800" dirty="0"/>
          </a:p>
          <a:p>
            <a:r>
              <a:rPr lang="en-US" sz="3800" dirty="0"/>
              <a:t>8. </a:t>
            </a:r>
            <a:r>
              <a:rPr lang="th-TH" sz="3800" dirty="0"/>
              <a:t>การติดต่อสื่อสารในกระบวนการของการจัดการองค์การเป็นไปอย่างทั่วถึง</a:t>
            </a:r>
            <a:endParaRPr lang="en-US" sz="3800" dirty="0"/>
          </a:p>
          <a:p>
            <a:r>
              <a:rPr lang="en-US" sz="3800" dirty="0"/>
              <a:t>9. </a:t>
            </a:r>
            <a:r>
              <a:rPr lang="th-TH" sz="3800" dirty="0"/>
              <a:t>การกำหนดความจำเป็นของทรัพยากรมนุษย์</a:t>
            </a:r>
            <a:endParaRPr lang="en-US" sz="3800" dirty="0"/>
          </a:p>
          <a:p>
            <a:r>
              <a:rPr lang="en-US" sz="3800" dirty="0"/>
              <a:t>10. </a:t>
            </a:r>
            <a:r>
              <a:rPr lang="th-TH" sz="3800" dirty="0"/>
              <a:t>การสรรหาผู้ปฏิบัติงานที่มีศักยภาพ</a:t>
            </a:r>
            <a:endParaRPr lang="en-US" sz="3800" dirty="0"/>
          </a:p>
          <a:p>
            <a:r>
              <a:rPr lang="en-US" sz="3800" dirty="0"/>
              <a:t>11. </a:t>
            </a:r>
            <a:r>
              <a:rPr lang="th-TH" sz="3800" dirty="0"/>
              <a:t>การคัดเลือกจากบุคคลที่สรรหามา</a:t>
            </a:r>
            <a:endParaRPr lang="en-US" sz="3800" dirty="0"/>
          </a:p>
          <a:p>
            <a:r>
              <a:rPr lang="en-US" sz="3800" dirty="0"/>
              <a:t>12. </a:t>
            </a:r>
            <a:r>
              <a:rPr lang="th-TH" sz="3800" dirty="0"/>
              <a:t>การฝึกอบรมและพัฒนาทรัพยากรมนุษย์ต่างๆ</a:t>
            </a:r>
            <a:endParaRPr lang="en-US" sz="3800" dirty="0"/>
          </a:p>
          <a:p>
            <a:r>
              <a:rPr lang="en-US" sz="3800" dirty="0"/>
              <a:t>13. </a:t>
            </a:r>
            <a:r>
              <a:rPr lang="th-TH" sz="3800" dirty="0"/>
              <a:t>การทบทวนและปรับคุณภาพและปริมาณของทรัพยากรมนุษย์ เมื่อสถานการณ์เปลี่ยนแปลงและผลลัพธ์ของการควบคุมไม่เป็นไปตามที่กำหนด</a:t>
            </a:r>
            <a:endParaRPr lang="en-US" sz="3800" dirty="0"/>
          </a:p>
          <a:p>
            <a:r>
              <a:rPr lang="en-US" sz="3800" dirty="0"/>
              <a:t>14. </a:t>
            </a:r>
            <a:r>
              <a:rPr lang="th-TH" sz="3800" dirty="0"/>
              <a:t>การติดต่อสื่อสารในกระบวนการของการจัดคนเข้าทำงานเป็นไปอย่างทั่วถึง</a:t>
            </a:r>
            <a:endParaRPr lang="en-US" sz="38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246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3. </a:t>
            </a:r>
            <a:r>
              <a:rPr lang="th-TH" b="1" dirty="0"/>
              <a:t>การนำ </a:t>
            </a:r>
            <a:r>
              <a:rPr lang="en-US" b="1" dirty="0"/>
              <a:t>(Leading)</a:t>
            </a:r>
            <a:endParaRPr lang="en-US" dirty="0"/>
          </a:p>
          <a:p>
            <a:r>
              <a:rPr lang="th-TH" dirty="0"/>
              <a:t>	การนำเป็นขั้นตอนในการกระตุ้นให้เกิดความกระตือรือร้นและชักนำความพยายามของพนักงานให้บรรลุเป้าหมายขององค์การ ซึ่งจะเกี่ยวข้องกับการใช้ความพยายามของผู้จัดการที่จะกระตุ้นให้พนักงานมีศักยภาพในการทำงานสูง ดังนั้น การนำ </a:t>
            </a:r>
            <a:r>
              <a:rPr lang="en-US" dirty="0"/>
              <a:t>(Leading)</a:t>
            </a:r>
            <a:r>
              <a:rPr lang="th-TH" dirty="0"/>
              <a:t> จะช่วยให้งานบรรลุผลสำเร็จ เสริมสร้างขวัญและจูงใจผู้ใต้บังคับบัญชา การนำ </a:t>
            </a:r>
            <a:r>
              <a:rPr lang="en-US" dirty="0"/>
              <a:t>(Leading)</a:t>
            </a:r>
            <a:r>
              <a:rPr lang="th-TH" dirty="0"/>
              <a:t> ประกอบด้วย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การติดต่อสื่อสารและอธิบายวัตถุประสงค์ให้แก่ผู้ใต้บังคับบัญชาได้ทราบ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การมอบหมายมาตรฐานของการปฏิบัติงานต่างๆ </a:t>
            </a:r>
            <a:endParaRPr lang="en-US" dirty="0"/>
          </a:p>
          <a:p>
            <a:r>
              <a:rPr lang="th-TH" dirty="0"/>
              <a:t>การให้คำแนะนำและคำปรึกษาแก่ผู้ใต้บังคับบัญชาให้สอดคล้องกับมาตรฐานของการปฏิบัติงาน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การให้รางวัลแก่ผู้ใต้บังคับบัญชาบนพื้นฐานของผลการปฏิบัติงาน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การยกย่องสรรเสริญและการตำหนิติเตียนอย่างยุติธรรมและถูกต้องเหมาะสม</a:t>
            </a:r>
            <a:endParaRPr lang="en-US" dirty="0"/>
          </a:p>
          <a:p>
            <a:r>
              <a:rPr lang="en-US" dirty="0"/>
              <a:t>5. </a:t>
            </a:r>
            <a:r>
              <a:rPr lang="th-TH" dirty="0"/>
              <a:t>การจัดหาสภาพแวดล้อมมากระตุ้นการจูงใจ โดยการติดต่อสื่อสารเพื่อสำรวจความต้องการและสถานการณ์การเปลี่ยนแปลง</a:t>
            </a:r>
            <a:endParaRPr lang="en-US" dirty="0"/>
          </a:p>
          <a:p>
            <a:r>
              <a:rPr lang="en-US" dirty="0"/>
              <a:t>6. </a:t>
            </a:r>
            <a:r>
              <a:rPr lang="th-TH" dirty="0"/>
              <a:t>การทบทวนและปรับวิธีการของภาวะความเป็นผู้นำ เมื่อสถานการณ์เปลี่ยนแปลง และผลลัพธ์ของการควบคุมไม่เป็นไปตามที่กำหนด</a:t>
            </a:r>
            <a:endParaRPr lang="en-US" dirty="0"/>
          </a:p>
          <a:p>
            <a:r>
              <a:rPr lang="en-US" dirty="0"/>
              <a:t>7. </a:t>
            </a:r>
            <a:r>
              <a:rPr lang="th-TH" dirty="0"/>
              <a:t>การติดต่อสื่อสารโดยทั่วทุกแห่งในกระบวนการของภาวการณ์เป็นผู้นำ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755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4. </a:t>
            </a:r>
            <a:r>
              <a:rPr lang="th-TH" b="1" dirty="0"/>
              <a:t>การควบคุม </a:t>
            </a:r>
            <a:r>
              <a:rPr lang="en-US" b="1" dirty="0"/>
              <a:t>(Controlling)</a:t>
            </a:r>
            <a:endParaRPr lang="en-US" dirty="0"/>
          </a:p>
          <a:p>
            <a:r>
              <a:rPr lang="th-TH" dirty="0"/>
              <a:t>	การควบคุมเป็นการติดตามผลการทำงานและแก้ไขปรับปรุงในสิ่งที่จำเป็น หรือเป็นขั้นตอนของการวัดผลการทำงานและดำเนินการแก้ไข เพื่อให้บรรลุตามที่ต้องการ การควบคุมประกอบด้วย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การกำหนดมาตรฐาน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การเปรียบเทียบและติดตามผลการปฏิบัติงานกับมาตรฐาน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การแก้ไขความบกพร่อง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การทบทวนและปรับวิธีการของภาวะความเป็นผู้นำ เมื่อสถานการณ์เปลี่ยนแปลงและผลลัพธ์ของการควบคุมไม่เป็นไปตามที่กำหนด</a:t>
            </a:r>
            <a:endParaRPr lang="en-US" dirty="0"/>
          </a:p>
          <a:p>
            <a:r>
              <a:rPr lang="en-US" dirty="0"/>
              <a:t>5. </a:t>
            </a:r>
            <a:r>
              <a:rPr lang="th-TH" dirty="0"/>
              <a:t>การติดต่อสื่อสารในกระบวนการของ</a:t>
            </a:r>
            <a:r>
              <a:rPr lang="th-TH" dirty="0" smtClean="0"/>
              <a:t>การควบคุม</a:t>
            </a:r>
            <a:r>
              <a:rPr lang="th-TH" dirty="0"/>
              <a:t>เป็นไปอย่างทั่วถึง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27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effectLst/>
              </a:rPr>
              <a:t>แนวคิด และทฤษฎีวงจรการบริหารงานคุณภาพ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th-TH" dirty="0"/>
          </a:p>
        </p:txBody>
      </p:sp>
      <p:pic>
        <p:nvPicPr>
          <p:cNvPr id="4" name="Content Placeholder 3" descr="https://sites.google.com/site/pumpkin2555/_/rsrc/1331423176865/khwampdca/pdca.png?height=189&amp;width=26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400" y="5257800"/>
            <a:ext cx="15621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38200" y="1219200"/>
            <a:ext cx="5791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>
                <a:ea typeface="Calibri" panose="020F0502020204030204" pitchFamily="34" charset="0"/>
                <a:cs typeface="TH SarabunPSK" panose="020B0500040200020003" pitchFamily="34" charset="-34"/>
              </a:rPr>
              <a:t>วงจรการบริหารงานคุณภาพ (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PDCA) 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ย่อมาจาก 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4 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คำ ได้แก่ 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Plan (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วางแผน)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, Do (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ปฏิบัติ)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, Check (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ตรวจสอบ) และ 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Act (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การดำเนินการให้เหมาะสม) ซึ่งวงจร </a:t>
            </a:r>
            <a:r>
              <a:rPr lang="en-US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PDCA </a:t>
            </a:r>
            <a:r>
              <a:rPr lang="th-TH" sz="3600" dirty="0">
                <a:latin typeface="TH SarabunPSK" panose="020B0500040200020003" pitchFamily="34" charset="-34"/>
                <a:ea typeface="Calibri" panose="020F0502020204030204" pitchFamily="34" charset="0"/>
              </a:rPr>
              <a:t>สามารถประยุกต์ใช้ได้กับทุกๆ เรื่อง นับตั้งแต่กิจกรรมส่วนตัว เช่น การปรุงอาหาร การเดินทางไปทำงานในแต่ละวัน การตั้งเป้าหมายชีวิต และการดำเนินงานในระดับบริษัท ซึ่งรายละเอียดในแต่ละขั้นตอนมีดังนี้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00099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        1. </a:t>
            </a:r>
            <a:r>
              <a:rPr lang="th-TH" dirty="0"/>
              <a:t>ขั้นตอนการวางแผน</a:t>
            </a:r>
            <a:r>
              <a:rPr lang="en-US" dirty="0"/>
              <a:t> (P = Plan)</a:t>
            </a:r>
          </a:p>
          <a:p>
            <a:r>
              <a:rPr lang="en-US" dirty="0"/>
              <a:t>          </a:t>
            </a:r>
            <a:r>
              <a:rPr lang="th-TH" dirty="0"/>
              <a:t>ขั้นตอนการวางแผนครอบคลุมถึงการกำหนดกรอบหัวข้อที่ต้องการปรับปรุงเปลี่ยนแปลง ซึ่งรวมถึงการพัฒนาสิ่งใหม่ๆ การแก้ปัญหาที่เกิดขึ้นจากการปฏิบัติงาน ฯลฯ</a:t>
            </a:r>
            <a:r>
              <a:rPr lang="en-US" dirty="0"/>
              <a:t>  </a:t>
            </a:r>
            <a:r>
              <a:rPr lang="th-TH" dirty="0"/>
              <a:t>พร้อมกับพิจารณาว่ามีความจำเป็นต้องใช้ข้อมูลใดบ้างเพื่อการปรับปรุงเปลี่ยนแปลงนั้น โดยระบุวิธีการเก็บข้อมูลและกำหนดทางเลือกในการปรับปรุงให้ชัดเจน ซึ่งการวางแผนจะช่วยให้กิจการสามารถคาดการณ์สิ่งที่เกิดขึ้นในอนาคต และช่วยลดความสูญเสียต่างๆ ที่อาจเกิดขึ้นได้ ทั้งในด้านแรงงาน วัตถุดิบ ชั่วโมงการทำงาน เงิน และเวลา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312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th-TH" dirty="0"/>
              <a:t>ขั้นตอนการปฏิบัติ (</a:t>
            </a:r>
            <a:r>
              <a:rPr lang="en-US" dirty="0"/>
              <a:t>D = Do</a:t>
            </a:r>
            <a:r>
              <a:rPr lang="th-TH" dirty="0"/>
              <a:t>)</a:t>
            </a:r>
            <a:endParaRPr lang="en-US" dirty="0"/>
          </a:p>
          <a:p>
            <a:r>
              <a:rPr lang="en-US" dirty="0"/>
              <a:t>          </a:t>
            </a:r>
            <a:r>
              <a:rPr lang="th-TH" dirty="0"/>
              <a:t>ขั้นตอนการปฏิบัติ คือ การลงมือปรับปรุงเปลี่ยนแปลงตามทางเลือกที่ได้กำหนดไว้ในขั้นตอนการวางแผน ซึ่งในขั้นตอนนี้ต้องมีการตรวจสอบระหว่างการปฏิบัติด้วยว่าได้ดำเนินไปในทิศทางที่ตั้งใจหรือไม่ เพื่อทำการปรับปรุงเปลี่ยนแปลงให้เป็นไปตามแผนการที่ได้วางไว้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942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       3. </a:t>
            </a:r>
            <a:r>
              <a:rPr lang="th-TH" dirty="0"/>
              <a:t>ขั้นตอนการตรวจสอบ</a:t>
            </a:r>
            <a:r>
              <a:rPr lang="en-US" dirty="0"/>
              <a:t> (C = Check</a:t>
            </a:r>
            <a:r>
              <a:rPr lang="th-TH" dirty="0"/>
              <a:t>)</a:t>
            </a:r>
            <a:endParaRPr lang="en-US" dirty="0"/>
          </a:p>
          <a:p>
            <a:r>
              <a:rPr lang="en-US" dirty="0"/>
              <a:t>          </a:t>
            </a:r>
            <a:r>
              <a:rPr lang="th-TH" dirty="0"/>
              <a:t>ขั้นตอนการตรวจสอบ คือ การประเมินผลที่ได้รับจากการปรับปรุงเปลี่ยนแปลง เพื่อให้ทราบว่า ในขั้นตอนการปฏิบัติงานสามารถบรรลุเป้าหมายหรือวัตถุประสงค์ที่ได้กำหนดไว้หรือไม่ แต่สิ่งสำคัญก็คือ ต้องรู้ว่าจะตรวจสอบอะไรบ้างและบ่อยครั้งแค่ไหน เพื่อให้ข้อมูลที่ได้จากการตรวจสอบเป็นประโยชน์สำหรับขั้นตอนถัดไป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948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        4.  </a:t>
            </a:r>
            <a:r>
              <a:rPr lang="th-TH" dirty="0"/>
              <a:t>ขั้นตอนการดำเนินงานให้เหมาะสม (</a:t>
            </a:r>
            <a:r>
              <a:rPr lang="en-US" dirty="0"/>
              <a:t>A = Action</a:t>
            </a:r>
            <a:r>
              <a:rPr lang="th-TH" dirty="0"/>
              <a:t>)</a:t>
            </a:r>
            <a:endParaRPr lang="en-US" dirty="0"/>
          </a:p>
          <a:p>
            <a:r>
              <a:rPr lang="en-US" dirty="0"/>
              <a:t>          </a:t>
            </a:r>
            <a:r>
              <a:rPr lang="th-TH" dirty="0"/>
              <a:t>ขั้นตอนการดำเนินงานให้เหมาะสมจะพิจารณาผลที่ได้จากการตรวจสอบ ซึ่งมีอยู่ </a:t>
            </a:r>
            <a:r>
              <a:rPr lang="en-US" dirty="0"/>
              <a:t>2 </a:t>
            </a:r>
            <a:r>
              <a:rPr lang="th-TH" dirty="0"/>
              <a:t>กรณี คือ ผลที่เกิดขึ้นเป็นไปตามแผนที่วางไว้ หรือไม่เป็นไปตามแผนที่วางไว้ หากเป็นกรณีแรก ก็ให้นำแนวทางหรือกระบวนการปฏิบัตินั้นมาจัดทำให้เป็นมาตรฐาน พร้อมทั้งหาวิธีการที่จะปรับปรุงให้ดียิ่งขึ้นไปอีก ซึ่งอาจหมายถึงสามารถบรรลุเป้าหมายได้เร็วกว่าเดิม หรือเสียค่าใช้จ่ายน้อยกว่าเดิม หรือทำให้คุณภาพดียิ่งขึ้นก็ได้แต่ถ้าหากเป็นกรณีที่สอง คือ ผลที่ได้ไม่บรรลุวัตถุประสงค์ตามแผนที่วางไว้ ควรนำข้อมูลที่รวบรวมไว้มาวิเคราะห์และพิจารณาว่าควรจะดำเนินการอย่างไร เช่น มองหาทางเลือกใหม่ที่น่าจะเป็นไปได้ ใช้ความพยายามให้มากขึ้นกว่าเดิม ขอความช่วยเหลือจากผู้รู้ หรือเปลี่ยนเป้าหมายใหม่ เป็นต้น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0339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ประโยชน์ของ </a:t>
            </a:r>
            <a:r>
              <a:rPr lang="en-US" dirty="0"/>
              <a:t>PDCA </a:t>
            </a:r>
          </a:p>
          <a:p>
            <a:r>
              <a:rPr lang="en-US" dirty="0"/>
              <a:t>       1.  </a:t>
            </a:r>
            <a:r>
              <a:rPr lang="th-TH" dirty="0"/>
              <a:t>การวางแผนงานก่อนการปฎิบัติงาน จะทำให้เกิดความพร้อมเมื่อได้ปฏิบัติงานจริงการวางแผนงานควรวางให้ครบ </a:t>
            </a:r>
            <a:r>
              <a:rPr lang="en-US" dirty="0"/>
              <a:t>4 </a:t>
            </a:r>
            <a:r>
              <a:rPr lang="th-TH" dirty="0"/>
              <a:t>ขั้นดังนี้</a:t>
            </a:r>
            <a:endParaRPr lang="en-US" dirty="0"/>
          </a:p>
          <a:p>
            <a:r>
              <a:rPr lang="en-US" dirty="0"/>
              <a:t>            1.1 </a:t>
            </a:r>
            <a:r>
              <a:rPr lang="th-TH" dirty="0"/>
              <a:t>ขั้นการศึกษา</a:t>
            </a:r>
            <a:r>
              <a:rPr lang="en-US" dirty="0"/>
              <a:t> </a:t>
            </a:r>
            <a:r>
              <a:rPr lang="th-TH" dirty="0"/>
              <a:t>คือ</a:t>
            </a:r>
            <a:r>
              <a:rPr lang="en-US" dirty="0"/>
              <a:t>  </a:t>
            </a:r>
            <a:r>
              <a:rPr lang="th-TH" dirty="0"/>
              <a:t>การวางแผนศึกษาข้อมูล วิธีการ ความต้องการของตลาด ข้อมูลด้านวัตถุดิบ ด้านทรัพยากรที่มีอยู่หรือเงินทุน</a:t>
            </a:r>
            <a:endParaRPr lang="en-US" dirty="0"/>
          </a:p>
          <a:p>
            <a:r>
              <a:rPr lang="en-US" dirty="0"/>
              <a:t>            1.2 </a:t>
            </a:r>
            <a:r>
              <a:rPr lang="th-TH" dirty="0"/>
              <a:t>ขั้นเตรียมงาน</a:t>
            </a:r>
            <a:r>
              <a:rPr lang="en-US" dirty="0"/>
              <a:t> </a:t>
            </a:r>
            <a:r>
              <a:rPr lang="th-TH" dirty="0"/>
              <a:t>คือ</a:t>
            </a:r>
            <a:r>
              <a:rPr lang="en-US" dirty="0"/>
              <a:t>  </a:t>
            </a:r>
            <a:r>
              <a:rPr lang="th-TH" dirty="0"/>
              <a:t>การวางแผนการเตรียมงานด้านสถานที่ การออกแบบผลิตภัณฑ์ ความพร้อมของพนักงาน อุปกรณ์ เครื่องจักร วัตถุดิบ</a:t>
            </a:r>
            <a:endParaRPr lang="en-US" dirty="0"/>
          </a:p>
          <a:p>
            <a:r>
              <a:rPr lang="en-US" dirty="0"/>
              <a:t>            1.3</a:t>
            </a:r>
            <a:r>
              <a:rPr lang="th-TH" dirty="0"/>
              <a:t> ขั้นดำเนินงาน</a:t>
            </a:r>
            <a:r>
              <a:rPr lang="en-US" dirty="0"/>
              <a:t> </a:t>
            </a:r>
            <a:r>
              <a:rPr lang="th-TH" dirty="0"/>
              <a:t>คือ</a:t>
            </a:r>
            <a:r>
              <a:rPr lang="en-US" dirty="0"/>
              <a:t>  </a:t>
            </a:r>
            <a:r>
              <a:rPr lang="th-TH" dirty="0"/>
              <a:t>การวางแนวทางการปฏิบัติงานของแต่ละส่วนแต่ละฝ่าย เช่น ฝ่ายผลิต ฝ่ายขาย</a:t>
            </a:r>
            <a:endParaRPr lang="en-US" dirty="0"/>
          </a:p>
          <a:p>
            <a:r>
              <a:rPr lang="en-US" dirty="0"/>
              <a:t>            1.4 </a:t>
            </a:r>
            <a:r>
              <a:rPr lang="th-TH" dirty="0"/>
              <a:t>ขั้นการประเมินผล</a:t>
            </a:r>
            <a:r>
              <a:rPr lang="en-US" dirty="0"/>
              <a:t> </a:t>
            </a:r>
            <a:r>
              <a:rPr lang="th-TH" dirty="0"/>
              <a:t>คือ</a:t>
            </a:r>
            <a:r>
              <a:rPr lang="en-US" dirty="0"/>
              <a:t>  </a:t>
            </a:r>
            <a:r>
              <a:rPr lang="th-TH" dirty="0"/>
              <a:t>การวางแผนหรือเตรียมการประเมินผลงานอย่างเป็นระบบ เช่น ประเมินจากยอดการจำหน่าย ประเมินจากการติชมของลูกค้า เพื่อให้ผลที่ได้จากการประเมินเกิดการเที่ยงตรง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925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ความหมาย</a:t>
            </a:r>
            <a:r>
              <a:rPr lang="th-TH" b="1" dirty="0"/>
              <a:t>ของธุรกิจ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สมคิด  บางโม</a:t>
            </a:r>
            <a:r>
              <a:rPr lang="en-US" dirty="0"/>
              <a:t> (2547) </a:t>
            </a:r>
            <a:r>
              <a:rPr lang="th-TH" dirty="0"/>
              <a:t>ธุรกิจ หมายถึง  กิจกรรมทางเศรษฐกิจอย่างต่อเนื่องของมนุษย์ที่เกี่ยวข้องกับการผลิต  การแลกเปลี่ยนซื้อขายซึ่งสินค้าและบริการ โดยมีจุดมุ่งหมายที่จะแสวงหากำไรจากการประกอบธุรกิจนั้นๆ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69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2</a:t>
            </a:r>
            <a:r>
              <a:rPr lang="en-US" dirty="0"/>
              <a:t>.  </a:t>
            </a:r>
            <a:r>
              <a:rPr lang="th-TH" dirty="0"/>
              <a:t>การปฏิบัติตามแผนงาน ทำให้ทราบขั้นตอน วิธีการ และสามารถเตรียมงานล่วงหน้าหรือทราบอุปสรรคล่วงหน้าด้วย ดังนั้น การปฏิบัติงานก็จะเกิดความราบรื่น และเรียนร้อย นำไปสู่เป้าหมายที่ได้กำหนดไว้</a:t>
            </a:r>
            <a:endParaRPr lang="en-US" dirty="0"/>
          </a:p>
          <a:p>
            <a:r>
              <a:rPr lang="en-US" dirty="0"/>
              <a:t>     3.  </a:t>
            </a:r>
            <a:r>
              <a:rPr lang="th-TH" dirty="0"/>
              <a:t>การตรวจสอบ ให้ได้ผลที่เที่ยงตรงเชื่อถือได้ ประกอบด้วย</a:t>
            </a:r>
            <a:endParaRPr lang="en-US" dirty="0"/>
          </a:p>
          <a:p>
            <a:r>
              <a:rPr lang="en-US" dirty="0"/>
              <a:t>          3.1 </a:t>
            </a:r>
            <a:r>
              <a:rPr lang="th-TH" dirty="0"/>
              <a:t>ตรวจสอบจากเป้าหมายที่ได้กำหนดไว้</a:t>
            </a:r>
            <a:endParaRPr lang="en-US" dirty="0"/>
          </a:p>
          <a:p>
            <a:r>
              <a:rPr lang="en-US" dirty="0"/>
              <a:t>          3.2 </a:t>
            </a:r>
            <a:r>
              <a:rPr lang="th-TH" dirty="0"/>
              <a:t>มีเครื่องมือที่เชื่อถือได้</a:t>
            </a:r>
            <a:endParaRPr lang="en-US" dirty="0"/>
          </a:p>
          <a:p>
            <a:r>
              <a:rPr lang="en-US" dirty="0"/>
              <a:t>          3.3 </a:t>
            </a:r>
            <a:r>
              <a:rPr lang="th-TH" dirty="0"/>
              <a:t>มีเกณฑ์การตรวจสอบที่ชัดเจน</a:t>
            </a:r>
            <a:endParaRPr lang="en-US" dirty="0"/>
          </a:p>
          <a:p>
            <a:r>
              <a:rPr lang="en-US" dirty="0"/>
              <a:t>          3.4 </a:t>
            </a:r>
            <a:r>
              <a:rPr lang="th-TH" dirty="0"/>
              <a:t>มีกำหนดเวลาการตรวจที่แน่นอน</a:t>
            </a:r>
            <a:endParaRPr lang="en-US" dirty="0"/>
          </a:p>
          <a:p>
            <a:r>
              <a:rPr lang="en-US" dirty="0"/>
              <a:t>          3.5 </a:t>
            </a:r>
            <a:r>
              <a:rPr lang="th-TH" dirty="0"/>
              <a:t>บุคลากรที่ทำการตรวจสอบต้องได้รับการยอมรับจากทุกหน่วยงานที่เกี่ยวข้อง เมื่อการตรวจสอบได้รับการยอมรับ การปฏิบัติงานขั้นต่อไปก็ดำเนินงานต่อไปได้</a:t>
            </a:r>
            <a:endParaRPr lang="en-US" dirty="0"/>
          </a:p>
          <a:p>
            <a:r>
              <a:rPr lang="en-US" dirty="0"/>
              <a:t>     4. </a:t>
            </a:r>
            <a:r>
              <a:rPr lang="th-TH" dirty="0"/>
              <a:t>การปรับปรุงแก้ไข ข้อบกพร่องที่เกิดขึ้น ไม่ว่าจะเป็นขั้นตอนใดก็ตาม เมื่อมีการปรับปรุงแก้ไขคุณภาพก็จะเกิดขึ้น ดังนั้น</a:t>
            </a:r>
            <a:r>
              <a:rPr lang="en-US" dirty="0"/>
              <a:t>  </a:t>
            </a:r>
            <a:r>
              <a:rPr lang="th-TH" dirty="0"/>
              <a:t>วงจร </a:t>
            </a:r>
            <a:r>
              <a:rPr lang="en-US" dirty="0"/>
              <a:t>PDAC </a:t>
            </a:r>
            <a:r>
              <a:rPr lang="th-TH" dirty="0"/>
              <a:t>จึงเรียกว่า วงจรบริหารงานคุณภาพ</a:t>
            </a:r>
            <a:endParaRPr lang="en-US" dirty="0"/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6268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smtClean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686800" cy="577742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r>
              <a:rPr lang="th-TH" sz="3400" b="1" dirty="0"/>
              <a:t>คำถามทบทวน/แบบฝึกหัดท้ายบทที่ </a:t>
            </a:r>
            <a:r>
              <a:rPr lang="en-US" sz="3400" b="1" dirty="0" smtClean="0"/>
              <a:t>1</a:t>
            </a:r>
            <a:endParaRPr lang="th-TH" sz="3400" dirty="0" smtClean="0"/>
          </a:p>
          <a:p>
            <a:r>
              <a:rPr lang="th-TH" sz="3400" dirty="0" smtClean="0"/>
              <a:t>จง</a:t>
            </a:r>
            <a:r>
              <a:rPr lang="th-TH" sz="3400" dirty="0"/>
              <a:t>เขียนอธิบายพร้อมยกตัวอย่างประกอบ ตามหัวข้อในบทเรียน ต่อไปนี้</a:t>
            </a:r>
            <a:endParaRPr lang="en-US" sz="3400" dirty="0"/>
          </a:p>
          <a:p>
            <a:r>
              <a:rPr lang="th-TH" sz="3400" dirty="0"/>
              <a:t>1. ความหมายของธุรกิจมีความหมายว่าอย่างไร</a:t>
            </a:r>
            <a:endParaRPr lang="en-US" sz="3400" dirty="0"/>
          </a:p>
          <a:p>
            <a:r>
              <a:rPr lang="en-US" sz="3400" dirty="0"/>
              <a:t>2. </a:t>
            </a:r>
            <a:r>
              <a:rPr lang="th-TH" sz="3400" dirty="0"/>
              <a:t>ความสำคัญของธุรกิจมีความสำคัญอย่างไร</a:t>
            </a:r>
            <a:endParaRPr lang="en-US" sz="3400" dirty="0"/>
          </a:p>
          <a:p>
            <a:r>
              <a:rPr lang="en-US" sz="3400" dirty="0"/>
              <a:t>3</a:t>
            </a:r>
            <a:r>
              <a:rPr lang="th-TH" sz="3400" dirty="0"/>
              <a:t>. องค์ประกอบของธุรกิจมีลักษณะอย่างไร</a:t>
            </a:r>
            <a:endParaRPr lang="en-US" sz="3400" dirty="0"/>
          </a:p>
          <a:p>
            <a:r>
              <a:rPr lang="en-US" sz="3400" dirty="0"/>
              <a:t>4</a:t>
            </a:r>
            <a:r>
              <a:rPr lang="th-TH" sz="3400" dirty="0"/>
              <a:t>. จุดมุ่งหมายในการประกอบธุรกิจมีลักษณะอย่างไร</a:t>
            </a:r>
            <a:endParaRPr lang="en-US" sz="3400" dirty="0"/>
          </a:p>
          <a:p>
            <a:r>
              <a:rPr lang="th-TH" sz="3400" dirty="0"/>
              <a:t>5. ทฤษฎีทางการบริหารและวิวัฒนาการการบริหารมีลักษณะอย่างไร</a:t>
            </a:r>
            <a:endParaRPr lang="en-US" sz="3400" dirty="0"/>
          </a:p>
          <a:p>
            <a:pPr lvl="1"/>
            <a:r>
              <a:rPr lang="th-TH" sz="3400" dirty="0" smtClean="0"/>
              <a:t>5.1 </a:t>
            </a:r>
            <a:r>
              <a:rPr lang="th-TH" sz="3400" dirty="0"/>
              <a:t>กลุ่มคลาสสิกมีลักษณะ</a:t>
            </a:r>
            <a:r>
              <a:rPr lang="th-TH" sz="3400" dirty="0" smtClean="0"/>
              <a:t>อย่างไร</a:t>
            </a:r>
            <a:endParaRPr lang="th-TH" sz="3400" dirty="0"/>
          </a:p>
          <a:p>
            <a:pPr lvl="1"/>
            <a:r>
              <a:rPr lang="th-TH" sz="3400" dirty="0" smtClean="0"/>
              <a:t>5.2 </a:t>
            </a:r>
            <a:r>
              <a:rPr lang="th-TH" sz="3400" dirty="0"/>
              <a:t>กลุ่มมนุษยสัมพันธ์มีลักษณะอย่างไร </a:t>
            </a:r>
            <a:endParaRPr lang="en-US" sz="3400" dirty="0"/>
          </a:p>
          <a:p>
            <a:pPr lvl="1"/>
            <a:r>
              <a:rPr lang="th-TH" sz="3400" dirty="0"/>
              <a:t>5.3 กลุ่มทฤษฎีพฤติกรรมศาสตร์มีลักษณะอย่างไร </a:t>
            </a:r>
            <a:r>
              <a:rPr lang="th-TH" sz="3400" dirty="0" smtClean="0"/>
              <a:t>                 </a:t>
            </a:r>
          </a:p>
          <a:p>
            <a:pPr lvl="1"/>
            <a:r>
              <a:rPr lang="th-TH" sz="3400" dirty="0" smtClean="0"/>
              <a:t>5.4  </a:t>
            </a:r>
            <a:r>
              <a:rPr lang="th-TH" sz="3400" dirty="0"/>
              <a:t>กลุ่มทฤษฎีระบบมีลักษณะอย่างไร</a:t>
            </a:r>
            <a:endParaRPr lang="en-US" sz="3400" dirty="0"/>
          </a:p>
          <a:p>
            <a:r>
              <a:rPr lang="en-US" sz="3400" dirty="0"/>
              <a:t>6</a:t>
            </a:r>
            <a:r>
              <a:rPr lang="th-TH" sz="3400" dirty="0"/>
              <a:t>. หลักการ แนวคิด ทฤษฎีบริหารองค์กรมีลักษณะอย่างไร</a:t>
            </a:r>
            <a:endParaRPr lang="en-US" sz="3400" dirty="0"/>
          </a:p>
          <a:p>
            <a:pPr lvl="1"/>
            <a:r>
              <a:rPr lang="th-TH" sz="3400" dirty="0"/>
              <a:t>6.1 แนวคิด และทฤษฎีเกี่ยวกับการบริหารจัดการองค์การมีลักษณะอย่างไร</a:t>
            </a:r>
            <a:endParaRPr lang="en-US" sz="3400" dirty="0"/>
          </a:p>
          <a:p>
            <a:pPr lvl="1"/>
            <a:r>
              <a:rPr lang="th-TH" sz="3400" dirty="0"/>
              <a:t>6.2 แนวคิด และทฤษฎีวงจรการบริหารงานคุณภาพมีลักษณะอย่างไร</a:t>
            </a:r>
            <a:endParaRPr lang="en-US" sz="3400" dirty="0"/>
          </a:p>
          <a:p>
            <a:pPr>
              <a:buNone/>
            </a:pPr>
            <a:endParaRPr lang="th-TH" dirty="0" smtClean="0"/>
          </a:p>
        </p:txBody>
      </p:sp>
      <p:pic>
        <p:nvPicPr>
          <p:cNvPr id="1026" name="Picture 2" descr="http://upic.me/i/r2/ljqd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419600"/>
            <a:ext cx="1752600" cy="1891225"/>
          </a:xfrm>
          <a:prstGeom prst="rect">
            <a:avLst/>
          </a:prstGeom>
          <a:noFill/>
        </p:spPr>
      </p:pic>
      <p:pic>
        <p:nvPicPr>
          <p:cNvPr id="1028" name="Picture 4" descr="http://www.mlmonlineschools-recommend.com/wp-content/uploads/2012/02/%E0%B9%80%E0%B8%84%E0%B8%A3%E0%B8%B7%E0%B9%88%E0%B8%AD%E0%B8%87%E0%B8%AB%E0%B8%A1%E0%B8%B2%E0%B8%A2%E0%B8%84%E0%B8%B3%E0%B8%96%E0%B8%B2%E0%B8%A1-2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0"/>
            <a:ext cx="1828800" cy="2385392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9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ความหมาย</a:t>
            </a:r>
            <a:r>
              <a:rPr lang="th-TH" b="1" dirty="0"/>
              <a:t>ของธุรกิจ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ระวัง เนตรโพธิแก้ว (2547</a:t>
            </a:r>
            <a:r>
              <a:rPr lang="en-US" dirty="0"/>
              <a:t>) </a:t>
            </a:r>
            <a:r>
              <a:rPr lang="th-TH" dirty="0"/>
              <a:t>ได้นิยามว่า ธุรกิจ  หมายถึงองค์การหรือกิจการที่ก่อให้เกิดสินค้าและบริการ ธุรกิจเป็นกระบวนการทั้งหมดของการนำเอาทรัพยากรธรรมชาติมาเปลี่ยนสภาพตามกรรมวิธีการผลิตด้วนแรงคน และเครื่องจักรให้เป็นสินค้า เพื่อประโยชน์แก้ผู้ที่ต้องการกิจกรรมของธุรกิจจึงรวมทั้งการผลิต การซื้อขาย การจำแนกแจกจ่ายสินค้า การขนส่ง การธนาคาร การประกันภัยและอื่นๆ นั่นก็คือ ธุรกิจยังหมายรวมถึง การพาณิชย์ </a:t>
            </a:r>
            <a:r>
              <a:rPr lang="en-US" dirty="0"/>
              <a:t>(Commerce) </a:t>
            </a:r>
            <a:r>
              <a:rPr lang="th-TH" dirty="0"/>
              <a:t>การอุตสาหกรรม </a:t>
            </a:r>
            <a:r>
              <a:rPr lang="en-US" dirty="0"/>
              <a:t>(Industry) </a:t>
            </a:r>
            <a:r>
              <a:rPr lang="th-TH" dirty="0"/>
              <a:t>และการประกอบอาชีพเฉพาะอย่าง </a:t>
            </a:r>
            <a:r>
              <a:rPr lang="en-US" dirty="0"/>
              <a:t>(Business aspects of professions)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5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ความสำคัญ</a:t>
            </a:r>
            <a:r>
              <a:rPr lang="th-TH" b="1" dirty="0"/>
              <a:t>ของธุรกิจ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b="1" dirty="0"/>
              <a:t> </a:t>
            </a:r>
            <a:endParaRPr lang="en-US" dirty="0"/>
          </a:p>
          <a:p>
            <a:r>
              <a:rPr lang="th-TH" dirty="0"/>
              <a:t>ธุรกิจเป็นหัวใจสำคัญของสังคม สังคมจะเจริญก้าวหน้า มีความเป็นอยู่ที่ดี เป็นที่ยอมรับของชาวต่างประเทศ ก็ต้องอาศัยความเจริญของธุรกิจ ซึ่งอาจสรุปความสำคัญของธุรกิจดังนี้</a:t>
            </a:r>
            <a:endParaRPr lang="en-US" dirty="0"/>
          </a:p>
          <a:p>
            <a:r>
              <a:rPr lang="th-TH" dirty="0"/>
              <a:t>1.</a:t>
            </a:r>
            <a:r>
              <a:rPr lang="en-US" dirty="0"/>
              <a:t>  </a:t>
            </a:r>
            <a:r>
              <a:rPr lang="th-TH" dirty="0"/>
              <a:t>ช่วยให้เศรษฐกิจของประเทศมีความก้าวหน้าและมั่นคง เนื่องจากมีการลงทุนประกอบธุรกิจ ทำให้มีการหมุนเวียน มีการกระจายรายได้ ประชาชนมีฐานะความเป็นอยู่ดีขึ้น</a:t>
            </a:r>
            <a:endParaRPr lang="en-US" dirty="0"/>
          </a:p>
          <a:p>
            <a:r>
              <a:rPr lang="th-TH" dirty="0"/>
              <a:t>2. ช่วยให้รัฐมีรายได้เพิ่มขึ้น จากการที่ประชาชนมีรายได้ จำเป็นต้องเสียภาษีอากรและค่าธรรมเนียมต่างๆ ให้รัฐเพื่อที่จะนำรายได้เหล่านี้ไปพัฒนาประเทศในด้านต่างๆ</a:t>
            </a:r>
            <a:endParaRPr lang="en-US" dirty="0"/>
          </a:p>
          <a:p>
            <a:r>
              <a:rPr lang="th-TH" dirty="0"/>
              <a:t>3. ช่วยให้เกิดความก้าวหน้าทางเทคโนโลยี การทำธุรกิจย่อมต้องมีการศึกษาค้นคว้าวิจัยอยูเสมอ เพื่อเป็นการพัฒนาผลิตภัณฑ์ของตนให้เป็นที่ยอมรับของผู้บริโภค และทันคู่แข่งขัน</a:t>
            </a:r>
            <a:endParaRPr lang="en-US" dirty="0"/>
          </a:p>
          <a:p>
            <a:r>
              <a:rPr lang="th-TH" dirty="0"/>
              <a:t>4. ช่วยให้ประชาชนมีมาตรฐานการครองชีพดีขึ้น ทั้งนี้เพราะธุรกิจทให้มีการจ้างงาน ประชาชนมีรายได้</a:t>
            </a:r>
            <a:endParaRPr lang="en-US" dirty="0"/>
          </a:p>
          <a:p>
            <a:r>
              <a:rPr lang="th-TH" dirty="0"/>
              <a:t>5. ช่วยลดปัญหาทางด้านสังคม คือปัญหาเรื่อง การว่างงาน ถ้าประชาชนมีการว่างงานจำนวนมาก จะไม่มีรายได้ ปัญหาเกิดขึ้นตามมา เช่น การเกิดอาชญากรรม </a:t>
            </a:r>
          </a:p>
        </p:txBody>
      </p:sp>
    </p:spTree>
    <p:extLst>
      <p:ext uri="{BB962C8B-B14F-4D97-AF65-F5344CB8AC3E}">
        <p14:creationId xmlns:p14="http://schemas.microsoft.com/office/powerpoint/2010/main" val="1619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effectLst/>
              </a:rPr>
              <a:t>องค์ประกอบของธุรกิจ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  <a:r>
              <a:rPr lang="th-TH" dirty="0"/>
              <a:t>องค์ประกอบของธุรกิจ</a:t>
            </a:r>
            <a:r>
              <a:rPr lang="en-US" dirty="0"/>
              <a:t> </a:t>
            </a:r>
            <a:r>
              <a:rPr lang="th-TH" dirty="0"/>
              <a:t>คือ ทรัพยากร (</a:t>
            </a:r>
            <a:r>
              <a:rPr lang="en-US" dirty="0"/>
              <a:t>Resource) </a:t>
            </a:r>
            <a:r>
              <a:rPr lang="th-TH" dirty="0"/>
              <a:t>ที่หน่วยงานมีอยู่ คือ วัสดุ อุปกรณ์ หรือสินทรัพย์ต่างๆ ที่หน่วยงานใช้ในการดำเนินงาน ซึ่งแบ่งออกเป็น </a:t>
            </a:r>
            <a:r>
              <a:rPr lang="en-US" dirty="0"/>
              <a:t>4 </a:t>
            </a:r>
            <a:r>
              <a:rPr lang="th-TH" dirty="0"/>
              <a:t>ประเภทหรือเรียกสั้นๆ ว่า </a:t>
            </a:r>
            <a:r>
              <a:rPr lang="en-US" dirty="0"/>
              <a:t>4 M's </a:t>
            </a:r>
            <a:r>
              <a:rPr lang="th-TH" dirty="0"/>
              <a:t>อันประกอบด้วย</a:t>
            </a:r>
            <a:endParaRPr lang="en-US" dirty="0"/>
          </a:p>
          <a:p>
            <a:r>
              <a:rPr lang="en-US" dirty="0"/>
              <a:t>1. </a:t>
            </a:r>
            <a:r>
              <a:rPr lang="th-TH" dirty="0"/>
              <a:t>คน (</a:t>
            </a:r>
            <a:r>
              <a:rPr lang="en-US" dirty="0"/>
              <a:t>Man) </a:t>
            </a:r>
            <a:r>
              <a:rPr lang="th-TH" dirty="0"/>
              <a:t>เป็นทรัพยากรแรกที่ก่อให้เกิดการดำเนินงานภายในธุรกิจ ซึ่งนับรวมทั้ง ฝ่ายบริหารและฝ่ายปฎิบัติการ 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เงินทุน (</a:t>
            </a:r>
            <a:r>
              <a:rPr lang="en-US" dirty="0"/>
              <a:t>Money or Capital) </a:t>
            </a:r>
            <a:r>
              <a:rPr lang="th-TH" dirty="0"/>
              <a:t>คือสินทรัพย์ที่จะนำมาใช้ในการดำเนินธุรกิจ อาจจะอยู่ในรูปของเงินสดหรือสินทรัพย์อื่นๆ ก็ได้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วัตถุดิบหรืออุปกรณ์ (</a:t>
            </a:r>
            <a:r>
              <a:rPr lang="en-US" dirty="0"/>
              <a:t>Material) </a:t>
            </a:r>
            <a:r>
              <a:rPr lang="th-TH" dirty="0"/>
              <a:t>คืออาจจะเป็นรูปของวัตถุดิบถ้าธุรกิจนั้นเป็นธุรกิจการผลิต เช่น เครื่องจักรกล วัสดุ อะไหล่ต่างๆ หรืออาจใช้ในการดำเนินงานให้ประสบผลสำเร็จได้</a:t>
            </a:r>
            <a:endParaRPr lang="en-US" dirty="0"/>
          </a:p>
          <a:p>
            <a:r>
              <a:rPr lang="en-US" dirty="0"/>
              <a:t>4. </a:t>
            </a:r>
            <a:r>
              <a:rPr lang="th-TH" dirty="0"/>
              <a:t>การบริหารงานหรือการจัดการ (</a:t>
            </a:r>
            <a:r>
              <a:rPr lang="en-US" dirty="0"/>
              <a:t>Management) </a:t>
            </a:r>
            <a:r>
              <a:rPr lang="th-TH" dirty="0"/>
              <a:t>คือกระบวนการหรือขั้นตอนในการนำคน เงิน ทุน และวัตถุดิบหรือวัสดุอุปกรณ์ มาดำเนินงานให้เกิดประโยชน์สูงสุด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66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irc_mi" descr="Image result for จุดมุ่งหมายในการประกอบธุรกิจ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5936" y="1600200"/>
            <a:ext cx="647212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84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การจัดโครงสร้างขององค์กร</a:t>
            </a:r>
            <a:r>
              <a:rPr lang="en-US" dirty="0"/>
              <a:t>  (Organization Structure) </a:t>
            </a:r>
            <a:r>
              <a:rPr lang="th-TH" dirty="0"/>
              <a:t>หมายถึง รูปแบบของแผนงานภายในองค์กรที่มีการกำหนดขึ้นเป็นตำแหน่งต่างๆ พร้อมระบุหน้าที่ความรับผิดชอบของตำแหน่งนั้นๆ ทำให้บุคคลผู้ที่ดำรงตำแหน่งสามารถปฎิบัติงานได้ทั้งในหน้าที่ของตน และในหน้าที่ที่ต้องประสานกับฝ่ายอื่นๆ เพื่อก่อให้เกิดความสัมพันธ์กันภายในองค์กร โดยแต่ละฝ่ายมีหน้าที่ความรับผิดชอบเป็นไปตามระเบียบกฎเกณฑ์เดียวกันเพื่อให้งานบรรลุวัตถุประสงค์ของกิจการ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548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</TotalTime>
  <Words>2463</Words>
  <Application>Microsoft Office PowerPoint</Application>
  <PresentationFormat>On-screen Show (4:3)</PresentationFormat>
  <Paragraphs>229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PowerPoint Presentation</vt:lpstr>
      <vt:lpstr> ความหมายของธุรกิจ </vt:lpstr>
      <vt:lpstr> ความหมายของธุรกิจ </vt:lpstr>
      <vt:lpstr> ความหมายของธุรกิจ </vt:lpstr>
      <vt:lpstr>ความสำคัญของธุรกิจ </vt:lpstr>
      <vt:lpstr>องค์ประกอบของธุรกิจ </vt:lpstr>
      <vt:lpstr>PowerPoint Presentation</vt:lpstr>
      <vt:lpstr>PowerPoint Presentation</vt:lpstr>
      <vt:lpstr>PowerPoint Presentation</vt:lpstr>
      <vt:lpstr>PowerPoint Presentation</vt:lpstr>
      <vt:lpstr>จุดมุ่งหมายในการประกอบธุรกิจ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แนวคิด และทฤษฎีวงจรการบริหารงานคุณภาพ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TAO</cp:lastModifiedBy>
  <cp:revision>51</cp:revision>
  <dcterms:created xsi:type="dcterms:W3CDTF">2012-11-01T10:35:20Z</dcterms:created>
  <dcterms:modified xsi:type="dcterms:W3CDTF">2021-12-21T10:26:07Z</dcterms:modified>
</cp:coreProperties>
</file>