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3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24300"/>
            <a:ext cx="10972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C55CB-13B8-44D1-999E-3D8EFAF0CB2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076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8 </a:t>
            </a:r>
            <a:r>
              <a:rPr lang="th-TH" sz="3200" dirty="0" smtClean="0"/>
              <a:t>การ</a:t>
            </a:r>
            <a:r>
              <a:rPr lang="th-TH" sz="3200" dirty="0"/>
              <a:t>สื่อสารองค์กร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1568" y="552650"/>
            <a:ext cx="1413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Week   </a:t>
            </a:r>
            <a:r>
              <a:rPr lang="en-US" smtClean="0"/>
              <a:t>11-12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5400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วัตถุประสงค์ของการสื่อสาร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h-TH" sz="5400" smtClean="0">
                <a:latin typeface="Angsana New" pitchFamily="18" charset="-34"/>
              </a:rPr>
              <a:t>เพื่อแจ้งให้ทราบ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5400" smtClean="0">
                <a:latin typeface="Angsana New" pitchFamily="18" charset="-34"/>
              </a:rPr>
              <a:t>เพื่อความบันเทิงใจ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5400" smtClean="0">
                <a:latin typeface="Angsana New" pitchFamily="18" charset="-34"/>
              </a:rPr>
              <a:t>เพื่อชักจูงใจ</a:t>
            </a:r>
          </a:p>
        </p:txBody>
      </p:sp>
    </p:spTree>
    <p:extLst>
      <p:ext uri="{BB962C8B-B14F-4D97-AF65-F5344CB8AC3E}">
        <p14:creationId xmlns:p14="http://schemas.microsoft.com/office/powerpoint/2010/main" val="10891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ความสำคัญของการสื่อสารภายในองค์การ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เป็นเครื่องมือของผู้บริหารในการบริหารงาน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เป็นเครื่องมือที่ช่วยสร้างความสัมพันธ์ระหว่างผู้บริหารกับบุคลากร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ช่วยกันปฏิบัติภารกิจขององค์การและประสานงานระหว่างกัน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ช่วยให้เกิดการพัฒนาและการทำงานที่มีประสิทธิภาพ</a:t>
            </a:r>
          </a:p>
          <a:p>
            <a:pPr marL="609600" indent="-609600" eaLnBrk="1" hangingPunct="1">
              <a:defRPr/>
            </a:pPr>
            <a:endParaRPr lang="th-TH" sz="2800" smtClean="0"/>
          </a:p>
        </p:txBody>
      </p:sp>
    </p:spTree>
    <p:extLst>
      <p:ext uri="{BB962C8B-B14F-4D97-AF65-F5344CB8AC3E}">
        <p14:creationId xmlns:p14="http://schemas.microsoft.com/office/powerpoint/2010/main" val="21599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ตัวยึดหมายเลขภาพนิ่ง 3"/>
          <p:cNvSpPr txBox="1">
            <a:spLocks noGrp="1"/>
          </p:cNvSpPr>
          <p:nvPr/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algn="r" eaLnBrk="1" hangingPunct="1"/>
            <a:fld id="{7AA64F56-1AB1-4367-8973-C989C5824CC2}" type="slidenum">
              <a:rPr lang="en-US" altLang="en-US" sz="1000">
                <a:latin typeface="Arial" pitchFamily="34" charset="0"/>
              </a:rPr>
              <a:pPr algn="r" eaLnBrk="1" hangingPunct="1"/>
              <a:t>12</a:t>
            </a:fld>
            <a:endParaRPr lang="th-TH" altLang="en-US" sz="1000"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331200" y="0"/>
            <a:ext cx="38608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b="1">
                <a:latin typeface="Angsana New" pitchFamily="18" charset="-34"/>
              </a:rPr>
              <a:t>กระบวนการสื่อสาร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3200" y="17526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>
                <a:latin typeface="Angsana New" pitchFamily="18" charset="-34"/>
              </a:rPr>
              <a:t>ผู้ส่งสาร</a:t>
            </a:r>
          </a:p>
          <a:p>
            <a:pPr algn="ctr">
              <a:defRPr/>
            </a:pPr>
            <a:r>
              <a:rPr lang="en-US" sz="3200" b="1">
                <a:latin typeface="Angsana New" pitchFamily="18" charset="-34"/>
              </a:rPr>
              <a:t>Sources</a:t>
            </a:r>
            <a:endParaRPr lang="th-TH" sz="3200" b="1">
              <a:latin typeface="Angsana New" pitchFamily="18" charset="-34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438400" y="17526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>
                <a:latin typeface="Angsana New" pitchFamily="18" charset="-34"/>
              </a:rPr>
              <a:t>เข้ารหัส</a:t>
            </a:r>
          </a:p>
          <a:p>
            <a:pPr algn="ctr">
              <a:defRPr/>
            </a:pPr>
            <a:r>
              <a:rPr lang="en-US" sz="3200" b="1">
                <a:latin typeface="Angsana New" pitchFamily="18" charset="-34"/>
              </a:rPr>
              <a:t>Encoding</a:t>
            </a:r>
            <a:endParaRPr lang="th-TH" sz="3200" b="1">
              <a:latin typeface="Angsana New" pitchFamily="18" charset="-34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432800" y="17526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ถอดรหัส</a:t>
            </a:r>
          </a:p>
          <a:p>
            <a:pPr algn="ctr">
              <a:defRPr/>
            </a:pPr>
            <a:r>
              <a:rPr lang="en-US" sz="3200" b="1" dirty="0">
                <a:latin typeface="Angsana New" pitchFamily="18" charset="-34"/>
              </a:rPr>
              <a:t>Decoding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0566400" y="17526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ผู้รับสาร</a:t>
            </a:r>
          </a:p>
          <a:p>
            <a:pPr algn="ctr">
              <a:defRPr/>
            </a:pPr>
            <a:r>
              <a:rPr lang="en-US" sz="3200" b="1" dirty="0">
                <a:latin typeface="Angsana New" pitchFamily="18" charset="-34"/>
              </a:rPr>
              <a:t>Receivers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4572000" y="990600"/>
            <a:ext cx="3048000" cy="2743200"/>
          </a:xfrm>
          <a:prstGeom prst="ellipse">
            <a:avLst/>
          </a:prstGeom>
          <a:solidFill>
            <a:srgbClr val="E1E1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384800" y="17526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ข่าวสาร</a:t>
            </a:r>
          </a:p>
          <a:p>
            <a:pPr algn="ctr">
              <a:defRPr/>
            </a:pPr>
            <a:r>
              <a:rPr lang="en-US" sz="3200" b="1" dirty="0">
                <a:latin typeface="Angsana New" pitchFamily="18" charset="-34"/>
              </a:rPr>
              <a:t>Message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5791201" y="1114425"/>
            <a:ext cx="5148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200" b="1">
                <a:latin typeface="Times New Roman" pitchFamily="18" charset="0"/>
              </a:rPr>
              <a:t>สื่อ</a:t>
            </a: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5384801" y="2925764"/>
            <a:ext cx="10294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sz="3200" b="1">
                <a:latin typeface="Angsana New" pitchFamily="18" charset="-34"/>
              </a:rPr>
              <a:t>Medias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283200" y="4038600"/>
            <a:ext cx="16256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สิ่งรบกวน</a:t>
            </a:r>
          </a:p>
          <a:p>
            <a:pPr algn="ctr">
              <a:defRPr/>
            </a:pPr>
            <a:r>
              <a:rPr lang="en-US" sz="3200" b="1" dirty="0">
                <a:latin typeface="Angsana New" pitchFamily="18" charset="-34"/>
              </a:rPr>
              <a:t>Noise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422400" y="4724400"/>
            <a:ext cx="26416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ผลสะท้อนกลับ</a:t>
            </a:r>
          </a:p>
          <a:p>
            <a:pPr algn="ctr">
              <a:defRPr/>
            </a:pPr>
            <a:r>
              <a:rPr lang="en-US" sz="3200" b="1" dirty="0" err="1">
                <a:latin typeface="Angsana New" pitchFamily="18" charset="-34"/>
              </a:rPr>
              <a:t>FeedBack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8432800" y="4724400"/>
            <a:ext cx="26416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200" b="1" dirty="0">
                <a:latin typeface="Angsana New" pitchFamily="18" charset="-34"/>
              </a:rPr>
              <a:t>การตอบสนอง</a:t>
            </a:r>
          </a:p>
          <a:p>
            <a:pPr algn="ctr">
              <a:defRPr/>
            </a:pPr>
            <a:r>
              <a:rPr lang="en-US" sz="3200" b="1" dirty="0">
                <a:latin typeface="Angsana New" pitchFamily="18" charset="-34"/>
              </a:rPr>
              <a:t>Response</a:t>
            </a:r>
            <a:endParaRPr lang="th-TH" sz="3200" b="1" dirty="0">
              <a:latin typeface="Angsana New" pitchFamily="18" charset="-34"/>
            </a:endParaRPr>
          </a:p>
        </p:txBody>
      </p:sp>
      <p:sp>
        <p:nvSpPr>
          <p:cNvPr id="14351" name="Line 16"/>
          <p:cNvSpPr>
            <a:spLocks noChangeShapeType="1"/>
          </p:cNvSpPr>
          <p:nvPr/>
        </p:nvSpPr>
        <p:spPr bwMode="auto">
          <a:xfrm>
            <a:off x="1727200" y="2286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3962400" y="2286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3" name="Line 18"/>
          <p:cNvSpPr>
            <a:spLocks noChangeShapeType="1"/>
          </p:cNvSpPr>
          <p:nvPr/>
        </p:nvSpPr>
        <p:spPr bwMode="auto">
          <a:xfrm>
            <a:off x="7620000" y="2286000"/>
            <a:ext cx="101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4" name="Line 19"/>
          <p:cNvSpPr>
            <a:spLocks noChangeShapeType="1"/>
          </p:cNvSpPr>
          <p:nvPr/>
        </p:nvSpPr>
        <p:spPr bwMode="auto">
          <a:xfrm>
            <a:off x="9956800" y="2286000"/>
            <a:ext cx="81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5" name="Line 20"/>
          <p:cNvSpPr>
            <a:spLocks noChangeShapeType="1"/>
          </p:cNvSpPr>
          <p:nvPr/>
        </p:nvSpPr>
        <p:spPr bwMode="auto">
          <a:xfrm flipV="1">
            <a:off x="60960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6" name="Line 21"/>
          <p:cNvSpPr>
            <a:spLocks noChangeShapeType="1"/>
          </p:cNvSpPr>
          <p:nvPr/>
        </p:nvSpPr>
        <p:spPr bwMode="auto">
          <a:xfrm rot="5400000" flipV="1">
            <a:off x="7061200" y="4419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7" name="Line 22"/>
          <p:cNvSpPr>
            <a:spLocks noChangeShapeType="1"/>
          </p:cNvSpPr>
          <p:nvPr/>
        </p:nvSpPr>
        <p:spPr bwMode="auto">
          <a:xfrm rot="10800000" flipV="1">
            <a:off x="6197600" y="5181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8" name="Line 23"/>
          <p:cNvSpPr>
            <a:spLocks noChangeShapeType="1"/>
          </p:cNvSpPr>
          <p:nvPr/>
        </p:nvSpPr>
        <p:spPr bwMode="auto">
          <a:xfrm rot="16200000" flipV="1">
            <a:off x="5029200" y="4495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59" name="Line 24"/>
          <p:cNvSpPr>
            <a:spLocks noChangeShapeType="1"/>
          </p:cNvSpPr>
          <p:nvPr/>
        </p:nvSpPr>
        <p:spPr bwMode="auto">
          <a:xfrm flipH="1">
            <a:off x="4064000" y="548640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60" name="Line 25"/>
          <p:cNvSpPr>
            <a:spLocks noChangeShapeType="1"/>
          </p:cNvSpPr>
          <p:nvPr/>
        </p:nvSpPr>
        <p:spPr bwMode="auto">
          <a:xfrm flipH="1">
            <a:off x="914400" y="5334000"/>
            <a:ext cx="40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61" name="Line 26"/>
          <p:cNvSpPr>
            <a:spLocks noChangeShapeType="1"/>
          </p:cNvSpPr>
          <p:nvPr/>
        </p:nvSpPr>
        <p:spPr bwMode="auto">
          <a:xfrm flipV="1">
            <a:off x="914400" y="2667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62" name="Line 28"/>
          <p:cNvSpPr>
            <a:spLocks noChangeShapeType="1"/>
          </p:cNvSpPr>
          <p:nvPr/>
        </p:nvSpPr>
        <p:spPr bwMode="auto">
          <a:xfrm>
            <a:off x="11582400" y="28194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363" name="Line 29"/>
          <p:cNvSpPr>
            <a:spLocks noChangeShapeType="1"/>
          </p:cNvSpPr>
          <p:nvPr/>
        </p:nvSpPr>
        <p:spPr bwMode="auto">
          <a:xfrm flipH="1">
            <a:off x="11074400" y="5410200"/>
            <a:ext cx="50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58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กระบวนการสื่อสารภายในองค์กร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ผู้ส่งสาร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สารที่ต้องการส่ง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แนวคิด+ความตั้งใจที่ส่ง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ช่องทาง/สื่อที่ใช้ในการส่งสาร 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พูด เขียน ท่าทาง</a:t>
            </a:r>
            <a:endParaRPr lang="th-TH" sz="360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ผู้รับสาร 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 ความเข้าใจสารนั้น</a:t>
            </a:r>
            <a:endParaRPr lang="th-TH" sz="360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ผลป้อนกลับ 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ปฏิกิริยาของผู้รับสาร</a:t>
            </a:r>
            <a:endParaRPr lang="th-TH" sz="360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สภาพแวดล้อม 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</a:t>
            </a:r>
            <a:r>
              <a:rPr lang="th-TH" smtClean="0">
                <a:latin typeface="Angsana New" pitchFamily="18" charset="-34"/>
                <a:sym typeface="Wingdings 3" pitchFamily="18" charset="2"/>
              </a:rPr>
              <a:t>ภายในองค์กร</a:t>
            </a:r>
            <a:r>
              <a:rPr lang="en-US" smtClean="0">
                <a:latin typeface="Angsana New" pitchFamily="18" charset="-34"/>
                <a:sym typeface="Wingdings 3" pitchFamily="18" charset="2"/>
              </a:rPr>
              <a:t>-</a:t>
            </a:r>
            <a:r>
              <a:rPr lang="th-TH" smtClean="0">
                <a:latin typeface="Angsana New" pitchFamily="18" charset="-34"/>
                <a:sym typeface="Wingdings 3" pitchFamily="18" charset="2"/>
              </a:rPr>
              <a:t> บรรยากาศ วัฒนธรรมองค์กร</a:t>
            </a:r>
            <a:endParaRPr lang="th-TH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600" smtClean="0">
                <a:latin typeface="Angsana New" pitchFamily="18" charset="-34"/>
              </a:rPr>
              <a:t>สิ่งรบกวน </a:t>
            </a:r>
            <a:r>
              <a:rPr lang="th-TH" sz="3600" smtClean="0">
                <a:latin typeface="Angsana New" pitchFamily="18" charset="-34"/>
                <a:sym typeface="Wingdings 3" pitchFamily="18" charset="2"/>
              </a:rPr>
              <a:t> อคติของผู้รับและผู้ส่งสาร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th-TH" sz="2800" smtClean="0"/>
          </a:p>
        </p:txBody>
      </p:sp>
    </p:spTree>
    <p:extLst>
      <p:ext uri="{BB962C8B-B14F-4D97-AF65-F5344CB8AC3E}">
        <p14:creationId xmlns:p14="http://schemas.microsoft.com/office/powerpoint/2010/main" val="116346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การติดต่อสื่อสารขององค์การ มีอยู่ 4 ทิศทาง คือ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การติดต่อสื่อสารจากบนลงล่าง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การติดต่อสื่อสารจากล่างขึ้นบน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  <a:sym typeface="Wingdings 3" pitchFamily="18" charset="2"/>
              </a:rPr>
              <a:t>การติดต่อสื่อสารในแนวนอน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  <a:sym typeface="Wingdings 3" pitchFamily="18" charset="2"/>
              </a:rPr>
              <a:t>การติดต่อสื่อสารในแนวทแยง</a:t>
            </a:r>
          </a:p>
        </p:txBody>
      </p:sp>
    </p:spTree>
    <p:extLst>
      <p:ext uri="{BB962C8B-B14F-4D97-AF65-F5344CB8AC3E}">
        <p14:creationId xmlns:p14="http://schemas.microsoft.com/office/powerpoint/2010/main" val="252849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th-TH" sz="4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การไหลของข่าวสารภายในองค์กร</a:t>
            </a:r>
            <a:br>
              <a:rPr lang="th-TH" sz="4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</a:br>
            <a:r>
              <a:rPr lang="en-US" sz="4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Communication Flow in Organization</a:t>
            </a:r>
            <a:r>
              <a:rPr lang="th-TH" sz="4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/>
            </a:r>
            <a:br>
              <a:rPr lang="th-TH" sz="4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</a:br>
            <a:endParaRPr lang="th-TH" sz="42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45059" name="Text Box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1" smtClean="0">
                <a:latin typeface="Angsana New" pitchFamily="18" charset="-34"/>
              </a:rPr>
              <a:t>1.  Downward  Communication  :</a:t>
            </a:r>
            <a:r>
              <a:rPr lang="en-US" b="1" smtClean="0">
                <a:latin typeface="Angsana New" pitchFamily="18" charset="-34"/>
              </a:rPr>
              <a:t>  </a:t>
            </a:r>
            <a:r>
              <a:rPr lang="th-TH" b="1" smtClean="0">
                <a:latin typeface="Angsana New" pitchFamily="18" charset="-34"/>
              </a:rPr>
              <a:t>การไหลของข่าวสารจากระดับบนสู่ระดับล่าง   ได้แก่  คำสั่ง  แนวนโยบาย  กฎระเบียบ  ข้อแนะนำ ในการปฏิบัติงานจากผู้บริหาร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1" y="3284538"/>
            <a:ext cx="7691966" cy="2667000"/>
            <a:chOff x="1152" y="2352"/>
            <a:chExt cx="3634" cy="1680"/>
          </a:xfrm>
        </p:grpSpPr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1152" y="2400"/>
              <a:ext cx="3634" cy="1632"/>
              <a:chOff x="1196" y="2256"/>
              <a:chExt cx="3634" cy="1632"/>
            </a:xfrm>
          </p:grpSpPr>
          <p:sp>
            <p:nvSpPr>
              <p:cNvPr id="45062" name="Rectangle 6"/>
              <p:cNvSpPr>
                <a:spLocks noChangeArrowheads="1"/>
              </p:cNvSpPr>
              <p:nvPr/>
            </p:nvSpPr>
            <p:spPr bwMode="auto">
              <a:xfrm>
                <a:off x="1241" y="2256"/>
                <a:ext cx="35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th-TH" sz="2800">
                  <a:latin typeface="CordiaUPC" pitchFamily="34" charset="-34"/>
                </a:endParaRPr>
              </a:p>
            </p:txBody>
          </p:sp>
          <p:sp>
            <p:nvSpPr>
              <p:cNvPr id="45063" name="Rectangle 7"/>
              <p:cNvSpPr>
                <a:spLocks noChangeArrowheads="1"/>
              </p:cNvSpPr>
              <p:nvPr/>
            </p:nvSpPr>
            <p:spPr bwMode="auto">
              <a:xfrm>
                <a:off x="1196" y="3840"/>
                <a:ext cx="3634" cy="48"/>
              </a:xfrm>
              <a:prstGeom prst="rect">
                <a:avLst/>
              </a:prstGeom>
              <a:solidFill>
                <a:srgbClr val="9933FF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7417" name="Text Box 8"/>
              <p:cNvSpPr txBox="1">
                <a:spLocks noChangeArrowheads="1"/>
              </p:cNvSpPr>
              <p:nvPr/>
            </p:nvSpPr>
            <p:spPr bwMode="auto">
              <a:xfrm>
                <a:off x="2614" y="3551"/>
                <a:ext cx="7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พนักงาน</a:t>
                </a: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065" name="AutoShape 9"/>
              <p:cNvSpPr>
                <a:spLocks noChangeArrowheads="1"/>
              </p:cNvSpPr>
              <p:nvPr/>
            </p:nvSpPr>
            <p:spPr bwMode="auto">
              <a:xfrm>
                <a:off x="4121" y="2688"/>
                <a:ext cx="177" cy="480"/>
              </a:xfrm>
              <a:prstGeom prst="downArrow">
                <a:avLst>
                  <a:gd name="adj1" fmla="val 50000"/>
                  <a:gd name="adj2" fmla="val 67797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5066" name="AutoShape 10"/>
              <p:cNvSpPr>
                <a:spLocks noChangeArrowheads="1"/>
              </p:cNvSpPr>
              <p:nvPr/>
            </p:nvSpPr>
            <p:spPr bwMode="auto">
              <a:xfrm>
                <a:off x="3456" y="3024"/>
                <a:ext cx="177" cy="480"/>
              </a:xfrm>
              <a:prstGeom prst="downArrow">
                <a:avLst>
                  <a:gd name="adj1" fmla="val 50000"/>
                  <a:gd name="adj2" fmla="val 67797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5067" name="AutoShape 11"/>
              <p:cNvSpPr>
                <a:spLocks noChangeArrowheads="1"/>
              </p:cNvSpPr>
              <p:nvPr/>
            </p:nvSpPr>
            <p:spPr bwMode="auto">
              <a:xfrm>
                <a:off x="2570" y="2640"/>
                <a:ext cx="177" cy="480"/>
              </a:xfrm>
              <a:prstGeom prst="downArrow">
                <a:avLst>
                  <a:gd name="adj1" fmla="val 50000"/>
                  <a:gd name="adj2" fmla="val 67797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5068" name="AutoShape 12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77" cy="480"/>
              </a:xfrm>
              <a:prstGeom prst="downArrow">
                <a:avLst>
                  <a:gd name="adj1" fmla="val 50000"/>
                  <a:gd name="adj2" fmla="val 67797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7422" name="Text Box 13"/>
              <p:cNvSpPr txBox="1">
                <a:spLocks noChangeArrowheads="1"/>
              </p:cNvSpPr>
              <p:nvPr/>
            </p:nvSpPr>
            <p:spPr bwMode="auto">
              <a:xfrm>
                <a:off x="1639" y="3359"/>
                <a:ext cx="49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คำสั่ง</a:t>
                </a:r>
              </a:p>
            </p:txBody>
          </p:sp>
          <p:sp>
            <p:nvSpPr>
              <p:cNvPr id="17423" name="Text Box 14"/>
              <p:cNvSpPr txBox="1">
                <a:spLocks noChangeArrowheads="1"/>
              </p:cNvSpPr>
              <p:nvPr/>
            </p:nvSpPr>
            <p:spPr bwMode="auto">
              <a:xfrm>
                <a:off x="2383" y="3035"/>
                <a:ext cx="7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นโยบาย</a:t>
                </a:r>
              </a:p>
            </p:txBody>
          </p:sp>
          <p:sp>
            <p:nvSpPr>
              <p:cNvPr id="17424" name="Text Box 15"/>
              <p:cNvSpPr txBox="1">
                <a:spLocks noChangeArrowheads="1"/>
              </p:cNvSpPr>
              <p:nvPr/>
            </p:nvSpPr>
            <p:spPr bwMode="auto">
              <a:xfrm>
                <a:off x="3234" y="3359"/>
                <a:ext cx="89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กฎระเบียบ</a:t>
                </a:r>
              </a:p>
            </p:txBody>
          </p:sp>
          <p:sp>
            <p:nvSpPr>
              <p:cNvPr id="17425" name="Text Box 16"/>
              <p:cNvSpPr txBox="1">
                <a:spLocks noChangeArrowheads="1"/>
              </p:cNvSpPr>
              <p:nvPr/>
            </p:nvSpPr>
            <p:spPr bwMode="auto">
              <a:xfrm>
                <a:off x="3988" y="3071"/>
                <a:ext cx="82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ข้อแนะนำ</a:t>
                </a:r>
              </a:p>
            </p:txBody>
          </p:sp>
        </p:grpSp>
        <p:sp>
          <p:nvSpPr>
            <p:cNvPr id="17414" name="Text Box 17"/>
            <p:cNvSpPr txBox="1">
              <a:spLocks noChangeArrowheads="1"/>
            </p:cNvSpPr>
            <p:nvPr/>
          </p:nvSpPr>
          <p:spPr bwMode="auto">
            <a:xfrm>
              <a:off x="2592" y="2352"/>
              <a:ext cx="71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 b="1">
                  <a:latin typeface="Tahoma" pitchFamily="34" charset="0"/>
                  <a:cs typeface="Tahoma" pitchFamily="34" charset="0"/>
                </a:rPr>
                <a:t>ผู้บริหาร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97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การไหลของข่าวสารภายในองค์กร</a:t>
            </a:r>
            <a:b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Communication Flow in Organization</a:t>
            </a:r>
            <a: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th-TH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sz="32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608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th-TH" b="1" smtClean="0">
                <a:latin typeface="Angsana New" pitchFamily="18" charset="-34"/>
              </a:rPr>
              <a:t>2.  </a:t>
            </a:r>
            <a:r>
              <a:rPr lang="en-US" b="1" smtClean="0">
                <a:latin typeface="Angsana New" pitchFamily="18" charset="-34"/>
              </a:rPr>
              <a:t>U</a:t>
            </a:r>
            <a:r>
              <a:rPr lang="th-TH" b="1" smtClean="0">
                <a:latin typeface="Angsana New" pitchFamily="18" charset="-34"/>
              </a:rPr>
              <a:t>pward  Communication   :   การไหลของข่าวสารจากระดับล่างสู่ระดับบน ได้แก่  ข้อคิดเห็น    ข้อเสนอ   หรือ  ข้อเรียกร้องจากพนักงาน  และข้อควรปรับปรุงเกี่ยวกับการปฏิบัติงาน</a:t>
            </a:r>
            <a:r>
              <a:rPr lang="th-TH" smtClean="0"/>
              <a:t>         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63752" y="3357563"/>
            <a:ext cx="7691966" cy="2667000"/>
            <a:chOff x="1200" y="2304"/>
            <a:chExt cx="3634" cy="1680"/>
          </a:xfrm>
        </p:grpSpPr>
        <p:grpSp>
          <p:nvGrpSpPr>
            <p:cNvPr id="18437" name="Group 5"/>
            <p:cNvGrpSpPr>
              <a:grpSpLocks/>
            </p:cNvGrpSpPr>
            <p:nvPr/>
          </p:nvGrpSpPr>
          <p:grpSpPr bwMode="auto">
            <a:xfrm>
              <a:off x="1200" y="2352"/>
              <a:ext cx="3634" cy="1632"/>
              <a:chOff x="1196" y="1824"/>
              <a:chExt cx="3634" cy="1632"/>
            </a:xfrm>
          </p:grpSpPr>
          <p:sp>
            <p:nvSpPr>
              <p:cNvPr id="46086" name="Rectangle 6"/>
              <p:cNvSpPr>
                <a:spLocks noChangeArrowheads="1"/>
              </p:cNvSpPr>
              <p:nvPr/>
            </p:nvSpPr>
            <p:spPr bwMode="auto">
              <a:xfrm>
                <a:off x="1241" y="1824"/>
                <a:ext cx="3544" cy="288"/>
              </a:xfrm>
              <a:prstGeom prst="rect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th-TH" sz="2800">
                  <a:latin typeface="CordiaUPC" pitchFamily="34" charset="-34"/>
                </a:endParaRPr>
              </a:p>
            </p:txBody>
          </p:sp>
          <p:sp>
            <p:nvSpPr>
              <p:cNvPr id="46087" name="Rectangle 7"/>
              <p:cNvSpPr>
                <a:spLocks noChangeArrowheads="1"/>
              </p:cNvSpPr>
              <p:nvPr/>
            </p:nvSpPr>
            <p:spPr bwMode="auto">
              <a:xfrm>
                <a:off x="1196" y="3408"/>
                <a:ext cx="3634" cy="48"/>
              </a:xfrm>
              <a:prstGeom prst="rect">
                <a:avLst/>
              </a:prstGeom>
              <a:noFill/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8441" name="Text Box 8"/>
              <p:cNvSpPr txBox="1">
                <a:spLocks noChangeArrowheads="1"/>
              </p:cNvSpPr>
              <p:nvPr/>
            </p:nvSpPr>
            <p:spPr bwMode="auto">
              <a:xfrm>
                <a:off x="2614" y="3119"/>
                <a:ext cx="7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 b="1">
                    <a:latin typeface="Tahoma" pitchFamily="34" charset="0"/>
                    <a:cs typeface="Tahoma" pitchFamily="34" charset="0"/>
                  </a:rPr>
                  <a:t>พนักงาน</a:t>
                </a: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089" name="AutoShape 9"/>
              <p:cNvSpPr>
                <a:spLocks noChangeArrowheads="1"/>
              </p:cNvSpPr>
              <p:nvPr/>
            </p:nvSpPr>
            <p:spPr bwMode="auto">
              <a:xfrm>
                <a:off x="1772" y="2784"/>
                <a:ext cx="178" cy="384"/>
              </a:xfrm>
              <a:prstGeom prst="upArrow">
                <a:avLst>
                  <a:gd name="adj1" fmla="val 50000"/>
                  <a:gd name="adj2" fmla="val 53933"/>
                </a:avLst>
              </a:prstGeom>
              <a:noFill/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6090" name="AutoShape 10"/>
              <p:cNvSpPr>
                <a:spLocks noChangeArrowheads="1"/>
              </p:cNvSpPr>
              <p:nvPr/>
            </p:nvSpPr>
            <p:spPr bwMode="auto">
              <a:xfrm>
                <a:off x="4165" y="2448"/>
                <a:ext cx="177" cy="384"/>
              </a:xfrm>
              <a:prstGeom prst="upArrow">
                <a:avLst>
                  <a:gd name="adj1" fmla="val 50000"/>
                  <a:gd name="adj2" fmla="val 54237"/>
                </a:avLst>
              </a:prstGeom>
              <a:noFill/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6091" name="AutoShape 11"/>
              <p:cNvSpPr>
                <a:spLocks noChangeArrowheads="1"/>
              </p:cNvSpPr>
              <p:nvPr/>
            </p:nvSpPr>
            <p:spPr bwMode="auto">
              <a:xfrm>
                <a:off x="3367" y="2736"/>
                <a:ext cx="178" cy="384"/>
              </a:xfrm>
              <a:prstGeom prst="upArrow">
                <a:avLst>
                  <a:gd name="adj1" fmla="val 50000"/>
                  <a:gd name="adj2" fmla="val 53933"/>
                </a:avLst>
              </a:prstGeom>
              <a:noFill/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46092" name="AutoShape 12"/>
              <p:cNvSpPr>
                <a:spLocks noChangeArrowheads="1"/>
              </p:cNvSpPr>
              <p:nvPr/>
            </p:nvSpPr>
            <p:spPr bwMode="auto">
              <a:xfrm>
                <a:off x="2570" y="2448"/>
                <a:ext cx="177" cy="384"/>
              </a:xfrm>
              <a:prstGeom prst="upArrow">
                <a:avLst>
                  <a:gd name="adj1" fmla="val 50000"/>
                  <a:gd name="adj2" fmla="val 54237"/>
                </a:avLst>
              </a:prstGeom>
              <a:noFill/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8446" name="Text Box 13"/>
              <p:cNvSpPr txBox="1">
                <a:spLocks noChangeArrowheads="1"/>
              </p:cNvSpPr>
              <p:nvPr/>
            </p:nvSpPr>
            <p:spPr bwMode="auto">
              <a:xfrm>
                <a:off x="1506" y="2495"/>
                <a:ext cx="77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>
                    <a:latin typeface="Tahoma" pitchFamily="34" charset="0"/>
                    <a:cs typeface="Tahoma" pitchFamily="34" charset="0"/>
                  </a:rPr>
                  <a:t>ข้อคิดเห็น</a:t>
                </a:r>
              </a:p>
            </p:txBody>
          </p:sp>
          <p:sp>
            <p:nvSpPr>
              <p:cNvPr id="18447" name="Text Box 14"/>
              <p:cNvSpPr txBox="1">
                <a:spLocks noChangeArrowheads="1"/>
              </p:cNvSpPr>
              <p:nvPr/>
            </p:nvSpPr>
            <p:spPr bwMode="auto">
              <a:xfrm>
                <a:off x="2339" y="2171"/>
                <a:ext cx="65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>
                    <a:latin typeface="Tahoma" pitchFamily="34" charset="0"/>
                    <a:cs typeface="Tahoma" pitchFamily="34" charset="0"/>
                  </a:rPr>
                  <a:t>ข้อเสนอ</a:t>
                </a:r>
              </a:p>
            </p:txBody>
          </p:sp>
          <p:sp>
            <p:nvSpPr>
              <p:cNvPr id="18448" name="Text Box 15"/>
              <p:cNvSpPr txBox="1">
                <a:spLocks noChangeArrowheads="1"/>
              </p:cNvSpPr>
              <p:nvPr/>
            </p:nvSpPr>
            <p:spPr bwMode="auto">
              <a:xfrm>
                <a:off x="3181" y="2411"/>
                <a:ext cx="87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>
                    <a:latin typeface="Tahoma" pitchFamily="34" charset="0"/>
                    <a:cs typeface="Tahoma" pitchFamily="34" charset="0"/>
                  </a:rPr>
                  <a:t>ข้อเรียกร้อง</a:t>
                </a:r>
              </a:p>
            </p:txBody>
          </p:sp>
          <p:sp>
            <p:nvSpPr>
              <p:cNvPr id="18449" name="Text Box 16"/>
              <p:cNvSpPr txBox="1">
                <a:spLocks noChangeArrowheads="1"/>
              </p:cNvSpPr>
              <p:nvPr/>
            </p:nvSpPr>
            <p:spPr bwMode="auto">
              <a:xfrm>
                <a:off x="3934" y="2123"/>
                <a:ext cx="8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Garamond" pitchFamily="18" charset="0"/>
                    <a:cs typeface="Angsana New" pitchFamily="18" charset="-34"/>
                  </a:defRPr>
                </a:lvl9pPr>
              </a:lstStyle>
              <a:p>
                <a:r>
                  <a:rPr lang="th-TH">
                    <a:latin typeface="Tahoma" pitchFamily="34" charset="0"/>
                    <a:cs typeface="Tahoma" pitchFamily="34" charset="0"/>
                  </a:rPr>
                  <a:t>ข้อปรับปรุง</a:t>
                </a:r>
              </a:p>
            </p:txBody>
          </p:sp>
        </p:grpSp>
        <p:sp>
          <p:nvSpPr>
            <p:cNvPr id="18438" name="Text Box 17"/>
            <p:cNvSpPr txBox="1">
              <a:spLocks noChangeArrowheads="1"/>
            </p:cNvSpPr>
            <p:nvPr/>
          </p:nvSpPr>
          <p:spPr bwMode="auto">
            <a:xfrm>
              <a:off x="2496" y="2304"/>
              <a:ext cx="71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 b="1">
                  <a:latin typeface="Tahoma" pitchFamily="34" charset="0"/>
                  <a:cs typeface="Tahoma" pitchFamily="34" charset="0"/>
                </a:rPr>
                <a:t>ผู้บริหาร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216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การไหลของข่าวสารภายในองค์กร</a:t>
            </a:r>
            <a:br>
              <a:rPr lang="th-TH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</a:br>
            <a:r>
              <a:rPr lang="en-US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Communication Flow in Organization</a:t>
            </a:r>
            <a:endParaRPr lang="th-TH" sz="40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4000" b="1" smtClean="0">
                <a:latin typeface="Angsana New" pitchFamily="18" charset="-34"/>
              </a:rPr>
              <a:t>3.  </a:t>
            </a:r>
            <a:r>
              <a:rPr lang="en-US" sz="4000" b="1" u="sng" smtClean="0">
                <a:latin typeface="Angsana New" pitchFamily="18" charset="-34"/>
              </a:rPr>
              <a:t>Lateral  or  Horizontal Communication</a:t>
            </a:r>
            <a:r>
              <a:rPr lang="en-US" sz="4000" b="1" smtClean="0">
                <a:latin typeface="Angsana New" pitchFamily="18" charset="-34"/>
              </a:rPr>
              <a:t>  :  </a:t>
            </a:r>
            <a:r>
              <a:rPr lang="th-TH" sz="4000" b="1" smtClean="0">
                <a:latin typeface="Angsana New" pitchFamily="18" charset="-34"/>
              </a:rPr>
              <a:t>การไหลของข่าวสารในระดับเดียวกันเกิดขึ้นในระหว่างพนักงานในระดับเดียวกัน   เพื่อเชื่อมความสัมพันธ์อันดีระหว่างคนในองค์กร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63751" y="4005263"/>
            <a:ext cx="7501466" cy="2286000"/>
            <a:chOff x="960" y="2256"/>
            <a:chExt cx="3544" cy="1440"/>
          </a:xfrm>
        </p:grpSpPr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1104" y="3648"/>
              <a:ext cx="886" cy="48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3618" y="3600"/>
              <a:ext cx="886" cy="48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960" y="2256"/>
              <a:ext cx="3544" cy="1386"/>
              <a:chOff x="960" y="2304"/>
              <a:chExt cx="3544" cy="1386"/>
            </a:xfrm>
          </p:grpSpPr>
          <p:sp>
            <p:nvSpPr>
              <p:cNvPr id="47112" name="AutoShape 8"/>
              <p:cNvSpPr>
                <a:spLocks noChangeArrowheads="1"/>
              </p:cNvSpPr>
              <p:nvPr/>
            </p:nvSpPr>
            <p:spPr bwMode="auto">
              <a:xfrm>
                <a:off x="2023" y="2496"/>
                <a:ext cx="1418" cy="144"/>
              </a:xfrm>
              <a:prstGeom prst="leftRightArrow">
                <a:avLst>
                  <a:gd name="adj1" fmla="val 50000"/>
                  <a:gd name="adj2" fmla="val 196944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grpSp>
            <p:nvGrpSpPr>
              <p:cNvPr id="19465" name="Group 9"/>
              <p:cNvGrpSpPr>
                <a:grpSpLocks/>
              </p:cNvGrpSpPr>
              <p:nvPr/>
            </p:nvGrpSpPr>
            <p:grpSpPr bwMode="auto">
              <a:xfrm>
                <a:off x="960" y="2304"/>
                <a:ext cx="3544" cy="1386"/>
                <a:chOff x="960" y="2304"/>
                <a:chExt cx="3544" cy="1386"/>
              </a:xfrm>
            </p:grpSpPr>
            <p:sp>
              <p:nvSpPr>
                <p:cNvPr id="19466" name="Rectangle 10"/>
                <p:cNvSpPr>
                  <a:spLocks noChangeArrowheads="1"/>
                </p:cNvSpPr>
                <p:nvPr/>
              </p:nvSpPr>
              <p:spPr bwMode="auto">
                <a:xfrm>
                  <a:off x="960" y="2352"/>
                  <a:ext cx="842" cy="384"/>
                </a:xfrm>
                <a:prstGeom prst="rect">
                  <a:avLst/>
                </a:prstGeom>
                <a:noFill/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th-TH" sz="2800" b="1">
                      <a:latin typeface="Tahoma" pitchFamily="34" charset="0"/>
                      <a:cs typeface="Tahoma" pitchFamily="34" charset="0"/>
                    </a:rPr>
                    <a:t>ผู้บริหาร</a:t>
                  </a:r>
                  <a:endParaRPr lang="th-TH" sz="280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467" name="Rectangle 11"/>
                <p:cNvSpPr>
                  <a:spLocks noChangeArrowheads="1"/>
                </p:cNvSpPr>
                <p:nvPr/>
              </p:nvSpPr>
              <p:spPr bwMode="auto">
                <a:xfrm>
                  <a:off x="3663" y="2304"/>
                  <a:ext cx="841" cy="384"/>
                </a:xfrm>
                <a:prstGeom prst="rect">
                  <a:avLst/>
                </a:prstGeom>
                <a:noFill/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th-TH" sz="2800" b="1">
                      <a:latin typeface="Tahoma" pitchFamily="34" charset="0"/>
                      <a:cs typeface="Tahoma" pitchFamily="34" charset="0"/>
                    </a:rPr>
                    <a:t>ผู้บริหาร</a:t>
                  </a:r>
                </a:p>
              </p:txBody>
            </p:sp>
            <p:sp>
              <p:nvSpPr>
                <p:cNvPr id="1946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056" y="3360"/>
                  <a:ext cx="75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9pPr>
                </a:lstStyle>
                <a:p>
                  <a:r>
                    <a:rPr lang="th-TH" b="1">
                      <a:latin typeface="Tahoma" pitchFamily="34" charset="0"/>
                      <a:cs typeface="Tahoma" pitchFamily="34" charset="0"/>
                    </a:rPr>
                    <a:t>พนักงาน</a:t>
                  </a:r>
                </a:p>
              </p:txBody>
            </p:sp>
            <p:sp>
              <p:nvSpPr>
                <p:cNvPr id="1946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552" y="3312"/>
                  <a:ext cx="75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Garamond" pitchFamily="18" charset="0"/>
                      <a:cs typeface="Angsana New" pitchFamily="18" charset="-34"/>
                    </a:defRPr>
                  </a:lvl9pPr>
                </a:lstStyle>
                <a:p>
                  <a:r>
                    <a:rPr lang="th-TH" b="1">
                      <a:latin typeface="Tahoma" pitchFamily="34" charset="0"/>
                      <a:cs typeface="Tahoma" pitchFamily="34" charset="0"/>
                    </a:rPr>
                    <a:t>พนักงาน</a:t>
                  </a: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7118" name="AutoShape 14"/>
                <p:cNvSpPr>
                  <a:spLocks noChangeArrowheads="1"/>
                </p:cNvSpPr>
                <p:nvPr/>
              </p:nvSpPr>
              <p:spPr bwMode="auto">
                <a:xfrm>
                  <a:off x="2064" y="3456"/>
                  <a:ext cx="1374" cy="144"/>
                </a:xfrm>
                <a:prstGeom prst="leftRightArrow">
                  <a:avLst>
                    <a:gd name="adj1" fmla="val 50000"/>
                    <a:gd name="adj2" fmla="val 190833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h-TH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0075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2800" y="152400"/>
            <a:ext cx="10363200" cy="1219200"/>
          </a:xfrm>
        </p:spPr>
        <p:txBody>
          <a:bodyPr lIns="92075" tIns="46038" rIns="92075" bIns="46038" anchorCtr="0"/>
          <a:lstStyle/>
          <a:p>
            <a:pPr eaLnBrk="1" hangingPunct="1">
              <a:defRPr/>
            </a:pPr>
            <a:r>
              <a:rPr lang="th-TH" sz="4800" b="0" smtClean="0">
                <a:solidFill>
                  <a:srgbClr val="FF33FF"/>
                </a:solidFill>
                <a:latin typeface="Times New Roman" pitchFamily="18" charset="0"/>
                <a:cs typeface="KodchiangUPC" pitchFamily="18" charset="-34"/>
              </a:rPr>
              <a:t>   </a:t>
            </a:r>
            <a:r>
              <a:rPr lang="th-TH" sz="4800" b="0" smtClean="0">
                <a:solidFill>
                  <a:srgbClr val="002060"/>
                </a:solidFill>
                <a:latin typeface="Times New Roman" pitchFamily="18" charset="0"/>
              </a:rPr>
              <a:t>ทิศทางของการติดต่อสื่อสารขององค์การ</a:t>
            </a:r>
          </a:p>
        </p:txBody>
      </p:sp>
      <p:sp>
        <p:nvSpPr>
          <p:cNvPr id="57" name="Slide Number Placeholder 5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3FA31B3-C1A1-4577-A431-206F050ECFE4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18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719668" y="1125539"/>
            <a:ext cx="5519140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การติดต่อสื่อสารจากข้างบนลงข้างล่าง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7645400" y="1112838"/>
            <a:ext cx="3233257" cy="10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การติดต่อสื่อสาร</a:t>
            </a:r>
          </a:p>
          <a:p>
            <a:pPr>
              <a:lnSpc>
                <a:spcPct val="80000"/>
              </a:lnSpc>
              <a:defRPr/>
            </a:pP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จากข้างล่างขึ้นข้างบน</a:t>
            </a: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 flipH="1">
            <a:off x="3045885" y="2324101"/>
            <a:ext cx="2745316" cy="836613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808134" y="17653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78401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24553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5808134" y="32131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2361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37761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2455334" y="32131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9160934" y="32131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91609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104817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65193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5096934" y="4660900"/>
            <a:ext cx="575733" cy="5080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th-TH" sz="5000" b="1">
              <a:latin typeface="Times New Roman" pitchFamily="18" charset="0"/>
            </a:endParaRPr>
          </a:p>
        </p:txBody>
      </p:sp>
      <p:sp>
        <p:nvSpPr>
          <p:cNvPr id="20499" name="Line 18"/>
          <p:cNvSpPr>
            <a:spLocks noChangeShapeType="1"/>
          </p:cNvSpPr>
          <p:nvPr/>
        </p:nvSpPr>
        <p:spPr bwMode="auto">
          <a:xfrm>
            <a:off x="2743200" y="2819400"/>
            <a:ext cx="6705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>
            <a:off x="6096000" y="2286000"/>
            <a:ext cx="0" cy="9144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2743200" y="2819400"/>
            <a:ext cx="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9448800" y="2819400"/>
            <a:ext cx="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2743200" y="3733800"/>
            <a:ext cx="0" cy="9144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9448800" y="3733800"/>
            <a:ext cx="0" cy="9144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>
            <a:off x="6096000" y="3733800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>
            <a:off x="1524000" y="4191000"/>
            <a:ext cx="25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>
            <a:off x="1524000" y="4191000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>
            <a:off x="4064000" y="4191000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5384800" y="4191000"/>
            <a:ext cx="14224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0" name="Line 29"/>
          <p:cNvSpPr>
            <a:spLocks noChangeShapeType="1"/>
          </p:cNvSpPr>
          <p:nvPr/>
        </p:nvSpPr>
        <p:spPr bwMode="auto">
          <a:xfrm>
            <a:off x="5384800" y="4191000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1" name="Line 30"/>
          <p:cNvSpPr>
            <a:spLocks noChangeShapeType="1"/>
          </p:cNvSpPr>
          <p:nvPr/>
        </p:nvSpPr>
        <p:spPr bwMode="auto">
          <a:xfrm>
            <a:off x="6807200" y="4191000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2" name="Line 31"/>
          <p:cNvSpPr>
            <a:spLocks noChangeShapeType="1"/>
          </p:cNvSpPr>
          <p:nvPr/>
        </p:nvSpPr>
        <p:spPr bwMode="auto">
          <a:xfrm>
            <a:off x="8128000" y="4267200"/>
            <a:ext cx="2641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3" name="Line 32"/>
          <p:cNvSpPr>
            <a:spLocks noChangeShapeType="1"/>
          </p:cNvSpPr>
          <p:nvPr/>
        </p:nvSpPr>
        <p:spPr bwMode="auto">
          <a:xfrm>
            <a:off x="8128000" y="4267200"/>
            <a:ext cx="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4" name="Line 33"/>
          <p:cNvSpPr>
            <a:spLocks noChangeShapeType="1"/>
          </p:cNvSpPr>
          <p:nvPr/>
        </p:nvSpPr>
        <p:spPr bwMode="auto">
          <a:xfrm>
            <a:off x="10769600" y="4267200"/>
            <a:ext cx="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5" name="Line 34"/>
          <p:cNvSpPr>
            <a:spLocks noChangeShapeType="1"/>
          </p:cNvSpPr>
          <p:nvPr/>
        </p:nvSpPr>
        <p:spPr bwMode="auto">
          <a:xfrm>
            <a:off x="5892800" y="2286000"/>
            <a:ext cx="0" cy="9144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6" name="Line 35"/>
          <p:cNvSpPr>
            <a:spLocks noChangeShapeType="1"/>
          </p:cNvSpPr>
          <p:nvPr/>
        </p:nvSpPr>
        <p:spPr bwMode="auto">
          <a:xfrm flipH="1" flipV="1">
            <a:off x="6604000" y="2286000"/>
            <a:ext cx="2540000" cy="9144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7" name="Line 36"/>
          <p:cNvSpPr>
            <a:spLocks noChangeShapeType="1"/>
          </p:cNvSpPr>
          <p:nvPr/>
        </p:nvSpPr>
        <p:spPr bwMode="auto">
          <a:xfrm flipH="1">
            <a:off x="5588000" y="3733800"/>
            <a:ext cx="304800" cy="8382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8" name="Line 37"/>
          <p:cNvSpPr>
            <a:spLocks noChangeShapeType="1"/>
          </p:cNvSpPr>
          <p:nvPr/>
        </p:nvSpPr>
        <p:spPr bwMode="auto">
          <a:xfrm flipV="1">
            <a:off x="7010400" y="3581400"/>
            <a:ext cx="2133600" cy="10668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19" name="Line 38"/>
          <p:cNvSpPr>
            <a:spLocks noChangeShapeType="1"/>
          </p:cNvSpPr>
          <p:nvPr/>
        </p:nvSpPr>
        <p:spPr bwMode="auto">
          <a:xfrm>
            <a:off x="9652000" y="3733800"/>
            <a:ext cx="0" cy="9144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0" name="Line 39"/>
          <p:cNvSpPr>
            <a:spLocks noChangeShapeType="1"/>
          </p:cNvSpPr>
          <p:nvPr/>
        </p:nvSpPr>
        <p:spPr bwMode="auto">
          <a:xfrm>
            <a:off x="9855200" y="3733800"/>
            <a:ext cx="711200" cy="91440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1" name="Line 40"/>
          <p:cNvSpPr>
            <a:spLocks noChangeShapeType="1"/>
          </p:cNvSpPr>
          <p:nvPr/>
        </p:nvSpPr>
        <p:spPr bwMode="auto">
          <a:xfrm>
            <a:off x="7112000" y="4953000"/>
            <a:ext cx="7112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2" name="Line 41"/>
          <p:cNvSpPr>
            <a:spLocks noChangeShapeType="1"/>
          </p:cNvSpPr>
          <p:nvPr/>
        </p:nvSpPr>
        <p:spPr bwMode="auto">
          <a:xfrm>
            <a:off x="1828800" y="4953000"/>
            <a:ext cx="7112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3" name="Line 42"/>
          <p:cNvSpPr>
            <a:spLocks noChangeShapeType="1"/>
          </p:cNvSpPr>
          <p:nvPr/>
        </p:nvSpPr>
        <p:spPr bwMode="auto">
          <a:xfrm>
            <a:off x="3048000" y="4953000"/>
            <a:ext cx="7112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4" name="Arc 43"/>
          <p:cNvSpPr>
            <a:spLocks/>
          </p:cNvSpPr>
          <p:nvPr/>
        </p:nvSpPr>
        <p:spPr bwMode="auto">
          <a:xfrm rot="10800000">
            <a:off x="4165600" y="5183188"/>
            <a:ext cx="2709333" cy="533400"/>
          </a:xfrm>
          <a:custGeom>
            <a:avLst/>
            <a:gdLst>
              <a:gd name="T0" fmla="*/ 0 w 42349"/>
              <a:gd name="T1" fmla="*/ 247917415 h 21600"/>
              <a:gd name="T2" fmla="*/ 2147483647 w 42349"/>
              <a:gd name="T3" fmla="*/ 277839761 h 21600"/>
              <a:gd name="T4" fmla="*/ 2147483647 w 42349"/>
              <a:gd name="T5" fmla="*/ 325275598 h 21600"/>
              <a:gd name="T6" fmla="*/ 0 60000 65536"/>
              <a:gd name="T7" fmla="*/ 0 60000 65536"/>
              <a:gd name="T8" fmla="*/ 0 60000 65536"/>
              <a:gd name="T9" fmla="*/ 0 w 42349"/>
              <a:gd name="T10" fmla="*/ 0 h 21600"/>
              <a:gd name="T11" fmla="*/ 42349 w 4234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349" h="21600" fill="none" extrusionOk="0">
                <a:moveTo>
                  <a:pt x="-1" y="16462"/>
                </a:moveTo>
                <a:cubicBezTo>
                  <a:pt x="2366" y="6797"/>
                  <a:pt x="11029" y="-1"/>
                  <a:pt x="20980" y="0"/>
                </a:cubicBezTo>
                <a:cubicBezTo>
                  <a:pt x="31692" y="0"/>
                  <a:pt x="40786" y="7851"/>
                  <a:pt x="42349" y="18449"/>
                </a:cubicBezTo>
              </a:path>
              <a:path w="42349" h="21600" stroke="0" extrusionOk="0">
                <a:moveTo>
                  <a:pt x="-1" y="16462"/>
                </a:moveTo>
                <a:cubicBezTo>
                  <a:pt x="2366" y="6797"/>
                  <a:pt x="11029" y="-1"/>
                  <a:pt x="20980" y="0"/>
                </a:cubicBezTo>
                <a:cubicBezTo>
                  <a:pt x="31692" y="0"/>
                  <a:pt x="40786" y="7851"/>
                  <a:pt x="42349" y="18449"/>
                </a:cubicBezTo>
                <a:lnTo>
                  <a:pt x="20980" y="21600"/>
                </a:lnTo>
                <a:close/>
              </a:path>
            </a:pathLst>
          </a:custGeom>
          <a:noFill/>
          <a:ln w="50800" cap="rnd">
            <a:solidFill>
              <a:srgbClr val="00FFFF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5" name="Line 44"/>
          <p:cNvSpPr>
            <a:spLocks noChangeShapeType="1"/>
          </p:cNvSpPr>
          <p:nvPr/>
        </p:nvSpPr>
        <p:spPr bwMode="auto">
          <a:xfrm>
            <a:off x="3657600" y="2057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6" name="Line 45"/>
          <p:cNvSpPr>
            <a:spLocks noChangeShapeType="1"/>
          </p:cNvSpPr>
          <p:nvPr/>
        </p:nvSpPr>
        <p:spPr bwMode="auto">
          <a:xfrm>
            <a:off x="3657600" y="2057400"/>
            <a:ext cx="2133600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7" name="Line 46"/>
          <p:cNvSpPr>
            <a:spLocks noChangeShapeType="1"/>
          </p:cNvSpPr>
          <p:nvPr/>
        </p:nvSpPr>
        <p:spPr bwMode="auto">
          <a:xfrm flipH="1">
            <a:off x="2844800" y="5029200"/>
            <a:ext cx="508000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8" name="Line 47"/>
          <p:cNvSpPr>
            <a:spLocks noChangeShapeType="1"/>
          </p:cNvSpPr>
          <p:nvPr/>
        </p:nvSpPr>
        <p:spPr bwMode="auto">
          <a:xfrm flipH="1" flipV="1">
            <a:off x="2133600" y="4954588"/>
            <a:ext cx="711200" cy="106521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29" name="Line 48"/>
          <p:cNvSpPr>
            <a:spLocks noChangeShapeType="1"/>
          </p:cNvSpPr>
          <p:nvPr/>
        </p:nvSpPr>
        <p:spPr bwMode="auto">
          <a:xfrm flipH="1" flipV="1">
            <a:off x="7416800" y="4953000"/>
            <a:ext cx="1016000" cy="1066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30" name="Line 49"/>
          <p:cNvSpPr>
            <a:spLocks noChangeShapeType="1"/>
          </p:cNvSpPr>
          <p:nvPr/>
        </p:nvSpPr>
        <p:spPr bwMode="auto">
          <a:xfrm flipV="1">
            <a:off x="8432800" y="3886200"/>
            <a:ext cx="304800" cy="213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31" name="Line 50"/>
          <p:cNvSpPr>
            <a:spLocks noChangeShapeType="1"/>
          </p:cNvSpPr>
          <p:nvPr/>
        </p:nvSpPr>
        <p:spPr bwMode="auto">
          <a:xfrm flipH="1" flipV="1">
            <a:off x="6096000" y="5637214"/>
            <a:ext cx="2336800" cy="3825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32" name="Line 51"/>
          <p:cNvSpPr>
            <a:spLocks noChangeShapeType="1"/>
          </p:cNvSpPr>
          <p:nvPr/>
        </p:nvSpPr>
        <p:spPr bwMode="auto">
          <a:xfrm flipV="1">
            <a:off x="10160000" y="2819400"/>
            <a:ext cx="203200" cy="1219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533" name="Line 52"/>
          <p:cNvSpPr>
            <a:spLocks noChangeShapeType="1"/>
          </p:cNvSpPr>
          <p:nvPr/>
        </p:nvSpPr>
        <p:spPr bwMode="auto">
          <a:xfrm flipV="1">
            <a:off x="9753600" y="2819400"/>
            <a:ext cx="609600" cy="137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3301" name="Rectangle 53"/>
          <p:cNvSpPr>
            <a:spLocks noChangeArrowheads="1"/>
          </p:cNvSpPr>
          <p:nvPr/>
        </p:nvSpPr>
        <p:spPr bwMode="auto">
          <a:xfrm>
            <a:off x="800100" y="5897563"/>
            <a:ext cx="3866443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th-TH" sz="3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KodchiangUPC" pitchFamily="18" charset="-34"/>
              </a:rPr>
              <a:t>การติดต่อสื่อสารตามแนวนอน</a:t>
            </a:r>
          </a:p>
        </p:txBody>
      </p:sp>
      <p:sp>
        <p:nvSpPr>
          <p:cNvPr id="53302" name="Rectangle 54"/>
          <p:cNvSpPr>
            <a:spLocks noChangeArrowheads="1"/>
          </p:cNvSpPr>
          <p:nvPr/>
        </p:nvSpPr>
        <p:spPr bwMode="auto">
          <a:xfrm>
            <a:off x="6286501" y="5927726"/>
            <a:ext cx="3682098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th-TH" sz="3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KodchiangUPC" pitchFamily="18" charset="-34"/>
              </a:rPr>
              <a:t>การติดต่อสื่อสารข้ามสายงาน</a:t>
            </a:r>
          </a:p>
        </p:txBody>
      </p:sp>
    </p:spTree>
    <p:extLst>
      <p:ext uri="{BB962C8B-B14F-4D97-AF65-F5344CB8AC3E}">
        <p14:creationId xmlns:p14="http://schemas.microsoft.com/office/powerpoint/2010/main" val="9654122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53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3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autoUpdateAnimBg="0"/>
      <p:bldP spid="53252" grpId="0" autoUpdateAnimBg="0"/>
      <p:bldP spid="53254" grpId="0" animBg="1"/>
      <p:bldP spid="53255" grpId="0" animBg="1"/>
      <p:bldP spid="53256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62" grpId="0" animBg="1"/>
      <p:bldP spid="53263" grpId="0" animBg="1"/>
      <p:bldP spid="53264" grpId="0" animBg="1"/>
      <p:bldP spid="53265" grpId="0" animBg="1"/>
      <p:bldP spid="53301" grpId="0" autoUpdateAnimBg="0"/>
      <p:bldP spid="5330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825501" y="1924051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endParaRPr lang="th-TH">
              <a:latin typeface="CordiaUPC" pitchFamily="34" charset="-34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เครือข่ายการสื่อสาร</a:t>
            </a:r>
            <a:b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</a:br>
            <a:r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Communication   Network</a:t>
            </a:r>
            <a:endParaRPr lang="th-TH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7892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711200" y="2133600"/>
            <a:ext cx="109728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4400" smtClean="0">
                <a:latin typeface="Angsana New" pitchFamily="18" charset="-34"/>
              </a:rPr>
              <a:t>เครือข่ายการสื่อสารเป็น  ช่องทางการสื่อสารภายในองค์กร  โดยการถ่ายทอดข่าวสารจากบุคคลหนึ่งไปยังอีกคนหนึ่งตามลำดับชั้นขององค์กร</a:t>
            </a:r>
            <a:r>
              <a:rPr lang="th-TH" sz="4400" b="1" smtClean="0">
                <a:latin typeface="Tahoma" pitchFamily="34" charset="0"/>
                <a:cs typeface="Tahoma" pitchFamily="34" charset="0"/>
              </a:rPr>
              <a:t>  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th-TH" sz="4400" b="1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6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51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ความหมายการติดต่อสื่อสาร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 eaLnBrk="1" hangingPunct="1">
              <a:buFontTx/>
              <a:buNone/>
              <a:defRPr/>
            </a:pPr>
            <a:r>
              <a:rPr lang="th-TH" sz="3500" dirty="0" smtClean="0">
                <a:solidFill>
                  <a:srgbClr val="32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th-TH" sz="3500" dirty="0" smtClean="0">
                <a:effectLst/>
              </a:rPr>
              <a:t>การติดต่อสื่อสาร  (</a:t>
            </a:r>
            <a:r>
              <a:rPr lang="en-US" sz="3500" dirty="0" smtClean="0">
                <a:effectLst/>
              </a:rPr>
              <a:t>Communication</a:t>
            </a:r>
            <a:r>
              <a:rPr lang="th-TH" sz="3500" dirty="0" smtClean="0">
                <a:effectLst/>
              </a:rPr>
              <a:t>) 	การสื่อข้อความระหว่างบุคคลในองค์การทั้งในหน่วยงานเดียวกัน และระหว่างหน่วยงานต่าง ๆในองค์การนั้น เพื่อประโยชน์ในการปฏิบัติหน้าที่การงาน รวมถึงการติดต่อสื่อสารกับองค์การ และบุคคลภายนอกด้วยคำว่า </a:t>
            </a:r>
            <a:r>
              <a:rPr lang="th-TH" sz="3500" dirty="0" smtClean="0">
                <a:effectLst/>
                <a:latin typeface="Angsana New"/>
              </a:rPr>
              <a:t>“</a:t>
            </a:r>
            <a:r>
              <a:rPr lang="th-TH" sz="3500" dirty="0" smtClean="0">
                <a:effectLst/>
              </a:rPr>
              <a:t>ข้อความ</a:t>
            </a:r>
            <a:r>
              <a:rPr lang="th-TH" sz="3500" dirty="0" smtClean="0">
                <a:effectLst/>
                <a:latin typeface="Angsana New"/>
              </a:rPr>
              <a:t>”</a:t>
            </a:r>
            <a:r>
              <a:rPr lang="th-TH" sz="3500" dirty="0" smtClean="0">
                <a:effectLst/>
              </a:rPr>
              <a:t> และการสื่อสารนั้นต้องช่วยให้บรรลุวัตถุประสงค์ที่กำหนดไว้โดยไม่มีอุปสรรค</a:t>
            </a:r>
          </a:p>
        </p:txBody>
      </p:sp>
    </p:spTree>
    <p:extLst>
      <p:ext uri="{BB962C8B-B14F-4D97-AF65-F5344CB8AC3E}">
        <p14:creationId xmlns:p14="http://schemas.microsoft.com/office/powerpoint/2010/main" val="428672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เครือข่ายการสื่อสาร</a:t>
            </a:r>
            <a:b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</a:br>
            <a:r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Communication   Network</a:t>
            </a:r>
            <a:endParaRPr lang="th-TH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3200" b="1" smtClean="0">
                <a:latin typeface="Angsana New" pitchFamily="18" charset="-34"/>
              </a:rPr>
              <a:t>เครือข่ายการสื่อสารแบ่งออกเป็น   2  ลักษณะ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3200" b="1" smtClean="0">
                <a:latin typeface="Angsana New" pitchFamily="18" charset="-34"/>
              </a:rPr>
              <a:t>   1.  เครือข่ายการสื่อสารอย่างเป็นทางการ</a:t>
            </a:r>
            <a:r>
              <a:rPr lang="th-TH" sz="3200" b="1" u="sng" smtClean="0">
                <a:latin typeface="Angsana New" pitchFamily="18" charset="-34"/>
              </a:rPr>
              <a:t> </a:t>
            </a:r>
            <a:r>
              <a:rPr lang="th-TH" sz="3200" b="1" smtClean="0">
                <a:latin typeface="Angsana New" pitchFamily="18" charset="-34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3200" b="1" smtClean="0">
                <a:latin typeface="Angsana New" pitchFamily="18" charset="-34"/>
              </a:rPr>
              <a:t>        เป็นการสื่อสารตามระเบียบแบบแผนที่องค์กร กำหนดขึ้น   เช่น    บันทึก  สิ่งพิมพ์  รายงาน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3200" b="1" smtClean="0">
                <a:latin typeface="Angsana New" pitchFamily="18" charset="-34"/>
              </a:rPr>
              <a:t>        ประจำปี   การแถลงข่าว  เป็น</a:t>
            </a:r>
            <a:r>
              <a:rPr lang="th-TH" b="1" smtClean="0">
                <a:latin typeface="Angsana New" pitchFamily="18" charset="-34"/>
              </a:rPr>
              <a:t>ต้น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b="1" smtClean="0">
                <a:latin typeface="Angsana New" pitchFamily="18" charset="-34"/>
              </a:rPr>
              <a:t>   </a:t>
            </a:r>
            <a:endParaRPr lang="th-TH" sz="140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th-TH" sz="3200" b="1" smtClean="0">
                <a:latin typeface="Angsana New" pitchFamily="18" charset="-34"/>
              </a:rPr>
              <a:t>2.  เครือข่ายการสื่อสารอย่างไม่เป็นทางการ </a:t>
            </a:r>
          </a:p>
          <a:p>
            <a:pPr eaLnBrk="1" hangingPunct="1">
              <a:buFontTx/>
              <a:buNone/>
              <a:defRPr/>
            </a:pPr>
            <a:r>
              <a:rPr lang="th-TH" sz="3200" b="1" smtClean="0">
                <a:latin typeface="Angsana New" pitchFamily="18" charset="-34"/>
              </a:rPr>
              <a:t>        เป็นลักษณะการสื่อสารระหว่างบุคคลอย่างไม่เป็นแบบแผนตายตัว   เช่น   การพูดคุยซุบซิบ  เล่าเรื่องเบื้องหลังการทำงานหรือ  การสังเกต วิธีการปฏิบัติตัวของสมาชิก</a:t>
            </a:r>
          </a:p>
          <a:p>
            <a:pPr eaLnBrk="1" hangingPunct="1">
              <a:defRPr/>
            </a:pPr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7481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Grp="1" noChangeArrowheads="1"/>
          </p:cNvSpPr>
          <p:nvPr>
            <p:ph type="title"/>
          </p:nvPr>
        </p:nvSpPr>
        <p:spPr/>
        <p:txBody>
          <a:bodyPr anchorCtr="0"/>
          <a:lstStyle/>
          <a:p>
            <a:pPr>
              <a:defRPr/>
            </a:pPr>
            <a:r>
              <a:rPr lang="th-TH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รูปแบบของเครือข่ายการสื่อสารภายในองค์กร (</a:t>
            </a:r>
            <a:r>
              <a:rPr lang="en-US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5 </a:t>
            </a:r>
            <a:r>
              <a:rPr lang="th-TH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รูปแบบ)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447800"/>
            <a:ext cx="10972800" cy="2185988"/>
          </a:xfrm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latin typeface="Angsana New" pitchFamily="18" charset="-34"/>
              </a:rPr>
              <a:t>1.  แบบวงกลม</a:t>
            </a:r>
            <a:r>
              <a:rPr lang="en-US" smtClean="0">
                <a:latin typeface="Angsana New" pitchFamily="18" charset="-34"/>
              </a:rPr>
              <a:t> CIRCLE  </a:t>
            </a:r>
          </a:p>
          <a:p>
            <a:pPr eaLnBrk="1" hangingPunct="1">
              <a:buFontTx/>
              <a:buNone/>
              <a:defRPr/>
            </a:pPr>
            <a:r>
              <a:rPr lang="en-US" smtClean="0">
                <a:latin typeface="Angsana New" pitchFamily="18" charset="-34"/>
              </a:rPr>
              <a:t>    </a:t>
            </a:r>
            <a:r>
              <a:rPr lang="th-TH" smtClean="0">
                <a:latin typeface="Angsana New" pitchFamily="18" charset="-34"/>
              </a:rPr>
              <a:t>     เป็นการสื่อสารภายในองค์กรแบบไม่มีผู้นำ   คนในองค์กรมีความเท่าเทียมกันในการกระจายข่าวสาร...มีอำนาจและอิทธิพลต่อกลุ่มอย่างเสมอภาค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68800" y="3860801"/>
            <a:ext cx="4032251" cy="2479675"/>
            <a:chOff x="1872" y="2160"/>
            <a:chExt cx="1824" cy="2016"/>
          </a:xfrm>
        </p:grpSpPr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1872" y="3360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auto">
            <a:xfrm>
              <a:off x="3408" y="2592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2592" y="3888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auto">
            <a:xfrm>
              <a:off x="1872" y="2592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auto">
            <a:xfrm>
              <a:off x="2592" y="2160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6" name="Oval 10"/>
            <p:cNvSpPr>
              <a:spLocks noChangeArrowheads="1"/>
            </p:cNvSpPr>
            <p:nvPr/>
          </p:nvSpPr>
          <p:spPr bwMode="auto">
            <a:xfrm>
              <a:off x="3408" y="3360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rgbClr val="FFCCFF"/>
                </a:solidFill>
              </a:endParaRPr>
            </a:p>
          </p:txBody>
        </p:sp>
        <p:sp>
          <p:nvSpPr>
            <p:cNvPr id="39947" name="AutoShape 11"/>
            <p:cNvSpPr>
              <a:spLocks noChangeArrowheads="1"/>
            </p:cNvSpPr>
            <p:nvPr/>
          </p:nvSpPr>
          <p:spPr bwMode="auto">
            <a:xfrm rot="5400000">
              <a:off x="1824" y="2976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39948" name="AutoShape 12"/>
            <p:cNvSpPr>
              <a:spLocks noChangeArrowheads="1"/>
            </p:cNvSpPr>
            <p:nvPr/>
          </p:nvSpPr>
          <p:spPr bwMode="auto">
            <a:xfrm rot="5400000">
              <a:off x="3408" y="2976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39949" name="AutoShape 13"/>
            <p:cNvSpPr>
              <a:spLocks noChangeArrowheads="1"/>
            </p:cNvSpPr>
            <p:nvPr/>
          </p:nvSpPr>
          <p:spPr bwMode="auto">
            <a:xfrm rot="8534301">
              <a:off x="3024" y="3696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39950" name="AutoShape 14"/>
            <p:cNvSpPr>
              <a:spLocks noChangeArrowheads="1"/>
            </p:cNvSpPr>
            <p:nvPr/>
          </p:nvSpPr>
          <p:spPr bwMode="auto">
            <a:xfrm rot="2161642">
              <a:off x="2160" y="3696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39951" name="AutoShape 15"/>
            <p:cNvSpPr>
              <a:spLocks noChangeArrowheads="1"/>
            </p:cNvSpPr>
            <p:nvPr/>
          </p:nvSpPr>
          <p:spPr bwMode="auto">
            <a:xfrm rot="2092867">
              <a:off x="3024" y="2305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39952" name="AutoShape 16"/>
            <p:cNvSpPr>
              <a:spLocks noChangeArrowheads="1"/>
            </p:cNvSpPr>
            <p:nvPr/>
          </p:nvSpPr>
          <p:spPr bwMode="auto">
            <a:xfrm rot="8937852">
              <a:off x="2160" y="2352"/>
              <a:ext cx="336" cy="240"/>
            </a:xfrm>
            <a:prstGeom prst="leftRightArrow">
              <a:avLst>
                <a:gd name="adj1" fmla="val 50000"/>
                <a:gd name="adj2" fmla="val 28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073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h-TH" b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แบบวงกลม “คนในองค์การทุกคนมีความเท่าเทียมกันในการกระจายข่าวสาร”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ข้อดี  - เป็นการสื่อสารแบบประชาธิปไตย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	  - เหมาะกับการแลกเปลี่ยนความคิดเห็น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ข้อเสีย - ใช้เวลามาก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            - ไม่เหมาะกับการตัดสินปัญหาโดยเร็ว</a:t>
            </a:r>
          </a:p>
        </p:txBody>
      </p:sp>
    </p:spTree>
    <p:extLst>
      <p:ext uri="{BB962C8B-B14F-4D97-AF65-F5344CB8AC3E}">
        <p14:creationId xmlns:p14="http://schemas.microsoft.com/office/powerpoint/2010/main" val="14298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รูปแบบของเครือข่ายการสื่อสารภายในองค์กร</a:t>
            </a:r>
          </a:p>
        </p:txBody>
      </p:sp>
      <p:sp>
        <p:nvSpPr>
          <p:cNvPr id="40963" name="Text Box 3"/>
          <p:cNvSpPr txBox="1">
            <a:spLocks noGrp="1" noChangeArrowheads="1"/>
          </p:cNvSpPr>
          <p:nvPr>
            <p:ph type="body" sz="half" idx="1"/>
          </p:nvPr>
        </p:nvSpPr>
        <p:spPr>
          <a:xfrm>
            <a:off x="711200" y="1524000"/>
            <a:ext cx="109728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4000" smtClean="0">
                <a:latin typeface="Angsana New" pitchFamily="18" charset="-34"/>
              </a:rPr>
              <a:t>2.  แบบวงล้อ</a:t>
            </a:r>
            <a:r>
              <a:rPr lang="en-US" sz="4000" smtClean="0">
                <a:latin typeface="Angsana New" pitchFamily="18" charset="-34"/>
              </a:rPr>
              <a:t>  (WHEEL)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4000" smtClean="0">
                <a:latin typeface="Angsana New" pitchFamily="18" charset="-34"/>
              </a:rPr>
              <a:t>        </a:t>
            </a:r>
            <a:r>
              <a:rPr lang="th-TH" sz="4000" smtClean="0">
                <a:latin typeface="Angsana New" pitchFamily="18" charset="-34"/>
              </a:rPr>
              <a:t>เป็นการสื่อสารที่มีผู้นำชัดเจน  อำนาจการควบคุมการสื่อสารอยู่ที่ศูนย์กลาง</a:t>
            </a:r>
            <a:r>
              <a:rPr lang="en-US" sz="4000" smtClean="0">
                <a:latin typeface="Angsana New" pitchFamily="18" charset="-34"/>
              </a:rPr>
              <a:t>  [ very  centralized ]  </a:t>
            </a:r>
            <a:r>
              <a:rPr lang="th-TH" sz="4000" smtClean="0">
                <a:latin typeface="Angsana New" pitchFamily="18" charset="-34"/>
              </a:rPr>
              <a:t>คือ  ผู้นำ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03084" y="4149725"/>
            <a:ext cx="4165600" cy="1963738"/>
            <a:chOff x="1680" y="2208"/>
            <a:chExt cx="1968" cy="1872"/>
          </a:xfrm>
        </p:grpSpPr>
        <p:sp>
          <p:nvSpPr>
            <p:cNvPr id="40965" name="Oval 5"/>
            <p:cNvSpPr>
              <a:spLocks noChangeArrowheads="1"/>
            </p:cNvSpPr>
            <p:nvPr/>
          </p:nvSpPr>
          <p:spPr bwMode="auto">
            <a:xfrm>
              <a:off x="2400" y="2975"/>
              <a:ext cx="384" cy="33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th-TH">
                <a:solidFill>
                  <a:schemeClr val="hlink"/>
                </a:solidFill>
              </a:endParaRPr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auto">
            <a:xfrm rot="5400000">
              <a:off x="2472" y="2568"/>
              <a:ext cx="288" cy="240"/>
            </a:xfrm>
            <a:prstGeom prst="leftRightArrow">
              <a:avLst>
                <a:gd name="adj1" fmla="val 50000"/>
                <a:gd name="adj2" fmla="val 24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th-TH">
                <a:solidFill>
                  <a:schemeClr val="accent1"/>
                </a:solidFill>
              </a:endParaRPr>
            </a:p>
          </p:txBody>
        </p:sp>
        <p:grpSp>
          <p:nvGrpSpPr>
            <p:cNvPr id="25607" name="Group 7"/>
            <p:cNvGrpSpPr>
              <a:grpSpLocks/>
            </p:cNvGrpSpPr>
            <p:nvPr/>
          </p:nvGrpSpPr>
          <p:grpSpPr bwMode="auto">
            <a:xfrm>
              <a:off x="1680" y="2208"/>
              <a:ext cx="1968" cy="1872"/>
              <a:chOff x="2064" y="2256"/>
              <a:chExt cx="1968" cy="1872"/>
            </a:xfrm>
          </p:grpSpPr>
          <p:sp>
            <p:nvSpPr>
              <p:cNvPr id="40968" name="Oval 8"/>
              <p:cNvSpPr>
                <a:spLocks noChangeArrowheads="1"/>
              </p:cNvSpPr>
              <p:nvPr/>
            </p:nvSpPr>
            <p:spPr bwMode="auto">
              <a:xfrm>
                <a:off x="2832" y="2256"/>
                <a:ext cx="288" cy="28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69" name="Oval 9"/>
              <p:cNvSpPr>
                <a:spLocks noChangeArrowheads="1"/>
              </p:cNvSpPr>
              <p:nvPr/>
            </p:nvSpPr>
            <p:spPr bwMode="auto">
              <a:xfrm>
                <a:off x="2304" y="2592"/>
                <a:ext cx="288" cy="28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0" name="Oval 10"/>
              <p:cNvSpPr>
                <a:spLocks noChangeArrowheads="1"/>
              </p:cNvSpPr>
              <p:nvPr/>
            </p:nvSpPr>
            <p:spPr bwMode="auto">
              <a:xfrm>
                <a:off x="2256" y="3551"/>
                <a:ext cx="288" cy="28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1" name="Oval 11"/>
              <p:cNvSpPr>
                <a:spLocks noChangeArrowheads="1"/>
              </p:cNvSpPr>
              <p:nvPr/>
            </p:nvSpPr>
            <p:spPr bwMode="auto">
              <a:xfrm>
                <a:off x="3456" y="3551"/>
                <a:ext cx="288" cy="28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2" name="Oval 12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288" cy="28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3" name="Oval 13"/>
              <p:cNvSpPr>
                <a:spLocks noChangeArrowheads="1"/>
              </p:cNvSpPr>
              <p:nvPr/>
            </p:nvSpPr>
            <p:spPr bwMode="auto">
              <a:xfrm>
                <a:off x="3744" y="3023"/>
                <a:ext cx="288" cy="28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4" name="Oval 14"/>
              <p:cNvSpPr>
                <a:spLocks noChangeArrowheads="1"/>
              </p:cNvSpPr>
              <p:nvPr/>
            </p:nvSpPr>
            <p:spPr bwMode="auto">
              <a:xfrm>
                <a:off x="2064" y="3072"/>
                <a:ext cx="288" cy="28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5" name="Oval 15"/>
              <p:cNvSpPr>
                <a:spLocks noChangeArrowheads="1"/>
              </p:cNvSpPr>
              <p:nvPr/>
            </p:nvSpPr>
            <p:spPr bwMode="auto">
              <a:xfrm>
                <a:off x="2880" y="3840"/>
                <a:ext cx="288" cy="28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hlink"/>
                  </a:solidFill>
                </a:endParaRPr>
              </a:p>
            </p:txBody>
          </p:sp>
          <p:sp>
            <p:nvSpPr>
              <p:cNvPr id="40976" name="AutoShape 16"/>
              <p:cNvSpPr>
                <a:spLocks noChangeArrowheads="1"/>
              </p:cNvSpPr>
              <p:nvPr/>
            </p:nvSpPr>
            <p:spPr bwMode="auto">
              <a:xfrm rot="-2236106">
                <a:off x="2544" y="3361"/>
                <a:ext cx="288" cy="239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77" name="AutoShape 17"/>
              <p:cNvSpPr>
                <a:spLocks noChangeArrowheads="1"/>
              </p:cNvSpPr>
              <p:nvPr/>
            </p:nvSpPr>
            <p:spPr bwMode="auto">
              <a:xfrm rot="1963830">
                <a:off x="2592" y="2784"/>
                <a:ext cx="288" cy="239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78" name="AutoShape 18"/>
              <p:cNvSpPr>
                <a:spLocks noChangeArrowheads="1"/>
              </p:cNvSpPr>
              <p:nvPr/>
            </p:nvSpPr>
            <p:spPr bwMode="auto">
              <a:xfrm rot="5400000">
                <a:off x="2855" y="3432"/>
                <a:ext cx="289" cy="240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79" name="AutoShape 19"/>
              <p:cNvSpPr>
                <a:spLocks noChangeArrowheads="1"/>
              </p:cNvSpPr>
              <p:nvPr/>
            </p:nvSpPr>
            <p:spPr bwMode="auto">
              <a:xfrm>
                <a:off x="2448" y="3072"/>
                <a:ext cx="288" cy="241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80" name="AutoShape 20"/>
              <p:cNvSpPr>
                <a:spLocks noChangeArrowheads="1"/>
              </p:cNvSpPr>
              <p:nvPr/>
            </p:nvSpPr>
            <p:spPr bwMode="auto">
              <a:xfrm>
                <a:off x="3264" y="3072"/>
                <a:ext cx="288" cy="241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81" name="AutoShape 21"/>
              <p:cNvSpPr>
                <a:spLocks noChangeArrowheads="1"/>
              </p:cNvSpPr>
              <p:nvPr/>
            </p:nvSpPr>
            <p:spPr bwMode="auto">
              <a:xfrm rot="2619127">
                <a:off x="3168" y="3361"/>
                <a:ext cx="288" cy="239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982" name="AutoShape 22"/>
              <p:cNvSpPr>
                <a:spLocks noChangeArrowheads="1"/>
              </p:cNvSpPr>
              <p:nvPr/>
            </p:nvSpPr>
            <p:spPr bwMode="auto">
              <a:xfrm rot="-1819104">
                <a:off x="3168" y="2784"/>
                <a:ext cx="288" cy="239"/>
              </a:xfrm>
              <a:prstGeom prst="leftRightArrow">
                <a:avLst>
                  <a:gd name="adj1" fmla="val 50000"/>
                  <a:gd name="adj2" fmla="val 24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th-TH">
                  <a:solidFill>
                    <a:schemeClr val="accent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9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latin typeface="Angsana New" pitchFamily="18" charset="-34"/>
              </a:rPr>
              <a:t>2. แบบวงล้อ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ข้อดี  - </a:t>
            </a:r>
            <a:r>
              <a:rPr lang="th-TH" sz="4000" smtClean="0">
                <a:latin typeface="Angsana New" pitchFamily="18" charset="-34"/>
              </a:rPr>
              <a:t>ผู้บริหารจะเป็นศูนย์กลางของการสื่อสาร</a:t>
            </a:r>
          </a:p>
          <a:p>
            <a:pPr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	     - ลดความเชื่องช้าของการสื่อสารจากบนลงล่าง</a:t>
            </a: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ข้อเสีย</a:t>
            </a:r>
            <a:r>
              <a:rPr lang="th-TH" sz="4000" smtClean="0">
                <a:latin typeface="Angsana New" pitchFamily="18" charset="-34"/>
              </a:rPr>
              <a:t>  - เป็นการรวมอำนาจ รับข้อมูล และตัดสินใจ</a:t>
            </a:r>
          </a:p>
          <a:p>
            <a:pPr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               เพียงคนเดียง</a:t>
            </a:r>
          </a:p>
          <a:p>
            <a:pPr eaLnBrk="1" hangingPunct="1">
              <a:buFontTx/>
              <a:buNone/>
              <a:defRPr/>
            </a:pPr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88934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72800" cy="30273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b="1" smtClean="0">
                <a:latin typeface="Angsana New" pitchFamily="18" charset="-34"/>
              </a:rPr>
              <a:t>3</a:t>
            </a:r>
            <a:r>
              <a:rPr lang="th-TH" sz="3600" smtClean="0">
                <a:latin typeface="Angsana New" pitchFamily="18" charset="-34"/>
              </a:rPr>
              <a:t>. แบบลูกโซ่  </a:t>
            </a:r>
            <a:r>
              <a:rPr lang="en-US" sz="3600" smtClean="0">
                <a:latin typeface="Angsana New" pitchFamily="18" charset="-34"/>
              </a:rPr>
              <a:t>CHAIN </a:t>
            </a:r>
          </a:p>
          <a:p>
            <a:pPr eaLnBrk="1" hangingPunct="1">
              <a:buFontTx/>
              <a:buNone/>
              <a:defRPr/>
            </a:pPr>
            <a:r>
              <a:rPr lang="en-US" sz="3600" smtClean="0">
                <a:latin typeface="Angsana New" pitchFamily="18" charset="-34"/>
              </a:rPr>
              <a:t>      </a:t>
            </a:r>
            <a:r>
              <a:rPr lang="th-TH" sz="3600" smtClean="0">
                <a:latin typeface="Angsana New" pitchFamily="18" charset="-34"/>
              </a:rPr>
              <a:t>เป็นการสื่อสารที่คล้ายกับแบบ </a:t>
            </a:r>
            <a:r>
              <a:rPr lang="en-US" sz="3600" smtClean="0">
                <a:latin typeface="Angsana New" pitchFamily="18" charset="-34"/>
              </a:rPr>
              <a:t>CIRCLE  </a:t>
            </a:r>
            <a:r>
              <a:rPr lang="th-TH" sz="3600" smtClean="0">
                <a:latin typeface="Angsana New" pitchFamily="18" charset="-34"/>
              </a:rPr>
              <a:t>แต่ต่างกันที่ผู้สื่อสารคนสุดท้ายสามารถสื่อสารกับคนคนเดียว….การสื่อสารรูปแบบนี้ไม่มีผู้นำที่ชัดเจน    แต่ตำแหน่งตรงกลางน่าจะมีความเป็นผู้นำมากกว่าตำแหน่งอื่น</a:t>
            </a:r>
            <a:endParaRPr lang="th-TH" sz="36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th-TH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รูปแบบของเครือข่ายการสื่อสารภายในองค์กร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00151" y="5229225"/>
            <a:ext cx="9753600" cy="609600"/>
            <a:chOff x="624" y="3024"/>
            <a:chExt cx="4608" cy="384"/>
          </a:xfrm>
        </p:grpSpPr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>
              <a:off x="2688" y="3024"/>
              <a:ext cx="384" cy="384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1990" name="Oval 6"/>
            <p:cNvSpPr>
              <a:spLocks noChangeArrowheads="1"/>
            </p:cNvSpPr>
            <p:nvPr/>
          </p:nvSpPr>
          <p:spPr bwMode="auto">
            <a:xfrm>
              <a:off x="1584" y="3024"/>
              <a:ext cx="384" cy="384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4848" y="3024"/>
              <a:ext cx="384" cy="384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3792" y="3024"/>
              <a:ext cx="384" cy="384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624" y="3024"/>
              <a:ext cx="384" cy="384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1008" y="3120"/>
              <a:ext cx="576" cy="192"/>
            </a:xfrm>
            <a:prstGeom prst="leftRightArrow">
              <a:avLst>
                <a:gd name="adj1" fmla="val 50000"/>
                <a:gd name="adj2" fmla="val 6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>
              <a:off x="3120" y="3120"/>
              <a:ext cx="576" cy="192"/>
            </a:xfrm>
            <a:prstGeom prst="leftRightArrow">
              <a:avLst>
                <a:gd name="adj1" fmla="val 50000"/>
                <a:gd name="adj2" fmla="val 6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4224" y="3120"/>
              <a:ext cx="576" cy="192"/>
            </a:xfrm>
            <a:prstGeom prst="leftRightArrow">
              <a:avLst>
                <a:gd name="adj1" fmla="val 50000"/>
                <a:gd name="adj2" fmla="val 6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7661" name="AutoShape 13"/>
            <p:cNvSpPr>
              <a:spLocks noChangeArrowheads="1"/>
            </p:cNvSpPr>
            <p:nvPr/>
          </p:nvSpPr>
          <p:spPr bwMode="auto">
            <a:xfrm>
              <a:off x="2016" y="3120"/>
              <a:ext cx="576" cy="192"/>
            </a:xfrm>
            <a:prstGeom prst="leftRightArrow">
              <a:avLst>
                <a:gd name="adj1" fmla="val 50000"/>
                <a:gd name="adj2" fmla="val 6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122160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latin typeface="Angsana New" pitchFamily="18" charset="-34"/>
              </a:rPr>
              <a:t>3. แบบลูกโซ่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sz="3600" b="1" smtClean="0">
                <a:latin typeface="Angsana New" pitchFamily="18" charset="-34"/>
              </a:rPr>
              <a:t>“ผู้สื่อสารคนสุดท้ายสื่อสารกับคนได้เพียงคนเดียว”</a:t>
            </a:r>
            <a:endParaRPr lang="th-TH" sz="4000" b="1" smtClean="0"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ข้อดี - </a:t>
            </a:r>
            <a:r>
              <a:rPr lang="th-TH" sz="4000" smtClean="0">
                <a:latin typeface="Angsana New" pitchFamily="18" charset="-34"/>
              </a:rPr>
              <a:t>ข้อมูลน่าจะมาจากแหล่งที่เชื่อถือได้</a:t>
            </a: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ข้อเสีย</a:t>
            </a:r>
            <a:r>
              <a:rPr lang="th-TH" sz="4000" smtClean="0">
                <a:latin typeface="Angsana New" pitchFamily="18" charset="-34"/>
              </a:rPr>
              <a:t>- อาจจะเชื่องช้าเพราะสื่อสารคล้ายกับบนลงล่าง</a:t>
            </a:r>
          </a:p>
        </p:txBody>
      </p:sp>
    </p:spTree>
    <p:extLst>
      <p:ext uri="{BB962C8B-B14F-4D97-AF65-F5344CB8AC3E}">
        <p14:creationId xmlns:p14="http://schemas.microsoft.com/office/powerpoint/2010/main" val="24863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/>
              <a:t>รูปแบบของเครือข่ายการสื่อสารภายในองค์กร</a:t>
            </a:r>
          </a:p>
        </p:txBody>
      </p:sp>
      <p:sp>
        <p:nvSpPr>
          <p:cNvPr id="4301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10972800" cy="2438400"/>
          </a:xfrm>
        </p:spPr>
        <p:txBody>
          <a:bodyPr/>
          <a:lstStyle/>
          <a:p>
            <a:pPr eaLnBrk="1" hangingPunct="1">
              <a:defRPr/>
            </a:pPr>
            <a:r>
              <a:rPr lang="th-TH" sz="3600" smtClean="0">
                <a:latin typeface="Angsana New" pitchFamily="18" charset="-34"/>
              </a:rPr>
              <a:t>4. แบบ</a:t>
            </a:r>
            <a:r>
              <a:rPr lang="en-US" sz="3600" smtClean="0">
                <a:latin typeface="Angsana New" pitchFamily="18" charset="-34"/>
              </a:rPr>
              <a:t>  THE  Y     </a:t>
            </a:r>
            <a:endParaRPr lang="th-TH" sz="3600" smtClean="0"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3600" smtClean="0">
                <a:latin typeface="Angsana New" pitchFamily="18" charset="-34"/>
              </a:rPr>
              <a:t>       เป็นการสื่อสารที่มีความเป็นศูนย์กลางน้อยกว่าแบบ  </a:t>
            </a:r>
            <a:r>
              <a:rPr lang="en-US" sz="3600" smtClean="0">
                <a:latin typeface="Angsana New" pitchFamily="18" charset="-34"/>
              </a:rPr>
              <a:t>WHEEL  </a:t>
            </a:r>
            <a:r>
              <a:rPr lang="th-TH" sz="3600" smtClean="0">
                <a:latin typeface="Angsana New" pitchFamily="18" charset="-34"/>
              </a:rPr>
              <a:t>แต่เป็นการสื่อสารที่มีผู้นำที่ชัดเจนและมีผู้นำคนที่ 2  แสดงบทบาทเพิ่มขึ้น   สมาชิกสามารถรับและส่งข่าวสารได้จากผู้นำทั้ง 2 คน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68801" y="4292600"/>
            <a:ext cx="2495551" cy="1951038"/>
            <a:chOff x="2016" y="2448"/>
            <a:chExt cx="1344" cy="1728"/>
          </a:xfrm>
        </p:grpSpPr>
        <p:sp>
          <p:nvSpPr>
            <p:cNvPr id="43013" name="Oval 5"/>
            <p:cNvSpPr>
              <a:spLocks noChangeArrowheads="1"/>
            </p:cNvSpPr>
            <p:nvPr/>
          </p:nvSpPr>
          <p:spPr bwMode="auto">
            <a:xfrm>
              <a:off x="2016" y="2448"/>
              <a:ext cx="241" cy="240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4" name="Oval 6"/>
            <p:cNvSpPr>
              <a:spLocks noChangeArrowheads="1"/>
            </p:cNvSpPr>
            <p:nvPr/>
          </p:nvSpPr>
          <p:spPr bwMode="auto">
            <a:xfrm>
              <a:off x="3119" y="2448"/>
              <a:ext cx="241" cy="240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5" name="Oval 7"/>
            <p:cNvSpPr>
              <a:spLocks noChangeArrowheads="1"/>
            </p:cNvSpPr>
            <p:nvPr/>
          </p:nvSpPr>
          <p:spPr bwMode="auto">
            <a:xfrm>
              <a:off x="2592" y="2832"/>
              <a:ext cx="242" cy="24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6" name="Oval 8"/>
            <p:cNvSpPr>
              <a:spLocks noChangeArrowheads="1"/>
            </p:cNvSpPr>
            <p:nvPr/>
          </p:nvSpPr>
          <p:spPr bwMode="auto">
            <a:xfrm>
              <a:off x="2592" y="3408"/>
              <a:ext cx="242" cy="23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7" name="Oval 9"/>
            <p:cNvSpPr>
              <a:spLocks noChangeArrowheads="1"/>
            </p:cNvSpPr>
            <p:nvPr/>
          </p:nvSpPr>
          <p:spPr bwMode="auto">
            <a:xfrm>
              <a:off x="2592" y="3936"/>
              <a:ext cx="242" cy="240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8" name="AutoShape 10"/>
            <p:cNvSpPr>
              <a:spLocks noChangeArrowheads="1"/>
            </p:cNvSpPr>
            <p:nvPr/>
          </p:nvSpPr>
          <p:spPr bwMode="auto">
            <a:xfrm>
              <a:off x="2640" y="3072"/>
              <a:ext cx="146" cy="288"/>
            </a:xfrm>
            <a:prstGeom prst="up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3019" name="AutoShape 11"/>
            <p:cNvSpPr>
              <a:spLocks noChangeArrowheads="1"/>
            </p:cNvSpPr>
            <p:nvPr/>
          </p:nvSpPr>
          <p:spPr bwMode="auto">
            <a:xfrm>
              <a:off x="2640" y="3647"/>
              <a:ext cx="146" cy="288"/>
            </a:xfrm>
            <a:prstGeom prst="up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9708" name="AutoShape 12"/>
            <p:cNvSpPr>
              <a:spLocks noChangeArrowheads="1"/>
            </p:cNvSpPr>
            <p:nvPr/>
          </p:nvSpPr>
          <p:spPr bwMode="auto">
            <a:xfrm rot="3209237">
              <a:off x="2932" y="2636"/>
              <a:ext cx="136" cy="336"/>
            </a:xfrm>
            <a:prstGeom prst="upDownArrow">
              <a:avLst>
                <a:gd name="adj1" fmla="val 50000"/>
                <a:gd name="adj2" fmla="val 4941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9709" name="AutoShape 13"/>
            <p:cNvSpPr>
              <a:spLocks noChangeArrowheads="1"/>
            </p:cNvSpPr>
            <p:nvPr/>
          </p:nvSpPr>
          <p:spPr bwMode="auto">
            <a:xfrm rot="-3528497">
              <a:off x="2328" y="2664"/>
              <a:ext cx="144" cy="288"/>
            </a:xfrm>
            <a:prstGeom prst="up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33676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latin typeface="Angsana New" pitchFamily="18" charset="-34"/>
              </a:rPr>
              <a:t>4. แบบตัวอักษร </a:t>
            </a:r>
            <a:r>
              <a:rPr lang="en-US" sz="4800" b="0" smtClean="0">
                <a:latin typeface="Angsana New" pitchFamily="18" charset="-34"/>
              </a:rPr>
              <a:t>Y</a:t>
            </a:r>
            <a:endParaRPr lang="th-TH" sz="4800" b="0" smtClean="0">
              <a:latin typeface="Angsana New" pitchFamily="18" charset="-3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sz="3600" b="1" smtClean="0">
                <a:latin typeface="Angsana New" pitchFamily="18" charset="-34"/>
              </a:rPr>
              <a:t>เป็นการสื่อสารที่มีข้อมูลเข้า-ออกได้</a:t>
            </a:r>
            <a:endParaRPr lang="th-TH" sz="4000" b="1" smtClean="0"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ข้อดี – </a:t>
            </a:r>
            <a:r>
              <a:rPr lang="th-TH" sz="4000" smtClean="0">
                <a:latin typeface="Angsana New" pitchFamily="18" charset="-34"/>
              </a:rPr>
              <a:t>ข้อมูลเข้าถึงผู้บริหารได้ 2 ทาง</a:t>
            </a: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ข้อเสีย- </a:t>
            </a:r>
            <a:r>
              <a:rPr lang="th-TH" sz="4000" smtClean="0">
                <a:latin typeface="Angsana New" pitchFamily="18" charset="-34"/>
              </a:rPr>
              <a:t>อาจเกิดความสับสนได้</a:t>
            </a:r>
          </a:p>
          <a:p>
            <a:pPr eaLnBrk="1" hangingPunct="1">
              <a:defRPr/>
            </a:pPr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1004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230967" y="1162051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endParaRPr lang="th-TH">
              <a:latin typeface="CordiaUPC" pitchFamily="34" charset="-34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รูปแบบของเครือข่ายการสื่อสารภายในองค์กร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8000" y="1600200"/>
            <a:ext cx="10972800" cy="22860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th-TH" sz="3600" b="1" smtClean="0">
                <a:latin typeface="Angsana New" pitchFamily="18" charset="-34"/>
              </a:rPr>
              <a:t>5.  แบบ</a:t>
            </a:r>
            <a:r>
              <a:rPr lang="en-US" sz="3600" b="1" smtClean="0">
                <a:latin typeface="Angsana New" pitchFamily="18" charset="-34"/>
              </a:rPr>
              <a:t>  ALL - CHANNEL  </a:t>
            </a:r>
            <a:endParaRPr lang="th-TH" sz="3600" b="1" smtClean="0"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3600" smtClean="0">
                <a:latin typeface="Angsana New" pitchFamily="18" charset="-34"/>
              </a:rPr>
              <a:t>        หรือ  ที่เรียกว่า    THE  </a:t>
            </a:r>
            <a:r>
              <a:rPr lang="en-US" sz="3600" smtClean="0">
                <a:latin typeface="Angsana New" pitchFamily="18" charset="-34"/>
              </a:rPr>
              <a:t>STAR ….</a:t>
            </a:r>
            <a:r>
              <a:rPr lang="th-TH" sz="3600" smtClean="0">
                <a:latin typeface="Angsana New" pitchFamily="18" charset="-34"/>
              </a:rPr>
              <a:t>เป็นการสื่อสารที่สมาชิกมีความเท่าเทียมกันในการสื่อสาร  ทำให้สมาชิกสามารถสื่อสารกันได้ทุกทิศทุกทาง   ก่อให้เกิดการสื่อสารในวงกว้าง</a:t>
            </a:r>
          </a:p>
          <a:p>
            <a:pPr eaLnBrk="1" hangingPunct="1">
              <a:defRPr/>
            </a:pPr>
            <a:endParaRPr lang="th-TH" sz="3600" smtClean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57601" y="4437064"/>
            <a:ext cx="4358217" cy="2039937"/>
            <a:chOff x="1728" y="2400"/>
            <a:chExt cx="2256" cy="1680"/>
          </a:xfrm>
        </p:grpSpPr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2208" y="3839"/>
              <a:ext cx="192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3312" y="3888"/>
              <a:ext cx="192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1728" y="2977"/>
              <a:ext cx="192" cy="1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4041" name="Oval 9"/>
            <p:cNvSpPr>
              <a:spLocks noChangeArrowheads="1"/>
            </p:cNvSpPr>
            <p:nvPr/>
          </p:nvSpPr>
          <p:spPr bwMode="auto">
            <a:xfrm>
              <a:off x="3792" y="2928"/>
              <a:ext cx="192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44042" name="Oval 10"/>
            <p:cNvSpPr>
              <a:spLocks noChangeArrowheads="1"/>
            </p:cNvSpPr>
            <p:nvPr/>
          </p:nvSpPr>
          <p:spPr bwMode="auto">
            <a:xfrm>
              <a:off x="2736" y="2400"/>
              <a:ext cx="192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31755" name="Line 11"/>
            <p:cNvSpPr>
              <a:spLocks noChangeShapeType="1"/>
            </p:cNvSpPr>
            <p:nvPr/>
          </p:nvSpPr>
          <p:spPr bwMode="auto">
            <a:xfrm>
              <a:off x="1968" y="3024"/>
              <a:ext cx="18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1756" name="Line 12"/>
            <p:cNvSpPr>
              <a:spLocks noChangeShapeType="1"/>
            </p:cNvSpPr>
            <p:nvPr/>
          </p:nvSpPr>
          <p:spPr bwMode="auto">
            <a:xfrm rot="1981607" flipV="1">
              <a:off x="1862" y="3485"/>
              <a:ext cx="1584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1757" name="Line 13"/>
            <p:cNvSpPr>
              <a:spLocks noChangeShapeType="1"/>
            </p:cNvSpPr>
            <p:nvPr/>
          </p:nvSpPr>
          <p:spPr bwMode="auto">
            <a:xfrm rot="19952152" flipV="1">
              <a:off x="2272" y="3475"/>
              <a:ext cx="1632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1758" name="Line 14"/>
            <p:cNvSpPr>
              <a:spLocks noChangeShapeType="1"/>
            </p:cNvSpPr>
            <p:nvPr/>
          </p:nvSpPr>
          <p:spPr bwMode="auto">
            <a:xfrm rot="4084094" flipH="1">
              <a:off x="2418" y="3238"/>
              <a:ext cx="1400" cy="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1759" name="Line 15"/>
            <p:cNvSpPr>
              <a:spLocks noChangeShapeType="1"/>
            </p:cNvSpPr>
            <p:nvPr/>
          </p:nvSpPr>
          <p:spPr bwMode="auto">
            <a:xfrm rot="18082380" flipH="1">
              <a:off x="1920" y="3120"/>
              <a:ext cx="129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40099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751" y="214313"/>
            <a:ext cx="3962400" cy="1143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th-TH" sz="5100" b="0" smtClean="0">
                <a:solidFill>
                  <a:srgbClr val="002060"/>
                </a:solidFill>
              </a:rPr>
              <a:t>วิธีการสื่อสาร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4EB6F8A-8AA9-4080-BF1C-B504791212B2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3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22400" y="1143000"/>
            <a:ext cx="100584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3600" b="1">
                <a:latin typeface="Angsana New" pitchFamily="18" charset="-34"/>
              </a:rPr>
              <a:t>	</a:t>
            </a:r>
            <a:r>
              <a:rPr lang="en-US" sz="4000" b="1">
                <a:latin typeface="Angsana New" pitchFamily="18" charset="-34"/>
              </a:rPr>
              <a:t>Gregory Moorhead </a:t>
            </a:r>
            <a:r>
              <a:rPr lang="th-TH" sz="4000" b="1">
                <a:latin typeface="Angsana New" pitchFamily="18" charset="-34"/>
              </a:rPr>
              <a:t>  และ</a:t>
            </a:r>
            <a:r>
              <a:rPr lang="en-US" sz="4000" b="1">
                <a:latin typeface="Angsana New" pitchFamily="18" charset="-34"/>
              </a:rPr>
              <a:t> </a:t>
            </a:r>
            <a:r>
              <a:rPr lang="th-TH" sz="4000" b="1">
                <a:latin typeface="Angsana New" pitchFamily="18" charset="-34"/>
              </a:rPr>
              <a:t> </a:t>
            </a:r>
            <a:r>
              <a:rPr lang="en-US" sz="4000" b="1">
                <a:latin typeface="Angsana New" pitchFamily="18" charset="-34"/>
              </a:rPr>
              <a:t>Ricky W. Griffin</a:t>
            </a:r>
            <a:r>
              <a:rPr lang="th-TH" sz="4000" b="1">
                <a:latin typeface="Angsana New" pitchFamily="18" charset="-34"/>
              </a:rPr>
              <a:t>    ได้แบ่งวิธีการสื่อสารในองค์การเป็น  3  วิธี  คือ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th-TH" sz="4000" b="1">
                <a:latin typeface="Angsana New" pitchFamily="18" charset="-34"/>
              </a:rPr>
              <a:t>	</a:t>
            </a:r>
            <a:r>
              <a:rPr lang="th-TH" sz="42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1.   การสื่อสารด้วยการเขียน  </a:t>
            </a:r>
            <a:r>
              <a:rPr lang="en-US" sz="42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(Written Communication</a:t>
            </a:r>
            <a:r>
              <a:rPr lang="th-TH" sz="42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)</a:t>
            </a:r>
            <a:r>
              <a:rPr lang="th-TH" sz="4400" b="1">
                <a:latin typeface="Angsana New" pitchFamily="18" charset="-34"/>
              </a:rPr>
              <a:t>   </a:t>
            </a:r>
            <a:r>
              <a:rPr lang="th-TH" sz="3800" b="1">
                <a:latin typeface="Angsana New" pitchFamily="18" charset="-34"/>
              </a:rPr>
              <a:t>องค์การต่าง ๆ ใช้วิธีนี้มากที่สุดในการสื่อสารที่เป็นทางการ  เช่น จดหมาย  และบางครั้งใช้บันทึกช่วยจำในการสื่อสารที่ไม่เป็นทางการ  การรายงานผลการปฏิบัติงาน  คู่มือการปฏิบัติงาน  นโยบาย  กฎ  ระเบียบ  ข้อบังคับ  และมาตรฐานของงาน</a:t>
            </a:r>
          </a:p>
        </p:txBody>
      </p:sp>
    </p:spTree>
    <p:extLst>
      <p:ext uri="{BB962C8B-B14F-4D97-AF65-F5344CB8AC3E}">
        <p14:creationId xmlns:p14="http://schemas.microsoft.com/office/powerpoint/2010/main" val="290034793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latin typeface="Angsana New" pitchFamily="18" charset="-34"/>
              </a:rPr>
              <a:t>5. แบบ </a:t>
            </a:r>
            <a:r>
              <a:rPr lang="en-US" sz="4800" b="0" smtClean="0">
                <a:latin typeface="Angsana New" pitchFamily="18" charset="-34"/>
              </a:rPr>
              <a:t>The Star</a:t>
            </a:r>
            <a:endParaRPr lang="th-TH" sz="4800" b="0" smtClean="0">
              <a:latin typeface="Angsana New" pitchFamily="18" charset="-34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sz="3600" b="1" smtClean="0">
                <a:latin typeface="Angsana New" pitchFamily="18" charset="-34"/>
              </a:rPr>
              <a:t>สมาชิกเท่าเทียมกันในการสื่อสารทำให้สื่อสารกันได้ทุกทิศทาง”</a:t>
            </a:r>
            <a:endParaRPr lang="th-TH" sz="4000" b="1" smtClean="0"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ข้อดี  - </a:t>
            </a:r>
            <a:r>
              <a:rPr lang="th-TH" sz="4000" smtClean="0">
                <a:latin typeface="Angsana New" pitchFamily="18" charset="-34"/>
              </a:rPr>
              <a:t>ข้อมูลกระจายไปได้หลายทิศทาง</a:t>
            </a:r>
          </a:p>
          <a:p>
            <a:pPr eaLnBrk="1" hangingPunct="1">
              <a:buFontTx/>
              <a:buNone/>
              <a:defRPr/>
            </a:pPr>
            <a:r>
              <a:rPr lang="th-TH" sz="4000" b="1" smtClean="0">
                <a:latin typeface="Angsana New" pitchFamily="18" charset="-34"/>
              </a:rPr>
              <a:t>ข้อเสีย  - </a:t>
            </a:r>
            <a:r>
              <a:rPr lang="th-TH" sz="4000" smtClean="0">
                <a:latin typeface="Angsana New" pitchFamily="18" charset="-34"/>
              </a:rPr>
              <a:t>อาจต้องใช้เวลามากขึ้น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13834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อุปสรรคของการติดต่อสื่อสาร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การกรองข้อมูลให้บิดเบือนไปจากข้อเท็จจริง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การเลือกรับรู้ข่าวสาร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อารมณ์ความรู้สึก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ได้รับข้อมูลข่าวสารมากเกินไป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การต่อต้าน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ความกดดันเรื่องเวลา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ปัญหาของภาษา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h-TH" smtClean="0">
                <a:latin typeface="Angsana New" pitchFamily="18" charset="-34"/>
              </a:rPr>
              <a:t>วัฒนธรรมประจำชาติ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th-TH" sz="2400" smtClean="0"/>
          </a:p>
        </p:txBody>
      </p:sp>
    </p:spTree>
    <p:extLst>
      <p:ext uri="{BB962C8B-B14F-4D97-AF65-F5344CB8AC3E}">
        <p14:creationId xmlns:p14="http://schemas.microsoft.com/office/powerpoint/2010/main" val="40199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วิธีการแก้ไขอุปสรรคจากการติดต่อสื่อสาร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การให้โอกาสผู้รับข่าวสารโต้ตอบ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การใช้ภาษาง่าย ๆ ทั้งการเขียนและพูด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ข่าวสารที่ส่งออกไปต้องชัดเจน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การตั้งใจรับฟัง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ระงับอารมณ์ความรู้สึก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h-TH" sz="4000" smtClean="0">
                <a:latin typeface="Angsana New" pitchFamily="18" charset="-34"/>
              </a:rPr>
              <a:t>สังเกตอากัปกิริยาของคู่สนทนา</a:t>
            </a:r>
          </a:p>
        </p:txBody>
      </p:sp>
    </p:spTree>
    <p:extLst>
      <p:ext uri="{BB962C8B-B14F-4D97-AF65-F5344CB8AC3E}">
        <p14:creationId xmlns:p14="http://schemas.microsoft.com/office/powerpoint/2010/main" val="2426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ขอขอบพระคุณ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/>
              <a:t>อ.ศิริวรรณ  สุขยิ่ง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7051" y="620713"/>
            <a:ext cx="10464800" cy="2057400"/>
          </a:xfrm>
        </p:spPr>
        <p:txBody>
          <a:bodyPr anchorCtr="0">
            <a:normAutofit/>
          </a:bodyPr>
          <a:lstStyle/>
          <a:p>
            <a:pPr eaLnBrk="1" hangingPunct="1">
              <a:defRPr/>
            </a:pPr>
            <a:r>
              <a:rPr lang="th-TH" sz="4000" b="0" smtClean="0"/>
              <a:t>	</a:t>
            </a:r>
            <a:r>
              <a:rPr lang="en-US" sz="4000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John Schermerhorn  </a:t>
            </a:r>
            <a:r>
              <a:rPr lang="th-TH" sz="4000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กล่าวว่า   การสื่อสารด้วยการเขียนจะได้รับประโยชน์สูงสุดเมื่อนำไปประยุกต์ใช้ในลักษณะดังนี้</a:t>
            </a: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1B7D69B-5BD4-4A8D-8331-BD174ACCD7EF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4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17600" y="3048000"/>
            <a:ext cx="100584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th-TH" sz="4400" b="1">
                <a:solidFill>
                  <a:srgbClr val="993366"/>
                </a:solidFill>
                <a:latin typeface="Angsana New" pitchFamily="18" charset="-34"/>
              </a:rPr>
              <a:t>  </a:t>
            </a:r>
            <a:r>
              <a:rPr lang="th-TH" sz="4400" b="1">
                <a:latin typeface="Angsana New" pitchFamily="18" charset="-34"/>
              </a:rPr>
              <a:t>การส่งข่าวสารข้อมูลเพื่อนำไปปฏิบัติในอนาคต</a:t>
            </a:r>
            <a:endParaRPr lang="en-US" sz="4400" b="1">
              <a:latin typeface="Angsana New" pitchFamily="18" charset="-34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400" b="1">
                <a:latin typeface="Angsana New" pitchFamily="18" charset="-34"/>
              </a:rPr>
              <a:t>  </a:t>
            </a:r>
            <a:r>
              <a:rPr lang="th-TH" sz="4400" b="1">
                <a:latin typeface="Angsana New" pitchFamily="18" charset="-34"/>
              </a:rPr>
              <a:t>การเผยแพร่ข่าวสาร</a:t>
            </a:r>
            <a:endParaRPr lang="en-US" sz="4400" b="1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46987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2668DD3-79ED-4DED-B775-10C4CA38FAC5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5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14917" y="1125539"/>
            <a:ext cx="10261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	</a:t>
            </a:r>
            <a:r>
              <a:rPr lang="th-TH" sz="4600" b="1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2</a:t>
            </a:r>
            <a:r>
              <a:rPr lang="th-TH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.   การสื่อสารด้วยการพูด                     (</a:t>
            </a:r>
            <a:r>
              <a:rPr lang="en-US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Oral Communication)</a:t>
            </a:r>
            <a:r>
              <a:rPr lang="en-US" sz="4400">
                <a:latin typeface="Angsana New" pitchFamily="18" charset="-34"/>
              </a:rPr>
              <a:t>    </a:t>
            </a:r>
            <a:r>
              <a:rPr lang="th-TH" sz="4400">
                <a:latin typeface="Angsana New" pitchFamily="18" charset="-34"/>
              </a:rPr>
              <a:t>     พบมากที่สุดและทุกหนแห่งในองค์การ   เป็นการสนทนาระหว่างการทำงาน    กลุ่มงาน    การกล่าวนำเสนอ   และสุนทรพจน์   การสื่อสารลักษณะนี้   ผู้ฟังก็บทบาทสำคัญ  ในการแลกเปลี่ยนข่าวสารกัน	</a:t>
            </a:r>
            <a:r>
              <a:rPr lang="th-TH" sz="4400" b="1">
                <a:latin typeface="Angsana New" pitchFamily="18" charset="-34"/>
              </a:rPr>
              <a:t>      	</a:t>
            </a:r>
          </a:p>
        </p:txBody>
      </p:sp>
    </p:spTree>
    <p:extLst>
      <p:ext uri="{BB962C8B-B14F-4D97-AF65-F5344CB8AC3E}">
        <p14:creationId xmlns:p14="http://schemas.microsoft.com/office/powerpoint/2010/main" val="3685195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13406D2-0EB6-4A71-ADDB-7380D2B05DC9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6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17600" y="609601"/>
            <a:ext cx="102616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sz="4400" b="1">
                <a:solidFill>
                  <a:srgbClr val="00FF00"/>
                </a:solidFill>
                <a:latin typeface="Angsana New" pitchFamily="18" charset="-34"/>
              </a:rPr>
              <a:t>	</a:t>
            </a:r>
            <a:r>
              <a:rPr lang="en-US" sz="4400">
                <a:latin typeface="Angsana New" pitchFamily="18" charset="-34"/>
              </a:rPr>
              <a:t>John Schermerhorn</a:t>
            </a:r>
            <a:r>
              <a:rPr lang="th-TH" sz="4400">
                <a:latin typeface="Angsana New" pitchFamily="18" charset="-34"/>
              </a:rPr>
              <a:t>	เห็นว่า   การสื่อสารด้วยคำพูดจะนำไปประยุกต์ใช้ให้เกิดประโยชน์    สูงสุด  คือ</a:t>
            </a:r>
          </a:p>
          <a:p>
            <a:pPr>
              <a:spcBef>
                <a:spcPct val="50000"/>
              </a:spcBef>
            </a:pPr>
            <a:r>
              <a:rPr lang="th-TH" sz="4400">
                <a:latin typeface="Angsana New" pitchFamily="18" charset="-34"/>
              </a:rPr>
              <a:t>	2.1   การทำงานของบุคลากรเริ่มขาดประสิทธิภาพ							2.2   ต้องการแก้ปัญหาข้อโต้แย้งระหว่างบุคลากร</a:t>
            </a:r>
          </a:p>
        </p:txBody>
      </p:sp>
    </p:spTree>
    <p:extLst>
      <p:ext uri="{BB962C8B-B14F-4D97-AF65-F5344CB8AC3E}">
        <p14:creationId xmlns:p14="http://schemas.microsoft.com/office/powerpoint/2010/main" val="3633949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23F9C66-AFA5-49DA-929E-0AAFB13EFA73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7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14917" y="1557338"/>
            <a:ext cx="102616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4400" b="1">
                <a:latin typeface="Angsana New" pitchFamily="18" charset="-34"/>
              </a:rPr>
              <a:t>	</a:t>
            </a:r>
            <a:r>
              <a:rPr lang="th-TH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3.   การสื่อสารด้วยสัญลักษณ์  (</a:t>
            </a:r>
            <a:r>
              <a:rPr lang="en-US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Nonverbal Communication)</a:t>
            </a:r>
            <a:r>
              <a:rPr lang="en-US" sz="4400">
                <a:latin typeface="Angsana New" pitchFamily="18" charset="-34"/>
              </a:rPr>
              <a:t>   </a:t>
            </a:r>
            <a:r>
              <a:rPr lang="th-TH" sz="4400">
                <a:latin typeface="Angsana New" pitchFamily="18" charset="-34"/>
              </a:rPr>
              <a:t>เป็นการสื่อสารที่แสดงออก ของร่างกาย  เช่น  สีหน้า ภาษากาย สภาพแวดล้อม  (ขนาดของห้อง  โต๊ะทำงาน  การตกแต่งเหล่านี้แสดงให้เห็นถึงอำนาจหน้าที่)</a:t>
            </a:r>
          </a:p>
        </p:txBody>
      </p:sp>
    </p:spTree>
    <p:extLst>
      <p:ext uri="{BB962C8B-B14F-4D97-AF65-F5344CB8AC3E}">
        <p14:creationId xmlns:p14="http://schemas.microsoft.com/office/powerpoint/2010/main" val="1126822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 noGrp="1"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D494C50-5C2C-47C4-9BC6-17806BE5A102}" type="slidenum">
              <a:rPr lang="en-US" sz="1200" b="1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>
                <a:defRPr/>
              </a:pPr>
              <a:t>8</a:t>
            </a:fld>
            <a:endParaRPr lang="en-US" sz="1200" b="1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29026" name="Text Box 1026"/>
          <p:cNvSpPr txBox="1">
            <a:spLocks noChangeArrowheads="1"/>
          </p:cNvSpPr>
          <p:nvPr/>
        </p:nvSpPr>
        <p:spPr bwMode="auto">
          <a:xfrm>
            <a:off x="814917" y="347664"/>
            <a:ext cx="102616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4400" b="1">
                <a:latin typeface="Angsana New" pitchFamily="18" charset="-34"/>
              </a:rPr>
              <a:t>	</a:t>
            </a:r>
            <a:r>
              <a:rPr lang="th-TH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4.   การสื่อสารด้วย อีเลคโทรนิค เป็นการสื่อสารผ่านสื่ออีเลคโทรนิค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th-TH" sz="46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	</a:t>
            </a: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- คอมพิวเตอร์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	- </a:t>
            </a: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teleconferencing </a:t>
            </a: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สามารถติดต่อกันได้โดยอยู่กันคนละท้องถิ่น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1. </a:t>
            </a: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Audio</a:t>
            </a: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 </a:t>
            </a: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conferencing </a:t>
            </a: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โดยใช้สายโทรศัพท์</a:t>
            </a:r>
            <a:endParaRPr lang="en-US" sz="400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2. Video conferencing </a:t>
            </a:r>
            <a:r>
              <a:rPr lang="th-TH" sz="4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สามารถเห็นภาพ อีกฝ่ายผ่านทีวี</a:t>
            </a:r>
            <a:endParaRPr lang="th-TH" sz="40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9573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b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การสื่อสารระหว่างบุคคล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th-TH" sz="4000" smtClean="0">
                <a:latin typeface="Angsana New" pitchFamily="18" charset="-34"/>
              </a:rPr>
              <a:t>การเผชิญหน้า                * โทรศัพท์</a:t>
            </a:r>
          </a:p>
          <a:p>
            <a:pPr eaLnBrk="1" hangingPunct="1">
              <a:defRPr/>
            </a:pPr>
            <a:r>
              <a:rPr lang="th-TH" sz="4000" smtClean="0">
                <a:latin typeface="Angsana New" pitchFamily="18" charset="-34"/>
              </a:rPr>
              <a:t>ประชุมกลุ่ม		*  การนำเสนอ</a:t>
            </a:r>
          </a:p>
          <a:p>
            <a:pPr eaLnBrk="1" hangingPunct="1">
              <a:defRPr/>
            </a:pPr>
            <a:r>
              <a:rPr lang="th-TH" sz="4000" smtClean="0">
                <a:latin typeface="Angsana New" pitchFamily="18" charset="-34"/>
              </a:rPr>
              <a:t>บันทึกข้อความ		*  โทรสาร</a:t>
            </a:r>
          </a:p>
          <a:p>
            <a:pPr eaLnBrk="1" hangingPunct="1">
              <a:defRPr/>
            </a:pPr>
            <a:r>
              <a:rPr lang="th-TH" sz="4000" smtClean="0">
                <a:latin typeface="Angsana New" pitchFamily="18" charset="-34"/>
              </a:rPr>
              <a:t>จุลสาร			*  จดหมายอิเล็กทรอนิกส์</a:t>
            </a:r>
          </a:p>
          <a:p>
            <a:pPr eaLnBrk="1" hangingPunct="1">
              <a:defRPr/>
            </a:pPr>
            <a:r>
              <a:rPr lang="th-TH" sz="4000" smtClean="0">
                <a:latin typeface="Angsana New" pitchFamily="18" charset="-34"/>
              </a:rPr>
              <a:t>การประชุมทางไกลผ่านระบบวิดิทัศน์ </a:t>
            </a:r>
          </a:p>
          <a:p>
            <a:pPr eaLnBrk="1" hangingPunct="1">
              <a:buFontTx/>
              <a:buNone/>
              <a:defRPr/>
            </a:pPr>
            <a:r>
              <a:rPr lang="th-TH" sz="4000" smtClean="0">
                <a:latin typeface="Angsana New" pitchFamily="18" charset="-34"/>
              </a:rPr>
              <a:t>   (</a:t>
            </a:r>
            <a:r>
              <a:rPr lang="en-US" sz="4000" smtClean="0">
                <a:latin typeface="Angsana New" pitchFamily="18" charset="-34"/>
              </a:rPr>
              <a:t>Video Conference</a:t>
            </a:r>
            <a:r>
              <a:rPr lang="th-TH" sz="4000" smtClean="0">
                <a:latin typeface="Angsana New" pitchFamily="18" charset="-34"/>
              </a:rPr>
              <a:t>)</a:t>
            </a:r>
          </a:p>
          <a:p>
            <a:pPr eaLnBrk="1" hangingPunct="1">
              <a:defRPr/>
            </a:pPr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9051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842</TotalTime>
  <Words>941</Words>
  <Application>Microsoft Office PowerPoint</Application>
  <PresentationFormat>Custom</PresentationFormat>
  <Paragraphs>171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Celestial</vt:lpstr>
      <vt:lpstr>หลักนิเทศศาสตร์</vt:lpstr>
      <vt:lpstr>ความหมายการติดต่อสื่อสาร</vt:lpstr>
      <vt:lpstr>วิธีการสื่อสาร</vt:lpstr>
      <vt:lpstr> John Schermerhorn  กล่าวว่า   การสื่อสารด้วยการเขียนจะได้รับประโยชน์สูงสุดเมื่อนำไปประยุกต์ใช้ในลักษณะดังนี้</vt:lpstr>
      <vt:lpstr>PowerPoint Presentation</vt:lpstr>
      <vt:lpstr>PowerPoint Presentation</vt:lpstr>
      <vt:lpstr>PowerPoint Presentation</vt:lpstr>
      <vt:lpstr>PowerPoint Presentation</vt:lpstr>
      <vt:lpstr>การสื่อสารระหว่างบุคคล</vt:lpstr>
      <vt:lpstr>วัตถุประสงค์ของการสื่อสาร</vt:lpstr>
      <vt:lpstr>ความสำคัญของการสื่อสารภายในองค์การ</vt:lpstr>
      <vt:lpstr>PowerPoint Presentation</vt:lpstr>
      <vt:lpstr>กระบวนการสื่อสารภายในองค์กร</vt:lpstr>
      <vt:lpstr>การติดต่อสื่อสารขององค์การ มีอยู่ 4 ทิศทาง คือ</vt:lpstr>
      <vt:lpstr> การไหลของข่าวสารภายในองค์กร Communication Flow in Organization </vt:lpstr>
      <vt:lpstr> การไหลของข่าวสารภายในองค์กร Communication Flow in Organization </vt:lpstr>
      <vt:lpstr>การไหลของข่าวสารภายในองค์กร Communication Flow in Organization</vt:lpstr>
      <vt:lpstr>   ทิศทางของการติดต่อสื่อสารขององค์การ</vt:lpstr>
      <vt:lpstr>เครือข่ายการสื่อสาร Communication   Network</vt:lpstr>
      <vt:lpstr>เครือข่ายการสื่อสาร Communication   Network</vt:lpstr>
      <vt:lpstr>รูปแบบของเครือข่ายการสื่อสารภายในองค์กร (5 รูปแบบ)</vt:lpstr>
      <vt:lpstr>PowerPoint Presentation</vt:lpstr>
      <vt:lpstr>รูปแบบของเครือข่ายการสื่อสารภายในองค์กร</vt:lpstr>
      <vt:lpstr>2. แบบวงล้อ</vt:lpstr>
      <vt:lpstr>รูปแบบของเครือข่ายการสื่อสารภายในองค์กร</vt:lpstr>
      <vt:lpstr>3. แบบลูกโซ่</vt:lpstr>
      <vt:lpstr>รูปแบบของเครือข่ายการสื่อสารภายในองค์กร</vt:lpstr>
      <vt:lpstr>4. แบบตัวอักษร Y</vt:lpstr>
      <vt:lpstr>รูปแบบของเครือข่ายการสื่อสารภายในองค์กร</vt:lpstr>
      <vt:lpstr>5. แบบ The Star</vt:lpstr>
      <vt:lpstr>อุปสรรคของการติดต่อสื่อสาร</vt:lpstr>
      <vt:lpstr>วิธีการแก้ไขอุปสรรคจากการติดต่อสื่อสาร</vt:lpstr>
      <vt:lpstr>ขอขอบพระคุณ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66</cp:revision>
  <dcterms:created xsi:type="dcterms:W3CDTF">2017-08-01T10:39:37Z</dcterms:created>
  <dcterms:modified xsi:type="dcterms:W3CDTF">2017-08-26T08:15:09Z</dcterms:modified>
</cp:coreProperties>
</file>