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5"/>
  </p:notesMasterIdLst>
  <p:sldIdLst>
    <p:sldId id="291" r:id="rId2"/>
    <p:sldId id="340" r:id="rId3"/>
    <p:sldId id="294" r:id="rId4"/>
    <p:sldId id="296" r:id="rId5"/>
    <p:sldId id="319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20" r:id="rId16"/>
    <p:sldId id="306" r:id="rId17"/>
    <p:sldId id="322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23" r:id="rId26"/>
    <p:sldId id="314" r:id="rId27"/>
    <p:sldId id="315" r:id="rId28"/>
    <p:sldId id="324" r:id="rId29"/>
    <p:sldId id="292" r:id="rId30"/>
    <p:sldId id="339" r:id="rId31"/>
    <p:sldId id="336" r:id="rId32"/>
    <p:sldId id="337" r:id="rId33"/>
    <p:sldId id="318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FC05-85CD-4B5C-8D09-40CA8542EDF3}" type="datetimeFigureOut">
              <a:rPr lang="th-TH" smtClean="0"/>
              <a:t>01/02/65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65F97-2EC8-4710-B8A1-D7D4AF660A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842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65F97-2EC8-4710-B8A1-D7D4AF660AEE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397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01/02/65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01/02/65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01/02/65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01/02/65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01/02/65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01/02/65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01/02/65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01/02/65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62A6-D205-42D3-87D9-B83CACC8C62D}" type="datetimeFigureOut">
              <a:rPr lang="th-TH" smtClean="0"/>
              <a:t>01/02/65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06262A6-D205-42D3-87D9-B83CACC8C62D}" type="datetimeFigureOut">
              <a:rPr lang="th-TH" smtClean="0"/>
              <a:t>01/02/65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01/02/65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01/02/65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952500"/>
            <a:ext cx="8077200" cy="1470025"/>
          </a:xfrm>
        </p:spPr>
        <p:txBody>
          <a:bodyPr>
            <a:normAutofit/>
          </a:bodyPr>
          <a:lstStyle/>
          <a:p>
            <a:r>
              <a:rPr lang="th-TH" sz="3200" dirty="0">
                <a:effectLst/>
              </a:rPr>
              <a:t>รหัสวิชา </a:t>
            </a:r>
            <a:r>
              <a:rPr lang="en-US" sz="3200" dirty="0">
                <a:effectLst/>
              </a:rPr>
              <a:t>AIM3304 </a:t>
            </a:r>
            <a:r>
              <a:rPr lang="th-TH" sz="3200" dirty="0" smtClean="0">
                <a:effectLst/>
              </a:rPr>
              <a:t/>
            </a:r>
            <a:br>
              <a:rPr lang="th-TH" sz="3200" dirty="0" smtClean="0">
                <a:effectLst/>
              </a:rPr>
            </a:br>
            <a:r>
              <a:rPr lang="th-TH" sz="3200" dirty="0" smtClean="0">
                <a:effectLst/>
              </a:rPr>
              <a:t>รายวิชา </a:t>
            </a:r>
            <a:r>
              <a:rPr lang="th-TH" sz="3200" dirty="0">
                <a:effectLst/>
              </a:rPr>
              <a:t>ธุรกิจงานสื่อสารการตลาด </a:t>
            </a:r>
            <a:r>
              <a:rPr lang="en-US" sz="3200" dirty="0">
                <a:effectLst/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9727" y="5877272"/>
            <a:ext cx="6400800" cy="980728"/>
          </a:xfrm>
        </p:spPr>
        <p:txBody>
          <a:bodyPr>
            <a:normAutofit fontScale="77500" lnSpcReduction="20000"/>
          </a:bodyPr>
          <a:lstStyle/>
          <a:p>
            <a:r>
              <a:rPr lang="th-TH" b="1" dirty="0" smtClean="0">
                <a:solidFill>
                  <a:schemeClr val="tx1"/>
                </a:solidFill>
              </a:rPr>
              <a:t>อ. อิสรี ไพเราะ(อ.ต๊ะ)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MB. </a:t>
            </a:r>
            <a:r>
              <a:rPr lang="en-US" b="1" smtClean="0">
                <a:solidFill>
                  <a:schemeClr val="tx1"/>
                </a:solidFill>
              </a:rPr>
              <a:t>0863583508</a:t>
            </a:r>
            <a:endParaRPr lang="en-US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743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Week  3-4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00" y="4648200"/>
            <a:ext cx="3941740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647591"/>
            <a:ext cx="5181600" cy="26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2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68500"/>
            <a:ext cx="7620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764704"/>
            <a:ext cx="1752600" cy="1786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003" y="687415"/>
            <a:ext cx="1371600" cy="1661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349229"/>
            <a:ext cx="1275840" cy="1484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982" y="2924944"/>
            <a:ext cx="1993500" cy="1115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488" y="2757589"/>
            <a:ext cx="1156230" cy="1075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8460" y="4365104"/>
            <a:ext cx="769996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4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แสดงให้เห็นถึงตราสินค้าที่มีส่วนประกอบของชื่อตราสินค้า </a:t>
            </a:r>
            <a: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Brand </a:t>
            </a:r>
            <a:r>
              <a:rPr lang="en-US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Name), 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เครื่องหมายตรา </a:t>
            </a:r>
            <a: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Brand </a:t>
            </a:r>
            <a:r>
              <a:rPr lang="en-US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Mark), 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โลโก้ </a:t>
            </a:r>
            <a: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</a:t>
            </a:r>
            <a:r>
              <a:rPr lang="en-US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Logo) 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ซึ่งล้วนสะท้อนให้เห็นถึงบุคลิกตราสินค้า </a:t>
            </a:r>
            <a: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Brand </a:t>
            </a:r>
            <a:r>
              <a:rPr lang="en-US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Personality), 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ตำแหน่งตราสินค้า </a:t>
            </a:r>
            <a: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Brand </a:t>
            </a:r>
            <a:r>
              <a:rPr lang="en-US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Positioning) , 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ภาพลักษณ์ตราสินค้า </a:t>
            </a:r>
            <a: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</a:t>
            </a:r>
            <a:r>
              <a:rPr lang="en-US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Brand Image) 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อันเป็นผลเกี่ยวเนื่องต่อทัศนคติต่อตราสินค้า </a:t>
            </a:r>
            <a: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Brand </a:t>
            </a:r>
            <a:r>
              <a:rPr lang="en-US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Attitude) 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และปรากฏเป็นคุณค่าตราสินค้า </a:t>
            </a:r>
            <a: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Brand </a:t>
            </a:r>
            <a:r>
              <a:rPr lang="en-US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Value) 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ในความคิดของผู้บริโภค 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67346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/>
              <a:t>วิทวัส ชัยปาณี </a:t>
            </a:r>
            <a:r>
              <a:rPr lang="th-TH" dirty="0" smtClean="0"/>
              <a:t>(2550</a:t>
            </a:r>
            <a:r>
              <a:rPr lang="th-TH" dirty="0"/>
              <a:t>) นายกสมาคมโฆษณาแห่งประเทศไทย ได้สรุปและขยายความเพิ่มเติมในบทความ ซูเปอร์เออีกับความรู้เรื่องแบรนด์ ว่า </a:t>
            </a:r>
          </a:p>
          <a:p>
            <a:r>
              <a:rPr lang="en-US" dirty="0"/>
              <a:t>• Attributes </a:t>
            </a:r>
            <a:r>
              <a:rPr lang="th-TH" dirty="0"/>
              <a:t>คือ รูปร่างหน้าตา และรูปลักษณ์ภายนอกผู้บริโภคสัมผัสจดจำตราสินค้านั้นได้ เช่น โลโก้ ชื่อ สีสัน รูปร่างของบรรจุภัณฑ์ รสชาติ กลิ่น พื้นผิว เสียงเพลงโฆษณา เป็นต้น </a:t>
            </a:r>
          </a:p>
          <a:p>
            <a:r>
              <a:rPr lang="en-US" dirty="0"/>
              <a:t>• Benefit </a:t>
            </a:r>
            <a:r>
              <a:rPr lang="th-TH" dirty="0"/>
              <a:t>คือ คุณประโยชน์ที่จับต้องได้ของผลิตภัณฑ์หรือบริการในความรู้สึกของผู้บริโภค เช่น รสชาติอร่อย สระผมแล้วไม่มีรังแค ซักผ้าแล้วขาว บริการรวดเร็วทันใจ เป็นต้น </a:t>
            </a:r>
          </a:p>
          <a:p>
            <a:r>
              <a:rPr lang="en-US" dirty="0"/>
              <a:t>• Values </a:t>
            </a:r>
            <a:r>
              <a:rPr lang="th-TH" dirty="0"/>
              <a:t>คือ คุณค่าที่อาจจะจับต้องไม่ได้โดยตรง แต่ผู้บริโภคมีความรู้สึกกับตราสินค้านั้นได้ เช่น ความรู้สึกน่าเชื่อถือ มั่นใจที่จะใช้ คุ้นเคยเพราะอยู่มานานหรือความทันสมัย เป็นต้น </a:t>
            </a:r>
          </a:p>
          <a:p>
            <a:r>
              <a:rPr lang="en-US" dirty="0"/>
              <a:t>• Personality </a:t>
            </a:r>
            <a:r>
              <a:rPr lang="th-TH" dirty="0"/>
              <a:t>คือ บุคลิกภาพที่ให้กับผู้ใช้ตราสินค้านั้น และคิดว่าผู้อื่นจะมองดูตนเองแบบนั้น เช่น ดูเป็นวัยรุ่น เป็นคนฉลาดซื้อ เป็นแม่บ้านสมัยใหม่ เป็นชายแท้มาดแมน เป็นต้น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1648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วัตถุประสงค์ของบริษัท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</a:t>
            </a:r>
            <a:r>
              <a:rPr lang="th-TH" dirty="0"/>
              <a:t>โครงการจัดตั้งศูนย์การสร้างสรรค์เสื้อผ้าเครื่องแต่งกายสำหรับสตรี</a:t>
            </a:r>
            <a:r>
              <a:rPr lang="en-US" dirty="0"/>
              <a:t>” </a:t>
            </a:r>
            <a:r>
              <a:rPr lang="th-TH" dirty="0"/>
              <a:t>เป็นบริษัทที่ดำเนินการประกอบธุรกิจภายใต้ชื่อบริษัท เทรนด์สร้างสรรค์ จำกัด ที่มุ่งเน้นในการผลิตสินค้าและบริการ ที่สร้างสรรค์ให้ลูกค้าได้นำเสนอการสวมใส่เสื้อผ้าเครื่องแต่งกาย อย่างมีเอกลักษณ์ อันเป็นการนำเสนอสินค้าที่เป็นทางเลือกใหม่ให้กับผู้บริโภคกลุ่มเป้าหมายหลัก ซึ่งเป็นสุภาพสตรีที่มีอายุระหว่าง </a:t>
            </a:r>
            <a:r>
              <a:rPr lang="en-US" dirty="0"/>
              <a:t>20 – 40 </a:t>
            </a:r>
            <a:r>
              <a:rPr lang="th-TH" dirty="0"/>
              <a:t>ปี โดยเน้นการบริหารจัดการศูนย์ฯ ด้วยความสร้างสรรค์เป็นหลัก และคำนึงถึงความต้องการของผู้บริโภค เพื่อที่ทางศูนย์จะได้นำเสนอสินค้าและบริการที่สามารถตอบสนองความต้องการของลูกค้ากลุ่มเป้าหมายได้อย่างสม่ำเสมอ และนอกจากนี้บริษัทฯ ยังได้ดำเนินการจัดกิจกรรมเพื่อส่งเสริมการตลาดของศูนย์ฯ เพื่อสร้างกลุ่มวัฒนธรรมของสุภาพสตรีที่มาใช้บริการในศูนย์ฯ </a:t>
            </a:r>
            <a:r>
              <a:rPr lang="en-US" dirty="0" smtClean="0"/>
              <a:t>(Community</a:t>
            </a:r>
            <a:r>
              <a:rPr lang="en-US" dirty="0"/>
              <a:t>)</a:t>
            </a:r>
            <a:r>
              <a:rPr lang="th-TH" dirty="0"/>
              <a:t> ให้เป็นสังคมแห่งการการสร้างสรรค์เสื้อผ้าเครื่องแต่งกายที่มีเอกลักษณ์บ่งบอกถึงความเป็นตัวตน อันมีรายละเอียดสินค้าและบริการของศูนย์ฯ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9854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000" y="1844824"/>
            <a:ext cx="8229600" cy="4525963"/>
          </a:xfrm>
        </p:spPr>
        <p:txBody>
          <a:bodyPr/>
          <a:lstStyle/>
          <a:p>
            <a:r>
              <a:rPr lang="en-US" dirty="0"/>
              <a:t>1.</a:t>
            </a:r>
            <a:r>
              <a:rPr lang="th-TH" dirty="0"/>
              <a:t> ธุรกิจที่ </a:t>
            </a:r>
            <a:r>
              <a:rPr lang="en-US" dirty="0"/>
              <a:t>1</a:t>
            </a:r>
          </a:p>
          <a:p>
            <a:r>
              <a:rPr lang="en-US" dirty="0"/>
              <a:t>2.</a:t>
            </a:r>
            <a:r>
              <a:rPr lang="th-TH" dirty="0"/>
              <a:t> ธุรกิจที่ </a:t>
            </a:r>
            <a:r>
              <a:rPr lang="en-US" dirty="0"/>
              <a:t>2</a:t>
            </a:r>
          </a:p>
          <a:p>
            <a:r>
              <a:rPr lang="en-US" dirty="0"/>
              <a:t>3. </a:t>
            </a:r>
            <a:r>
              <a:rPr lang="th-TH" dirty="0"/>
              <a:t>ธุรกิจที่ </a:t>
            </a:r>
            <a:r>
              <a:rPr lang="en-US" dirty="0"/>
              <a:t>3</a:t>
            </a:r>
          </a:p>
          <a:p>
            <a:r>
              <a:rPr lang="en-US" dirty="0"/>
              <a:t>4. </a:t>
            </a:r>
            <a:r>
              <a:rPr lang="th-TH" dirty="0"/>
              <a:t>เพื่อรางวัล</a:t>
            </a:r>
          </a:p>
          <a:p>
            <a:r>
              <a:rPr lang="en-US" dirty="0"/>
              <a:t>5. </a:t>
            </a:r>
            <a:r>
              <a:rPr lang="th-TH" dirty="0"/>
              <a:t>เพื่อเพิ่มขยายสินค้า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วัตถุประสงค์ของ</a:t>
            </a:r>
            <a:r>
              <a:rPr lang="th-TH" dirty="0" smtClean="0"/>
              <a:t>บริษัท</a:t>
            </a:r>
            <a:br>
              <a:rPr lang="th-TH" dirty="0" smtClean="0"/>
            </a:br>
            <a:r>
              <a:rPr lang="th-TH" sz="4400" dirty="0" smtClean="0">
                <a:solidFill>
                  <a:srgbClr val="FF0000"/>
                </a:solidFill>
              </a:rPr>
              <a:t>ตาม</a:t>
            </a:r>
            <a:r>
              <a:rPr lang="th-TH" sz="4400" dirty="0">
                <a:solidFill>
                  <a:srgbClr val="FF0000"/>
                </a:solidFill>
              </a:rPr>
              <a:t>สินค้าแต่ละไลน์  </a:t>
            </a:r>
            <a:r>
              <a:rPr lang="en-US" sz="4400" dirty="0">
                <a:solidFill>
                  <a:srgbClr val="FF0000"/>
                </a:solidFill>
              </a:rPr>
              <a:t>(Business Unit)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4" name="AutoShape 2" descr="มุมถนน, ตกแต่งหน้าต่าง, ตกแต่งมันไว้เฉยๆซะอี, หัวใจ, วันวาเลนไทน์, งานแต่งงาน ไอคอ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9309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5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ภาพลักษณ์ของบริษัท</a:t>
            </a:r>
            <a:endParaRPr lang="en-US" dirty="0"/>
          </a:p>
          <a:p>
            <a:r>
              <a:rPr lang="th-TH" dirty="0"/>
              <a:t>เป็นผู้นำในการจำหน่ายสินค้าและบริการแนวแฟชั่นสร้างสรรค์ ที่เน้นให้ลูกค้ากลุ่มเป้าหมายได้นำเสนอการสวมใส่เสื้อผ้าเครื่องแต่งกาย ซึ่งบ่งบอกความเป็นเอกลักษณ์สาหรับกลุ่มสุภาพสตรีโดยเฉพาะ โดยมุ่งเน้นการให้ความสำคัญกับภาพลักษณ์ของลูกค้าผู้มาใช้บริการ ในการสวมใส่เสื้อผ้าที่เข้ากับยุคสมัยและมีเอกลักษณ์เฉพาะตน อันตอบสนองไลฟ์สไตล์ของกลุ่มเป้าหมายที่เป็นคนรักการแต่งกายอย่างสร้างสรรค์</a:t>
            </a:r>
            <a:endParaRPr lang="en-US" dirty="0"/>
          </a:p>
          <a:p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40979"/>
            <a:ext cx="2798440" cy="27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7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r>
              <a:rPr lang="en-US" dirty="0" smtClean="0"/>
              <a:t>1.</a:t>
            </a:r>
            <a:r>
              <a:rPr lang="th-TH" dirty="0" smtClean="0"/>
              <a:t> ธุรกิจที่ </a:t>
            </a:r>
            <a:r>
              <a:rPr lang="en-US" dirty="0" smtClean="0"/>
              <a:t>1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 smtClean="0"/>
              <a:t>.</a:t>
            </a:r>
            <a:r>
              <a:rPr lang="th-TH" dirty="0"/>
              <a:t> ธุรกิจที่ </a:t>
            </a:r>
            <a:r>
              <a:rPr lang="en-US" dirty="0" smtClean="0"/>
              <a:t>2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th-TH" dirty="0"/>
              <a:t>ธุรกิจที่ </a:t>
            </a:r>
            <a:r>
              <a:rPr lang="en-US" dirty="0"/>
              <a:t>3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th-TH" dirty="0" smtClean="0"/>
              <a:t>เพื่อ</a:t>
            </a:r>
            <a:r>
              <a:rPr lang="th-TH" dirty="0" smtClean="0"/>
              <a:t>รางวัล</a:t>
            </a:r>
          </a:p>
          <a:p>
            <a:r>
              <a:rPr lang="en-US" dirty="0" smtClean="0"/>
              <a:t>5. </a:t>
            </a:r>
            <a:r>
              <a:rPr lang="th-TH" dirty="0" smtClean="0"/>
              <a:t>เพื่อ</a:t>
            </a:r>
            <a:r>
              <a:rPr lang="th-TH" dirty="0" smtClean="0"/>
              <a:t>เพิ่มขยายสินค้า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ภาพลักษณ์ของ</a:t>
            </a:r>
            <a:r>
              <a:rPr lang="th-TH" dirty="0" smtClean="0"/>
              <a:t>บริษัทของบริษัท</a:t>
            </a:r>
            <a:br>
              <a:rPr lang="th-TH" dirty="0" smtClean="0"/>
            </a:br>
            <a:r>
              <a:rPr lang="th-TH" sz="4400" dirty="0" smtClean="0">
                <a:solidFill>
                  <a:srgbClr val="FF0000"/>
                </a:solidFill>
              </a:rPr>
              <a:t>ตาม</a:t>
            </a:r>
            <a:r>
              <a:rPr lang="th-TH" sz="4400" dirty="0">
                <a:solidFill>
                  <a:srgbClr val="FF0000"/>
                </a:solidFill>
              </a:rPr>
              <a:t>สินค้าแต่ละไลน์  </a:t>
            </a:r>
            <a:r>
              <a:rPr lang="en-US" sz="4400" dirty="0">
                <a:solidFill>
                  <a:srgbClr val="FF0000"/>
                </a:solidFill>
              </a:rPr>
              <a:t>(Business Unit)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21088"/>
            <a:ext cx="3121152" cy="19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68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วิสัยทัศน์</a:t>
            </a:r>
            <a:r>
              <a:rPr lang="en-US" b="1" dirty="0"/>
              <a:t> (Vision)</a:t>
            </a:r>
            <a:endParaRPr lang="en-US" dirty="0"/>
          </a:p>
          <a:p>
            <a:r>
              <a:rPr lang="th-TH" dirty="0"/>
              <a:t>บริษัทแห่งนี้จัดตั้งขึ้นมาเพื่อสร้างสินค้าคุณภาพเพื่อสุภาพสตรี โดยมุ่งเน้นการสร้างสรรค์ที่เป็นหัวใจสำคัญของการสวมใส่เสื้อผ้าเครื่องแต่งกายอย่างมีเอกลักษณ์ของสุภาพสตรี</a:t>
            </a:r>
            <a:endParaRPr lang="en-US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89040"/>
            <a:ext cx="2366087" cy="23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93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440013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th-TH" b="1" dirty="0"/>
              <a:t>พันธกิจ</a:t>
            </a:r>
            <a:r>
              <a:rPr lang="en-US" b="1" dirty="0"/>
              <a:t> (Mission)</a:t>
            </a:r>
            <a:endParaRPr lang="en-US" dirty="0"/>
          </a:p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th-TH" dirty="0"/>
              <a:t>บริษัท เทรนด์สร้างสรรค์ จำกัด จะดำเนินการทางธุรกิจที่เน้นถึงความต้องการของลูกค้ากลุ่มเป้าหมายเป็นสำคัญ </a:t>
            </a:r>
            <a:endParaRPr lang="en-US" dirty="0"/>
          </a:p>
          <a:p>
            <a:r>
              <a:rPr lang="en-US" dirty="0"/>
              <a:t>2. </a:t>
            </a:r>
            <a:r>
              <a:rPr lang="th-TH" dirty="0"/>
              <a:t>บริษัท เทรนด์สร้างสรรค์ จำกัด จะนำเสนอสินค้าและบริการ ที่เป็นการสร้างสรรค์ให้ลูกค้าได้นำเสนอการสวมใส่เสื้อผ้าเครื่องแต่งกาย อย่างมีเอกลักษณ์</a:t>
            </a:r>
            <a:endParaRPr lang="en-US" dirty="0"/>
          </a:p>
          <a:p>
            <a:r>
              <a:rPr lang="en-US" dirty="0"/>
              <a:t>3. </a:t>
            </a:r>
            <a:r>
              <a:rPr lang="th-TH" dirty="0"/>
              <a:t>บริษัท เทรนด์สร้างสรรค์ จำกัด จะดำเนินการวิเคราะห์คู่แข่งทางการตลาดอย่างสม่ำเสมอ เพื่อนำข้อมูลที่ได้มาปรับปรุง พัฒนาเพื่อให้เกิดความแตกต่างของบริษัทในการสร้างสรรค์ศูนย์การสร้างสรรค์สำหรับสุภาพสตรี ซึ่งเป็นการสร้างกลยุทธ์เพื่อให้บริษัทดำเนินธุรกิจอย่างต่อเนื่อง</a:t>
            </a:r>
            <a:endParaRPr lang="en-US" dirty="0"/>
          </a:p>
          <a:p>
            <a:r>
              <a:rPr lang="en-US" dirty="0"/>
              <a:t>4. </a:t>
            </a:r>
            <a:r>
              <a:rPr lang="th-TH" dirty="0"/>
              <a:t>บริษัท เทรนด์สร้างสรรค์ จำกัด จะทำการสำรวจกลุ่มลูกค้าเป้าหมายอย่างต่อเนื่อง เพื่อจะสามารถทราบความต้องการในการสร้างสรรค์เสื้อผ้าเครื่องแต่งกาย สินค้าแฟชั่น เพื่อนำมาปรับปรุงสินค้าและบริการให้ตรงตามความต้องการของกลุ่มเป้าหมายอย่างสม่ำเสมอ</a:t>
            </a:r>
            <a:endParaRPr lang="en-US" dirty="0"/>
          </a:p>
          <a:p>
            <a:r>
              <a:rPr lang="en-US" dirty="0"/>
              <a:t>5. </a:t>
            </a:r>
            <a:r>
              <a:rPr lang="th-TH" dirty="0"/>
              <a:t>บริษัท เทรนด์สร้างสรรค์ จำกัด จะทำการพัฒนาบุคคลากรในทุกด้านที่ปฏิบัติงานในศูนย์ฯ นี้เพื่อให้บุคคลากรมีความสามารถบริหารจัดการงานต่างๆ ได้อย่างมีประสิทธิภาพ ที่จะนำเสนอสินค้าและบริการให้คุณภาพมากขึ้นเรื่อยๆ ซึ่งเป็นประสิทธิผลของการประกอบการในการดำเนินธุรกิจ อันเป็นการพัฒนาบริษัทและศูนย์ฯ ให้ดำเนินธุรกิจได้อย่างต่อเนื่อง และเป็นที่รู้จักในตลาดอุตสาหกรรมประเภทเดียวกัน</a:t>
            </a:r>
            <a:endParaRPr lang="en-US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3390899"/>
            <a:ext cx="76201" cy="76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3136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9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/>
              <a:t>งานกลุ่ม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3" y="2276872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จับกลุ่มเพื่อจัดตั้งธุรกิจ</a:t>
            </a:r>
          </a:p>
          <a:p>
            <a:r>
              <a:rPr lang="th-TH" dirty="0" smtClean="0"/>
              <a:t>ตั้งบริษัทที่เกี่ยวข้องกับสื่อสารการตลาด บอก </a:t>
            </a:r>
            <a:r>
              <a:rPr lang="en-US" dirty="0" smtClean="0"/>
              <a:t>Concept </a:t>
            </a:r>
            <a:r>
              <a:rPr lang="th-TH" dirty="0" smtClean="0"/>
              <a:t>ของบริษัท</a:t>
            </a:r>
            <a:endParaRPr lang="en-US" dirty="0" smtClean="0"/>
          </a:p>
          <a:p>
            <a:r>
              <a:rPr lang="th-TH" dirty="0" smtClean="0"/>
              <a:t>ธุรกิจที่ </a:t>
            </a:r>
            <a:r>
              <a:rPr lang="en-US" dirty="0" smtClean="0"/>
              <a:t>1 </a:t>
            </a:r>
            <a:r>
              <a:rPr lang="th-TH" dirty="0" smtClean="0"/>
              <a:t>คืออะไร บอก </a:t>
            </a:r>
            <a:r>
              <a:rPr lang="en-US" dirty="0" smtClean="0"/>
              <a:t>Concept </a:t>
            </a:r>
            <a:r>
              <a:rPr lang="th-TH" dirty="0" smtClean="0"/>
              <a:t>ของธุรกิจ</a:t>
            </a:r>
            <a:endParaRPr lang="en-US" dirty="0" smtClean="0"/>
          </a:p>
          <a:p>
            <a:r>
              <a:rPr lang="th-TH" dirty="0"/>
              <a:t>ธุรกิจที่ </a:t>
            </a:r>
            <a:r>
              <a:rPr lang="en-US" dirty="0" smtClean="0"/>
              <a:t>2 </a:t>
            </a:r>
            <a:r>
              <a:rPr lang="th-TH" dirty="0"/>
              <a:t>คืออะไร บอก </a:t>
            </a:r>
            <a:r>
              <a:rPr lang="en-US" dirty="0" smtClean="0"/>
              <a:t>Concept </a:t>
            </a:r>
            <a:r>
              <a:rPr lang="th-TH" dirty="0"/>
              <a:t>ของ</a:t>
            </a:r>
            <a:r>
              <a:rPr lang="th-TH" dirty="0" smtClean="0"/>
              <a:t>ธุรกิจ</a:t>
            </a:r>
            <a:endParaRPr lang="en-US" dirty="0" smtClean="0"/>
          </a:p>
          <a:p>
            <a:r>
              <a:rPr lang="th-TH" dirty="0"/>
              <a:t>ธุรกิจที่ </a:t>
            </a:r>
            <a:r>
              <a:rPr lang="en-US" dirty="0" smtClean="0"/>
              <a:t>3 </a:t>
            </a:r>
            <a:r>
              <a:rPr lang="th-TH" dirty="0"/>
              <a:t>คืออะไร บอก </a:t>
            </a:r>
            <a:r>
              <a:rPr lang="en-US" dirty="0" smtClean="0"/>
              <a:t>Concept </a:t>
            </a:r>
            <a:r>
              <a:rPr lang="th-TH" dirty="0"/>
              <a:t>ของ</a:t>
            </a:r>
            <a:r>
              <a:rPr lang="th-TH" dirty="0" smtClean="0"/>
              <a:t>ธุรกิจ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เป้าหมาย</a:t>
            </a:r>
            <a:r>
              <a:rPr lang="en-US" b="1" dirty="0"/>
              <a:t> (Goal)</a:t>
            </a:r>
            <a:endParaRPr lang="en-US" dirty="0"/>
          </a:p>
          <a:p>
            <a:r>
              <a:rPr lang="en-US" dirty="0"/>
              <a:t>1. </a:t>
            </a:r>
            <a:r>
              <a:rPr lang="th-TH" dirty="0"/>
              <a:t>บริษัท เทรนด์สร้างสรรค์ จำกัด จะเป็นบริษัทที่ได้รับการยอมรับและเป็นที่เชื่อถือในการผลิตสินค้าและบริการ ที่สร้างสรรค์ให้ลูกค้าได้นำเสนอการสวมใส่เสื้อผ้าเครื่องแต่งกายอย่างมีเอกลักษณ์ ภายใต้ศูนย์การสร้างสรรค์เสื้อผ้าเครื่องแต่งกายสำหรับสตรี</a:t>
            </a:r>
            <a:endParaRPr lang="en-US" dirty="0"/>
          </a:p>
          <a:p>
            <a:r>
              <a:rPr lang="en-US" dirty="0"/>
              <a:t>2. </a:t>
            </a:r>
            <a:r>
              <a:rPr lang="th-TH" dirty="0"/>
              <a:t>บริษัท เทรนด์สร้างสรรค์ จำกัด จะเป็นบริษัทที่จะพัฒนาสินค้าและบริการอย่างต่อเนื่อง เพื่อที่สามารถตอบสนองความต้องการของผู้บริโภคกลุ่มเป้าหมาย จนเกิดกลุ่มวัฒนธรรมของสุภาพสตรีที่มาใช้บริการในศูนย์ฯ (</a:t>
            </a:r>
            <a:r>
              <a:rPr lang="en-US" dirty="0"/>
              <a:t>Community)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157192"/>
            <a:ext cx="1560576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49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b="1" dirty="0"/>
              <a:t>เป้าหมาย</a:t>
            </a:r>
            <a:r>
              <a:rPr lang="en-US" sz="2800" b="1" dirty="0"/>
              <a:t> (Goal)</a:t>
            </a:r>
            <a:endParaRPr lang="en-US" sz="2800" dirty="0"/>
          </a:p>
          <a:p>
            <a:r>
              <a:rPr lang="th-TH" sz="2800" dirty="0"/>
              <a:t>ระยะสั้น 0 - 3 ปี</a:t>
            </a:r>
          </a:p>
          <a:p>
            <a:r>
              <a:rPr lang="th-TH" sz="2800" dirty="0"/>
              <a:t>ระยะกลาง 3 - 5 ปี</a:t>
            </a:r>
          </a:p>
          <a:p>
            <a:r>
              <a:rPr lang="th-TH" sz="2800" dirty="0"/>
              <a:t>ระยะยาว 5 ปี ขึ้นไป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98" y="2996952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93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7793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h-TH" b="1" dirty="0" smtClean="0"/>
              <a:t>เป้าหมายระยะสั้น ภายใน 1 ปี</a:t>
            </a:r>
            <a:endParaRPr lang="th-TH" dirty="0" smtClean="0"/>
          </a:p>
          <a:p>
            <a:pPr>
              <a:buNone/>
            </a:pPr>
            <a:r>
              <a:rPr lang="th-TH" dirty="0" smtClean="0"/>
              <a:t>1. พัฒนาเครื่องทำเกลียวมันฝรั่งซึ่งปัจจุบันมีต้นทุนต่อเครื่องอยู่ที่ 3,000 บาท โดยลดต้นทุนให้เหลือ   1,000บาท เพื่อขายในราคาเครื่องละ 4,000 บาท โดยเป้าหมายในการขายอยู่ที่ 100 เครื่องใน 1 ปีแรก</a:t>
            </a:r>
          </a:p>
          <a:p>
            <a:pPr>
              <a:buNone/>
            </a:pPr>
            <a:r>
              <a:rPr lang="th-TH" dirty="0" smtClean="0"/>
              <a:t>2. พัฒนาปุ๋ยอินทรีย์อัดแท่งให้ได้มาตรฐานโดยได้รับการรับรองคุณภาพจากหน่วยงานของภาครัฐ และพร้อมออกจำหน่าย โดยตั้งเป้าในการขายไว้จำนวน 10,000 แท่งใน 1 ปีแรก</a:t>
            </a:r>
          </a:p>
          <a:p>
            <a:pPr>
              <a:buNone/>
            </a:pPr>
            <a:r>
              <a:rPr lang="th-TH" dirty="0" smtClean="0"/>
              <a:t>3. พัฒนาโอ่งไบโอแก๊ส ให้ได้มาตรฐาน และ ได้รับการรับรองจากหน่วยงานของภาครัฐ เพื่อออกจำหน่ายไปยังชุมชนต่างๆ ให้ได้จำนวน 4 โอ่งในปีแรก</a:t>
            </a:r>
          </a:p>
          <a:p>
            <a:pPr>
              <a:buNone/>
            </a:pPr>
            <a:endParaRPr lang="th-TH" b="1" dirty="0" smtClean="0"/>
          </a:p>
          <a:p>
            <a:pPr>
              <a:buNone/>
            </a:pPr>
            <a:r>
              <a:rPr lang="th-TH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85184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1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b="1" dirty="0"/>
              <a:t>เป้าหมายระยะกลาง 3 – 5 ปี</a:t>
            </a:r>
            <a:endParaRPr lang="th-TH" dirty="0"/>
          </a:p>
          <a:p>
            <a:pPr>
              <a:buNone/>
            </a:pPr>
            <a:r>
              <a:rPr lang="th-TH" dirty="0"/>
              <a:t>1. เพิ่มช่องทางการจัดจำหน่ายเครื่องทำมันฝรั่งเกลียวทั้งปลีกและส่งไปสู่ห้างสรรพสินค้า ร้านจำหน่ายอุปกรณ์เครื่องครัว ทั้งในจังหวัดภูเก็ตและพื้นที่ใกล้เคียง โดยให้มีผลตอบแทนจากการลงทุน (</a:t>
            </a:r>
            <a:r>
              <a:rPr lang="en-US" dirty="0"/>
              <a:t>ROI) </a:t>
            </a:r>
            <a:r>
              <a:rPr lang="th-TH" dirty="0"/>
              <a:t>ไม่ต่ำกว่า 20%ต่อปี</a:t>
            </a:r>
          </a:p>
          <a:p>
            <a:pPr>
              <a:buNone/>
            </a:pPr>
            <a:r>
              <a:rPr lang="th-TH" dirty="0"/>
              <a:t>2. เพิ่มช่องทางการจัดจำหน่ายปุ๋ยอินทรีย์อัดแท่ง และขยายกลุ่มลูกค้าเป้าหมายไปยังจังหวัดใกล้เคียง โดยตั้งเป้าในการขายให้มียอดขายเพิ่มขึ้นปีละ 20 %  </a:t>
            </a:r>
          </a:p>
          <a:p>
            <a:pPr>
              <a:buNone/>
            </a:pPr>
            <a:r>
              <a:rPr lang="th-TH" dirty="0"/>
              <a:t>3. ขยายตลาดในการจำหน่ายและติดตั้งโอ่งไบโอแก๊สไปยังชุมชนใกล้เคียงทั้งในพื้นที่จังหวัดภูเก็ต และ จังหวัดใกล้เคียงให้ได้เพิ่มขึ้นปีละ 10 โอ่ง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85184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41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b="1" dirty="0"/>
              <a:t>เป้าหมายระยะยาว 5 ปีขึ้นไป</a:t>
            </a:r>
            <a:endParaRPr lang="th-TH" dirty="0"/>
          </a:p>
          <a:p>
            <a:pPr>
              <a:buNone/>
            </a:pPr>
            <a:r>
              <a:rPr lang="th-TH" dirty="0"/>
              <a:t>1. เป็นผู้นำตลาดขายปลีกและส่งเครื่องทำมันฝรั่งเกลียวที่มีส่วนแบ่งตลาดสูงสุดใน 14 จังหวัดภาคใต้โดยให้มีผลตอบแทนจากการลงทุน (</a:t>
            </a:r>
            <a:r>
              <a:rPr lang="en-US" dirty="0"/>
              <a:t>ROI) </a:t>
            </a:r>
            <a:r>
              <a:rPr lang="th-TH" dirty="0"/>
              <a:t>ไม่ต่ำกว่า 50%ต่อปี</a:t>
            </a:r>
          </a:p>
          <a:p>
            <a:pPr>
              <a:buNone/>
            </a:pPr>
            <a:r>
              <a:rPr lang="th-TH" dirty="0"/>
              <a:t>2. ทำให้ปุ๋ยอินทรีย์อัดแท่งของบริษัทเป็นทางเลือกอันดับแรกสำหรับเกษตรกรที่ต้องการลดปริมาณการใช้ปุ๋ยเคมีและเปลี่ยนมาใช้ปุ๋ยอินทรีย์ทดแทน</a:t>
            </a:r>
          </a:p>
          <a:p>
            <a:pPr>
              <a:buNone/>
            </a:pPr>
            <a:r>
              <a:rPr lang="th-TH" dirty="0"/>
              <a:t>3. ขยายตลาดในการจำหน่ายและติดตั้งโอ่งไบโอแก๊สไปยังชุมชนที่ทำเกษตรกรรมทั่วประเทศ โดยให้มีผลตอบแทนจากการลงทุน (</a:t>
            </a:r>
            <a:r>
              <a:rPr lang="en-US" dirty="0"/>
              <a:t>ROI) </a:t>
            </a:r>
            <a:r>
              <a:rPr lang="th-TH" dirty="0"/>
              <a:t>ไม่ต่ำกว่า 20%ต่อปี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85184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00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</a:t>
            </a:r>
            <a:r>
              <a:rPr lang="th-TH" dirty="0"/>
              <a:t> ธุรกิจที่ </a:t>
            </a:r>
            <a:r>
              <a:rPr lang="en-US" dirty="0"/>
              <a:t>1</a:t>
            </a:r>
          </a:p>
          <a:p>
            <a:r>
              <a:rPr lang="en-US" dirty="0"/>
              <a:t>2.</a:t>
            </a:r>
            <a:r>
              <a:rPr lang="th-TH" dirty="0"/>
              <a:t> ธุรกิจที่ </a:t>
            </a:r>
            <a:r>
              <a:rPr lang="en-US" dirty="0"/>
              <a:t>2</a:t>
            </a:r>
          </a:p>
          <a:p>
            <a:r>
              <a:rPr lang="en-US" dirty="0"/>
              <a:t>3. </a:t>
            </a:r>
            <a:r>
              <a:rPr lang="th-TH" dirty="0"/>
              <a:t>ธุรกิจที่ </a:t>
            </a:r>
            <a:r>
              <a:rPr lang="en-US" dirty="0"/>
              <a:t>3</a:t>
            </a:r>
          </a:p>
          <a:p>
            <a:r>
              <a:rPr lang="en-US" dirty="0"/>
              <a:t>4. </a:t>
            </a:r>
            <a:r>
              <a:rPr lang="th-TH" dirty="0"/>
              <a:t>เพื่อรางวัล</a:t>
            </a:r>
          </a:p>
          <a:p>
            <a:r>
              <a:rPr lang="en-US" dirty="0"/>
              <a:t>5. </a:t>
            </a:r>
            <a:r>
              <a:rPr lang="th-TH" dirty="0"/>
              <a:t>เพื่อเพิ่มขยายสินค้า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เป้าหมายของบริษัทของบริษัท</a:t>
            </a:r>
            <a:br>
              <a:rPr lang="th-TH" dirty="0" smtClean="0"/>
            </a:br>
            <a:r>
              <a:rPr lang="th-TH" sz="4400" dirty="0" smtClean="0">
                <a:solidFill>
                  <a:srgbClr val="FF0000"/>
                </a:solidFill>
              </a:rPr>
              <a:t>ตาม</a:t>
            </a:r>
            <a:r>
              <a:rPr lang="th-TH" sz="4400" dirty="0">
                <a:solidFill>
                  <a:srgbClr val="FF0000"/>
                </a:solidFill>
              </a:rPr>
              <a:t>สินค้าแต่ละไลน์  </a:t>
            </a:r>
            <a:r>
              <a:rPr lang="en-US" sz="4400" dirty="0">
                <a:solidFill>
                  <a:srgbClr val="FF0000"/>
                </a:solidFill>
              </a:rPr>
              <a:t>(Business Unit)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3121152" cy="25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33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b="1" dirty="0"/>
              <a:t>กลยุทธ์หลักของบริษัท </a:t>
            </a:r>
            <a:endParaRPr lang="en-US" dirty="0"/>
          </a:p>
          <a:p>
            <a:r>
              <a:rPr lang="en-US" dirty="0"/>
              <a:t>1. </a:t>
            </a:r>
            <a:r>
              <a:rPr lang="th-TH" dirty="0"/>
              <a:t>บริษัทจะต้องจับกระแสของตลาดสินค้าแฟชั่น และผลิตสินค้าและบริการที่เน้นการสร้างสรรค์เสื้อผ้าเครื่องแต่งกาย ซึ่งตรงความต้องการของผู้บริโภคกลุ่มเป้าหมาย </a:t>
            </a:r>
            <a:r>
              <a:rPr lang="en-US" dirty="0"/>
              <a:t>                                 </a:t>
            </a:r>
          </a:p>
          <a:p>
            <a:r>
              <a:rPr lang="en-US" dirty="0"/>
              <a:t>2. </a:t>
            </a:r>
            <a:r>
              <a:rPr lang="th-TH" dirty="0"/>
              <a:t>บริษัทจะศึกษาความเป็นไปของอุตสาหกรรมสินค้าแฟชั่นเสื้อผ่าเครื่องแต่งกาย และคู่แข่งของบริษัท เทรนด์สร้างสรรค์ จำกัด อย่างสม่ำเสมอ </a:t>
            </a:r>
            <a:endParaRPr lang="en-US" dirty="0"/>
          </a:p>
          <a:p>
            <a:r>
              <a:rPr lang="en-US" dirty="0"/>
              <a:t>3. </a:t>
            </a:r>
            <a:r>
              <a:rPr lang="th-TH" dirty="0"/>
              <a:t>บริษัทจะเน้นการสร้างความแตกต่างด้วยการนำเสนอสินค้าและบริการซึ่งสร้างความเป็นเอกลักษณ์ของกลุ่มลูกค้าเป้าหมายของบริษัท โดยที่สินค้าและบริการจะต้องแตกต่างจากอุตสาหกรรมประเภทเสื้อผ้าเครื่องแต่งกายที่มีอยู่ในตลาดปัจจุบัน  </a:t>
            </a:r>
            <a:endParaRPr lang="en-US" dirty="0"/>
          </a:p>
          <a:p>
            <a:r>
              <a:rPr lang="en-US" dirty="0"/>
              <a:t>4. </a:t>
            </a:r>
            <a:r>
              <a:rPr lang="th-TH" dirty="0"/>
              <a:t>บริษัทจะสร้างกระแสความนิยมโดยใช้กิจกรรมทางการตลาดเพื่อสื่อสารไปยังลูกค้ากลุ่มเป้าหมาย </a:t>
            </a:r>
            <a:endParaRPr lang="en-US" dirty="0"/>
          </a:p>
          <a:p>
            <a:r>
              <a:rPr lang="en-US" dirty="0"/>
              <a:t>5. </a:t>
            </a:r>
            <a:r>
              <a:rPr lang="th-TH" dirty="0"/>
              <a:t>บริษัทจะขยายช่องทางการโฆษณาและประชมสัมพันธ์อย่างสม่ำเสมอ เพื่อให้เข้าถึงลูกค้ากลุ่มเป้าหมายได้ทุกภาคส่วน ซึ่งบริษัทจะสามารถสร้างกลุ่มวัฒนธรรมของบริษัทได้ (</a:t>
            </a:r>
            <a:r>
              <a:rPr lang="en-US" dirty="0"/>
              <a:t>Community)</a:t>
            </a:r>
          </a:p>
          <a:p>
            <a:r>
              <a:rPr lang="en-US" dirty="0"/>
              <a:t> 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0648"/>
            <a:ext cx="1365595" cy="13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38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th-TH" dirty="0"/>
              <a:t>โครงการจัดตั้งศูนย์การสร้างสรรค์เสื้อผ้าเครื่องแต่งกายสำหรับสตรี</a:t>
            </a:r>
            <a:r>
              <a:rPr lang="en-US" dirty="0"/>
              <a:t>” </a:t>
            </a:r>
            <a:r>
              <a:rPr lang="th-TH" dirty="0"/>
              <a:t>เป็นบริษัทที่ดำเนินการประกอบธุรกิจภายใต้ชื่อบริษัท เทรนด์สร้างสรรค์ จำกัด ที่มุ่งเน้นในการผลิตสินค้าและบริการ ที่สร้างสรรค์ให้ลูกค้าได้นำเสนอการสวมใส่เสื้อผ้าเครื่องแต่งกาย อย่างมีเอกลักษณ์ อันเป็นการนำเสนอสินค้าที่เป็นทางเลือกใหม่ให้กับผู้บริโภคกลุ่มเป้าหมายหลัก ซึ่งเป็นสุภาพสตรีที่มีอายุระหว่าง </a:t>
            </a:r>
            <a:r>
              <a:rPr lang="en-US" dirty="0"/>
              <a:t>20 – 40 </a:t>
            </a:r>
            <a:r>
              <a:rPr lang="th-TH" dirty="0"/>
              <a:t>ปี โดยเน้นการบริหารจัดการศูนย์ฯ ด้วยความสร้างสรรค์เป็นหลัก และคำนึงถึงความต้องการของผู้บริโภค เพื่อที่ทางศูนย์จะได้นำเสนอสินค้าและบริการที่สามารถตอบสนองความต้องการของลูกค้ากลุ่มเป้าหมายได้อย่างสม่ำเสมอ และนอกจากนี้บริษัทฯ ยังได้ดำเนินการจัดกิจกรรมเพื่อส่งเสริมการตลาดของศูนย์ฯ เพื่อสร้างกลุ่มวัฒนธรรมของสุภาพสตรีที่มาใช้บริการในศูนย์ฯ (</a:t>
            </a:r>
            <a:r>
              <a:rPr lang="en-US" dirty="0"/>
              <a:t>Community)</a:t>
            </a:r>
            <a:r>
              <a:rPr lang="th-TH" dirty="0"/>
              <a:t> ให้เป็นสังคมแห่งการการสร้างสรรค์เสื้อผ้าเครื่องแต่งกายที่มีเอกลักษณ์บ่งบอกถึงความเป็นตัวตน อันมีรายละเอียดสินค้าและบริการของศูนย์ฯ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0648"/>
            <a:ext cx="1365595" cy="13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6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</a:t>
            </a:r>
            <a:r>
              <a:rPr lang="th-TH" dirty="0"/>
              <a:t> ธุรกิจที่ </a:t>
            </a:r>
            <a:r>
              <a:rPr lang="en-US" dirty="0"/>
              <a:t>1</a:t>
            </a:r>
          </a:p>
          <a:p>
            <a:r>
              <a:rPr lang="en-US" dirty="0"/>
              <a:t>2.</a:t>
            </a:r>
            <a:r>
              <a:rPr lang="th-TH" dirty="0"/>
              <a:t> ธุรกิจที่ </a:t>
            </a:r>
            <a:r>
              <a:rPr lang="en-US" dirty="0"/>
              <a:t>2</a:t>
            </a:r>
          </a:p>
          <a:p>
            <a:r>
              <a:rPr lang="en-US" dirty="0"/>
              <a:t>3. </a:t>
            </a:r>
            <a:r>
              <a:rPr lang="th-TH" dirty="0"/>
              <a:t>ธุรกิจที่ </a:t>
            </a:r>
            <a:r>
              <a:rPr lang="en-US" dirty="0"/>
              <a:t>3</a:t>
            </a:r>
          </a:p>
          <a:p>
            <a:r>
              <a:rPr lang="en-US" dirty="0"/>
              <a:t>4. </a:t>
            </a:r>
            <a:r>
              <a:rPr lang="th-TH" dirty="0"/>
              <a:t>เพื่อรางวัล</a:t>
            </a:r>
          </a:p>
          <a:p>
            <a:r>
              <a:rPr lang="en-US" dirty="0"/>
              <a:t>5. </a:t>
            </a:r>
            <a:r>
              <a:rPr lang="th-TH" dirty="0"/>
              <a:t>เพื่อเพิ่มขยายสินค้า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กลยุทธ์หลัก</a:t>
            </a:r>
            <a:r>
              <a:rPr lang="th-TH" dirty="0" smtClean="0"/>
              <a:t>ของบริษัทของบริษัท</a:t>
            </a:r>
            <a:br>
              <a:rPr lang="th-TH" dirty="0" smtClean="0"/>
            </a:br>
            <a:r>
              <a:rPr lang="th-TH" sz="4400" dirty="0" smtClean="0">
                <a:solidFill>
                  <a:srgbClr val="FF0000"/>
                </a:solidFill>
              </a:rPr>
              <a:t>ตาม</a:t>
            </a:r>
            <a:r>
              <a:rPr lang="th-TH" sz="4400" dirty="0">
                <a:solidFill>
                  <a:srgbClr val="FF0000"/>
                </a:solidFill>
              </a:rPr>
              <a:t>สินค้าแต่ละไลน์  </a:t>
            </a:r>
            <a:r>
              <a:rPr lang="en-US" sz="4400" dirty="0">
                <a:solidFill>
                  <a:srgbClr val="FF0000"/>
                </a:solidFill>
              </a:rPr>
              <a:t>(Business Unit)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29000"/>
            <a:ext cx="312115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86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2348880"/>
            <a:ext cx="7342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หลังจากสอบมิดเทอมทุกกลุ่มเอา </a:t>
            </a:r>
            <a:r>
              <a:rPr lang="en-US" dirty="0" smtClean="0"/>
              <a:t>Note book </a:t>
            </a:r>
            <a:r>
              <a:rPr lang="th-TH" dirty="0" smtClean="0"/>
              <a:t>มากลุ่มละ </a:t>
            </a:r>
            <a:r>
              <a:rPr lang="en-US" dirty="0" smtClean="0"/>
              <a:t>1 </a:t>
            </a:r>
            <a:r>
              <a:rPr lang="th-TH" dirty="0" smtClean="0"/>
              <a:t>เครื่อง</a:t>
            </a:r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53013"/>
            <a:ext cx="3004887" cy="30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th-TH" sz="2800" dirty="0" smtClean="0"/>
              <a:t>นักศึกษาต้อง</a:t>
            </a:r>
            <a:r>
              <a:rPr lang="th-TH" sz="2800" dirty="0" smtClean="0"/>
              <a:t>ส่ง</a:t>
            </a:r>
          </a:p>
          <a:p>
            <a:pPr>
              <a:lnSpc>
                <a:spcPct val="115000"/>
              </a:lnSpc>
            </a:pPr>
            <a:r>
              <a:rPr lang="en-US" sz="2800" dirty="0" smtClean="0"/>
              <a:t>1.Concept </a:t>
            </a:r>
            <a:r>
              <a:rPr lang="th-TH" sz="2800" dirty="0" smtClean="0"/>
              <a:t>ธุรกิจหลัก และธุรกิจย่อย </a:t>
            </a:r>
            <a:r>
              <a:rPr lang="en-US" sz="2800" dirty="0" smtClean="0"/>
              <a:t>3 </a:t>
            </a:r>
            <a:r>
              <a:rPr lang="th-TH" sz="2800" dirty="0" smtClean="0"/>
              <a:t>ธุรกิจ</a:t>
            </a:r>
            <a:endParaRPr lang="en-US" sz="2800" dirty="0" smtClean="0"/>
          </a:p>
          <a:p>
            <a:pPr>
              <a:lnSpc>
                <a:spcPct val="115000"/>
              </a:lnSpc>
            </a:pPr>
            <a:r>
              <a:rPr lang="en-US" sz="2800" dirty="0" smtClean="0"/>
              <a:t>2</a:t>
            </a:r>
            <a:r>
              <a:rPr lang="th-TH" sz="2800" dirty="0" smtClean="0"/>
              <a:t>. </a:t>
            </a:r>
            <a:r>
              <a:rPr lang="th-TH" sz="2800" dirty="0" smtClean="0"/>
              <a:t>ส่วน</a:t>
            </a:r>
            <a:r>
              <a:rPr lang="th-TH" sz="2800" dirty="0"/>
              <a:t>ประสมทางการตลาด </a:t>
            </a:r>
            <a:r>
              <a:rPr lang="en-US" sz="2800" dirty="0"/>
              <a:t>Marketing Mix </a:t>
            </a:r>
            <a:r>
              <a:rPr lang="th-TH" sz="2800" dirty="0"/>
              <a:t>(</a:t>
            </a:r>
            <a:r>
              <a:rPr lang="en-US" sz="2800" dirty="0"/>
              <a:t>4P’s, 4C’s</a:t>
            </a:r>
            <a:r>
              <a:rPr lang="th-TH" sz="2800" dirty="0" smtClean="0"/>
              <a:t>) </a:t>
            </a:r>
            <a:r>
              <a:rPr lang="th-TH" sz="2800" dirty="0" smtClean="0">
                <a:solidFill>
                  <a:srgbClr val="FF0000"/>
                </a:solidFill>
              </a:rPr>
              <a:t>ตามสินค้าแต่ละไลน์  </a:t>
            </a:r>
            <a:r>
              <a:rPr lang="en-US" sz="2800" dirty="0" smtClean="0">
                <a:solidFill>
                  <a:srgbClr val="FF0000"/>
                </a:solidFill>
              </a:rPr>
              <a:t>(Business Unit)</a:t>
            </a:r>
          </a:p>
          <a:p>
            <a:pPr>
              <a:lnSpc>
                <a:spcPct val="115000"/>
              </a:lnSpc>
            </a:pPr>
            <a:r>
              <a:rPr lang="en-US" sz="2800" dirty="0"/>
              <a:t>3</a:t>
            </a:r>
            <a:r>
              <a:rPr lang="th-TH" sz="2800" dirty="0" smtClean="0"/>
              <a:t>. </a:t>
            </a:r>
            <a:r>
              <a:rPr lang="th-TH" sz="2800" dirty="0"/>
              <a:t>วิเคราะห์ </a:t>
            </a:r>
            <a:r>
              <a:rPr lang="en-US" sz="2800" dirty="0"/>
              <a:t>Situation Analysis [5C’s]</a:t>
            </a:r>
          </a:p>
          <a:p>
            <a:pPr>
              <a:lnSpc>
                <a:spcPct val="115000"/>
              </a:lnSpc>
            </a:pPr>
            <a:r>
              <a:rPr lang="en-US" sz="2800" dirty="0"/>
              <a:t>4</a:t>
            </a:r>
            <a:r>
              <a:rPr lang="th-TH" sz="2800" dirty="0" smtClean="0"/>
              <a:t>. </a:t>
            </a:r>
            <a:r>
              <a:rPr lang="th-TH" sz="2800" dirty="0"/>
              <a:t>วิเคราะห์ </a:t>
            </a:r>
            <a:r>
              <a:rPr lang="en-US" sz="2800" dirty="0"/>
              <a:t>SWOT  Analysis </a:t>
            </a:r>
            <a:r>
              <a:rPr lang="en-US" sz="2800" dirty="0" smtClean="0"/>
              <a:t>(</a:t>
            </a:r>
            <a:r>
              <a:rPr lang="th-TH" sz="2800" dirty="0"/>
              <a:t>จุดอ่อน จุดแข็ง โอกาส และอุปสรรค์</a:t>
            </a:r>
            <a:r>
              <a:rPr lang="en-US" sz="2800" dirty="0"/>
              <a:t>)</a:t>
            </a:r>
          </a:p>
          <a:p>
            <a:pPr>
              <a:lnSpc>
                <a:spcPct val="115000"/>
              </a:lnSpc>
            </a:pPr>
            <a:r>
              <a:rPr lang="en-US" sz="2800" dirty="0"/>
              <a:t>5</a:t>
            </a:r>
            <a:r>
              <a:rPr lang="en-US" sz="2800" dirty="0" smtClean="0"/>
              <a:t>. </a:t>
            </a:r>
            <a:r>
              <a:rPr lang="th-TH" sz="2800" dirty="0" smtClean="0"/>
              <a:t>กำหนดกลยุทธ์ </a:t>
            </a:r>
            <a:r>
              <a:rPr lang="en-US" sz="2800" dirty="0" smtClean="0"/>
              <a:t>TOWS Matrix</a:t>
            </a:r>
          </a:p>
          <a:p>
            <a:pPr>
              <a:lnSpc>
                <a:spcPct val="115000"/>
              </a:lnSpc>
            </a:pPr>
            <a:r>
              <a:rPr lang="en-US" sz="2800" dirty="0"/>
              <a:t>6</a:t>
            </a:r>
            <a:r>
              <a:rPr lang="en-US" sz="2800" dirty="0" smtClean="0"/>
              <a:t>. </a:t>
            </a:r>
            <a:r>
              <a:rPr lang="th-TH" sz="2800" dirty="0" smtClean="0"/>
              <a:t>กลยุทธ์ </a:t>
            </a:r>
            <a:r>
              <a:rPr lang="en-US" sz="2800" dirty="0" smtClean="0"/>
              <a:t>Product Life cycle</a:t>
            </a:r>
          </a:p>
          <a:p>
            <a:endParaRPr lang="th-TH" dirty="0"/>
          </a:p>
          <a:p>
            <a:pPr>
              <a:lnSpc>
                <a:spcPct val="115000"/>
              </a:lnSpc>
            </a:pP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จับกลุ่ม จัดทำ</a:t>
            </a:r>
            <a:r>
              <a:rPr lang="th-TH" dirty="0"/>
              <a:t>บริษัทด้านโฆษณษาและสื่อสารการตลาดกลุ่มละ</a:t>
            </a:r>
            <a:r>
              <a:rPr lang="en-US" dirty="0"/>
              <a:t> 1 </a:t>
            </a:r>
            <a:r>
              <a:rPr lang="th-TH" dirty="0"/>
              <a:t>บริษัท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81128"/>
            <a:ext cx="2047292" cy="20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46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/>
              <a:t>งานกลุ่ม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3" y="2276872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จับกลุ่มเพื่อจัดตั้งธุรกิจ</a:t>
            </a:r>
          </a:p>
          <a:p>
            <a:r>
              <a:rPr lang="th-TH" dirty="0" smtClean="0"/>
              <a:t>ตั้งบริษัทที่เกี่ยวข้องกับสื่อสารการตลาด บอก </a:t>
            </a:r>
            <a:r>
              <a:rPr lang="en-US" dirty="0" smtClean="0"/>
              <a:t>Concept </a:t>
            </a:r>
            <a:r>
              <a:rPr lang="th-TH" dirty="0" smtClean="0"/>
              <a:t>ของบริษัท</a:t>
            </a:r>
            <a:endParaRPr lang="en-US" dirty="0" smtClean="0"/>
          </a:p>
          <a:p>
            <a:r>
              <a:rPr lang="th-TH" dirty="0" smtClean="0"/>
              <a:t>ธุรกิจที่ </a:t>
            </a:r>
            <a:r>
              <a:rPr lang="en-US" dirty="0" smtClean="0"/>
              <a:t>1 </a:t>
            </a:r>
            <a:r>
              <a:rPr lang="th-TH" dirty="0" smtClean="0"/>
              <a:t>คืออะไร บอก </a:t>
            </a:r>
            <a:r>
              <a:rPr lang="en-US" dirty="0" smtClean="0"/>
              <a:t>Concept </a:t>
            </a:r>
            <a:r>
              <a:rPr lang="th-TH" dirty="0" smtClean="0"/>
              <a:t>ของธุรกิจ</a:t>
            </a:r>
            <a:endParaRPr lang="en-US" dirty="0" smtClean="0"/>
          </a:p>
          <a:p>
            <a:r>
              <a:rPr lang="th-TH" dirty="0"/>
              <a:t>ธุรกิจที่ </a:t>
            </a:r>
            <a:r>
              <a:rPr lang="en-US" dirty="0" smtClean="0"/>
              <a:t>2 </a:t>
            </a:r>
            <a:r>
              <a:rPr lang="th-TH" dirty="0"/>
              <a:t>คืออะไร บอก </a:t>
            </a:r>
            <a:r>
              <a:rPr lang="en-US" dirty="0" smtClean="0"/>
              <a:t>Concept </a:t>
            </a:r>
            <a:r>
              <a:rPr lang="th-TH" dirty="0"/>
              <a:t>ของ</a:t>
            </a:r>
            <a:r>
              <a:rPr lang="th-TH" dirty="0" smtClean="0"/>
              <a:t>ธุรกิจ</a:t>
            </a:r>
            <a:endParaRPr lang="en-US" dirty="0" smtClean="0"/>
          </a:p>
          <a:p>
            <a:r>
              <a:rPr lang="th-TH" dirty="0"/>
              <a:t>ธุรกิจที่ </a:t>
            </a:r>
            <a:r>
              <a:rPr lang="en-US" dirty="0" smtClean="0"/>
              <a:t>3 </a:t>
            </a:r>
            <a:r>
              <a:rPr lang="th-TH" dirty="0"/>
              <a:t>คืออะไร บอก </a:t>
            </a:r>
            <a:r>
              <a:rPr lang="en-US" dirty="0" smtClean="0"/>
              <a:t>Concept </a:t>
            </a:r>
            <a:r>
              <a:rPr lang="th-TH" dirty="0"/>
              <a:t>ของ</a:t>
            </a:r>
            <a:r>
              <a:rPr lang="th-TH" dirty="0" smtClean="0"/>
              <a:t>ธุรกิจ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2132856"/>
            <a:ext cx="7956024" cy="3065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15000"/>
              </a:lnSpc>
              <a:buAutoNum type="arabicPeriod"/>
            </a:pPr>
            <a:r>
              <a:rPr lang="th-TH" dirty="0" smtClean="0"/>
              <a:t>ส่วน</a:t>
            </a:r>
            <a:r>
              <a:rPr lang="th-TH" dirty="0"/>
              <a:t>ประสมทางการตลาด </a:t>
            </a:r>
            <a:r>
              <a:rPr lang="en-US" dirty="0"/>
              <a:t>Marketing Mix </a:t>
            </a:r>
            <a:r>
              <a:rPr lang="th-TH" dirty="0"/>
              <a:t>(</a:t>
            </a:r>
            <a:r>
              <a:rPr lang="en-US" dirty="0"/>
              <a:t>4P’s, 4C’s</a:t>
            </a:r>
            <a:r>
              <a:rPr lang="th-TH" dirty="0" smtClean="0"/>
              <a:t>)</a:t>
            </a:r>
          </a:p>
          <a:p>
            <a:pPr>
              <a:lnSpc>
                <a:spcPct val="115000"/>
              </a:lnSpc>
            </a:pPr>
            <a:r>
              <a:rPr lang="th-TH" dirty="0" smtClean="0"/>
              <a:t> </a:t>
            </a:r>
            <a:r>
              <a:rPr lang="th-TH" dirty="0">
                <a:solidFill>
                  <a:srgbClr val="FF0000"/>
                </a:solidFill>
              </a:rPr>
              <a:t>ตามสินค้าแต่ละไลน์  </a:t>
            </a:r>
            <a:r>
              <a:rPr lang="en-US" dirty="0">
                <a:solidFill>
                  <a:srgbClr val="FF0000"/>
                </a:solidFill>
              </a:rPr>
              <a:t>(Business Unit)</a:t>
            </a:r>
          </a:p>
          <a:p>
            <a:pPr>
              <a:lnSpc>
                <a:spcPct val="115000"/>
              </a:lnSpc>
            </a:pPr>
            <a:r>
              <a:rPr lang="en-US" dirty="0"/>
              <a:t>2</a:t>
            </a:r>
            <a:r>
              <a:rPr lang="th-TH" dirty="0" smtClean="0"/>
              <a:t>. </a:t>
            </a:r>
            <a:r>
              <a:rPr lang="th-TH" dirty="0"/>
              <a:t>วิเคราะห์ </a:t>
            </a:r>
            <a:r>
              <a:rPr lang="en-US" dirty="0"/>
              <a:t>Situation Analysis [5C’s]</a:t>
            </a:r>
          </a:p>
          <a:p>
            <a:pPr>
              <a:lnSpc>
                <a:spcPct val="115000"/>
              </a:lnSpc>
            </a:pPr>
            <a:r>
              <a:rPr lang="en-US" dirty="0" smtClean="0"/>
              <a:t>3</a:t>
            </a:r>
            <a:r>
              <a:rPr lang="th-TH" dirty="0" smtClean="0"/>
              <a:t>. </a:t>
            </a:r>
            <a:r>
              <a:rPr lang="th-TH" dirty="0"/>
              <a:t>วิเคราะห์ </a:t>
            </a:r>
            <a:r>
              <a:rPr lang="en-US" dirty="0"/>
              <a:t>SWOT  Analysis (</a:t>
            </a:r>
            <a:r>
              <a:rPr lang="th-TH" dirty="0"/>
              <a:t>จุดอ่อน จุดแข็ง โอกาส และอุปสรรค์</a:t>
            </a:r>
            <a:r>
              <a:rPr lang="en-US" dirty="0"/>
              <a:t>)</a:t>
            </a:r>
          </a:p>
          <a:p>
            <a:pPr>
              <a:lnSpc>
                <a:spcPct val="115000"/>
              </a:lnSpc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th-TH" dirty="0"/>
              <a:t>กำหนดกลยุทธ์ </a:t>
            </a:r>
            <a:r>
              <a:rPr lang="en-US" dirty="0"/>
              <a:t>TOWS Matrix</a:t>
            </a:r>
          </a:p>
          <a:p>
            <a:pPr>
              <a:lnSpc>
                <a:spcPct val="115000"/>
              </a:lnSpc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th-TH" dirty="0"/>
              <a:t>กลยุทธ์ </a:t>
            </a:r>
            <a:r>
              <a:rPr lang="en-US" dirty="0"/>
              <a:t>Product Life cycle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00" y="180757"/>
            <a:ext cx="1970680" cy="19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78872"/>
            <a:ext cx="8229600" cy="4525963"/>
          </a:xfrm>
        </p:spPr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99592" y="1656695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. </a:t>
            </a:r>
            <a:r>
              <a:rPr lang="th-TH" b="1" dirty="0"/>
              <a:t>กำหนด ชื่อบริษัท</a:t>
            </a:r>
          </a:p>
          <a:p>
            <a:r>
              <a:rPr lang="en-US" b="1" dirty="0"/>
              <a:t>7</a:t>
            </a:r>
            <a:r>
              <a:rPr lang="en-US" b="1" dirty="0" smtClean="0"/>
              <a:t>. </a:t>
            </a:r>
            <a:r>
              <a:rPr lang="th-TH" b="1" dirty="0"/>
              <a:t>โลโก้</a:t>
            </a:r>
          </a:p>
          <a:p>
            <a:r>
              <a:rPr lang="en-US" b="1" dirty="0"/>
              <a:t>8</a:t>
            </a:r>
            <a:r>
              <a:rPr lang="en-US" b="1" dirty="0" smtClean="0"/>
              <a:t>. </a:t>
            </a:r>
            <a:r>
              <a:rPr lang="en-US" b="1" dirty="0"/>
              <a:t>Slogan</a:t>
            </a:r>
          </a:p>
          <a:p>
            <a:r>
              <a:rPr lang="en-US" b="1" dirty="0"/>
              <a:t>9</a:t>
            </a:r>
            <a:r>
              <a:rPr lang="en-US" b="1" dirty="0" smtClean="0"/>
              <a:t>. </a:t>
            </a:r>
            <a:r>
              <a:rPr lang="th-TH" b="1" dirty="0"/>
              <a:t>วัตถุประสงค์ของบริษัท</a:t>
            </a:r>
          </a:p>
          <a:p>
            <a:r>
              <a:rPr lang="en-US" b="1" dirty="0" smtClean="0"/>
              <a:t>10. </a:t>
            </a:r>
            <a:r>
              <a:rPr lang="th-TH" b="1" dirty="0"/>
              <a:t>ภาพลักษณ์ของบริษัท</a:t>
            </a:r>
          </a:p>
          <a:p>
            <a:r>
              <a:rPr lang="en-US" b="1" dirty="0" smtClean="0"/>
              <a:t>11. </a:t>
            </a:r>
            <a:r>
              <a:rPr lang="th-TH" b="1" dirty="0"/>
              <a:t>วิสัยทัศน์</a:t>
            </a:r>
          </a:p>
          <a:p>
            <a:r>
              <a:rPr lang="en-US" b="1" dirty="0" smtClean="0"/>
              <a:t>12. </a:t>
            </a:r>
            <a:r>
              <a:rPr lang="th-TH" b="1" dirty="0"/>
              <a:t>พันธกิจ</a:t>
            </a:r>
          </a:p>
          <a:p>
            <a:r>
              <a:rPr lang="en-US" b="1" dirty="0" smtClean="0"/>
              <a:t>13. </a:t>
            </a:r>
            <a:r>
              <a:rPr lang="th-TH" b="1" dirty="0"/>
              <a:t>เป้าหมายของบริษัท ระยะสั้น ระยะกลาง ระยะยาว</a:t>
            </a:r>
          </a:p>
          <a:p>
            <a:r>
              <a:rPr lang="en-US" b="1" dirty="0" smtClean="0"/>
              <a:t>14. </a:t>
            </a:r>
            <a:r>
              <a:rPr lang="th-TH" b="1" dirty="0"/>
              <a:t>กลยุทธ์หลักของ</a:t>
            </a:r>
            <a:r>
              <a:rPr lang="th-TH" b="1" dirty="0" smtClean="0"/>
              <a:t>บริษัท</a:t>
            </a:r>
          </a:p>
          <a:p>
            <a:endParaRPr lang="th-TH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10" y="404664"/>
            <a:ext cx="3004887" cy="30048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5895897"/>
            <a:ext cx="6372200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ข้อ </a:t>
            </a:r>
            <a:r>
              <a:rPr lang="en-US" b="1" dirty="0">
                <a:solidFill>
                  <a:srgbClr val="FF0000"/>
                </a:solidFill>
              </a:rPr>
              <a:t>1 </a:t>
            </a:r>
            <a:r>
              <a:rPr lang="th-TH" b="1" dirty="0">
                <a:solidFill>
                  <a:srgbClr val="FF0000"/>
                </a:solidFill>
              </a:rPr>
              <a:t>ถึง </a:t>
            </a:r>
            <a:r>
              <a:rPr lang="en-US" b="1" dirty="0">
                <a:solidFill>
                  <a:srgbClr val="FF0000"/>
                </a:solidFill>
              </a:rPr>
              <a:t>14 </a:t>
            </a:r>
            <a:r>
              <a:rPr lang="th-TH" b="1" dirty="0">
                <a:solidFill>
                  <a:srgbClr val="FF0000"/>
                </a:solidFill>
              </a:rPr>
              <a:t>วันที่ </a:t>
            </a:r>
            <a:r>
              <a:rPr lang="en-US" b="1" dirty="0">
                <a:solidFill>
                  <a:srgbClr val="FF0000"/>
                </a:solidFill>
              </a:rPr>
              <a:t>19 </a:t>
            </a:r>
            <a:r>
              <a:rPr lang="th-TH" b="1" dirty="0">
                <a:solidFill>
                  <a:srgbClr val="FF0000"/>
                </a:solidFill>
              </a:rPr>
              <a:t>มกราคม </a:t>
            </a:r>
            <a:r>
              <a:rPr lang="en-US" b="1" dirty="0">
                <a:solidFill>
                  <a:srgbClr val="FF0000"/>
                </a:solidFill>
              </a:rPr>
              <a:t>2564 </a:t>
            </a:r>
            <a:r>
              <a:rPr lang="th-TH" b="1" dirty="0">
                <a:solidFill>
                  <a:srgbClr val="FF0000"/>
                </a:solidFill>
              </a:rPr>
              <a:t>เวลาเที่ยงคืน ส่งในไลน์กลุ่ม ขอไฟล์เวิดค่ะ</a:t>
            </a:r>
          </a:p>
        </p:txBody>
      </p:sp>
    </p:spTree>
    <p:extLst>
      <p:ext uri="{BB962C8B-B14F-4D97-AF65-F5344CB8AC3E}">
        <p14:creationId xmlns:p14="http://schemas.microsoft.com/office/powerpoint/2010/main" val="7930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ถ้าคิดจะ </a:t>
            </a:r>
            <a:r>
              <a:rPr lang="en-US" b="1" dirty="0" smtClean="0"/>
              <a:t>“</a:t>
            </a:r>
            <a:r>
              <a:rPr lang="th-TH" b="1" dirty="0" smtClean="0"/>
              <a:t>ท้อ</a:t>
            </a:r>
            <a:r>
              <a:rPr lang="en-US" b="1" dirty="0" smtClean="0"/>
              <a:t>” </a:t>
            </a:r>
            <a:r>
              <a:rPr lang="th-TH" b="1" dirty="0" smtClean="0"/>
              <a:t>ก็ขอจงอย่า</a:t>
            </a:r>
            <a:r>
              <a:rPr lang="en-US" b="1" dirty="0" smtClean="0"/>
              <a:t> “</a:t>
            </a:r>
            <a:r>
              <a:rPr lang="th-TH" b="1" dirty="0" smtClean="0"/>
              <a:t>ถอย</a:t>
            </a:r>
            <a:r>
              <a:rPr lang="en-US" b="1" dirty="0" smtClean="0"/>
              <a:t>”</a:t>
            </a:r>
            <a:endParaRPr lang="en-US" dirty="0" smtClean="0"/>
          </a:p>
          <a:p>
            <a:r>
              <a:rPr lang="th-TH" b="1" dirty="0" smtClean="0"/>
              <a:t>ถ้าคิดจะ </a:t>
            </a:r>
            <a:r>
              <a:rPr lang="en-US" b="1" dirty="0" smtClean="0"/>
              <a:t>“</a:t>
            </a:r>
            <a:r>
              <a:rPr lang="th-TH" b="1" dirty="0" smtClean="0"/>
              <a:t>ถอย</a:t>
            </a:r>
            <a:r>
              <a:rPr lang="en-US" b="1" dirty="0" smtClean="0"/>
              <a:t>” </a:t>
            </a:r>
            <a:r>
              <a:rPr lang="th-TH" b="1" dirty="0" smtClean="0"/>
              <a:t>ก็ขอจงอย่า</a:t>
            </a:r>
            <a:r>
              <a:rPr lang="en-US" b="1" dirty="0" smtClean="0"/>
              <a:t> “</a:t>
            </a:r>
            <a:r>
              <a:rPr lang="th-TH" b="1" dirty="0" smtClean="0"/>
              <a:t>แพ้</a:t>
            </a:r>
            <a:r>
              <a:rPr lang="en-US" b="1" dirty="0" smtClean="0"/>
              <a:t>”</a:t>
            </a:r>
            <a:endParaRPr lang="en-US" dirty="0" smtClean="0"/>
          </a:p>
          <a:p>
            <a:r>
              <a:rPr lang="th-TH" b="1" dirty="0" smtClean="0"/>
              <a:t>ถ้าคิดจะ </a:t>
            </a:r>
            <a:r>
              <a:rPr lang="en-US" b="1" dirty="0" smtClean="0"/>
              <a:t>“</a:t>
            </a:r>
            <a:r>
              <a:rPr lang="th-TH" b="1" dirty="0" smtClean="0"/>
              <a:t>แพ้</a:t>
            </a:r>
            <a:r>
              <a:rPr lang="en-US" b="1" dirty="0" smtClean="0"/>
              <a:t>” </a:t>
            </a:r>
            <a:r>
              <a:rPr lang="th-TH" b="1" dirty="0" smtClean="0"/>
              <a:t>ก็ขอจงอย่า</a:t>
            </a:r>
            <a:r>
              <a:rPr lang="en-US" b="1" dirty="0" smtClean="0"/>
              <a:t> “</a:t>
            </a:r>
            <a:r>
              <a:rPr lang="th-TH" b="1" dirty="0" smtClean="0"/>
              <a:t>ยอม</a:t>
            </a:r>
            <a:r>
              <a:rPr lang="en-US" b="1" dirty="0" smtClean="0"/>
              <a:t>”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29124" y="5429264"/>
            <a:ext cx="3956050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 dirty="0" smtClean="0">
                <a:latin typeface="Calibri" pitchFamily="34" charset="0"/>
                <a:cs typeface="Cordia New" pitchFamily="34" charset="-34"/>
              </a:rPr>
              <a:t>ด้วย</a:t>
            </a:r>
            <a:r>
              <a:rPr lang="th-TH" sz="3200" b="1" dirty="0">
                <a:latin typeface="Calibri" pitchFamily="34" charset="0"/>
                <a:cs typeface="Cordia New" pitchFamily="34" charset="-34"/>
              </a:rPr>
              <a:t>ความรัก </a:t>
            </a:r>
          </a:p>
          <a:p>
            <a:r>
              <a:rPr lang="th-TH" sz="3200" b="1" dirty="0">
                <a:latin typeface="Calibri" pitchFamily="34" charset="0"/>
                <a:cs typeface="Cordia New" pitchFamily="34" charset="-34"/>
              </a:rPr>
              <a:t>อ. อิสรี </a:t>
            </a:r>
            <a:r>
              <a:rPr lang="th-TH" sz="3200" b="1" dirty="0" smtClean="0">
                <a:latin typeface="Calibri" pitchFamily="34" charset="0"/>
                <a:cs typeface="Cordia New" pitchFamily="34" charset="-34"/>
              </a:rPr>
              <a:t>ไพเราะ </a:t>
            </a:r>
            <a:r>
              <a:rPr lang="th-TH" sz="3200" b="1" dirty="0">
                <a:latin typeface="Calibri" pitchFamily="34" charset="0"/>
                <a:cs typeface="Cordia New" pitchFamily="34" charset="-34"/>
              </a:rPr>
              <a:t>(อ.ต๊ะ)</a:t>
            </a:r>
          </a:p>
        </p:txBody>
      </p:sp>
      <p:pic>
        <p:nvPicPr>
          <p:cNvPr id="5" name="Picture 9" descr="http://www.dmc.tv/images/OtherBB/crystal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28575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สื่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962400"/>
            <a:ext cx="57150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0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จัดทำบริษัทด้านโฆษณษาและสื่อสารการตลาดกลุ่ม</a:t>
            </a:r>
            <a:r>
              <a:rPr lang="th-TH" dirty="0" smtClean="0"/>
              <a:t>ละ</a:t>
            </a:r>
            <a:r>
              <a:rPr lang="en-US" dirty="0" smtClean="0"/>
              <a:t> 1 </a:t>
            </a:r>
            <a:r>
              <a:rPr lang="th-TH" dirty="0"/>
              <a:t>บริษัท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7</a:t>
            </a:r>
            <a:r>
              <a:rPr lang="en-US" b="1" dirty="0" smtClean="0"/>
              <a:t>. </a:t>
            </a:r>
            <a:r>
              <a:rPr lang="th-TH" b="1" dirty="0" smtClean="0"/>
              <a:t>กำหนด ชื่อบริษัท</a:t>
            </a:r>
          </a:p>
          <a:p>
            <a:r>
              <a:rPr lang="en-US" b="1" dirty="0"/>
              <a:t>8</a:t>
            </a:r>
            <a:r>
              <a:rPr lang="en-US" b="1" dirty="0" smtClean="0"/>
              <a:t>. </a:t>
            </a:r>
            <a:r>
              <a:rPr lang="th-TH" b="1" dirty="0" smtClean="0"/>
              <a:t>โลโก้</a:t>
            </a:r>
          </a:p>
          <a:p>
            <a:r>
              <a:rPr lang="en-US" b="1" dirty="0"/>
              <a:t>9</a:t>
            </a:r>
            <a:r>
              <a:rPr lang="en-US" b="1" dirty="0" smtClean="0"/>
              <a:t>. </a:t>
            </a:r>
            <a:r>
              <a:rPr lang="en-US" b="1" dirty="0" smtClean="0"/>
              <a:t>Slogan</a:t>
            </a:r>
          </a:p>
          <a:p>
            <a:r>
              <a:rPr lang="en-US" b="1" dirty="0" smtClean="0"/>
              <a:t>10</a:t>
            </a:r>
            <a:r>
              <a:rPr lang="en-US" b="1" dirty="0" smtClean="0"/>
              <a:t>. </a:t>
            </a:r>
            <a:r>
              <a:rPr lang="th-TH" b="1" dirty="0" smtClean="0"/>
              <a:t>วัตถุประสงค์ของบริษัท</a:t>
            </a:r>
          </a:p>
          <a:p>
            <a:r>
              <a:rPr lang="en-US" b="1" dirty="0" smtClean="0"/>
              <a:t>11. </a:t>
            </a:r>
            <a:r>
              <a:rPr lang="th-TH" b="1" dirty="0" smtClean="0"/>
              <a:t>ภาพลักษณ์</a:t>
            </a:r>
            <a:r>
              <a:rPr lang="th-TH" b="1" dirty="0"/>
              <a:t>ของ</a:t>
            </a:r>
            <a:r>
              <a:rPr lang="th-TH" b="1" dirty="0" smtClean="0"/>
              <a:t>บริษัท</a:t>
            </a:r>
          </a:p>
          <a:p>
            <a:r>
              <a:rPr lang="en-US" b="1" dirty="0" smtClean="0"/>
              <a:t>12. </a:t>
            </a:r>
            <a:r>
              <a:rPr lang="th-TH" b="1" dirty="0" smtClean="0"/>
              <a:t>วิสัยทัศน์</a:t>
            </a:r>
          </a:p>
          <a:p>
            <a:r>
              <a:rPr lang="en-US" b="1" dirty="0" smtClean="0"/>
              <a:t>13. </a:t>
            </a:r>
            <a:r>
              <a:rPr lang="th-TH" b="1" dirty="0" smtClean="0"/>
              <a:t>พันธกิจ</a:t>
            </a:r>
          </a:p>
          <a:p>
            <a:r>
              <a:rPr lang="en-US" b="1" dirty="0" smtClean="0"/>
              <a:t>14. </a:t>
            </a:r>
            <a:r>
              <a:rPr lang="th-TH" b="1" dirty="0" smtClean="0"/>
              <a:t>เป้าหมายของบริษัท ระยะสั้น ระยะกลาง ระยะยาว</a:t>
            </a:r>
          </a:p>
          <a:p>
            <a:r>
              <a:rPr lang="en-US" b="1" dirty="0" smtClean="0"/>
              <a:t>15. </a:t>
            </a:r>
            <a:r>
              <a:rPr lang="th-TH" b="1" dirty="0" smtClean="0"/>
              <a:t>กลยุทธ์หลักของบริษัท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16</a:t>
            </a:r>
            <a:r>
              <a:rPr lang="th-TH" b="1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Campaign 2 </a:t>
            </a:r>
            <a:r>
              <a:rPr lang="th-TH" b="1" dirty="0" smtClean="0">
                <a:solidFill>
                  <a:srgbClr val="FF0000"/>
                </a:solidFill>
              </a:rPr>
              <a:t>ในปี </a:t>
            </a:r>
            <a:r>
              <a:rPr lang="en-US" b="1" dirty="0" smtClean="0">
                <a:solidFill>
                  <a:srgbClr val="FF0000"/>
                </a:solidFill>
              </a:rPr>
              <a:t>2566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653136"/>
            <a:ext cx="2047292" cy="20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17. </a:t>
            </a:r>
            <a:r>
              <a:rPr lang="th-TH" dirty="0" smtClean="0"/>
              <a:t>กำหนดโครงสร้างองค์กร  (กำหนด</a:t>
            </a:r>
            <a:r>
              <a:rPr lang="th-TH" dirty="0"/>
              <a:t>ตำแหน่งหน้าที่บุคลในการ</a:t>
            </a:r>
            <a:r>
              <a:rPr lang="th-TH" dirty="0" smtClean="0"/>
              <a:t>ทำงาน)</a:t>
            </a:r>
            <a:endParaRPr lang="en-US" dirty="0"/>
          </a:p>
          <a:p>
            <a:r>
              <a:rPr lang="en-US" dirty="0" smtClean="0"/>
              <a:t>18. </a:t>
            </a:r>
            <a:r>
              <a:rPr lang="th-TH" dirty="0" smtClean="0"/>
              <a:t>กำหนด</a:t>
            </a:r>
            <a:r>
              <a:rPr lang="th-TH" dirty="0"/>
              <a:t>สินทรัพย์ และหนี้สิน ในการจัดตั้งธุรกิจ เป็นต้นทุน</a:t>
            </a:r>
          </a:p>
          <a:p>
            <a:r>
              <a:rPr lang="en-US" dirty="0" smtClean="0"/>
              <a:t>19. </a:t>
            </a:r>
            <a:r>
              <a:rPr lang="th-TH" dirty="0"/>
              <a:t>กำหนดช่องทางการหา</a:t>
            </a:r>
            <a:r>
              <a:rPr lang="th-TH" dirty="0" smtClean="0"/>
              <a:t>รายได้ </a:t>
            </a:r>
            <a:r>
              <a:rPr lang="th-TH" sz="2800" dirty="0" smtClean="0">
                <a:solidFill>
                  <a:srgbClr val="FF0000"/>
                </a:solidFill>
              </a:rPr>
              <a:t>ตาม</a:t>
            </a:r>
            <a:r>
              <a:rPr lang="th-TH" sz="2800" dirty="0">
                <a:solidFill>
                  <a:srgbClr val="FF0000"/>
                </a:solidFill>
              </a:rPr>
              <a:t>สินค้าแต่ละไลน์  </a:t>
            </a:r>
            <a:r>
              <a:rPr lang="en-US" sz="2800" dirty="0">
                <a:solidFill>
                  <a:srgbClr val="FF0000"/>
                </a:solidFill>
              </a:rPr>
              <a:t>(Business Unit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th-TH" dirty="0"/>
              <a:t> </a:t>
            </a:r>
            <a:endParaRPr lang="th-TH" dirty="0" smtClean="0"/>
          </a:p>
          <a:p>
            <a:r>
              <a:rPr lang="en-US" dirty="0" smtClean="0"/>
              <a:t>20</a:t>
            </a:r>
            <a:r>
              <a:rPr lang="en-US" dirty="0" smtClean="0"/>
              <a:t>. </a:t>
            </a:r>
            <a:r>
              <a:rPr lang="th-TH" dirty="0" smtClean="0"/>
              <a:t>กำหนด</a:t>
            </a:r>
            <a:r>
              <a:rPr lang="th-TH" dirty="0"/>
              <a:t>ค่าใช้จ่ายตามช่องทางการหารายได้ </a:t>
            </a:r>
          </a:p>
          <a:p>
            <a:pPr marL="109728" indent="0">
              <a:buNone/>
            </a:pPr>
            <a:r>
              <a:rPr lang="th-TH" sz="2400" dirty="0">
                <a:solidFill>
                  <a:srgbClr val="FF0000"/>
                </a:solidFill>
              </a:rPr>
              <a:t>ตามสินค้าแต่ละไลน์  </a:t>
            </a:r>
            <a:r>
              <a:rPr lang="en-US" sz="2400" dirty="0">
                <a:solidFill>
                  <a:srgbClr val="FF0000"/>
                </a:solidFill>
              </a:rPr>
              <a:t>(Business Unit)</a:t>
            </a:r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จัดทำบริษัทด้านโฆษณษาและสื่อสารการตลาดกลุ่มละ</a:t>
            </a:r>
            <a:r>
              <a:rPr lang="en-US" dirty="0"/>
              <a:t> 1 </a:t>
            </a:r>
            <a:r>
              <a:rPr lang="th-TH" dirty="0"/>
              <a:t>บริษัท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65104"/>
            <a:ext cx="2047292" cy="20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0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ชื่อบริษัท</a:t>
            </a:r>
            <a:r>
              <a:rPr lang="en-US" b="1" dirty="0"/>
              <a:t>	</a:t>
            </a:r>
            <a:endParaRPr lang="en-US" dirty="0"/>
          </a:p>
          <a:p>
            <a:r>
              <a:rPr lang="th-TH" dirty="0"/>
              <a:t>บริษัท เทรนด์สร้างสรรค์ จำกัด </a:t>
            </a:r>
            <a:r>
              <a:rPr lang="en-US" dirty="0"/>
              <a:t>(Creative Trends </a:t>
            </a:r>
            <a:r>
              <a:rPr lang="en-US" dirty="0" err="1"/>
              <a:t>Co.,Ltd</a:t>
            </a:r>
            <a:r>
              <a:rPr lang="en-US" dirty="0"/>
              <a:t>) </a:t>
            </a:r>
            <a:r>
              <a:rPr lang="th-TH" dirty="0"/>
              <a:t>เป็นบริษัทที่ดำเนินการบริหารจัดการศูนย์สรรพสินค้าแฟชั่นแนวสร้างสรรค์ ที่เน้นให้ลูกค้ากลุ่มเป้าหมายได้นำเสนอการสวมใส่เสื้อผ้าเครื่องแต่งกาย บ่งบอกความเป็นเอกลักษณ์ ภายใต้ชื่อ ศูนย์การสร้างสรรค์เสื้อผ้าเครื่องแต่งกายสำหรับสตรี (</a:t>
            </a:r>
            <a:r>
              <a:rPr lang="en-US" dirty="0"/>
              <a:t>Creative Fashion Center for Women)</a:t>
            </a:r>
          </a:p>
          <a:p>
            <a:endParaRPr lang="th-TH" dirty="0"/>
          </a:p>
        </p:txBody>
      </p:sp>
      <p:sp>
        <p:nvSpPr>
          <p:cNvPr id="4" name="Heart 3"/>
          <p:cNvSpPr/>
          <p:nvPr/>
        </p:nvSpPr>
        <p:spPr>
          <a:xfrm>
            <a:off x="5508104" y="4365104"/>
            <a:ext cx="3096344" cy="2232248"/>
          </a:xfrm>
          <a:prstGeom prst="heart">
            <a:avLst/>
          </a:prstGeom>
          <a:solidFill>
            <a:srgbClr val="FDC3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Key to Success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โลโก้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7400"/>
            <a:ext cx="5843681" cy="2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9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โล</a:t>
            </a:r>
            <a:r>
              <a:rPr lang="th-TH" dirty="0" smtClean="0"/>
              <a:t>โก้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4479"/>
            <a:ext cx="8229600" cy="3966667"/>
          </a:xfrm>
        </p:spPr>
      </p:pic>
    </p:spTree>
    <p:extLst>
      <p:ext uri="{BB962C8B-B14F-4D97-AF65-F5344CB8AC3E}">
        <p14:creationId xmlns:p14="http://schemas.microsoft.com/office/powerpoint/2010/main" val="274915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สโลแกน </a:t>
            </a:r>
            <a:r>
              <a:rPr lang="en-US" dirty="0" smtClean="0"/>
              <a:t>Slogan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905000"/>
            <a:ext cx="6096000" cy="36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18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2069</Words>
  <Application>Microsoft Office PowerPoint</Application>
  <PresentationFormat>On-screen Show (4:3)</PresentationFormat>
  <Paragraphs>152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รหัสวิชา AIM3304  รายวิชา ธุรกิจงานสื่อสารการตลาด   </vt:lpstr>
      <vt:lpstr> HOMEWORK งานกลุ่ม </vt:lpstr>
      <vt:lpstr>จับกลุ่ม จัดทำบริษัทด้านโฆษณษาและสื่อสารการตลาดกลุ่มละ 1 บริษัท</vt:lpstr>
      <vt:lpstr>จัดทำบริษัทด้านโฆษณษาและสื่อสารการตลาดกลุ่มละ 1 บริษัท </vt:lpstr>
      <vt:lpstr>จัดทำบริษัทด้านโฆษณษาและสื่อสารการตลาดกลุ่มละ 1 บริษัท</vt:lpstr>
      <vt:lpstr>PowerPoint Presentation</vt:lpstr>
      <vt:lpstr>โลโก้ </vt:lpstr>
      <vt:lpstr>โลโก้</vt:lpstr>
      <vt:lpstr>สโลแกน Slogan </vt:lpstr>
      <vt:lpstr>PowerPoint Presentation</vt:lpstr>
      <vt:lpstr>PowerPoint Presentation</vt:lpstr>
      <vt:lpstr> </vt:lpstr>
      <vt:lpstr>PowerPoint Presentation</vt:lpstr>
      <vt:lpstr>วัตถุประสงค์ของบริษัท </vt:lpstr>
      <vt:lpstr>วัตถุประสงค์ของบริษัท ตามสินค้าแต่ละไลน์  (Business Unit)  </vt:lpstr>
      <vt:lpstr>PowerPoint Presentation</vt:lpstr>
      <vt:lpstr>ภาพลักษณ์ของบริษัทของบริษัท ตามสินค้าแต่ละไลน์  (Business Unit)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เป้าหมายของบริษัทของบริษัท ตามสินค้าแต่ละไลน์  (Business Unit)  </vt:lpstr>
      <vt:lpstr>PowerPoint Presentation</vt:lpstr>
      <vt:lpstr>PowerPoint Presentation</vt:lpstr>
      <vt:lpstr>กลยุทธ์หลักของบริษัทของบริษัท ตามสินค้าแต่ละไลน์  (Business Unit)  </vt:lpstr>
      <vt:lpstr> HOMEWORK  กลุ่ม </vt:lpstr>
      <vt:lpstr> HOMEWORK งานกลุ่ม </vt:lpstr>
      <vt:lpstr> HOMEWORK  กลุ่ม </vt:lpstr>
      <vt:lpstr> HOMEWORK  กลุ่ม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พฤติกรรมผู้บริโภค 2(2-0-4)  (Consumer Behavior)</dc:title>
  <dc:creator>TAO</dc:creator>
  <cp:lastModifiedBy>TAO</cp:lastModifiedBy>
  <cp:revision>36</cp:revision>
  <dcterms:created xsi:type="dcterms:W3CDTF">2020-06-09T06:44:17Z</dcterms:created>
  <dcterms:modified xsi:type="dcterms:W3CDTF">2022-02-01T07:34:48Z</dcterms:modified>
</cp:coreProperties>
</file>