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3" r:id="rId2"/>
    <p:sldId id="275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5" r:id="rId25"/>
    <p:sldId id="27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7DF40-2D62-4ADF-858C-2265DF02B45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BD22839-C101-43F9-BE0D-75B850E9A231}">
      <dgm:prSet phldrT="[Text]"/>
      <dgm:spPr/>
      <dgm:t>
        <a:bodyPr/>
        <a:lstStyle/>
        <a:p>
          <a:r>
            <a:rPr lang="th-TH" dirty="0"/>
            <a:t>วรรคนำ</a:t>
          </a:r>
        </a:p>
      </dgm:t>
    </dgm:pt>
    <dgm:pt modelId="{3F2E7A1D-7E05-4F64-851B-668B2FE0AC11}" type="parTrans" cxnId="{BFF810D1-7B3B-45BE-BD33-ED6FA349401C}">
      <dgm:prSet/>
      <dgm:spPr/>
      <dgm:t>
        <a:bodyPr/>
        <a:lstStyle/>
        <a:p>
          <a:endParaRPr lang="th-TH"/>
        </a:p>
      </dgm:t>
    </dgm:pt>
    <dgm:pt modelId="{4B918E20-543D-4CD1-9352-468F3DB80804}" type="sibTrans" cxnId="{BFF810D1-7B3B-45BE-BD33-ED6FA349401C}">
      <dgm:prSet/>
      <dgm:spPr/>
      <dgm:t>
        <a:bodyPr/>
        <a:lstStyle/>
        <a:p>
          <a:endParaRPr lang="th-TH"/>
        </a:p>
      </dgm:t>
    </dgm:pt>
    <dgm:pt modelId="{7E7F83D5-8EC9-4270-9883-6E38BDC5E9F3}">
      <dgm:prSet phldrT="[Text]"/>
      <dgm:spPr/>
      <dgm:t>
        <a:bodyPr/>
        <a:lstStyle/>
        <a:p>
          <a:r>
            <a:rPr lang="th-TH" dirty="0"/>
            <a:t>พาดหัว</a:t>
          </a:r>
        </a:p>
      </dgm:t>
    </dgm:pt>
    <dgm:pt modelId="{C0D6AF8F-76F7-4063-86B8-02C049A279AB}" type="parTrans" cxnId="{415AD883-A87B-4865-A46E-BFF504D80A8D}">
      <dgm:prSet/>
      <dgm:spPr/>
      <dgm:t>
        <a:bodyPr/>
        <a:lstStyle/>
        <a:p>
          <a:endParaRPr lang="th-TH"/>
        </a:p>
      </dgm:t>
    </dgm:pt>
    <dgm:pt modelId="{B22E5416-09D0-4806-A9DF-F36452765884}" type="sibTrans" cxnId="{415AD883-A87B-4865-A46E-BFF504D80A8D}">
      <dgm:prSet/>
      <dgm:spPr/>
      <dgm:t>
        <a:bodyPr/>
        <a:lstStyle/>
        <a:p>
          <a:endParaRPr lang="th-TH"/>
        </a:p>
      </dgm:t>
    </dgm:pt>
    <dgm:pt modelId="{62E158FD-3A3E-4888-B203-0D142220F746}">
      <dgm:prSet phldrT="[Text]"/>
      <dgm:spPr/>
      <dgm:t>
        <a:bodyPr/>
        <a:lstStyle/>
        <a:p>
          <a:r>
            <a:rPr lang="th-TH" dirty="0"/>
            <a:t>ตรวจทาน / เกลาภาษา</a:t>
          </a:r>
        </a:p>
      </dgm:t>
    </dgm:pt>
    <dgm:pt modelId="{A8A55A21-CBBD-4926-BC36-9FF771DA2385}" type="parTrans" cxnId="{4E794626-E77B-49DE-B3AA-0D4C169AE082}">
      <dgm:prSet/>
      <dgm:spPr/>
      <dgm:t>
        <a:bodyPr/>
        <a:lstStyle/>
        <a:p>
          <a:endParaRPr lang="th-TH"/>
        </a:p>
      </dgm:t>
    </dgm:pt>
    <dgm:pt modelId="{A4C82232-530F-4741-9F58-F40F45F31D5C}" type="sibTrans" cxnId="{4E794626-E77B-49DE-B3AA-0D4C169AE082}">
      <dgm:prSet/>
      <dgm:spPr/>
      <dgm:t>
        <a:bodyPr/>
        <a:lstStyle/>
        <a:p>
          <a:endParaRPr lang="th-TH"/>
        </a:p>
      </dgm:t>
    </dgm:pt>
    <dgm:pt modelId="{2A289F60-8019-4313-98F2-B28A729DA518}">
      <dgm:prSet/>
      <dgm:spPr/>
      <dgm:t>
        <a:bodyPr/>
        <a:lstStyle/>
        <a:p>
          <a:r>
            <a:rPr lang="th-TH" dirty="0"/>
            <a:t>ส่วนเชื่อม</a:t>
          </a:r>
        </a:p>
      </dgm:t>
    </dgm:pt>
    <dgm:pt modelId="{5A4B4D3A-C55C-45EE-BA14-924AEA186C51}" type="parTrans" cxnId="{E901E88D-34B7-46E8-9240-07B43DD7D3C3}">
      <dgm:prSet/>
      <dgm:spPr/>
      <dgm:t>
        <a:bodyPr/>
        <a:lstStyle/>
        <a:p>
          <a:endParaRPr lang="th-TH"/>
        </a:p>
      </dgm:t>
    </dgm:pt>
    <dgm:pt modelId="{6E2CC777-C4D3-468D-B380-44C88AC5B0F0}" type="sibTrans" cxnId="{E901E88D-34B7-46E8-9240-07B43DD7D3C3}">
      <dgm:prSet/>
      <dgm:spPr/>
      <dgm:t>
        <a:bodyPr/>
        <a:lstStyle/>
        <a:p>
          <a:endParaRPr lang="th-TH"/>
        </a:p>
      </dgm:t>
    </dgm:pt>
    <dgm:pt modelId="{61DD2101-7FA2-439D-9026-1F4E4666E9A8}">
      <dgm:prSet/>
      <dgm:spPr/>
      <dgm:t>
        <a:bodyPr/>
        <a:lstStyle/>
        <a:p>
          <a:r>
            <a:rPr lang="th-TH" dirty="0"/>
            <a:t>เนื้อข่าว</a:t>
          </a:r>
        </a:p>
      </dgm:t>
    </dgm:pt>
    <dgm:pt modelId="{F30CB28C-B614-4317-8CFB-81A60203207F}" type="parTrans" cxnId="{99BA18BF-527E-4B08-BC43-55FCAB029F26}">
      <dgm:prSet/>
      <dgm:spPr/>
      <dgm:t>
        <a:bodyPr/>
        <a:lstStyle/>
        <a:p>
          <a:endParaRPr lang="th-TH"/>
        </a:p>
      </dgm:t>
    </dgm:pt>
    <dgm:pt modelId="{C029A4DC-58CC-40CC-980D-DDB2CCCEE593}" type="sibTrans" cxnId="{99BA18BF-527E-4B08-BC43-55FCAB029F26}">
      <dgm:prSet/>
      <dgm:spPr/>
      <dgm:t>
        <a:bodyPr/>
        <a:lstStyle/>
        <a:p>
          <a:endParaRPr lang="th-TH"/>
        </a:p>
      </dgm:t>
    </dgm:pt>
    <dgm:pt modelId="{633552D6-64ED-4907-B157-C3D0668B322C}" type="pres">
      <dgm:prSet presAssocID="{D247DF40-2D62-4ADF-858C-2265DF02B450}" presName="CompostProcess" presStyleCnt="0">
        <dgm:presLayoutVars>
          <dgm:dir/>
          <dgm:resizeHandles val="exact"/>
        </dgm:presLayoutVars>
      </dgm:prSet>
      <dgm:spPr/>
    </dgm:pt>
    <dgm:pt modelId="{A6157927-FF1A-4A52-8C05-D67947C14744}" type="pres">
      <dgm:prSet presAssocID="{D247DF40-2D62-4ADF-858C-2265DF02B450}" presName="arrow" presStyleLbl="bgShp" presStyleIdx="0" presStyleCnt="1"/>
      <dgm:spPr/>
    </dgm:pt>
    <dgm:pt modelId="{5735F3D6-963B-4F6A-B662-86F2EAAA5A22}" type="pres">
      <dgm:prSet presAssocID="{D247DF40-2D62-4ADF-858C-2265DF02B450}" presName="linearProcess" presStyleCnt="0"/>
      <dgm:spPr/>
    </dgm:pt>
    <dgm:pt modelId="{9B8333FF-7CB7-4EE7-A515-017789AC832F}" type="pres">
      <dgm:prSet presAssocID="{4BD22839-C101-43F9-BE0D-75B850E9A231}" presName="textNode" presStyleLbl="node1" presStyleIdx="0" presStyleCnt="5">
        <dgm:presLayoutVars>
          <dgm:bulletEnabled val="1"/>
        </dgm:presLayoutVars>
      </dgm:prSet>
      <dgm:spPr/>
    </dgm:pt>
    <dgm:pt modelId="{CFC62C66-B119-4ECB-8B2C-7147F2C09A5E}" type="pres">
      <dgm:prSet presAssocID="{4B918E20-543D-4CD1-9352-468F3DB80804}" presName="sibTrans" presStyleCnt="0"/>
      <dgm:spPr/>
    </dgm:pt>
    <dgm:pt modelId="{EE402533-E8B1-48D7-9F24-9FFB0F0A8C08}" type="pres">
      <dgm:prSet presAssocID="{2A289F60-8019-4313-98F2-B28A729DA518}" presName="textNode" presStyleLbl="node1" presStyleIdx="1" presStyleCnt="5">
        <dgm:presLayoutVars>
          <dgm:bulletEnabled val="1"/>
        </dgm:presLayoutVars>
      </dgm:prSet>
      <dgm:spPr/>
    </dgm:pt>
    <dgm:pt modelId="{4E7D3505-F747-45AE-A3E0-BFEB1E38F8A7}" type="pres">
      <dgm:prSet presAssocID="{6E2CC777-C4D3-468D-B380-44C88AC5B0F0}" presName="sibTrans" presStyleCnt="0"/>
      <dgm:spPr/>
    </dgm:pt>
    <dgm:pt modelId="{1D734A12-1F29-4809-BA98-622C5DFFF614}" type="pres">
      <dgm:prSet presAssocID="{61DD2101-7FA2-439D-9026-1F4E4666E9A8}" presName="textNode" presStyleLbl="node1" presStyleIdx="2" presStyleCnt="5">
        <dgm:presLayoutVars>
          <dgm:bulletEnabled val="1"/>
        </dgm:presLayoutVars>
      </dgm:prSet>
      <dgm:spPr/>
    </dgm:pt>
    <dgm:pt modelId="{984BCDA3-242B-4B60-AEEE-A7FE9273C819}" type="pres">
      <dgm:prSet presAssocID="{C029A4DC-58CC-40CC-980D-DDB2CCCEE593}" presName="sibTrans" presStyleCnt="0"/>
      <dgm:spPr/>
    </dgm:pt>
    <dgm:pt modelId="{FAD2A878-87ED-432B-82D0-AC29CBF73D5A}" type="pres">
      <dgm:prSet presAssocID="{7E7F83D5-8EC9-4270-9883-6E38BDC5E9F3}" presName="textNode" presStyleLbl="node1" presStyleIdx="3" presStyleCnt="5">
        <dgm:presLayoutVars>
          <dgm:bulletEnabled val="1"/>
        </dgm:presLayoutVars>
      </dgm:prSet>
      <dgm:spPr/>
    </dgm:pt>
    <dgm:pt modelId="{65A96063-2B95-4728-AD8E-BD114195C86C}" type="pres">
      <dgm:prSet presAssocID="{B22E5416-09D0-4806-A9DF-F36452765884}" presName="sibTrans" presStyleCnt="0"/>
      <dgm:spPr/>
    </dgm:pt>
    <dgm:pt modelId="{A00BFA8A-933C-4044-BA31-FEC2F7334E09}" type="pres">
      <dgm:prSet presAssocID="{62E158FD-3A3E-4888-B203-0D142220F746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4E794626-E77B-49DE-B3AA-0D4C169AE082}" srcId="{D247DF40-2D62-4ADF-858C-2265DF02B450}" destId="{62E158FD-3A3E-4888-B203-0D142220F746}" srcOrd="4" destOrd="0" parTransId="{A8A55A21-CBBD-4926-BC36-9FF771DA2385}" sibTransId="{A4C82232-530F-4741-9F58-F40F45F31D5C}"/>
    <dgm:cxn modelId="{D7C51465-F972-4054-B317-D4E3B64C9A9D}" type="presOf" srcId="{D247DF40-2D62-4ADF-858C-2265DF02B450}" destId="{633552D6-64ED-4907-B157-C3D0668B322C}" srcOrd="0" destOrd="0" presId="urn:microsoft.com/office/officeart/2005/8/layout/hProcess9"/>
    <dgm:cxn modelId="{EDE26A4C-D724-431D-8450-FFD9718BDCC3}" type="presOf" srcId="{62E158FD-3A3E-4888-B203-0D142220F746}" destId="{A00BFA8A-933C-4044-BA31-FEC2F7334E09}" srcOrd="0" destOrd="0" presId="urn:microsoft.com/office/officeart/2005/8/layout/hProcess9"/>
    <dgm:cxn modelId="{94B6014F-32CD-4BEA-B208-DA22038AC9D4}" type="presOf" srcId="{4BD22839-C101-43F9-BE0D-75B850E9A231}" destId="{9B8333FF-7CB7-4EE7-A515-017789AC832F}" srcOrd="0" destOrd="0" presId="urn:microsoft.com/office/officeart/2005/8/layout/hProcess9"/>
    <dgm:cxn modelId="{415AD883-A87B-4865-A46E-BFF504D80A8D}" srcId="{D247DF40-2D62-4ADF-858C-2265DF02B450}" destId="{7E7F83D5-8EC9-4270-9883-6E38BDC5E9F3}" srcOrd="3" destOrd="0" parTransId="{C0D6AF8F-76F7-4063-86B8-02C049A279AB}" sibTransId="{B22E5416-09D0-4806-A9DF-F36452765884}"/>
    <dgm:cxn modelId="{D5079686-29A2-41D0-B7FA-820200045ECF}" type="presOf" srcId="{7E7F83D5-8EC9-4270-9883-6E38BDC5E9F3}" destId="{FAD2A878-87ED-432B-82D0-AC29CBF73D5A}" srcOrd="0" destOrd="0" presId="urn:microsoft.com/office/officeart/2005/8/layout/hProcess9"/>
    <dgm:cxn modelId="{98D04B8C-A32F-4FE4-A78D-5C343B217E62}" type="presOf" srcId="{61DD2101-7FA2-439D-9026-1F4E4666E9A8}" destId="{1D734A12-1F29-4809-BA98-622C5DFFF614}" srcOrd="0" destOrd="0" presId="urn:microsoft.com/office/officeart/2005/8/layout/hProcess9"/>
    <dgm:cxn modelId="{E901E88D-34B7-46E8-9240-07B43DD7D3C3}" srcId="{D247DF40-2D62-4ADF-858C-2265DF02B450}" destId="{2A289F60-8019-4313-98F2-B28A729DA518}" srcOrd="1" destOrd="0" parTransId="{5A4B4D3A-C55C-45EE-BA14-924AEA186C51}" sibTransId="{6E2CC777-C4D3-468D-B380-44C88AC5B0F0}"/>
    <dgm:cxn modelId="{99BA18BF-527E-4B08-BC43-55FCAB029F26}" srcId="{D247DF40-2D62-4ADF-858C-2265DF02B450}" destId="{61DD2101-7FA2-439D-9026-1F4E4666E9A8}" srcOrd="2" destOrd="0" parTransId="{F30CB28C-B614-4317-8CFB-81A60203207F}" sibTransId="{C029A4DC-58CC-40CC-980D-DDB2CCCEE593}"/>
    <dgm:cxn modelId="{BFF810D1-7B3B-45BE-BD33-ED6FA349401C}" srcId="{D247DF40-2D62-4ADF-858C-2265DF02B450}" destId="{4BD22839-C101-43F9-BE0D-75B850E9A231}" srcOrd="0" destOrd="0" parTransId="{3F2E7A1D-7E05-4F64-851B-668B2FE0AC11}" sibTransId="{4B918E20-543D-4CD1-9352-468F3DB80804}"/>
    <dgm:cxn modelId="{0871B7F3-0D1B-4595-B4EB-106C3B7F1805}" type="presOf" srcId="{2A289F60-8019-4313-98F2-B28A729DA518}" destId="{EE402533-E8B1-48D7-9F24-9FFB0F0A8C08}" srcOrd="0" destOrd="0" presId="urn:microsoft.com/office/officeart/2005/8/layout/hProcess9"/>
    <dgm:cxn modelId="{C795B2FA-A3A2-490B-8C29-FCC6FF3E1619}" type="presParOf" srcId="{633552D6-64ED-4907-B157-C3D0668B322C}" destId="{A6157927-FF1A-4A52-8C05-D67947C14744}" srcOrd="0" destOrd="0" presId="urn:microsoft.com/office/officeart/2005/8/layout/hProcess9"/>
    <dgm:cxn modelId="{F96A1AE9-DCB1-41E3-8F32-52767E116D14}" type="presParOf" srcId="{633552D6-64ED-4907-B157-C3D0668B322C}" destId="{5735F3D6-963B-4F6A-B662-86F2EAAA5A22}" srcOrd="1" destOrd="0" presId="urn:microsoft.com/office/officeart/2005/8/layout/hProcess9"/>
    <dgm:cxn modelId="{A36C15C8-535A-4187-B2A5-A244801731FD}" type="presParOf" srcId="{5735F3D6-963B-4F6A-B662-86F2EAAA5A22}" destId="{9B8333FF-7CB7-4EE7-A515-017789AC832F}" srcOrd="0" destOrd="0" presId="urn:microsoft.com/office/officeart/2005/8/layout/hProcess9"/>
    <dgm:cxn modelId="{BBBA4BC5-9EA1-45AA-A647-1C059FBAC3A9}" type="presParOf" srcId="{5735F3D6-963B-4F6A-B662-86F2EAAA5A22}" destId="{CFC62C66-B119-4ECB-8B2C-7147F2C09A5E}" srcOrd="1" destOrd="0" presId="urn:microsoft.com/office/officeart/2005/8/layout/hProcess9"/>
    <dgm:cxn modelId="{703DC9FC-ACA5-40A4-ACE3-8C9D820980A6}" type="presParOf" srcId="{5735F3D6-963B-4F6A-B662-86F2EAAA5A22}" destId="{EE402533-E8B1-48D7-9F24-9FFB0F0A8C08}" srcOrd="2" destOrd="0" presId="urn:microsoft.com/office/officeart/2005/8/layout/hProcess9"/>
    <dgm:cxn modelId="{2BC82E4B-F913-4A2D-ACB5-B640A4B33584}" type="presParOf" srcId="{5735F3D6-963B-4F6A-B662-86F2EAAA5A22}" destId="{4E7D3505-F747-45AE-A3E0-BFEB1E38F8A7}" srcOrd="3" destOrd="0" presId="urn:microsoft.com/office/officeart/2005/8/layout/hProcess9"/>
    <dgm:cxn modelId="{97015981-3A4C-4714-AA0D-5E07D9D62592}" type="presParOf" srcId="{5735F3D6-963B-4F6A-B662-86F2EAAA5A22}" destId="{1D734A12-1F29-4809-BA98-622C5DFFF614}" srcOrd="4" destOrd="0" presId="urn:microsoft.com/office/officeart/2005/8/layout/hProcess9"/>
    <dgm:cxn modelId="{8335D2E0-2C5B-4325-9F5A-A19A802DB14A}" type="presParOf" srcId="{5735F3D6-963B-4F6A-B662-86F2EAAA5A22}" destId="{984BCDA3-242B-4B60-AEEE-A7FE9273C819}" srcOrd="5" destOrd="0" presId="urn:microsoft.com/office/officeart/2005/8/layout/hProcess9"/>
    <dgm:cxn modelId="{590063D3-C26F-4833-90F8-2DED565A9353}" type="presParOf" srcId="{5735F3D6-963B-4F6A-B662-86F2EAAA5A22}" destId="{FAD2A878-87ED-432B-82D0-AC29CBF73D5A}" srcOrd="6" destOrd="0" presId="urn:microsoft.com/office/officeart/2005/8/layout/hProcess9"/>
    <dgm:cxn modelId="{05547F3A-A269-4291-B73B-3B407C826AEA}" type="presParOf" srcId="{5735F3D6-963B-4F6A-B662-86F2EAAA5A22}" destId="{65A96063-2B95-4728-AD8E-BD114195C86C}" srcOrd="7" destOrd="0" presId="urn:microsoft.com/office/officeart/2005/8/layout/hProcess9"/>
    <dgm:cxn modelId="{703CF7BB-4A35-46D4-87DE-DE92492BAB42}" type="presParOf" srcId="{5735F3D6-963B-4F6A-B662-86F2EAAA5A22}" destId="{A00BFA8A-933C-4044-BA31-FEC2F7334E0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57927-FF1A-4A52-8C05-D67947C14744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8333FF-7CB7-4EE7-A515-017789AC832F}">
      <dsp:nvSpPr>
        <dsp:cNvPr id="0" name=""/>
        <dsp:cNvSpPr/>
      </dsp:nvSpPr>
      <dsp:spPr>
        <a:xfrm>
          <a:off x="3329" y="1305401"/>
          <a:ext cx="195699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000" kern="1200" dirty="0"/>
            <a:t>วรรคนำ</a:t>
          </a:r>
        </a:p>
      </dsp:txBody>
      <dsp:txXfrm>
        <a:off x="88295" y="1390367"/>
        <a:ext cx="1787061" cy="1570603"/>
      </dsp:txXfrm>
    </dsp:sp>
    <dsp:sp modelId="{EE402533-E8B1-48D7-9F24-9FFB0F0A8C08}">
      <dsp:nvSpPr>
        <dsp:cNvPr id="0" name=""/>
        <dsp:cNvSpPr/>
      </dsp:nvSpPr>
      <dsp:spPr>
        <a:xfrm>
          <a:off x="2141316" y="1305401"/>
          <a:ext cx="195699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000" kern="1200" dirty="0"/>
            <a:t>ส่วนเชื่อม</a:t>
          </a:r>
        </a:p>
      </dsp:txBody>
      <dsp:txXfrm>
        <a:off x="2226282" y="1390367"/>
        <a:ext cx="1787061" cy="1570603"/>
      </dsp:txXfrm>
    </dsp:sp>
    <dsp:sp modelId="{1D734A12-1F29-4809-BA98-622C5DFFF614}">
      <dsp:nvSpPr>
        <dsp:cNvPr id="0" name=""/>
        <dsp:cNvSpPr/>
      </dsp:nvSpPr>
      <dsp:spPr>
        <a:xfrm>
          <a:off x="4279303" y="1305401"/>
          <a:ext cx="195699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000" kern="1200" dirty="0"/>
            <a:t>เนื้อข่าว</a:t>
          </a:r>
        </a:p>
      </dsp:txBody>
      <dsp:txXfrm>
        <a:off x="4364269" y="1390367"/>
        <a:ext cx="1787061" cy="1570603"/>
      </dsp:txXfrm>
    </dsp:sp>
    <dsp:sp modelId="{FAD2A878-87ED-432B-82D0-AC29CBF73D5A}">
      <dsp:nvSpPr>
        <dsp:cNvPr id="0" name=""/>
        <dsp:cNvSpPr/>
      </dsp:nvSpPr>
      <dsp:spPr>
        <a:xfrm>
          <a:off x="6417290" y="1305401"/>
          <a:ext cx="195699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000" kern="1200" dirty="0"/>
            <a:t>พาดหัว</a:t>
          </a:r>
        </a:p>
      </dsp:txBody>
      <dsp:txXfrm>
        <a:off x="6502256" y="1390367"/>
        <a:ext cx="1787061" cy="1570603"/>
      </dsp:txXfrm>
    </dsp:sp>
    <dsp:sp modelId="{A00BFA8A-933C-4044-BA31-FEC2F7334E09}">
      <dsp:nvSpPr>
        <dsp:cNvPr id="0" name=""/>
        <dsp:cNvSpPr/>
      </dsp:nvSpPr>
      <dsp:spPr>
        <a:xfrm>
          <a:off x="8555277" y="1305401"/>
          <a:ext cx="195699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4000" kern="1200" dirty="0"/>
            <a:t>ตรวจทาน / เกลาภาษา</a:t>
          </a:r>
        </a:p>
      </dsp:txBody>
      <dsp:txXfrm>
        <a:off x="8640243" y="1390367"/>
        <a:ext cx="1787061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05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81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1524001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10</a:t>
            </a: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การเขียนวรรคนำ </a:t>
            </a:r>
            <a:r>
              <a:rPr lang="en-US" dirty="0"/>
              <a:t>(LEAD)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นักศึกษาจำนวนมากปัจจุบันมาจากต่างจังหวัดจึงอยู่หอพักรอบๆ มหาวิทยาลัย ทำให้ผู้ปกครองมีความเป็นห่วง เพราะย่านหอพักรอบๆ มหาวิทยาลัยเต็มไปด้วยแหล่งบันเทิง อบายมุข ไม่ว่าจะเป็นผับ ดิสโกเทค ร้านอินเตอร์เน็ต โต๊ะสนุ้กเกอร์ ซึ่งลูกค้าที่เข้ามาใช้บริการส่วนใหญ่เป็นนักศึกษา ที่น่าจะต้องสนใจเรียนมากกว่ามาใช้เวลากับสิ่งยั่วยุเหล่านี้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อธิการบดีนำทีมฝ่ายกิจการนักศึกษาเข้าเยี่ยมร้านอินเตอร์เน็ตข้างมหาวิทยาลัย หวังสร้างความร่วมมือกับร้านเกมส์ ช่วยจัดระบบผู้เล่นนักศึกษา กำหนดเวลาเล่น ไม่เกิน 2 ชั่วโมง และไม่เกิน 5 ทุ่ม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802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25" y="308263"/>
            <a:ext cx="8596668" cy="1320800"/>
          </a:xfrm>
        </p:spPr>
        <p:txBody>
          <a:bodyPr/>
          <a:lstStyle/>
          <a:p>
            <a:r>
              <a:rPr lang="th-TH" dirty="0"/>
              <a:t>การเขียนส่วนเชื่อม </a:t>
            </a:r>
            <a:r>
              <a:rPr lang="en-US" dirty="0"/>
              <a:t>(NECK)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041" y="1048762"/>
            <a:ext cx="8596668" cy="3880773"/>
          </a:xfrm>
        </p:spPr>
        <p:txBody>
          <a:bodyPr>
            <a:no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ในการสัมมนาเชิงปฏิบัติการ เรื่อง “การเขียนข่าว – สารคดีเชิงข่าวเพื่อการประชาสัมพันธ์สำหรับพนักงานบางจาก”จัดโดย สถาบันอิศรา มูลนิธิพัฒนาสื่อมวลชนแห่งประเทศไทย สนับสนุนโดย บริษัท บางจาก ปิโตรเลียม จำกัด (มหาชน) เมื่อวันที่ 12 มีนาคม 2551 ณ โรงแรมสวิสโฮเต็ล เลอ คองคอร์ด ถนนรัชดาภิเษก มีผู้เข้าร่วมสัมมนา 23 คนนั้น ได้มีการเชิญนายสมหมาย ปาริจฉัตต์ กรรมการผู้จัดการ บริษัท มติชน จำกัด (มหาชน) ในเรื่อง “บทบาทหน้าที่ของนักประชาสัมพันธ์มืออาชีพ”</a:t>
            </a:r>
          </a:p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กรณีกระทรวงพาณิชย์โดยนายสมคิด จาตุศรีพิทักษ์ รองนายกรรัฐมนตรี ได้ร่วมมือกับร้านค้า และศูนย์การค้าหลายแห่งจัดจำหน่ายเนื้อหมูลดลงที่ราคา กิโลกรัมละ 98 บาท และได้รับการร้องเรียนของกลุ่มผู้ประกอบการค้าสุกรบางรายว่าไม่สามารถจำหน่ายในราคาดังกล่าวได้ เพราะมีราคาหน้าฟาร์มเท่าเดิม เนื่องจากผู้เลี้ยงแจ้งว่าต้นทุนอาหารสัตว์เพิ่มขึ้นนั้น</a:t>
            </a:r>
          </a:p>
        </p:txBody>
      </p:sp>
    </p:spTree>
    <p:extLst>
      <p:ext uri="{BB962C8B-B14F-4D97-AF65-F5344CB8AC3E}">
        <p14:creationId xmlns:p14="http://schemas.microsoft.com/office/powerpoint/2010/main" val="1241482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การเขียนเนื้อข่าว </a:t>
            </a:r>
            <a:r>
              <a:rPr lang="en-US" dirty="0"/>
              <a:t>(BODY)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dirty="0"/>
              <a:t>การขึ้นย่อหน้าใหม่ ในเนื้อข่าว มี 2 แนวทาง แบ่งตามลักษณะของเนื้อหาว่าเป็นไปในทิศทางใด</a:t>
            </a:r>
          </a:p>
          <a:p>
            <a:pPr marL="0" indent="0">
              <a:buNone/>
            </a:pPr>
            <a:r>
              <a:rPr lang="th-TH" sz="3600" dirty="0"/>
              <a:t>	1. เพื่อนำเสนอเนื้อหา ในทางเสริม เพิ่มเติม อธิบาย ยกตัวอย่าง มีคำที่ใช้ในการเริ่มต้นขึ้นย่อหน้าใหม่ ได้แก่ ดังนั้น, นอกจากนั้น, ทั้งนี้, โดย </a:t>
            </a:r>
          </a:p>
          <a:p>
            <a:pPr marL="0" indent="0">
              <a:buNone/>
            </a:pPr>
            <a:r>
              <a:rPr lang="th-TH" sz="3600" dirty="0"/>
              <a:t>	2. เพื่อนำเสนอเนื้อหา ในทางตรงข้าม แย้ง ต่างแง่มุม มีคำที่ใช้ในการเริ่มต้นขึ้นย่อหน้าใหม่ ได้แก่ อย่างไรก็ตาม, กระนั้น, ในขณะที่, ส่วนทางด้าน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012520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การเขียนเนื้อข่าว </a:t>
            </a:r>
            <a:r>
              <a:rPr lang="en-US" dirty="0"/>
              <a:t>(BODY)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20400" cy="4510088"/>
          </a:xfrm>
        </p:spPr>
        <p:txBody>
          <a:bodyPr>
            <a:normAutofit fontScale="70000" lnSpcReduction="20000"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การให้ข้อมูลจำเพาะของแหล่งข่าว หรือผู้บริหาร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Identification : ID)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หมายถึง การบอกชื่อ นามสกุล ตำแหน่ง ยศ หรือฉายานาม เช่น</a:t>
            </a:r>
          </a:p>
          <a:p>
            <a:pPr marL="0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นายประสงค์ เลิศรัตนวิสุทธิ์ ผู้อำนวยการ สำนักข่าวอิศรา กล่าวบรรยายเรื่อง “เขียนข่าวประชาสัมพันธ์อย่างไรไม่ให้ลงตะกร้า” ว่า......</a:t>
            </a:r>
          </a:p>
          <a:p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หรือ กรณีแหล่งข่าว มีหลายตำแหน่ง (ไม่ได้จำเพาะเจาะลงว่าข้อมูลที่ให้ข่าวเกี่ยวกับตำแหน่งใดโดยตรง) อาจเขียนดังนี้ </a:t>
            </a:r>
          </a:p>
          <a:p>
            <a:pPr marL="0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นายชวรงค์ ลิมป์ปัทมปาณี ผู้อำนวยการศูนย์ข้อมูล หนังสือพิมพ์ไทยรัฐ และประธานสภาการหนังสือพิมพ์แห่งชาติ กล่าวว่า.....</a:t>
            </a:r>
          </a:p>
          <a:p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บางกรณีแหล่งข่าว มีหลายตำแหน่งหน้าที่ แต่ให้สัมภาษณ์ในฐานะที่เจาะจง อาจเขียนดังนี้ </a:t>
            </a:r>
          </a:p>
          <a:p>
            <a:pPr marL="0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นายชวรงค์ ลิมป์ปัทมปาณี ผู้อำนวยการศูนย์ข้อมูล หนังสือพิมพ์ไทยรัฐ ในฐานะประธานสภาการหนังสือพิมพ์แห่งชาติ กล่าวว่า.....</a:t>
            </a:r>
          </a:p>
        </p:txBody>
      </p:sp>
    </p:spTree>
    <p:extLst>
      <p:ext uri="{BB962C8B-B14F-4D97-AF65-F5344CB8AC3E}">
        <p14:creationId xmlns:p14="http://schemas.microsoft.com/office/powerpoint/2010/main" val="152268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การเขียนเนื้อข่าว </a:t>
            </a:r>
            <a:r>
              <a:rPr lang="en-US" dirty="0"/>
              <a:t>(BODY)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h-TH" sz="4600" dirty="0">
                <a:latin typeface="Cordia New" panose="020B0304020202020204" pitchFamily="34" charset="-34"/>
                <a:cs typeface="Cordia New" panose="020B0304020202020204" pitchFamily="34" charset="-34"/>
              </a:rPr>
              <a:t>ฉายานาม อาจมีการนำมาใช้ในการเขียนข่าว แต่ส่วนมาก มักจะอยู่ในโปรยข่าว หรือพาดหัวข่าว ที่อนุโลมให้ใช้ภาษาหนังสือพิมพ์ได้</a:t>
            </a:r>
          </a:p>
          <a:p>
            <a:pPr marL="0" indent="0">
              <a:buNone/>
            </a:pPr>
            <a:endParaRPr lang="th-TH" sz="4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600" dirty="0">
                <a:latin typeface="Cordia New" panose="020B0304020202020204" pitchFamily="34" charset="-34"/>
                <a:cs typeface="Cordia New" panose="020B0304020202020204" pitchFamily="34" charset="-34"/>
              </a:rPr>
              <a:t>หากเป็นแหล่งข่าวเอกสาร ก็สามารถระบุได้ว่ามาจากที่ใด เช่น</a:t>
            </a:r>
          </a:p>
          <a:p>
            <a:pPr marL="0" indent="0">
              <a:buNone/>
            </a:pPr>
            <a:r>
              <a:rPr lang="th-TH" sz="4600" dirty="0">
                <a:latin typeface="Cordia New" panose="020B0304020202020204" pitchFamily="34" charset="-34"/>
                <a:cs typeface="Cordia New" panose="020B0304020202020204" pitchFamily="34" charset="-34"/>
              </a:rPr>
              <a:t>จากรายงานดัชนีผู้บริโภค ประจำเดือนมีนาคม 2561 ของสำนักงานสถิติแห่งชาติ พบว่า ...................</a:t>
            </a:r>
          </a:p>
          <a:p>
            <a:endParaRPr lang="th-TH" sz="4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6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การกล่าวถึงชื่อแหล่งข่าว ในการกล่าวถึงครั้งแรกในเนื้อข่าวให้ใช้ชื่อ นามสกุล และข้อมูล </a:t>
            </a:r>
            <a:r>
              <a:rPr lang="en-US" sz="4600" dirty="0">
                <a:latin typeface="Cordia New" panose="020B0304020202020204" pitchFamily="34" charset="-34"/>
                <a:cs typeface="Cordia New" panose="020B0304020202020204" pitchFamily="34" charset="-34"/>
              </a:rPr>
              <a:t>ID </a:t>
            </a:r>
            <a:r>
              <a:rPr lang="th-TH" sz="4600" dirty="0">
                <a:latin typeface="Cordia New" panose="020B0304020202020204" pitchFamily="34" charset="-34"/>
                <a:cs typeface="Cordia New" panose="020B0304020202020204" pitchFamily="34" charset="-34"/>
              </a:rPr>
              <a:t>แบบเต็ม แต่การกล่าวถึงครั้งต่อๆ ไป ให้กล่าวถึงเฉพาะชื่อ หรือตำแหน่งอย่างใดอย่างหนึ่งเท่านั้น เช่น นายสมหมาย กล่าวว่า .....................</a:t>
            </a:r>
          </a:p>
          <a:p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809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การเขียนเนื้อข่าว </a:t>
            </a:r>
            <a:r>
              <a:rPr lang="en-US" dirty="0"/>
              <a:t>(BODY)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dirty="0"/>
              <a:t>การใช้คำแสดงกริยาของแหล่งข่าว นิยมใช้คำว่า “กล่าวว่า” เช่น นายชวรงค์ ลิมป์ปัทมปาณี ประธานสภาการหนังสือพิมพ์แห่งชาติ กล่าวว่า ................. </a:t>
            </a:r>
          </a:p>
          <a:p>
            <a:r>
              <a:rPr lang="th-TH" sz="3600" dirty="0"/>
              <a:t>บางกรณีการเขียนข่าวเพื่อชี้แจงความเข้าใจ อาจใช้คำกริยา ว่า นายชวรงค์ กล่าวชี้แจงว่า ..........................</a:t>
            </a:r>
          </a:p>
          <a:p>
            <a:r>
              <a:rPr lang="th-TH" sz="3600" dirty="0"/>
              <a:t>การอ้างอิงข้อมูลคำให้สัมภาษณ์ของแหล่งข่าวประเภทบุคคล ที่มีความน่าสนใจ สามารถใช้ 2 รูปแบบ ได้แก่</a:t>
            </a:r>
          </a:p>
        </p:txBody>
      </p:sp>
    </p:spTree>
    <p:extLst>
      <p:ext uri="{BB962C8B-B14F-4D97-AF65-F5344CB8AC3E}">
        <p14:creationId xmlns:p14="http://schemas.microsoft.com/office/powerpoint/2010/main" val="76874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การเขียนเนื้อข่าว </a:t>
            </a:r>
            <a:r>
              <a:rPr lang="en-US" dirty="0"/>
              <a:t>(BODY)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1. การอ้างอิงคำให้สัมภาษณ์โดยตรง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Direct Quotation)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เป็นการยกคำพูดมาอ้างตรงๆ เหมือนกับว่าแหล่งข่าวพูดให้ฟัง จึงต้องใช้สรรพนามบุรุษที่ 1 แทนแหล่งข่าว</a:t>
            </a:r>
          </a:p>
          <a:p>
            <a:pPr marL="0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“ผมคิดว่านักประชาสัมพันธ์มืออาชีพต้องมีความจริงในในการประสานร่วมมือกับสื่อมวลชนให้การเผยแพร่ข่าวสารขององค์กรไปถึงประชาชน” นายสมหมาย กล่าว</a:t>
            </a:r>
          </a:p>
          <a:p>
            <a:pPr marL="0" indent="0">
              <a:buNone/>
            </a:pPr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2. การอ้างอิงคำให้สัมภาษณ์โดยอ้อม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Indirect Quotation)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เป็นการนำคำพูดของแหล่งข่าวมาเรียบเรียงให้กระชับ สื่อความหมายได้ตรงกับที่แหล่งข่าวให้สัมภาษณ์ ส่วนใหญ่ในข่าวแต่ละชื้นจะใช้การอ้างอิงโดยอ้อม ใช้สรรพนามบุรุษที่ 3 ในการกล่าวถึงแหล่งข่าว เช่น</a:t>
            </a:r>
          </a:p>
          <a:p>
            <a:pPr marL="0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นายสมหมาย กล่าวว่า นักประชาสัมพันธ์มืออาชีพต้องมีความจริงในในการประสานร่วมมือกับสื่อมวลชนให้การเผยแพร่ข่าวสารขององค์กรไปถึงประชาชน</a:t>
            </a:r>
          </a:p>
          <a:p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3413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การเขียนเนื้อข่าว </a:t>
            </a:r>
            <a:r>
              <a:rPr lang="en-US" dirty="0"/>
              <a:t>(BODY)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การใช้คำย่อในเนื้อข่าว การกล่าวถึงชื่อองค์กรในเนื้อข่าว ในการกล่าวถึงครั้งแรกในเนื้อข่าวเขียนคำเต็มและวงเล็บคำย่อกำกับไว้ แต่การกล่าวถึงครั้งต่อๆ ไป ให้กล่าวคำย่อได้ ทั้งนี้ ไม่นับรวมการกล่าวคำย่อในโปรยข่าว หรือพาดหัวข่าว</a:t>
            </a:r>
          </a:p>
          <a:p>
            <a:pPr marL="0" indent="0">
              <a:buNone/>
            </a:pPr>
            <a:r>
              <a:rPr lang="th-TH" sz="3600" dirty="0"/>
              <a:t>เช่น สำนักงานคณะกรรมการการอุดมศึกษา (สกอ.)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8355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การเขียนบทความ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บทความ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(Article)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หมายถึง รูปแบบงานเขียนประเภทหนึ่งที่มีจุดมุ่งหมายในการเขียน เพื่อเสนอความรู้ ความคิด และให้ความเพลิดเพลินในการอ่าน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บทความมักนำเสนอแนวทางที่ควรปฏิบัติ เสนอความรู้แก่ผู้อ่านที่แหลมคม ลึกซึ้ง และเพื่อเสนอแนวความคิดที่แปลกใหม่ที่สังคมควรยอมรับ</a:t>
            </a:r>
          </a:p>
        </p:txBody>
      </p:sp>
    </p:spTree>
    <p:extLst>
      <p:ext uri="{BB962C8B-B14F-4D97-AF65-F5344CB8AC3E}">
        <p14:creationId xmlns:p14="http://schemas.microsoft.com/office/powerpoint/2010/main" val="169190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การเขียนบทความ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471" y="1516353"/>
            <a:ext cx="4184035" cy="3880772"/>
          </a:xfrm>
        </p:spPr>
        <p:txBody>
          <a:bodyPr>
            <a:normAutofit fontScale="85000" lnSpcReduction="20000"/>
          </a:bodyPr>
          <a:lstStyle/>
          <a:p>
            <a:r>
              <a:rPr lang="th-TH" sz="4000" dirty="0"/>
              <a:t>ประเภทของบทความ</a:t>
            </a:r>
          </a:p>
          <a:p>
            <a:pPr lvl="1"/>
            <a:r>
              <a:rPr lang="th-TH" sz="3600" dirty="0"/>
              <a:t>บทความวิชาการ และกึ่งวิชาการ</a:t>
            </a:r>
          </a:p>
          <a:p>
            <a:pPr lvl="1"/>
            <a:r>
              <a:rPr lang="th-TH" sz="3600" dirty="0"/>
              <a:t>บทความวิเคราะห์</a:t>
            </a:r>
          </a:p>
          <a:p>
            <a:pPr lvl="1"/>
            <a:r>
              <a:rPr lang="th-TH" sz="3600" dirty="0"/>
              <a:t>บทความแสดงความคิดเห็น</a:t>
            </a:r>
          </a:p>
          <a:p>
            <a:pPr lvl="1"/>
            <a:r>
              <a:rPr lang="th-TH" sz="3600" dirty="0"/>
              <a:t>บทความเชิงวิจารณ์</a:t>
            </a:r>
          </a:p>
          <a:p>
            <a:pPr lvl="1"/>
            <a:r>
              <a:rPr lang="th-TH" sz="3600" dirty="0"/>
              <a:t>บทความสารคดี</a:t>
            </a:r>
          </a:p>
          <a:p>
            <a:pPr lvl="1"/>
            <a:r>
              <a:rPr lang="th-TH" sz="3600" dirty="0"/>
              <a:t>บทความสัมภาษณ์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โครงสร้างของบทความ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คำนำ หรือการเปิดเรื่อง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(Introduction)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ตัวเนื้อเรื่อง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(Content)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การจบหรือปิดเรื่อง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(Summary)</a:t>
            </a:r>
          </a:p>
        </p:txBody>
      </p:sp>
    </p:spTree>
    <p:extLst>
      <p:ext uri="{BB962C8B-B14F-4D97-AF65-F5344CB8AC3E}">
        <p14:creationId xmlns:p14="http://schemas.microsoft.com/office/powerpoint/2010/main" val="123097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1DF569-B0A3-4957-AC13-066505D2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3C650A0-8E19-4F6A-8262-392464926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374288"/>
              </p:ext>
            </p:extLst>
          </p:nvPr>
        </p:nvGraphicFramePr>
        <p:xfrm>
          <a:off x="2718594" y="1800226"/>
          <a:ext cx="6387306" cy="19487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4681">
                  <a:extLst>
                    <a:ext uri="{9D8B030D-6E8A-4147-A177-3AD203B41FA5}">
                      <a16:colId xmlns:a16="http://schemas.microsoft.com/office/drawing/2014/main" val="3036423925"/>
                    </a:ext>
                  </a:extLst>
                </a:gridCol>
                <a:gridCol w="4852625">
                  <a:extLst>
                    <a:ext uri="{9D8B030D-6E8A-4147-A177-3AD203B41FA5}">
                      <a16:colId xmlns:a16="http://schemas.microsoft.com/office/drawing/2014/main" val="651877190"/>
                    </a:ext>
                  </a:extLst>
                </a:gridCol>
              </a:tblGrid>
              <a:tr h="234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</a:rPr>
                        <a:t>สัปดาห์ที่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หัวข้อ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รายละเอียด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347402"/>
                  </a:ext>
                </a:extLst>
              </a:tr>
              <a:tr h="1461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การนำเชิงนิเทศศาสตร์ในงานวารสารศาสตร์ และฝึกปฏิบัติ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4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07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การเขียนบทบรรณาธิการ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บทบรรณาธิการ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(Editorial)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 หมายถึง ข้อเขียนที่ปรากฏในหน้าหนังสือพิมพ์และนิตยสาร อาจเขียนโดยบรรณาธิการ หรืออาจเป็นบุคคลที่ได้รับมอบหมายจากกองบรรณาธิการเป็นผู้เขียน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บรรณาธิการเป็นการเขียนเพื่อแสดงทัศนะและจุดยืนต่อเรื่องใดเรื่องหนึ่งซึ่งกำลังเป็นที่สนใจของประชาชน อีกทั้งชี้ให้เห็นถึงปัญหาและการเสนอแนวทางการแก้ไขปัญหา เพื่อฝากเป็นข้อเตือนใจหรือให้เจ้าหน้าที่บ้านเมืองที่รับผิดชอบเรื่องนั้นๆ ได้ดำเนินการแก้ไขต่อไป</a:t>
            </a:r>
          </a:p>
        </p:txBody>
      </p:sp>
    </p:spTree>
    <p:extLst>
      <p:ext uri="{BB962C8B-B14F-4D97-AF65-F5344CB8AC3E}">
        <p14:creationId xmlns:p14="http://schemas.microsoft.com/office/powerpoint/2010/main" val="3956861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ขั้นตอนการเขียนบทบรรณาธิการ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5163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การประชุมกองบรรณาธิการประจำวัน</a:t>
            </a:r>
          </a:p>
          <a:p>
            <a:r>
              <a:rPr lang="th-TH" sz="3200" dirty="0"/>
              <a:t>ที่ประชุมกองบรรณาธิการพิจารณาเลือกสรรเรื่องและประเด็นปัญหา จากที่ประชุมกองบรรณาธิการประจำวัน</a:t>
            </a:r>
          </a:p>
          <a:p>
            <a:r>
              <a:rPr lang="th-TH" sz="3200" dirty="0"/>
              <a:t>การกำหนดผู้เขียน</a:t>
            </a:r>
          </a:p>
          <a:p>
            <a:r>
              <a:rPr lang="th-TH" sz="3200" dirty="0"/>
              <a:t>การศึกษา รวบรวมข้อมูลจากแหล่งข่าวที่เชื่อถือได้ ผู้ที่ได้รับมอบหมายให้เขียนบทบรรณาธิการรับผิดชอบในการศึกษา รวมรวมข้อมูล แล้ววิเคราะห์ข้อมูล ลำดับข้อมูลและความคิดในส่วนที่สัมพันธ์กับประเด็น เป็นขั้นตอนการจัดวางโครงเรื่อง</a:t>
            </a:r>
          </a:p>
          <a:p>
            <a:r>
              <a:rPr lang="th-TH" sz="3200" dirty="0"/>
              <a:t>การเขียนอย่างชัดเจน เข้าใจง่าย และน่าสนใจ โดยพิจารณารูปแบบการเขียน และโครงสร้าง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238691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ลักษณะของบทบรรณาธิการที่ดี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ต้องทันต่อเหตุการณ์ และความสนใจของผู้อ่าน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timely)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ต้องสะท้อนความเชื่อมั่น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conviction)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ของผู้เขียนได้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ต้องมีพลัง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force)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โดยเขียนด้วยคำที่มีพลัง หรือคำใหญ่ ที่สามารถสื่อถึงจิตใจของผู้อ่าน กระตุ้นความรู้สึกตอบสนองในใจของผู้อ่านได้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ต้องเป็นปัญหาที่มีผลกระทบต่อผู้อ่าน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consequence)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ต้องเป็นปัญหาที่มีความเกี่ยวข้อง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relevance) </a:t>
            </a: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กับความวิตกกังวลกับผู้อ่าน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ต้องมีความกระชับ (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brevity)</a:t>
            </a:r>
          </a:p>
        </p:txBody>
      </p:sp>
    </p:spTree>
    <p:extLst>
      <p:ext uri="{BB962C8B-B14F-4D97-AF65-F5344CB8AC3E}">
        <p14:creationId xmlns:p14="http://schemas.microsoft.com/office/powerpoint/2010/main" val="2651528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ประเภทของบทบรรณาธิการ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270000"/>
            <a:ext cx="4184035" cy="3880772"/>
          </a:xfrm>
        </p:spPr>
        <p:txBody>
          <a:bodyPr>
            <a:noAutofit/>
          </a:bodyPr>
          <a:lstStyle/>
          <a:p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การแบ่งประเภทตามวัตถุประสงค์ของผู้เขียน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ประเภทเสนอข่าว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ประเภทให้ข่าวสารและคำอธิบายขยายความ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ประเภทแสดงความคิดเห็น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ประเภทแสดงทัศนะและเสนอแนะ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ประเภทโน้มน้าวและเรียกร้องให้เกิดการกระทำ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ประเภทชี้แจงหรือแถลงนโยบาย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การแบ่งประเภทตามเนื้อหาของบทบรรณาธิการ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ประเภทการเมือง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ประเภทเศรษฐกิจ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ประเภทสังคม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ประเภททั่วไป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ประเภทเจาะหาความจริง</a:t>
            </a:r>
            <a:r>
              <a:rPr lang="th-TH" sz="28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en-US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6079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งานกลุ่ม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46610"/>
            <a:ext cx="7344936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838200" y="1825625"/>
            <a:ext cx="10515600" cy="433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4000" b="1" dirty="0"/>
              <a:t>ให้นักศึกษาจับกลุ่ม แล้วหาตัวอย่างของหัวข้อต่างๆ ต่อไปนี้</a:t>
            </a:r>
          </a:p>
          <a:p>
            <a:pPr marL="0" indent="0">
              <a:buFont typeface="Wingdings 3" charset="2"/>
              <a:buNone/>
            </a:pPr>
            <a:r>
              <a:rPr lang="th-TH" sz="4000" dirty="0"/>
              <a:t>1. ประเภทของบทความ	(</a:t>
            </a:r>
            <a:r>
              <a:rPr lang="th-TH" sz="4000" dirty="0">
                <a:solidFill>
                  <a:srgbClr val="FF0000"/>
                </a:solidFill>
              </a:rPr>
              <a:t>หาตัวอย่างมา </a:t>
            </a:r>
            <a:r>
              <a:rPr lang="en-US" sz="4000" dirty="0">
                <a:solidFill>
                  <a:srgbClr val="FF0000"/>
                </a:solidFill>
              </a:rPr>
              <a:t>1 </a:t>
            </a:r>
            <a:r>
              <a:rPr lang="th-TH" sz="4000" dirty="0">
                <a:solidFill>
                  <a:srgbClr val="FF0000"/>
                </a:solidFill>
              </a:rPr>
              <a:t>ชิ้นงาน</a:t>
            </a:r>
            <a:r>
              <a:rPr lang="th-TH" sz="4000" dirty="0"/>
              <a:t>)</a:t>
            </a:r>
          </a:p>
          <a:p>
            <a:pPr marL="0" indent="0">
              <a:buFont typeface="Wingdings 3" charset="2"/>
              <a:buNone/>
            </a:pPr>
            <a:r>
              <a:rPr lang="th-TH" sz="4000" dirty="0"/>
              <a:t>(</a:t>
            </a:r>
            <a:r>
              <a:rPr lang="th-TH" sz="3600" dirty="0"/>
              <a:t>บทความวิชาการ และกึ่งวิชาการ // บทความวิเคราะห์ // บทความแสดงความคิดเห็น // บทความเชิงวิจารณ์ // บทความสารคดี // บทความสัมภาษณ์)</a:t>
            </a:r>
          </a:p>
          <a:p>
            <a:pPr marL="0" indent="0">
              <a:buNone/>
            </a:pPr>
            <a:r>
              <a:rPr lang="th-TH" sz="4000" dirty="0">
                <a:latin typeface="Cordia New" panose="020B0304020202020204" pitchFamily="34" charset="-34"/>
              </a:rPr>
              <a:t>2. ประเภทของบทบรรณาธิการโดยแบ่งตามวัตถุประสงค์ของผู้เขียน</a:t>
            </a:r>
            <a:r>
              <a:rPr lang="th-TH" sz="4000" b="1" dirty="0">
                <a:latin typeface="Cordia New" panose="020B0304020202020204" pitchFamily="34" charset="-34"/>
              </a:rPr>
              <a:t> </a:t>
            </a:r>
            <a:r>
              <a:rPr lang="th-TH" sz="4000" dirty="0"/>
              <a:t>(</a:t>
            </a:r>
            <a:r>
              <a:rPr lang="th-TH" sz="4000" dirty="0">
                <a:solidFill>
                  <a:srgbClr val="FF0000"/>
                </a:solidFill>
              </a:rPr>
              <a:t>หาตัวอย่างมา </a:t>
            </a:r>
            <a:r>
              <a:rPr lang="en-US" sz="4000" dirty="0">
                <a:solidFill>
                  <a:srgbClr val="FF0000"/>
                </a:solidFill>
              </a:rPr>
              <a:t>1 </a:t>
            </a:r>
            <a:r>
              <a:rPr lang="th-TH" sz="4000">
                <a:solidFill>
                  <a:srgbClr val="FF0000"/>
                </a:solidFill>
              </a:rPr>
              <a:t>ชิ้นงาน</a:t>
            </a:r>
            <a:r>
              <a:rPr lang="th-TH" sz="4000" dirty="0"/>
              <a:t>)</a:t>
            </a:r>
            <a:endParaRPr lang="th-TH" sz="4000" b="1" dirty="0">
              <a:latin typeface="Cordia New" panose="020B0304020202020204" pitchFamily="34" charset="-34"/>
            </a:endParaRPr>
          </a:p>
          <a:p>
            <a:pPr marL="0" indent="0">
              <a:buFont typeface="Wingdings 3" charset="2"/>
              <a:buNone/>
            </a:pPr>
            <a:r>
              <a:rPr lang="th-TH" sz="3600" dirty="0">
                <a:latin typeface="Cordia New" panose="020B0304020202020204" pitchFamily="34" charset="-34"/>
              </a:rPr>
              <a:t>(ประเภทเสนอข่าว</a:t>
            </a:r>
            <a:r>
              <a:rPr lang="th-TH" sz="3600" b="1" dirty="0">
                <a:latin typeface="Cordia New" panose="020B0304020202020204" pitchFamily="34" charset="-34"/>
              </a:rPr>
              <a:t> // </a:t>
            </a:r>
            <a:r>
              <a:rPr lang="th-TH" sz="3600" dirty="0">
                <a:latin typeface="Cordia New" panose="020B0304020202020204" pitchFamily="34" charset="-34"/>
              </a:rPr>
              <a:t>ประเภทให้ข่าวสารและคำอธิบายขยายความ</a:t>
            </a:r>
            <a:r>
              <a:rPr lang="th-TH" sz="3600" b="1" dirty="0">
                <a:latin typeface="Cordia New" panose="020B0304020202020204" pitchFamily="34" charset="-34"/>
              </a:rPr>
              <a:t> // </a:t>
            </a:r>
            <a:r>
              <a:rPr lang="th-TH" sz="3600" dirty="0">
                <a:latin typeface="Cordia New" panose="020B0304020202020204" pitchFamily="34" charset="-34"/>
              </a:rPr>
              <a:t>ประเภทแสดงความคิดเห็น</a:t>
            </a:r>
            <a:r>
              <a:rPr lang="th-TH" sz="3600" b="1" dirty="0">
                <a:latin typeface="Cordia New" panose="020B0304020202020204" pitchFamily="34" charset="-34"/>
              </a:rPr>
              <a:t> // </a:t>
            </a:r>
            <a:r>
              <a:rPr lang="th-TH" sz="3600" dirty="0">
                <a:latin typeface="Cordia New" panose="020B0304020202020204" pitchFamily="34" charset="-34"/>
              </a:rPr>
              <a:t>ประเภทแสดงทัศนะและเสนอแนะ</a:t>
            </a:r>
            <a:r>
              <a:rPr lang="th-TH" sz="3600" b="1" dirty="0">
                <a:latin typeface="Cordia New" panose="020B0304020202020204" pitchFamily="34" charset="-34"/>
              </a:rPr>
              <a:t> // </a:t>
            </a:r>
            <a:r>
              <a:rPr lang="th-TH" sz="3600" dirty="0">
                <a:latin typeface="Cordia New" panose="020B0304020202020204" pitchFamily="34" charset="-34"/>
              </a:rPr>
              <a:t>ประเภทโน้มน้าวและเรียกร้องให้เกิดการกระทำ</a:t>
            </a:r>
            <a:r>
              <a:rPr lang="th-TH" sz="3600" b="1" dirty="0">
                <a:latin typeface="Cordia New" panose="020B0304020202020204" pitchFamily="34" charset="-34"/>
              </a:rPr>
              <a:t> // </a:t>
            </a:r>
            <a:r>
              <a:rPr lang="th-TH" sz="3600" dirty="0">
                <a:latin typeface="Cordia New" panose="020B0304020202020204" pitchFamily="34" charset="-34"/>
              </a:rPr>
              <a:t>ประเภทชี้แจงหรือแถลงนโยบาย)</a:t>
            </a:r>
          </a:p>
          <a:p>
            <a:pPr marL="0" indent="0">
              <a:buFont typeface="Wingdings 3" charset="2"/>
              <a:buNone/>
            </a:pPr>
            <a:r>
              <a:rPr lang="th-TH" sz="3600" dirty="0">
                <a:latin typeface="Cordia New" panose="020B0304020202020204" pitchFamily="34" charset="-34"/>
              </a:rPr>
              <a:t>3. </a:t>
            </a:r>
            <a:r>
              <a:rPr lang="th-TH" sz="3600" dirty="0">
                <a:solidFill>
                  <a:srgbClr val="FF0000"/>
                </a:solidFill>
                <a:latin typeface="Cordia New" panose="020B0304020202020204" pitchFamily="34" charset="-34"/>
              </a:rPr>
              <a:t>เขียนข่าวรอบรั้วสวนสุนันทา </a:t>
            </a:r>
            <a:r>
              <a:rPr lang="en-US" sz="3600" dirty="0">
                <a:solidFill>
                  <a:srgbClr val="FF0000"/>
                </a:solidFill>
                <a:latin typeface="Cordia New" panose="020B0304020202020204" pitchFamily="34" charset="-34"/>
              </a:rPr>
              <a:t>1 </a:t>
            </a:r>
            <a:r>
              <a:rPr lang="th-TH" sz="3600" dirty="0">
                <a:solidFill>
                  <a:srgbClr val="FF0000"/>
                </a:solidFill>
                <a:latin typeface="Cordia New" panose="020B0304020202020204" pitchFamily="34" charset="-34"/>
              </a:rPr>
              <a:t>ข่าว</a:t>
            </a:r>
            <a:endParaRPr lang="th-TH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9DD4BC-EB8C-4259-A32D-9D9AA18D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D00BC-7E37-4DEB-9444-5D95487B3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2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การเขียนเพื่องานวารสารศาสตร์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6557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ลักษณะของงานเขียนด้านวารสารศาสตร์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246" y="1270000"/>
            <a:ext cx="10515600" cy="4546600"/>
          </a:xfrm>
        </p:spPr>
        <p:txBody>
          <a:bodyPr>
            <a:noAutofit/>
          </a:bodyPr>
          <a:lstStyle/>
          <a:p>
            <a:r>
              <a:rPr lang="th-TH" sz="2800" dirty="0"/>
              <a:t>งานวารสารศาสตร์มีพันธกรณีอย่างแรกต่อการนำเสนอความจริง</a:t>
            </a:r>
          </a:p>
          <a:p>
            <a:r>
              <a:rPr lang="th-TH" sz="2800" dirty="0"/>
              <a:t>งานวารสารศาสตร์ต้องมีพันธะสัญญาความภักดีต่อพลเมือง</a:t>
            </a:r>
          </a:p>
          <a:p>
            <a:r>
              <a:rPr lang="th-TH" sz="2800" dirty="0"/>
              <a:t>งานวารสารศาสตร์ต้องตรวจสอบความถูกต้องของข้อมูลข่าวก่อนนำเสนอเสมอ</a:t>
            </a:r>
          </a:p>
          <a:p>
            <a:r>
              <a:rPr lang="th-TH" sz="2800" dirty="0"/>
              <a:t>งานวารสารศาสตร์ต้องประกอบวิชาชีพโดยคำนึงถึงเสรีภาพในการนำเสนอข้อมูลข่าวอยู่เสมอ</a:t>
            </a:r>
          </a:p>
          <a:p>
            <a:r>
              <a:rPr lang="th-TH" sz="2800" dirty="0"/>
              <a:t>งานวารสารศาสตร์ต้องมีเสรีภาพในการเฝ้าระวังการใช้อำนาจของกลุ่มอำนาจที่ส่งผลกระทบต่อพลเมือง</a:t>
            </a:r>
          </a:p>
        </p:txBody>
      </p:sp>
    </p:spTree>
    <p:extLst>
      <p:ext uri="{BB962C8B-B14F-4D97-AF65-F5344CB8AC3E}">
        <p14:creationId xmlns:p14="http://schemas.microsoft.com/office/powerpoint/2010/main" val="415363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ลักษณะของงานเขียนด้านวารสารศาสตร์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Autofit/>
          </a:bodyPr>
          <a:lstStyle/>
          <a:p>
            <a:r>
              <a:rPr lang="th-TH" sz="2800" dirty="0"/>
              <a:t>งานวารสารศาสตร์ต้องเป็นเวทีการวิพากษ์วิจารณ์ และยินดีรับฟังความคิดเห็นที่แตกต่างและหลากหลาย</a:t>
            </a:r>
          </a:p>
          <a:p>
            <a:r>
              <a:rPr lang="th-TH" sz="2800" dirty="0"/>
              <a:t>งานวารสารศาสตร์ต้องมุ่งมั่นนำเสนอข้อมูลข่าวทั้งที่มีความน่าสนใจและส่งผลกระทบต่อสังคมอย่างมีนัยสำคัญ</a:t>
            </a:r>
          </a:p>
          <a:p>
            <a:r>
              <a:rPr lang="th-TH" sz="2800" dirty="0"/>
              <a:t>งานวารสารศาตร์ต้องให้น้ำหนักข่าวที่ครอบคลุมและสัดส่วนที่เหมาะสม</a:t>
            </a:r>
          </a:p>
          <a:p>
            <a:r>
              <a:rPr lang="th-TH" sz="2800" dirty="0"/>
              <a:t>งานวารสารศาสตร์ต้องได้รับการยอมรับให้แสดงออกทางจิตสำนึกรับผิดชอบในวิชาชีพอย่างเสรี</a:t>
            </a:r>
          </a:p>
        </p:txBody>
      </p:sp>
    </p:spTree>
    <p:extLst>
      <p:ext uri="{BB962C8B-B14F-4D97-AF65-F5344CB8AC3E}">
        <p14:creationId xmlns:p14="http://schemas.microsoft.com/office/powerpoint/2010/main" val="213994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หลักการเขียนเพื่องานวารสารศาสตร์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ความถูกต้องของข้อมูล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(Accurate)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ความเหมาะสมของการอ้างแหล่งข้อมูล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(Property attributed)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ความสมดุลและความเที่ยงธรรม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(Balanced and fair)</a:t>
            </a:r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ความภววิสัย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(Objective)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ความกระชับและตรงประเด็น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(Brief and focused)</a:t>
            </a:r>
          </a:p>
          <a:p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ความสามารถในการใช้ภาษาเขียนถ่ายทอดได้ดี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(Well written)</a:t>
            </a:r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890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ประเภทของการเขียนเพื่องานวารสารศาสตร์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ข่าว</a:t>
            </a:r>
          </a:p>
          <a:p>
            <a:r>
              <a:rPr lang="th-TH" sz="3600" dirty="0"/>
              <a:t>บทความ</a:t>
            </a:r>
          </a:p>
          <a:p>
            <a:r>
              <a:rPr lang="th-TH" sz="3600" dirty="0"/>
              <a:t>บทบรรณาธิการ</a:t>
            </a:r>
          </a:p>
        </p:txBody>
      </p:sp>
    </p:spTree>
    <p:extLst>
      <p:ext uri="{BB962C8B-B14F-4D97-AF65-F5344CB8AC3E}">
        <p14:creationId xmlns:p14="http://schemas.microsoft.com/office/powerpoint/2010/main" val="64146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การเขียนข่าว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โครงสร้างพื้นฐานของข่าว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พาดหัวข่าว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(Headline)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ความนำ หรือวรรคนำ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(Lead)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ส่วนเชื่อม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(Neck / Bridge)</a:t>
            </a:r>
          </a:p>
          <a:p>
            <a:pPr lvl="1"/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เนื้อข่าว </a:t>
            </a:r>
            <a:r>
              <a:rPr lang="en-US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(Body)</a:t>
            </a:r>
            <a:endParaRPr lang="th-TH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463639"/>
            <a:ext cx="4184034" cy="5577723"/>
          </a:xfrm>
        </p:spPr>
        <p:txBody>
          <a:bodyPr>
            <a:normAutofit fontScale="92500" lnSpcReduction="20000"/>
          </a:bodyPr>
          <a:lstStyle/>
          <a:p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วิธีการเขียนข่าว</a:t>
            </a:r>
          </a:p>
          <a:p>
            <a:r>
              <a:rPr lang="th-TH" sz="4000" dirty="0"/>
              <a:t>การเขียนข่าวแบบปิรามิดหัวกลับ (</a:t>
            </a:r>
            <a:r>
              <a:rPr lang="en-US" sz="4000" dirty="0"/>
              <a:t>Inverted - Pyramid Style) </a:t>
            </a:r>
            <a:r>
              <a:rPr lang="th-TH" sz="4000" dirty="0"/>
              <a:t>เป็นการเขียนโดย นำเอาเหตุการณ์ที่สำคัญที่สุดขึ้นมาก่อน แล้วจึงตามด้วยเรื่องราวที่มีความสำคัญรองลงไปตามลำดับ เป็นการกระตุ้นให้ผู้อ่านได้ทราบรายละเอียดของเหตุการณ์นั้น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</p:txBody>
      </p:sp>
      <p:sp>
        <p:nvSpPr>
          <p:cNvPr id="5" name="Isosceles Triangle 4"/>
          <p:cNvSpPr/>
          <p:nvPr/>
        </p:nvSpPr>
        <p:spPr>
          <a:xfrm rot="10800000">
            <a:off x="9286941" y="1957588"/>
            <a:ext cx="2289220" cy="250648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9286941" y="881131"/>
            <a:ext cx="2314575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Inverted style</a:t>
            </a:r>
          </a:p>
          <a:p>
            <a:pPr algn="ctr"/>
            <a:r>
              <a:rPr lang="th-TH" sz="2400" dirty="0"/>
              <a:t>ปิรามิดหัวกลับ</a:t>
            </a:r>
          </a:p>
        </p:txBody>
      </p:sp>
    </p:spTree>
    <p:extLst>
      <p:ext uri="{BB962C8B-B14F-4D97-AF65-F5344CB8AC3E}">
        <p14:creationId xmlns:p14="http://schemas.microsoft.com/office/powerpoint/2010/main" val="2925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ขั้นตอนการเขียนข่าว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7943482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1868</Words>
  <Application>Microsoft Office PowerPoint</Application>
  <PresentationFormat>แบบจอกว้าง</PresentationFormat>
  <Paragraphs>141</Paragraphs>
  <Slides>25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25</vt:i4>
      </vt:variant>
    </vt:vector>
  </HeadingPairs>
  <TitlesOfParts>
    <vt:vector size="34" baseType="lpstr">
      <vt:lpstr>Angsana New</vt:lpstr>
      <vt:lpstr>Arial</vt:lpstr>
      <vt:lpstr>Cordia New</vt:lpstr>
      <vt:lpstr>IrisUPC</vt:lpstr>
      <vt:lpstr>TH SarabunPSK</vt:lpstr>
      <vt:lpstr>Times New Roman</vt:lpstr>
      <vt:lpstr>Trebuchet MS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การเขียนเพื่องานวารสารศาสตร์</vt:lpstr>
      <vt:lpstr>ลักษณะของงานเขียนด้านวารสารศาสตร์</vt:lpstr>
      <vt:lpstr>ลักษณะของงานเขียนด้านวารสารศาสตร์</vt:lpstr>
      <vt:lpstr>หลักการเขียนเพื่องานวารสารศาสตร์</vt:lpstr>
      <vt:lpstr>ประเภทของการเขียนเพื่องานวารสารศาสตร์</vt:lpstr>
      <vt:lpstr>การเขียนข่าว</vt:lpstr>
      <vt:lpstr>ขั้นตอนการเขียนข่าว</vt:lpstr>
      <vt:lpstr>การเขียนวรรคนำ (LEAD)</vt:lpstr>
      <vt:lpstr>การเขียนส่วนเชื่อม (NECK)</vt:lpstr>
      <vt:lpstr>การเขียนเนื้อข่าว (BODY)</vt:lpstr>
      <vt:lpstr>การเขียนเนื้อข่าว (BODY)</vt:lpstr>
      <vt:lpstr>การเขียนเนื้อข่าว (BODY)</vt:lpstr>
      <vt:lpstr>การเขียนเนื้อข่าว (BODY)</vt:lpstr>
      <vt:lpstr>การเขียนเนื้อข่าว (BODY)</vt:lpstr>
      <vt:lpstr>การเขียนเนื้อข่าว (BODY)</vt:lpstr>
      <vt:lpstr>การเขียนบทความ</vt:lpstr>
      <vt:lpstr>การเขียนบทความ</vt:lpstr>
      <vt:lpstr>การเขียนบทบรรณาธิการ</vt:lpstr>
      <vt:lpstr>ขั้นตอนการเขียนบทบรรณาธิการ</vt:lpstr>
      <vt:lpstr>ลักษณะของบทบรรณาธิการที่ดี</vt:lpstr>
      <vt:lpstr>ประเภทของบทบรรณาธิการ</vt:lpstr>
      <vt:lpstr> HOMEWORK งานกลุ่ม     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MCA1109  รายวิชา  การนำเสนอเชิงนิเทศศาสตร์</dc:title>
  <dc:creator>Win11Home</dc:creator>
  <cp:lastModifiedBy>Win11Home</cp:lastModifiedBy>
  <cp:revision>11</cp:revision>
  <dcterms:created xsi:type="dcterms:W3CDTF">2023-05-02T09:05:05Z</dcterms:created>
  <dcterms:modified xsi:type="dcterms:W3CDTF">2023-05-10T10:17:02Z</dcterms:modified>
</cp:coreProperties>
</file>