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6 </a:t>
            </a:r>
            <a:r>
              <a:rPr lang="th-TH" sz="3200" dirty="0" smtClean="0"/>
              <a:t>การสื่อสารระหว่างบุคคล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577174" y="410982"/>
            <a:ext cx="99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Week   </a:t>
            </a:r>
            <a:r>
              <a:rPr lang="en-US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แนวคิดและทฤษฎีที่เกี่ยวกับการสื่อสารระหว่างบุคคล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666561" cy="4241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การเปิดเผยตนเองมีความสำคัญสำหรับมนุษย์ 5 ประการ </a:t>
            </a:r>
            <a:endParaRPr lang="en-US" sz="2800" dirty="0" smtClean="0"/>
          </a:p>
          <a:p>
            <a:pPr marL="0" indent="0">
              <a:buNone/>
            </a:pPr>
            <a:r>
              <a:rPr lang="th-TH" sz="2800" dirty="0" smtClean="0"/>
              <a:t>	1</a:t>
            </a:r>
            <a:r>
              <a:rPr lang="th-TH" sz="2800" dirty="0"/>
              <a:t>. เป็นพฤติกรรมซึ่งแสดงให้เห็นว่าบุคคลนั้นรู้จักตนเองและเข้าใจพฤติกรรมของตนมากหรือน้อยเพียงใด</a:t>
            </a:r>
          </a:p>
          <a:p>
            <a:pPr marL="0" indent="0">
              <a:buNone/>
            </a:pPr>
            <a:r>
              <a:rPr lang="th-TH" sz="2800" dirty="0" smtClean="0"/>
              <a:t>	2</a:t>
            </a:r>
            <a:r>
              <a:rPr lang="th-TH" sz="2800" dirty="0"/>
              <a:t>. ช่วยให้มนุษย์ปรับบุคลิกภาพของตนให้เหมาะสมและเป็นที่ยอมรับของคนอื่น</a:t>
            </a:r>
          </a:p>
          <a:p>
            <a:pPr marL="0" indent="0">
              <a:buNone/>
            </a:pPr>
            <a:r>
              <a:rPr lang="th-TH" sz="2800" dirty="0" smtClean="0"/>
              <a:t>	3</a:t>
            </a:r>
            <a:r>
              <a:rPr lang="th-TH" sz="2800" dirty="0"/>
              <a:t>. ช่วยสร้างทัศนคติเชิงบวกต่อตนเองและคนอื่น</a:t>
            </a:r>
          </a:p>
          <a:p>
            <a:pPr marL="0" indent="0">
              <a:buNone/>
            </a:pPr>
            <a:r>
              <a:rPr lang="th-TH" sz="2800" dirty="0" smtClean="0"/>
              <a:t>	4</a:t>
            </a:r>
            <a:r>
              <a:rPr lang="th-TH" sz="2800" dirty="0"/>
              <a:t>. การเปิดเผยตนเองคือวิธีการหนึ่งในการเสริมสร้างความหมายของสารที่ได้รับจากคู่สื่อสาร</a:t>
            </a:r>
          </a:p>
          <a:p>
            <a:pPr marL="0" indent="0">
              <a:buNone/>
            </a:pPr>
            <a:r>
              <a:rPr lang="th-TH" sz="2800" dirty="0" smtClean="0"/>
              <a:t>	5</a:t>
            </a:r>
            <a:r>
              <a:rPr lang="th-TH" sz="2800" dirty="0"/>
              <a:t>. ช่วยเสริมสร้าง ธำรงรักษาและเพิ่มพูนความสัมพันธ์ที่มีความหมายระหว่างกัน</a:t>
            </a:r>
          </a:p>
          <a:p>
            <a:pPr marL="0" indent="0">
              <a:buNone/>
            </a:pPr>
            <a:endParaRPr lang="th-TH" sz="2800" dirty="0" smtClean="0"/>
          </a:p>
          <a:p>
            <a:pPr marL="0" indent="0" algn="ctr">
              <a:buNone/>
            </a:pPr>
            <a:r>
              <a:rPr lang="th-TH" sz="2800" dirty="0" smtClean="0"/>
              <a:t>“</a:t>
            </a:r>
            <a:r>
              <a:rPr lang="th-TH" sz="2800" dirty="0"/>
              <a:t>พื้นฐานสำคัญของการเปิดเผยตนเอง  </a:t>
            </a:r>
            <a:r>
              <a:rPr lang="th-TH" sz="2800" dirty="0" smtClean="0"/>
              <a:t>คือ </a:t>
            </a:r>
            <a:r>
              <a:rPr lang="th-TH" sz="2800" dirty="0"/>
              <a:t>ความไว้วางใจ (</a:t>
            </a:r>
            <a:r>
              <a:rPr lang="en-US" sz="2800" dirty="0" smtClean="0"/>
              <a:t>trust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ที่คู่สื่อสารมีต่อกัน”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หน้าต่างโจฮารี (</a:t>
            </a:r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Window)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9449" y="2087255"/>
            <a:ext cx="4386531" cy="3783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หน้าต่างประกอบด้วยพื้นที่ 4 บริเวณ </a:t>
            </a:r>
            <a:r>
              <a:rPr lang="th-TH" sz="3000" dirty="0" smtClean="0"/>
              <a:t>คือ</a:t>
            </a:r>
          </a:p>
          <a:p>
            <a:pPr marL="0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บริเวณ</a:t>
            </a:r>
            <a:r>
              <a:rPr lang="th-TH" sz="3000" dirty="0"/>
              <a:t>เปิดเผย (</a:t>
            </a:r>
            <a:r>
              <a:rPr lang="en-US" sz="3000" dirty="0"/>
              <a:t>Open </a:t>
            </a:r>
            <a:r>
              <a:rPr lang="en-US" sz="3000" dirty="0" smtClean="0"/>
              <a:t>Area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th-TH" sz="3000" dirty="0" smtClean="0"/>
              <a:t>บริเวณ</a:t>
            </a:r>
            <a:r>
              <a:rPr lang="th-TH" sz="3000" dirty="0"/>
              <a:t>จุดบอด (</a:t>
            </a:r>
            <a:r>
              <a:rPr lang="en-US" sz="3000" dirty="0"/>
              <a:t>Blind </a:t>
            </a:r>
            <a:r>
              <a:rPr lang="en-US" sz="3000" dirty="0" smtClean="0"/>
              <a:t>Area</a:t>
            </a:r>
            <a:r>
              <a:rPr lang="th-TH" sz="3000" dirty="0" smtClean="0"/>
              <a:t>)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th-TH" sz="3000" dirty="0" smtClean="0"/>
              <a:t>บริเวณ</a:t>
            </a:r>
            <a:r>
              <a:rPr lang="th-TH" sz="3000" dirty="0"/>
              <a:t>ซ่อนเร้น (</a:t>
            </a:r>
            <a:r>
              <a:rPr lang="en-US" sz="3000" dirty="0"/>
              <a:t>Hidden </a:t>
            </a:r>
            <a:r>
              <a:rPr lang="en-US" sz="3000" dirty="0" smtClean="0"/>
              <a:t>Area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th-TH" sz="3000" dirty="0" smtClean="0"/>
              <a:t>	บริเวณ</a:t>
            </a:r>
            <a:r>
              <a:rPr lang="th-TH" sz="3000" dirty="0"/>
              <a:t>อวิชชา / บริเวณที่ไม่รู้  </a:t>
            </a:r>
            <a:r>
              <a:rPr lang="th-TH" sz="3000" dirty="0" smtClean="0"/>
              <a:t> 	(</a:t>
            </a:r>
            <a:r>
              <a:rPr lang="en-US" sz="3000" dirty="0"/>
              <a:t>Unknown </a:t>
            </a:r>
            <a:r>
              <a:rPr lang="en-US" sz="3000" dirty="0" smtClean="0"/>
              <a:t>Area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05980" y="1867441"/>
            <a:ext cx="7286020" cy="40031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หน้าต่างโจฮารี (</a:t>
            </a:r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Window)</a:t>
            </a:r>
            <a:endParaRPr lang="th-TH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/>
              <a:t>	อาณา</a:t>
            </a:r>
            <a:r>
              <a:rPr lang="th-TH" sz="3600" dirty="0"/>
              <a:t>เขตทั้ง 4 บริเวณของแต่ละ</a:t>
            </a:r>
            <a:r>
              <a:rPr lang="th-TH" sz="3600" dirty="0" smtClean="0"/>
              <a:t>บุคคลจะ</a:t>
            </a:r>
            <a:r>
              <a:rPr lang="th-TH" sz="3600" dirty="0"/>
              <a:t>ไม่เท่ากัน  และแตกต่างไปตามลักษณะ</a:t>
            </a:r>
            <a:r>
              <a:rPr lang="th-TH" sz="3600" dirty="0" smtClean="0"/>
              <a:t>ของแต่</a:t>
            </a:r>
            <a:r>
              <a:rPr lang="th-TH" sz="3600" dirty="0"/>
              <a:t>ละบุคคล ขนาดของอาณาเขตดังกล่าว </a:t>
            </a:r>
            <a:r>
              <a:rPr lang="th-TH" sz="3600" dirty="0" smtClean="0"/>
              <a:t>จะ</a:t>
            </a:r>
            <a:r>
              <a:rPr lang="th-TH" sz="3600" dirty="0"/>
              <a:t>เพิ่มหรือลดลง</a:t>
            </a:r>
            <a:r>
              <a:rPr lang="th-TH" sz="3600" dirty="0" smtClean="0"/>
              <a:t>ได้ไม่</a:t>
            </a:r>
            <a:r>
              <a:rPr lang="th-TH" sz="3600" dirty="0"/>
              <a:t>ตายตัว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ปัจจัยที่ส่งผลกระทบต่อระดับการเปิดเผยตนเอง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บุคลิกภาพของแต่ละคน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การประเมินความเสี่ยงในการเปิดเผยตนเอง </a:t>
            </a:r>
            <a:r>
              <a:rPr lang="th-TH" sz="3200" dirty="0" smtClean="0"/>
              <a:t> </a:t>
            </a:r>
            <a:r>
              <a:rPr lang="th-TH" sz="3200" dirty="0"/>
              <a:t>(</a:t>
            </a:r>
            <a:r>
              <a:rPr lang="en-US" sz="3200" dirty="0"/>
              <a:t>Risk </a:t>
            </a:r>
            <a:r>
              <a:rPr lang="en-US" sz="3200" dirty="0" smtClean="0"/>
              <a:t>Evaluation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3.</a:t>
            </a:r>
            <a:r>
              <a:rPr lang="en-US" sz="3200" dirty="0" smtClean="0"/>
              <a:t> </a:t>
            </a:r>
            <a:r>
              <a:rPr lang="th-TH" sz="3200" dirty="0"/>
              <a:t>ความไว้วางใจ  (</a:t>
            </a:r>
            <a:r>
              <a:rPr lang="en-US" sz="3200" dirty="0" smtClean="0"/>
              <a:t>Trust</a:t>
            </a:r>
            <a:r>
              <a:rPr lang="th-TH" sz="3200" dirty="0" smtClean="0"/>
              <a:t>)</a:t>
            </a:r>
            <a:endParaRPr lang="en-US" sz="3200" dirty="0" smtClean="0"/>
          </a:p>
          <a:p>
            <a:pPr marL="0" indent="0">
              <a:buNone/>
            </a:pPr>
            <a:r>
              <a:rPr lang="th-TH" sz="3200" dirty="0" smtClean="0"/>
              <a:t>4.</a:t>
            </a:r>
            <a:r>
              <a:rPr lang="en-US" sz="3200" dirty="0" smtClean="0"/>
              <a:t> </a:t>
            </a:r>
            <a:r>
              <a:rPr lang="th-TH" sz="3200" dirty="0"/>
              <a:t>ความสมดุลของระดับการเปิดเผยตนเองของคู่</a:t>
            </a:r>
            <a:r>
              <a:rPr lang="th-TH" sz="3200" dirty="0" smtClean="0"/>
              <a:t>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4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สาระสำคัญที่เป็นประโยชน์</a:t>
            </a:r>
            <a:r>
              <a:rPr lang="th-TH" dirty="0" smtClean="0"/>
              <a:t>สำหรับ</a:t>
            </a:r>
            <a:br>
              <a:rPr lang="th-TH" dirty="0" smtClean="0"/>
            </a:br>
            <a:r>
              <a:rPr lang="th-TH" dirty="0" smtClean="0"/>
              <a:t>การ</a:t>
            </a:r>
            <a:r>
              <a:rPr lang="th-TH" dirty="0"/>
              <a:t>พัฒนาศักยภาพในการสื่อสารระหว่างบุคคล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1. ไม่</a:t>
            </a:r>
            <a:r>
              <a:rPr lang="th-TH" sz="3200" dirty="0"/>
              <a:t>มีมนุษย์คนใดรู้จักตนเองได้ด้วยตนเองทุก</a:t>
            </a:r>
            <a:r>
              <a:rPr lang="th-TH" sz="3200" dirty="0" smtClean="0"/>
              <a:t>เรื่อง</a:t>
            </a:r>
          </a:p>
          <a:p>
            <a:pPr marL="0" indent="0">
              <a:buNone/>
            </a:pPr>
            <a:r>
              <a:rPr lang="th-TH" sz="3200" dirty="0" smtClean="0"/>
              <a:t>2. </a:t>
            </a:r>
            <a:r>
              <a:rPr lang="th-TH" sz="3200" dirty="0"/>
              <a:t>ความจริงใจและความไว้วางใจระหว่างคู่</a:t>
            </a:r>
            <a:r>
              <a:rPr lang="th-TH" sz="3200" dirty="0" smtClean="0"/>
              <a:t>สื่อสารช่วย</a:t>
            </a:r>
            <a:r>
              <a:rPr lang="th-TH" sz="3200" dirty="0"/>
              <a:t>ลดความรู้สึกเสี่ยงในการเปิดเผยข้อมูลของตน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การแสดงปฏิกิริยาตอบกลับที่มีต่อพฤติกรรม/ความรู้สึกนึกคิดของคู่สื่อสารด้วยความเต็มใจและ</a:t>
            </a:r>
            <a:r>
              <a:rPr lang="th-TH" sz="3200" dirty="0" smtClean="0"/>
              <a:t>จริงใจ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36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ทฤษฎีที่เกี่ยวข้องกับความสัมพันธ์ของ</a:t>
            </a:r>
            <a:r>
              <a:rPr lang="th-TH" dirty="0" smtClean="0"/>
              <a:t>มนุษย์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60560"/>
            <a:ext cx="1087359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ทฤษฎีการสื่อสารเพื่อสร้างความสัมพันธ์ (</a:t>
            </a:r>
            <a:r>
              <a:rPr lang="en-US" sz="3200" dirty="0"/>
              <a:t>The Relation Communication </a:t>
            </a:r>
            <a:r>
              <a:rPr lang="en-US" sz="3200" dirty="0" smtClean="0"/>
              <a:t>Theory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1. การ</a:t>
            </a:r>
            <a:r>
              <a:rPr lang="th-TH" sz="3200" dirty="0"/>
              <a:t>สื่อสารและความสัมพันธ์ของมนุษย์มีความเกี่ยวข้องสัมพันธ์กันและไม่สามารถแยกออกจากกันได้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</a:t>
            </a:r>
            <a:r>
              <a:rPr lang="th-TH" sz="3200" dirty="0" smtClean="0"/>
              <a:t>การอธิ</a:t>
            </a:r>
            <a:r>
              <a:rPr lang="th-TH" sz="3200" dirty="0"/>
              <a:t>บายลักษณะธรรมชาติของความสัมพันธ์ระหว่างมนุษย์ทำได้โดยการพิจารณารูปแบบและวิธีการ</a:t>
            </a:r>
            <a:r>
              <a:rPr lang="th-TH" sz="3200" dirty="0" smtClean="0"/>
              <a:t>สื่อสาร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3. </a:t>
            </a:r>
            <a:r>
              <a:rPr lang="th-TH" sz="3200" dirty="0"/>
              <a:t>การอธิบายความสัมพันธ์ของมนุษย์ อธิบายโดยนัยมากกว่าการอธิบายอย่างชัดเจน</a:t>
            </a:r>
          </a:p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ความสัมพันธ์ของมนุษย์จะพัฒนาไปตลอดเวลาอาศัยกระบวนการเจรจาแลกเปลี่ยน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9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ทฤษฎีที่เกี่ยวข้องกับความสัมพันธ์ของมนุษย์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71376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ทฤษฎีความต้องการระหว่าง</a:t>
            </a:r>
            <a:r>
              <a:rPr lang="th-TH" sz="3200" dirty="0" smtClean="0"/>
              <a:t>บุคคล (</a:t>
            </a:r>
            <a:r>
              <a:rPr lang="en-US" sz="3200" dirty="0"/>
              <a:t>Interpersonal Needs </a:t>
            </a:r>
            <a:r>
              <a:rPr lang="en-US" sz="3200" dirty="0" smtClean="0"/>
              <a:t>Theory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วิ</a:t>
            </a:r>
            <a:r>
              <a:rPr lang="th-TH" sz="3200" dirty="0"/>
              <a:t>ลเลียม  ชูทซ์ อธิบายว่า ความต้องการพื้นฐานระหว่างบุคคล แบ่งได้ 3 ประการ</a:t>
            </a:r>
          </a:p>
          <a:p>
            <a:pPr marL="0" indent="0">
              <a:buNone/>
            </a:pPr>
            <a:r>
              <a:rPr lang="th-TH" sz="3200" dirty="0" smtClean="0"/>
              <a:t>		1</a:t>
            </a:r>
            <a:r>
              <a:rPr lang="th-TH" sz="3200" dirty="0"/>
              <a:t>. ความต้องการความรัก  (</a:t>
            </a:r>
            <a:r>
              <a:rPr lang="en-US" sz="3200" dirty="0" smtClean="0"/>
              <a:t>Affection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	2</a:t>
            </a:r>
            <a:r>
              <a:rPr lang="th-TH" sz="3200" dirty="0"/>
              <a:t>. ความต้องการเป็นส่วนหนึ่งของบุคคลอื่น/ความต้องการเป็นส่วนหนึ่งของสังคม </a:t>
            </a:r>
            <a:r>
              <a:rPr lang="th-TH" sz="3200" dirty="0" smtClean="0"/>
              <a:t>		(</a:t>
            </a:r>
            <a:r>
              <a:rPr lang="en-US" sz="3200" dirty="0" smtClean="0"/>
              <a:t>Inclusion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	</a:t>
            </a:r>
            <a:r>
              <a:rPr lang="th-TH" sz="3200" dirty="0" smtClean="0"/>
              <a:t>3.</a:t>
            </a:r>
            <a:r>
              <a:rPr lang="en-US" sz="3200" dirty="0" smtClean="0"/>
              <a:t> </a:t>
            </a:r>
            <a:r>
              <a:rPr lang="th-TH" sz="3200" dirty="0"/>
              <a:t>ความต้องการควบคุม  (</a:t>
            </a:r>
            <a:r>
              <a:rPr lang="en-US" sz="3200" dirty="0" smtClean="0"/>
              <a:t>Control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37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ทฤษฎีที่เกี่ยวข้องกับความสัมพันธ์ของมนุษย์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ทฤษฎีการแลกเปลี่ยน (</a:t>
            </a:r>
            <a:r>
              <a:rPr lang="en-US" sz="3200" dirty="0"/>
              <a:t>Exchange </a:t>
            </a:r>
            <a:r>
              <a:rPr lang="en-US" sz="3200" dirty="0" smtClean="0"/>
              <a:t>Theory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 smtClean="0"/>
              <a:t>เน้น</a:t>
            </a:r>
            <a:r>
              <a:rPr lang="th-TH" sz="3200" dirty="0"/>
              <a:t>การศึกษา 2 ทาง</a:t>
            </a:r>
          </a:p>
          <a:p>
            <a:pPr marL="0" indent="0">
              <a:buNone/>
            </a:pPr>
            <a:r>
              <a:rPr lang="th-TH" sz="3200" dirty="0" smtClean="0"/>
              <a:t>	จอห์น </a:t>
            </a:r>
            <a:r>
              <a:rPr lang="th-TH" sz="3200" dirty="0"/>
              <a:t>ดับบลิว ธีโบทและแฮโรลด์ เอช เคลลี  </a:t>
            </a:r>
            <a:r>
              <a:rPr lang="th-TH" sz="3200" dirty="0" smtClean="0"/>
              <a:t>ได้</a:t>
            </a:r>
            <a:r>
              <a:rPr lang="th-TH" sz="3200" dirty="0"/>
              <a:t>คิดค้นทฤษฎีการแลกเปลี่ยน เชื่อว่า</a:t>
            </a:r>
            <a:r>
              <a:rPr lang="th-TH" sz="3200" dirty="0" smtClean="0"/>
              <a:t>เรา	สามารถ</a:t>
            </a:r>
            <a:r>
              <a:rPr lang="th-TH" sz="3200" dirty="0"/>
              <a:t>ศึกษาความสัมพันธ์ของมนุษย์ในรูปแบบของการแลกเปลี่ยนระหว่าง</a:t>
            </a:r>
            <a:r>
              <a:rPr lang="th-TH" sz="3200" dirty="0" smtClean="0"/>
              <a:t>รางวัล 	(</a:t>
            </a:r>
            <a:r>
              <a:rPr lang="en-US" sz="3200" dirty="0" smtClean="0"/>
              <a:t>rewards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/ </a:t>
            </a:r>
            <a:r>
              <a:rPr lang="th-TH" sz="3200" dirty="0"/>
              <a:t>ผลตอบแทนและ</a:t>
            </a:r>
            <a:r>
              <a:rPr lang="th-TH" sz="3200" dirty="0" smtClean="0"/>
              <a:t>ค่าใช้จ่าย (</a:t>
            </a:r>
            <a:r>
              <a:rPr lang="en-US" sz="3200" dirty="0" smtClean="0"/>
              <a:t>cost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/ </a:t>
            </a:r>
            <a:r>
              <a:rPr lang="th-TH" sz="3200" dirty="0"/>
              <a:t>การ</a:t>
            </a:r>
            <a:r>
              <a:rPr lang="th-TH" sz="3200" dirty="0" smtClean="0"/>
              <a:t>ลงทุน  </a:t>
            </a:r>
            <a:r>
              <a:rPr lang="th-TH" sz="3200" dirty="0"/>
              <a:t>ซึ่งเกิดขึ้น</a:t>
            </a:r>
            <a:r>
              <a:rPr lang="th-TH" sz="3200" dirty="0" smtClean="0"/>
              <a:t>ใน	กระบวนการ</a:t>
            </a:r>
            <a:r>
              <a:rPr lang="th-TH" sz="3200" dirty="0"/>
              <a:t>ปฏิสัมพันธ์</a:t>
            </a:r>
            <a:r>
              <a:rPr lang="th-TH" sz="3200" dirty="0" smtClean="0"/>
              <a:t>ระหว่างคู่สื่อสาร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74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ความขัดแย้งและการบริหารความขัดแย้ง (</a:t>
            </a:r>
            <a:r>
              <a:rPr lang="en-US" dirty="0" smtClean="0"/>
              <a:t>Conflict</a:t>
            </a:r>
            <a:r>
              <a:rPr lang="th-TH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ความหมาย</a:t>
            </a:r>
            <a:r>
              <a:rPr lang="th-TH" sz="3200" dirty="0"/>
              <a:t>ของความขัดแย้ง</a:t>
            </a:r>
          </a:p>
          <a:p>
            <a:pPr marL="0" indent="0">
              <a:buNone/>
            </a:pPr>
            <a:r>
              <a:rPr lang="th-TH" sz="3200" dirty="0" smtClean="0"/>
              <a:t>	ความ</a:t>
            </a:r>
            <a:r>
              <a:rPr lang="th-TH" sz="3200" dirty="0"/>
              <a:t>ไม่เห็นพ้องต้องกันใน</a:t>
            </a:r>
            <a:r>
              <a:rPr lang="th-TH" sz="3200" dirty="0" smtClean="0"/>
              <a:t>เรื่องความ</a:t>
            </a:r>
            <a:r>
              <a:rPr lang="th-TH" sz="3200" dirty="0"/>
              <a:t>คิดเห็น  ความสนใจ และจุดมุ่งหมายระหว่างบุคคล </a:t>
            </a:r>
            <a:r>
              <a:rPr lang="th-TH" sz="3200" dirty="0" smtClean="0"/>
              <a:t>2 ฝ่าย ซึ่ง</a:t>
            </a:r>
            <a:r>
              <a:rPr lang="th-TH" sz="3200" dirty="0"/>
              <a:t>มีความเกี่ยวข้องสัมพันธ์กันและรับรู้</a:t>
            </a:r>
            <a:r>
              <a:rPr lang="th-TH" sz="3200" dirty="0" smtClean="0"/>
              <a:t>ว่าความ</a:t>
            </a:r>
            <a:r>
              <a:rPr lang="th-TH" sz="3200" dirty="0"/>
              <a:t>แตกต่างนั้น  เป็นสิ่งที่ทำให้เกิดความแตกต่าง</a:t>
            </a:r>
            <a:r>
              <a:rPr lang="th-TH" sz="3200" dirty="0" smtClean="0"/>
              <a:t>และไม่</a:t>
            </a:r>
            <a:r>
              <a:rPr lang="th-TH" sz="3200" dirty="0"/>
              <a:t>สอดคล้องกันในประเด็น</a:t>
            </a:r>
            <a:r>
              <a:rPr lang="th-TH" sz="3200" dirty="0" smtClean="0"/>
              <a:t>เหล่านั้น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91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สาเหตุของความขัดแย้ง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19617"/>
            <a:ext cx="10425022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องค์ประกอบด้านบุคคล/ความแตกต่างของบุคคล</a:t>
            </a:r>
          </a:p>
          <a:p>
            <a:pPr marL="0" indent="0">
              <a:buNone/>
            </a:pPr>
            <a:r>
              <a:rPr lang="th-TH" sz="3200" dirty="0" smtClean="0"/>
              <a:t>	1.1 </a:t>
            </a:r>
            <a:r>
              <a:rPr lang="th-TH" sz="3200" dirty="0"/>
              <a:t>ภูมิหลังที่แตกต่างกันในเรื่องเพศ อายุ การศึกษา  ประสบการณ์และโลกทัศน์ เป็นต้น</a:t>
            </a:r>
          </a:p>
          <a:p>
            <a:pPr marL="0" indent="0">
              <a:buNone/>
            </a:pPr>
            <a:r>
              <a:rPr lang="th-TH" sz="3200" dirty="0" smtClean="0"/>
              <a:t>	1.2 </a:t>
            </a:r>
            <a:r>
              <a:rPr lang="th-TH" sz="3200" dirty="0"/>
              <a:t>แบบฉบับพฤติกรรม / รูปแบบพฤติกรรมที่แตกต่างกันของแต่ละคน เกิดจาก</a:t>
            </a:r>
          </a:p>
          <a:p>
            <a:pPr marL="0" indent="0">
              <a:buNone/>
            </a:pPr>
            <a:r>
              <a:rPr lang="th-TH" sz="3200" dirty="0" smtClean="0"/>
              <a:t>		1.2.1 </a:t>
            </a:r>
            <a:r>
              <a:rPr lang="th-TH" sz="3200" dirty="0"/>
              <a:t>ความแตกต่างด้านบุคลิกภาพ</a:t>
            </a:r>
          </a:p>
          <a:p>
            <a:pPr marL="0" indent="0">
              <a:buNone/>
            </a:pPr>
            <a:r>
              <a:rPr lang="th-TH" sz="3200" dirty="0" smtClean="0"/>
              <a:t>		1.2.2 </a:t>
            </a:r>
            <a:r>
              <a:rPr lang="th-TH" sz="3200" dirty="0"/>
              <a:t>ความแตกต่างด้าน</a:t>
            </a:r>
            <a:r>
              <a:rPr lang="th-TH" sz="3200" dirty="0" smtClean="0"/>
              <a:t>จิตวิทยา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1.3 </a:t>
            </a:r>
            <a:r>
              <a:rPr lang="th-TH" sz="3200" dirty="0"/>
              <a:t>รูปแบบการรับรู้ที่แตกต่างกันของแต่ละคน</a:t>
            </a:r>
          </a:p>
          <a:p>
            <a:pPr marL="0" indent="0">
              <a:buNone/>
            </a:pPr>
            <a:r>
              <a:rPr lang="th-TH" sz="3200" dirty="0" smtClean="0"/>
              <a:t>	1.4 </a:t>
            </a:r>
            <a:r>
              <a:rPr lang="th-TH" sz="3200" dirty="0"/>
              <a:t>ความรู้สึกนึกคิด/ทัศนคติที่มีต่อสิ่งต่าง ๆ </a:t>
            </a:r>
            <a:r>
              <a:rPr lang="th-TH" sz="3200" dirty="0" smtClean="0"/>
              <a:t>รอบตัว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</a:t>
            </a:r>
            <a:r>
              <a:rPr lang="th-TH" dirty="0" smtClean="0"/>
              <a:t>สื่อสารระหว่างบุคคล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497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	กระบวนการสื่อสารซึ่งบุคคลที่มีความใกล้ชิดสนิทสนมกันตั้งแต่ 2 คนขึ้นไป  มีปฏิสัมพันธ์ซึ่งกันและกันอย่างต่อเนื่องและสามารถแสดง      และรับรู้ปฏิกิริยาตอบกลับระหว่างกันได้อย่างชัดเจนโดยมีวัตถุประสงค์เพื่อสร้างอิทธิพลให้เกิดขึ้นระหว่างกันทั้ง 2 ฝ่ายและเพื่อควบคุมความสัมพันธ์  ที่เกิดขึ้นระหว่าง</a:t>
            </a:r>
            <a:r>
              <a:rPr lang="th-TH" sz="3200" dirty="0" smtClean="0"/>
              <a:t>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สาเหตุของความขัดแย้ง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60289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/>
              <a:t>2. ประสิทธิผลของการสื่อสารระหว่างบุคคล </a:t>
            </a:r>
          </a:p>
          <a:p>
            <a:pPr marL="0" indent="0">
              <a:buNone/>
            </a:pPr>
            <a:r>
              <a:rPr lang="th-TH" sz="3000" dirty="0" smtClean="0"/>
              <a:t>3</a:t>
            </a:r>
            <a:r>
              <a:rPr lang="th-TH" sz="3000" dirty="0"/>
              <a:t>. สถานการณ์หรือสภาพแวดล้อมซึ่งเอื้อให้เกิดความขัดแย้ง</a:t>
            </a:r>
          </a:p>
          <a:p>
            <a:pPr marL="0" indent="0">
              <a:buNone/>
            </a:pPr>
            <a:r>
              <a:rPr lang="th-TH" sz="3000" dirty="0" smtClean="0"/>
              <a:t>	3.1 </a:t>
            </a:r>
            <a:r>
              <a:rPr lang="th-TH" sz="3000" dirty="0"/>
              <a:t>ความต้องการในสิ่งเดียวกัน / ต้องการในสิ่งที่มีจำกัดไม่เพียงพอ</a:t>
            </a:r>
          </a:p>
          <a:p>
            <a:pPr marL="0" indent="0">
              <a:buNone/>
            </a:pPr>
            <a:r>
              <a:rPr lang="th-TH" sz="3000" dirty="0" smtClean="0"/>
              <a:t>	3.2 </a:t>
            </a:r>
            <a:r>
              <a:rPr lang="th-TH" sz="3000" dirty="0"/>
              <a:t>ความคลุมเครือ / ความไม่ชัดเจนในบทบาทหน้าที่ของแต่ละคน</a:t>
            </a:r>
          </a:p>
          <a:p>
            <a:pPr marL="0" indent="0">
              <a:buNone/>
            </a:pPr>
            <a:r>
              <a:rPr lang="th-TH" sz="3000" dirty="0" smtClean="0"/>
              <a:t>	3.3 </a:t>
            </a:r>
            <a:r>
              <a:rPr lang="th-TH" sz="3000" dirty="0"/>
              <a:t>ความจำเป็นต้องพึ่งพาอาศัยบุคคลอื่น</a:t>
            </a:r>
          </a:p>
          <a:p>
            <a:pPr marL="0" indent="0">
              <a:buNone/>
            </a:pPr>
            <a:r>
              <a:rPr lang="th-TH" sz="3000" dirty="0" smtClean="0"/>
              <a:t>	3.4 </a:t>
            </a:r>
            <a:r>
              <a:rPr lang="th-TH" sz="3000" dirty="0"/>
              <a:t>ความจำเป็นในการตัดสินใจเลือกทางเลือก/วิธีแก้ไขปัญหา</a:t>
            </a:r>
          </a:p>
          <a:p>
            <a:pPr marL="0" indent="0">
              <a:buNone/>
            </a:pPr>
            <a:r>
              <a:rPr lang="th-TH" sz="3000" dirty="0" smtClean="0"/>
              <a:t>	3.5 </a:t>
            </a:r>
            <a:r>
              <a:rPr lang="th-TH" sz="3000" dirty="0"/>
              <a:t>ความขัดแย้งที่เกิดจากกฎระเบียบหรือข้อบังคับที่เคร่งครัด</a:t>
            </a:r>
          </a:p>
          <a:p>
            <a:pPr marL="0" indent="0">
              <a:buNone/>
            </a:pPr>
            <a:r>
              <a:rPr lang="th-TH" sz="3000" dirty="0" smtClean="0"/>
              <a:t>	3.6 </a:t>
            </a:r>
            <a:r>
              <a:rPr lang="th-TH" sz="3000" dirty="0"/>
              <a:t>ความต้องการมติเอกฉันท์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ประโยชน์ของความขัดแย้ง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54123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1. ความขัดแย้งคือสัญญาณแสดงว่าคู่สื่อสารมีความเกี่ยวข้องสัมพันธ์กัน</a:t>
            </a:r>
          </a:p>
          <a:p>
            <a:pPr marL="0" indent="0">
              <a:buNone/>
            </a:pPr>
            <a:r>
              <a:rPr lang="th-TH" sz="3000" dirty="0" smtClean="0"/>
              <a:t>2</a:t>
            </a:r>
            <a:r>
              <a:rPr lang="th-TH" sz="3000" dirty="0"/>
              <a:t>. ความขัดแย้งทำให้มนุษย์ต้องร่วมมือ </a:t>
            </a:r>
            <a:r>
              <a:rPr lang="th-TH" sz="3000" dirty="0" smtClean="0"/>
              <a:t> </a:t>
            </a:r>
            <a:r>
              <a:rPr lang="th-TH" sz="3000" dirty="0"/>
              <a:t>ร่วมใจกันในการเลือก / หาวิธีแก้ปัญหา</a:t>
            </a:r>
          </a:p>
          <a:p>
            <a:pPr marL="0" indent="0">
              <a:buNone/>
            </a:pPr>
            <a:r>
              <a:rPr lang="th-TH" sz="3000" dirty="0" smtClean="0"/>
              <a:t>3</a:t>
            </a:r>
            <a:r>
              <a:rPr lang="th-TH" sz="3000" dirty="0"/>
              <a:t>. ความขัดแย้งเป็นปัจจัยกระตุ้นให้เกิดความคิด</a:t>
            </a:r>
            <a:r>
              <a:rPr lang="th-TH" sz="3000" dirty="0" smtClean="0"/>
              <a:t>สร้างสรรค์</a:t>
            </a:r>
          </a:p>
          <a:p>
            <a:pPr marL="0" indent="0">
              <a:buNone/>
            </a:pPr>
            <a:r>
              <a:rPr lang="th-TH" sz="3000" dirty="0" smtClean="0"/>
              <a:t>4. </a:t>
            </a:r>
            <a:r>
              <a:rPr lang="th-TH" sz="3000" dirty="0"/>
              <a:t>ความขัดแย้งช่วยพัฒนาความรู้สึกถึงความเป็นพวกเดียวกันด้วยการสร้างความใกล้ชิดและความไว้วางใจซึ่งกันและกัน</a:t>
            </a:r>
          </a:p>
          <a:p>
            <a:pPr marL="0" indent="0">
              <a:buNone/>
            </a:pPr>
            <a:r>
              <a:rPr lang="th-TH" sz="3000" dirty="0" smtClean="0"/>
              <a:t>5</a:t>
            </a:r>
            <a:r>
              <a:rPr lang="th-TH" sz="3000" dirty="0"/>
              <a:t>. การเกิดความขัดแย้ง ต่างฝ่ายที่ขัดแย้งกันจะพยายามเรียนรู้จุดเด่นและจุดด้อยของกันและกัน</a:t>
            </a:r>
          </a:p>
          <a:p>
            <a:pPr marL="0" indent="0">
              <a:buNone/>
            </a:pPr>
            <a:r>
              <a:rPr lang="th-TH" sz="3000" dirty="0" smtClean="0"/>
              <a:t>6</a:t>
            </a:r>
            <a:r>
              <a:rPr lang="th-TH" sz="3000" dirty="0"/>
              <a:t>. ความขัดแย้งที่เกิดขึ้น คือโอกาสในการประเมินระดับความมั่นคงและความเหินห่างในความสัมพันธ์ระหว่าง</a:t>
            </a:r>
            <a:r>
              <a:rPr lang="th-TH" sz="3000" dirty="0" smtClean="0"/>
              <a:t>กัน</a:t>
            </a:r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59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การบริหารความขัดแย้ง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94033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การถอนตัวหรือถอย</a:t>
            </a:r>
            <a:r>
              <a:rPr lang="th-TH" sz="3200" dirty="0" smtClean="0"/>
              <a:t>หนี (</a:t>
            </a:r>
            <a:r>
              <a:rPr lang="en-US" sz="3200" dirty="0" smtClean="0"/>
              <a:t>Withdrawal</a:t>
            </a:r>
            <a:r>
              <a:rPr lang="th-TH" sz="3200" dirty="0" smtClean="0"/>
              <a:t>)</a:t>
            </a:r>
            <a:r>
              <a:rPr lang="en-US" sz="3200" dirty="0" smtClean="0"/>
              <a:t>  </a:t>
            </a:r>
            <a:r>
              <a:rPr lang="th-TH" sz="3200" dirty="0"/>
              <a:t>วิธีการนี้ก่อให้เกิดสถานการณ์แบบ แพ้-แพ้  (</a:t>
            </a:r>
            <a:r>
              <a:rPr lang="en-US" sz="3200" dirty="0"/>
              <a:t>lose-lose </a:t>
            </a:r>
            <a:r>
              <a:rPr lang="en-US" sz="3200" dirty="0" smtClean="0"/>
              <a:t>situation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เป็นการถอนตัวทางจิตวิทยาด้วยการ</a:t>
            </a:r>
            <a:r>
              <a:rPr lang="th-TH" sz="3200" dirty="0" smtClean="0"/>
              <a:t>ละเลย  </a:t>
            </a:r>
            <a:r>
              <a:rPr lang="th-TH" sz="3200" dirty="0"/>
              <a:t>ไม่ใส่ใจกับความขัดแย้งที่เกิดขึ้น  ผลเสียของวิธีนี้ </a:t>
            </a:r>
            <a:r>
              <a:rPr lang="th-TH" sz="3200" dirty="0" smtClean="0"/>
              <a:t>คือ  </a:t>
            </a:r>
            <a:r>
              <a:rPr lang="th-TH" sz="3200" dirty="0"/>
              <a:t>ทำให้ความสัมพันธ์เสื่อมคลาย</a:t>
            </a:r>
            <a:r>
              <a:rPr lang="th-TH" sz="3200" dirty="0" smtClean="0"/>
              <a:t>ลงหรือเหิน</a:t>
            </a:r>
            <a:r>
              <a:rPr lang="th-TH" sz="3200" dirty="0"/>
              <a:t>ห่างมากขึ้น</a:t>
            </a:r>
          </a:p>
          <a:p>
            <a:pPr marL="0" indent="0">
              <a:buNone/>
            </a:pPr>
            <a:r>
              <a:rPr lang="th-TH" sz="3200" dirty="0"/>
              <a:t>2. การประนีประนอม (</a:t>
            </a:r>
            <a:r>
              <a:rPr lang="en-US" sz="3200" dirty="0" smtClean="0"/>
              <a:t>Compromise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คือ การแก้ไขความขัดแย้งด้วยการเจรจาต่อรองเพื่อให้ทั้ง 2 ฝ่าย  ได้รับความพึงพอใจหรือได้ประโยชน์บางส่วน  </a:t>
            </a:r>
            <a:r>
              <a:rPr lang="th-TH" sz="3200" dirty="0" smtClean="0"/>
              <a:t>แต่ไม่</a:t>
            </a:r>
            <a:r>
              <a:rPr lang="th-TH" sz="3200" dirty="0"/>
              <a:t>เต็มตามเป้าหมายของแต่ละฝ่าย  ในลักษณะยื่นหมู  ยื่นแมว (</a:t>
            </a:r>
            <a:r>
              <a:rPr lang="en-US" sz="3200" dirty="0"/>
              <a:t>give and </a:t>
            </a:r>
            <a:r>
              <a:rPr lang="en-US" sz="3200" dirty="0" smtClean="0"/>
              <a:t>take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วิธีการนี้ก่อให้เกิดสถานการณ์  แบบแพ้-แพ้  เนื่องจากทั้ง 2 ฝ่ายไม่บรรลุความ</a:t>
            </a:r>
            <a:r>
              <a:rPr lang="th-TH" sz="3200" dirty="0" smtClean="0"/>
              <a:t>ต้องการที่</a:t>
            </a:r>
            <a:r>
              <a:rPr lang="th-TH" sz="3200" dirty="0"/>
              <a:t>แท้จริงของ</a:t>
            </a:r>
            <a:r>
              <a:rPr lang="th-TH" sz="3200" dirty="0" smtClean="0"/>
              <a:t>ตน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80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การบริหารความขัดแย้ง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10354"/>
            <a:ext cx="10925354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3. การยอมตาม (</a:t>
            </a:r>
            <a:r>
              <a:rPr lang="en-US" sz="3000" dirty="0" smtClean="0"/>
              <a:t>Accommodation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คือ การแก้ปัญหาความขัดแย้งซึ่งเน้นการลดความเห็นที่แตกต่างลง และเน้นสิ่งที่มีความเห็นสอดคล้องกันเพื่อสร้างความพึงพอใจให้อีกฝ่ายหนึ่ง โดยละเลยความต้องการของตน วิธีการนี้ก่อให้เกิดสถานการณ์แบบ ชนะ-แพ้  (</a:t>
            </a:r>
            <a:r>
              <a:rPr lang="en-US" sz="3000" dirty="0"/>
              <a:t>Win – lose </a:t>
            </a:r>
            <a:r>
              <a:rPr lang="en-US" sz="3000" dirty="0" smtClean="0"/>
              <a:t>situation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th-TH" sz="3000" dirty="0"/>
              <a:t>4. การบังคับหรือการ</a:t>
            </a:r>
            <a:r>
              <a:rPr lang="th-TH" sz="3000" dirty="0" smtClean="0"/>
              <a:t>เอาชนะ (</a:t>
            </a:r>
            <a:r>
              <a:rPr lang="en-US" sz="3000" dirty="0" smtClean="0"/>
              <a:t>Force/Dominating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คือ การแก้ไขปัญหาความขัดแย้งที่เน้นการสร้างความพึงพอใจให้แก่</a:t>
            </a:r>
            <a:r>
              <a:rPr lang="th-TH" sz="3000" dirty="0" smtClean="0"/>
              <a:t>ตนเองด้วย</a:t>
            </a:r>
            <a:r>
              <a:rPr lang="th-TH" sz="3000" dirty="0"/>
              <a:t>การคุกคามทางร่างกายและจิตใจ   ด้วย</a:t>
            </a:r>
            <a:r>
              <a:rPr lang="th-TH" sz="3000" dirty="0" smtClean="0"/>
              <a:t>การบังคับ</a:t>
            </a:r>
            <a:r>
              <a:rPr lang="th-TH" sz="3000" dirty="0"/>
              <a:t>ข่มขู่ โดยไม่ใส่ใจอีกฝ่ายหนึ่งว่าจะเป็นอย่างไร  วิธีการนี้ก่อให้เกิดสถานการณ์แบบ </a:t>
            </a:r>
            <a:r>
              <a:rPr lang="th-TH" sz="3000" dirty="0" smtClean="0"/>
              <a:t> </a:t>
            </a:r>
            <a:r>
              <a:rPr lang="th-TH" sz="3000" dirty="0"/>
              <a:t>ชนะ – แพ้   (</a:t>
            </a:r>
            <a:r>
              <a:rPr lang="en-US" sz="3000" dirty="0"/>
              <a:t>win-lose </a:t>
            </a:r>
            <a:r>
              <a:rPr lang="en-US" sz="3000" dirty="0" smtClean="0"/>
              <a:t>situation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endParaRPr lang="en-US" sz="3000" dirty="0"/>
          </a:p>
          <a:p>
            <a:pPr marL="0" indent="0">
              <a:buNone/>
            </a:pPr>
            <a:r>
              <a:rPr lang="th-TH" sz="3000" dirty="0"/>
              <a:t>5. การร่วมมือในการบริหารความ</a:t>
            </a:r>
            <a:r>
              <a:rPr lang="th-TH" sz="3000" dirty="0" smtClean="0"/>
              <a:t>ขัดแย้ง (</a:t>
            </a:r>
            <a:r>
              <a:rPr lang="en-US" sz="3000" dirty="0" smtClean="0"/>
              <a:t>Collaboration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คือ การบริหารความขัดแย้งด้วยการแก้ปัญหา อย่างเป็นระบบโดยอาศัยความร่วมมือของทุกฝ่าย วิธีการนี้ก่อให้เกิดสถานการณ์แบบชนะ-ชนะ  (</a:t>
            </a:r>
            <a:r>
              <a:rPr lang="en-US" sz="3000" dirty="0"/>
              <a:t>win-win </a:t>
            </a:r>
            <a:r>
              <a:rPr lang="en-US" sz="3000" dirty="0" smtClean="0"/>
              <a:t>situation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ปัจจัยซึ่งส่งเสริมการสื่อสารระหว่างบุคคล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36870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ความดึงดูดใจของคู่สื่อสาร (</a:t>
            </a:r>
            <a:r>
              <a:rPr lang="en-US" sz="3200" dirty="0" smtClean="0"/>
              <a:t>attractiveness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th-TH" sz="3200" dirty="0" smtClean="0"/>
              <a:t>1.1</a:t>
            </a:r>
            <a:r>
              <a:rPr lang="en-US" sz="3200" dirty="0" smtClean="0"/>
              <a:t> </a:t>
            </a:r>
            <a:r>
              <a:rPr lang="th-TH" sz="3200" dirty="0"/>
              <a:t>ความดึงดูดใจด้านรูปร่างหน้าตา (</a:t>
            </a:r>
            <a:r>
              <a:rPr lang="en-US" sz="3200" dirty="0"/>
              <a:t>Physical </a:t>
            </a:r>
            <a:r>
              <a:rPr lang="en-US" sz="3200" dirty="0" smtClean="0"/>
              <a:t>Attractiveness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th-TH" sz="3200" dirty="0" smtClean="0"/>
              <a:t>1.2</a:t>
            </a:r>
            <a:r>
              <a:rPr lang="en-US" sz="3200" dirty="0" smtClean="0"/>
              <a:t> </a:t>
            </a:r>
            <a:r>
              <a:rPr lang="th-TH" sz="3200" dirty="0"/>
              <a:t>ความดึงดูดใจด้านบุคลิกภาพ (</a:t>
            </a:r>
            <a:r>
              <a:rPr lang="en-US" sz="3200" dirty="0"/>
              <a:t>Personality </a:t>
            </a:r>
            <a:r>
              <a:rPr lang="en-US" sz="3200" dirty="0" smtClean="0"/>
              <a:t>Attractiveness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/>
              <a:t>2. ความใกล้ชิดของคู่สื่อสาร </a:t>
            </a:r>
            <a:r>
              <a:rPr lang="th-TH" sz="3200" dirty="0" smtClean="0"/>
              <a:t>(</a:t>
            </a:r>
            <a:r>
              <a:rPr lang="en-US" sz="3200" dirty="0" smtClean="0"/>
              <a:t>proximity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3.</a:t>
            </a:r>
            <a:r>
              <a:rPr lang="en-US" sz="3200" dirty="0" smtClean="0"/>
              <a:t> </a:t>
            </a:r>
            <a:r>
              <a:rPr lang="th-TH" sz="3200" dirty="0"/>
              <a:t>การให้แรงเสริมแก่คู่สื่อสาร (</a:t>
            </a:r>
            <a:r>
              <a:rPr lang="en-US" sz="3200" dirty="0" smtClean="0"/>
              <a:t>reinforcement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4.</a:t>
            </a:r>
            <a:r>
              <a:rPr lang="en-US" sz="3200" dirty="0" smtClean="0"/>
              <a:t> </a:t>
            </a:r>
            <a:r>
              <a:rPr lang="th-TH" sz="3200" dirty="0"/>
              <a:t>ความคล้ายคลึงกันของคู่สื่อสาร (</a:t>
            </a:r>
            <a:r>
              <a:rPr lang="en-US" sz="3200" dirty="0" smtClean="0"/>
              <a:t>similarity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5.</a:t>
            </a:r>
            <a:r>
              <a:rPr lang="en-US" sz="3200" dirty="0" smtClean="0"/>
              <a:t> </a:t>
            </a:r>
            <a:r>
              <a:rPr lang="th-TH" sz="3200" dirty="0"/>
              <a:t>การเสริมความแตกต่างกันของคู่สื่อสาร  (</a:t>
            </a:r>
            <a:r>
              <a:rPr lang="en-US" sz="3200" dirty="0" smtClean="0"/>
              <a:t>complementarity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86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คุณลักษณะของบุคคลซึ่งเอื้อ</a:t>
            </a:r>
            <a:r>
              <a:rPr lang="th-TH" dirty="0" smtClean="0"/>
              <a:t>ให้เกิด</a:t>
            </a:r>
            <a:r>
              <a:rPr lang="th-TH" dirty="0"/>
              <a:t>ประสิทธิภาพและ</a:t>
            </a:r>
            <a:r>
              <a:rPr lang="th-TH" dirty="0" smtClean="0"/>
              <a:t>ประสิทธิผล</a:t>
            </a:r>
            <a:br>
              <a:rPr lang="th-TH" dirty="0" smtClean="0"/>
            </a:br>
            <a:r>
              <a:rPr lang="th-TH" dirty="0" smtClean="0"/>
              <a:t>ในการสื่อสาร</a:t>
            </a:r>
            <a:r>
              <a:rPr lang="th-TH" dirty="0"/>
              <a:t>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80091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1. การเปิดเผยตนเองหรือการเปิดใจของคู่สื่อสาร  หมายถึงพฤติกรรม 3 ประการ คือ</a:t>
            </a:r>
          </a:p>
          <a:p>
            <a:pPr marL="0" indent="0">
              <a:buNone/>
            </a:pPr>
            <a:r>
              <a:rPr lang="th-TH" sz="2800" dirty="0" smtClean="0"/>
              <a:t>	1.1 </a:t>
            </a:r>
            <a:r>
              <a:rPr lang="th-TH" sz="2800" dirty="0"/>
              <a:t>การเปิดเผยตนเองของคู่สื่อสารในระดับที่</a:t>
            </a:r>
            <a:r>
              <a:rPr lang="th-TH" sz="2800" dirty="0" smtClean="0"/>
              <a:t>เหมาะสม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1.2 </a:t>
            </a:r>
            <a:r>
              <a:rPr lang="th-TH" sz="2800" dirty="0"/>
              <a:t>การแสดงปฏิกิริยาตอบกลับที่ชัดเจนและ</a:t>
            </a:r>
            <a:r>
              <a:rPr lang="th-TH" sz="2800" dirty="0" smtClean="0"/>
              <a:t>สอดคล้องกับ</a:t>
            </a:r>
            <a:r>
              <a:rPr lang="th-TH" sz="2800" dirty="0"/>
              <a:t>ความรู้สึกนึกคิดซึ่งเกิดขึ้นจริง </a:t>
            </a:r>
          </a:p>
          <a:p>
            <a:pPr marL="0" indent="0">
              <a:buNone/>
            </a:pPr>
            <a:r>
              <a:rPr lang="th-TH" sz="2800" dirty="0" smtClean="0"/>
              <a:t>	1.3 </a:t>
            </a:r>
            <a:r>
              <a:rPr lang="th-TH" sz="2800" dirty="0"/>
              <a:t>การแสดงความรับผิดชอบ</a:t>
            </a:r>
          </a:p>
          <a:p>
            <a:pPr marL="0" indent="0">
              <a:buNone/>
            </a:pPr>
            <a:r>
              <a:rPr lang="th-TH" sz="2800" dirty="0"/>
              <a:t>2. ความสามารถในการเอาใจเขามาใส่ใจเรา (</a:t>
            </a:r>
            <a:r>
              <a:rPr lang="en-US" sz="2800" dirty="0" smtClean="0"/>
              <a:t>empathy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คือ ความสามารถในการคาดคะเนความรู้สึกนึกคิด  ของคู่สื่อสารโดยการมองสิ่งต่าง ๆ ด้วยมุมมองความรู้สึก ประสบการณ์ของบุคคลที่เราสื่อสาร</a:t>
            </a:r>
            <a:r>
              <a:rPr lang="th-TH" sz="2800" dirty="0" smtClean="0"/>
              <a:t>ด้วย</a:t>
            </a:r>
            <a:endParaRPr lang="en-US" sz="2800" dirty="0" smtClean="0"/>
          </a:p>
          <a:p>
            <a:pPr marL="0" indent="0">
              <a:buNone/>
            </a:pPr>
            <a:r>
              <a:rPr lang="th-TH" sz="2800" dirty="0"/>
              <a:t>3. การมีทัศนคติทางบวก (</a:t>
            </a:r>
            <a:r>
              <a:rPr lang="en-US" sz="2800" dirty="0" err="1" smtClean="0"/>
              <a:t>positiveness</a:t>
            </a:r>
            <a:r>
              <a:rPr lang="th-TH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06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คุณลักษณะของบุคคลซึ่งเอื้อให้เกิดประสิทธิภาพและประสิทธิผล</a:t>
            </a:r>
            <a:br>
              <a:rPr lang="th-TH" dirty="0"/>
            </a:br>
            <a:r>
              <a:rPr lang="th-TH" dirty="0"/>
              <a:t>ในการสื่อสารระหว่างบุคคล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94794"/>
            <a:ext cx="1099436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4. การสร้างบรรยากาศที่เน้นความช่วยเหลือและ การสนับสนุนซึ่งกันและกัน (</a:t>
            </a:r>
            <a:r>
              <a:rPr lang="en-US" sz="2800" dirty="0" smtClean="0"/>
              <a:t>supportiveness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th-TH" sz="2800" dirty="0" smtClean="0"/>
              <a:t>4.1</a:t>
            </a:r>
            <a:r>
              <a:rPr lang="en-US" sz="2800" dirty="0" smtClean="0"/>
              <a:t> </a:t>
            </a:r>
            <a:r>
              <a:rPr lang="th-TH" sz="2800" dirty="0"/>
              <a:t>พยายามใช้การบรรยาย/การอธิบายความเป็นจริงแทนการประเมิน / วิพากษ์วิจารณ์โดยใช้อารมณ์</a:t>
            </a:r>
          </a:p>
          <a:p>
            <a:pPr marL="0" indent="0">
              <a:buNone/>
            </a:pPr>
            <a:r>
              <a:rPr lang="th-TH" sz="2800" dirty="0" smtClean="0"/>
              <a:t>	4.2 </a:t>
            </a:r>
            <a:r>
              <a:rPr lang="th-TH" sz="2800" dirty="0"/>
              <a:t>แสดงความจริงใจไม่เสแสร้ง</a:t>
            </a:r>
          </a:p>
          <a:p>
            <a:pPr marL="0" indent="0">
              <a:buNone/>
            </a:pPr>
            <a:r>
              <a:rPr lang="th-TH" sz="2800" dirty="0" smtClean="0"/>
              <a:t>	4.3 </a:t>
            </a:r>
            <a:r>
              <a:rPr lang="th-TH" sz="2800" dirty="0"/>
              <a:t>แสดงความใส่ใจและไม่แสดงความเมิน</a:t>
            </a:r>
            <a:r>
              <a:rPr lang="th-TH" sz="2800" dirty="0" smtClean="0"/>
              <a:t>เฉยกับ</a:t>
            </a:r>
            <a:r>
              <a:rPr lang="th-TH" sz="2800" dirty="0"/>
              <a:t>คู่สื่อสาร</a:t>
            </a:r>
          </a:p>
          <a:p>
            <a:pPr marL="0" indent="0">
              <a:buNone/>
            </a:pPr>
            <a:r>
              <a:rPr lang="th-TH" sz="2800" dirty="0" smtClean="0"/>
              <a:t>	4.4 </a:t>
            </a:r>
            <a:r>
              <a:rPr lang="th-TH" sz="2800" dirty="0"/>
              <a:t>สร้างความรู้สึกถึงความเสมอภาคแทนการสร้างความรู้สึกว่าอยู่เหนือบุคคลอื่น</a:t>
            </a:r>
          </a:p>
          <a:p>
            <a:pPr marL="0" indent="0">
              <a:buNone/>
            </a:pPr>
            <a:r>
              <a:rPr lang="th-TH" sz="2800" dirty="0" smtClean="0"/>
              <a:t>	4.5 </a:t>
            </a:r>
            <a:r>
              <a:rPr lang="th-TH" sz="2800" dirty="0"/>
              <a:t>การเปิดใจยอมรับความรู้สึกนึกคิดของคนอื่นแทนการยึดมั่นในความคิดความเชื่อของตนอย่างหัวปักหัว</a:t>
            </a:r>
            <a:r>
              <a:rPr lang="th-TH" sz="2800" dirty="0" smtClean="0"/>
              <a:t>ปำ</a:t>
            </a:r>
          </a:p>
          <a:p>
            <a:pPr marL="0" indent="0">
              <a:buNone/>
            </a:pPr>
            <a:r>
              <a:rPr lang="th-TH" sz="2800" dirty="0" smtClean="0"/>
              <a:t>5. </a:t>
            </a:r>
            <a:r>
              <a:rPr lang="th-TH" sz="2800" dirty="0"/>
              <a:t>การหลีกเลี่ยงความคิดว่าตนดีกว่าหรือด้อย</a:t>
            </a:r>
            <a:r>
              <a:rPr lang="th-TH" sz="2800" dirty="0" smtClean="0"/>
              <a:t>กว่าคู่</a:t>
            </a:r>
            <a:r>
              <a:rPr lang="th-TH" sz="2800" dirty="0"/>
              <a:t>สื่อสาร (</a:t>
            </a:r>
            <a:r>
              <a:rPr lang="en-US" sz="2800" dirty="0" smtClean="0"/>
              <a:t>equality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6.</a:t>
            </a:r>
            <a:r>
              <a:rPr lang="en-US" sz="2800" dirty="0" smtClean="0"/>
              <a:t> </a:t>
            </a:r>
            <a:r>
              <a:rPr lang="th-TH" sz="2800" dirty="0"/>
              <a:t>มีความซื่อตรงต่อกัน (</a:t>
            </a:r>
            <a:r>
              <a:rPr lang="en-US" sz="2800" dirty="0" smtClean="0"/>
              <a:t>honesty</a:t>
            </a:r>
            <a:r>
              <a:rPr lang="th-TH" sz="2800" dirty="0" smtClean="0"/>
              <a:t>)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76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การพัฒนาทักษะในการสื่อสารระหว่างบุคคล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การขยายโลกทรรศน์และประสบการณ์ให้กว้างขวางขึ้น  ด้วยการเพิ่มพูนความรู้ให้ตนเองอย่างสม่ำเสมอ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พยายามเสริมสร้างและพัฒนาทักษะในการสื่อสารโดยใช้วัจนภาษา  อวัจนภาษาและการพัฒนาบุคลิกภาพ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พยายามสร้างและธำรงรักษาความสัมพันธ์ที่ดีกับบุคคลอื่น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1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ลักษณะของการสื่อสารระหว่างบุคคล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9291917" cy="3649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3600" dirty="0"/>
              <a:t>1. เป็นการสื่อสารที่เกิดขึ้นระหว่างบุคคล 2 คน   ซึ่ง</a:t>
            </a:r>
            <a:r>
              <a:rPr lang="th-TH" sz="3600" dirty="0" smtClean="0"/>
              <a:t>มีปฏิสัมพันธ์</a:t>
            </a:r>
            <a:r>
              <a:rPr lang="th-TH" sz="3600" dirty="0"/>
              <a:t>กันอย่างใกล้ชิด</a:t>
            </a:r>
          </a:p>
          <a:p>
            <a:pPr marL="0" indent="0">
              <a:buNone/>
            </a:pPr>
            <a:r>
              <a:rPr lang="th-TH" sz="3600" dirty="0" smtClean="0"/>
              <a:t>	การ</a:t>
            </a:r>
            <a:r>
              <a:rPr lang="th-TH" sz="3600" dirty="0"/>
              <a:t>สื่อสารระหว่างบุคคลไม่จัดว่าการสื่อสาร</a:t>
            </a:r>
            <a:r>
              <a:rPr lang="th-TH" sz="3600" dirty="0" smtClean="0"/>
              <a:t>ระหว่างบุคคล</a:t>
            </a:r>
            <a:r>
              <a:rPr lang="th-TH" sz="3600" dirty="0"/>
              <a:t>ทุกกรณีไป </a:t>
            </a:r>
            <a:r>
              <a:rPr lang="th-TH" sz="3600" dirty="0" smtClean="0"/>
              <a:t>	ต้อง</a:t>
            </a:r>
            <a:r>
              <a:rPr lang="th-TH" sz="3600" dirty="0"/>
              <a:t>พิจารณาลักษณะของปฏิสัมพันธ์และ</a:t>
            </a:r>
            <a:r>
              <a:rPr lang="th-TH" sz="3600" dirty="0" smtClean="0"/>
              <a:t>ความสัมพันธ์</a:t>
            </a:r>
            <a:r>
              <a:rPr lang="th-TH" sz="3600" dirty="0"/>
              <a:t>ระหว่างกัน</a:t>
            </a:r>
          </a:p>
          <a:p>
            <a:pPr marL="0" indent="0">
              <a:buNone/>
            </a:pPr>
            <a:r>
              <a:rPr lang="th-TH" sz="3600" dirty="0" smtClean="0"/>
              <a:t>2</a:t>
            </a:r>
            <a:r>
              <a:rPr lang="th-TH" sz="3600" dirty="0"/>
              <a:t>. เป็นการสื่อสารซึ่งเน้นปฏิสัมพันธ์แบบเห็นหน้าเห็น</a:t>
            </a:r>
            <a:r>
              <a:rPr lang="th-TH" sz="3600" dirty="0" smtClean="0"/>
              <a:t>ตากัน</a:t>
            </a:r>
            <a:r>
              <a:rPr lang="th-TH" sz="3600" dirty="0"/>
              <a:t>ระหว่างคู่</a:t>
            </a:r>
            <a:r>
              <a:rPr lang="th-TH" sz="3600" dirty="0" smtClean="0"/>
              <a:t>สื่อสาร</a:t>
            </a:r>
          </a:p>
          <a:p>
            <a:pPr marL="0" indent="0">
              <a:buNone/>
            </a:pPr>
            <a:r>
              <a:rPr lang="th-TH" sz="3600" dirty="0"/>
              <a:t>3. เป็นกระบวนการการสื่อสาร  ซึ่งคู่สื่อสารทำหน้าที่เป็นทั้งผู้ส่งสารและผู้รับสารในเวลา</a:t>
            </a:r>
            <a:r>
              <a:rPr lang="th-TH" sz="3600" dirty="0" smtClean="0"/>
              <a:t>เดียวกันและ</a:t>
            </a:r>
            <a:r>
              <a:rPr lang="th-TH" sz="3600" dirty="0"/>
              <a:t>ต่อเนื่องกันไปตลอด</a:t>
            </a:r>
            <a:r>
              <a:rPr lang="th-TH" sz="3600" dirty="0" smtClean="0"/>
              <a:t>กระบวนการ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ลักษณะของการสื่อสารระหว่างบุคคล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30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เป็นการสื่อสารซึ่งมีความเป็น</a:t>
            </a:r>
            <a:r>
              <a:rPr lang="th-TH" sz="3200" dirty="0" smtClean="0"/>
              <a:t>ส่วนตัว (</a:t>
            </a:r>
            <a:r>
              <a:rPr lang="en-US" sz="3200" dirty="0" smtClean="0"/>
              <a:t>personal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 smtClean="0"/>
              <a:t>และมี</a:t>
            </a:r>
            <a:r>
              <a:rPr lang="th-TH" sz="3200" dirty="0"/>
              <a:t>ลักษณะไม่เป็น</a:t>
            </a:r>
            <a:r>
              <a:rPr lang="th-TH" sz="3200" dirty="0" smtClean="0"/>
              <a:t>ทางการ (</a:t>
            </a:r>
            <a:r>
              <a:rPr lang="en-US" sz="3200" dirty="0" smtClean="0"/>
              <a:t>informal</a:t>
            </a:r>
            <a:r>
              <a:rPr lang="th-TH" sz="3200" dirty="0" smtClean="0"/>
              <a:t>) สูง</a:t>
            </a:r>
            <a:r>
              <a:rPr lang="th-TH" sz="3200" dirty="0"/>
              <a:t>กว่าการสื่อสารแบบ</a:t>
            </a:r>
            <a:r>
              <a:rPr lang="th-TH" sz="3200" dirty="0" smtClean="0"/>
              <a:t>อื่น</a:t>
            </a:r>
          </a:p>
          <a:p>
            <a:pPr marL="0" indent="0">
              <a:buNone/>
            </a:pPr>
            <a:r>
              <a:rPr lang="th-TH" sz="3200" dirty="0"/>
              <a:t>5. เป็นการสื่อสารที่เกิดขึ้นทันทีทันใด ตามสถานการณ์และปริบทของการสื่อสาร</a:t>
            </a:r>
          </a:p>
          <a:p>
            <a:pPr marL="0" indent="0">
              <a:buNone/>
            </a:pPr>
            <a:r>
              <a:rPr lang="th-TH" sz="3200" dirty="0" smtClean="0"/>
              <a:t>6</a:t>
            </a:r>
            <a:r>
              <a:rPr lang="th-TH" sz="3200" dirty="0"/>
              <a:t>. เป็นการสื่อสารซึ่งเอื้อให้เกิดปฏิกิริยาตอบ</a:t>
            </a:r>
            <a:r>
              <a:rPr lang="th-TH" sz="3200" dirty="0" smtClean="0"/>
              <a:t>กลับระหว่าง</a:t>
            </a:r>
            <a:r>
              <a:rPr lang="th-TH" sz="3200" dirty="0"/>
              <a:t>กันในปริมาณสูงและรวดเร็ว  (</a:t>
            </a:r>
            <a:r>
              <a:rPr lang="en-US" sz="3200" dirty="0"/>
              <a:t>high and immediate </a:t>
            </a:r>
            <a:r>
              <a:rPr lang="en-US" sz="3200" dirty="0" smtClean="0"/>
              <a:t>feedback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7.</a:t>
            </a:r>
            <a:r>
              <a:rPr lang="en-US" sz="3200" dirty="0" smtClean="0"/>
              <a:t> </a:t>
            </a:r>
            <a:r>
              <a:rPr lang="th-TH" sz="3200" dirty="0"/>
              <a:t>เป็นการสื่อสารที่ไม่ได้ยึดถือรูปแบบ / ไวยากรณ์</a:t>
            </a:r>
            <a:r>
              <a:rPr lang="th-TH" sz="3200" dirty="0" smtClean="0"/>
              <a:t>ที่เคร่งครัด</a:t>
            </a:r>
            <a:r>
              <a:rPr lang="th-TH" sz="3200" dirty="0"/>
              <a:t>ชัดเจนเหมือนการสื่อสารประเภท</a:t>
            </a:r>
            <a:r>
              <a:rPr lang="th-TH" sz="3200" dirty="0" smtClean="0"/>
              <a:t>อื่น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2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วัตถุประสงค์ของการสื่อสารระหว่างบุคคล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การสื่อสารระหว่างบุคคลคือเครื่องมือสำคัญ</a:t>
            </a:r>
            <a:r>
              <a:rPr lang="th-TH" sz="3200" dirty="0" smtClean="0"/>
              <a:t>ของมนุษย์</a:t>
            </a:r>
            <a:r>
              <a:rPr lang="th-TH" sz="3200" dirty="0"/>
              <a:t>ในการสนองความต้องการของตนและคนอื่น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ช่วยให้มนุษย์พัฒนาแนวความคิดเกี่ยวกับตนเอง</a:t>
            </a:r>
            <a:r>
              <a:rPr lang="th-TH" sz="3200" dirty="0" smtClean="0"/>
              <a:t>และการ</a:t>
            </a:r>
            <a:r>
              <a:rPr lang="th-TH" sz="3200" dirty="0"/>
              <a:t>รับรู้ตนเอง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เป็นเครื่องมือสำคัญในการรวบรวมข้อมูล</a:t>
            </a:r>
            <a:r>
              <a:rPr lang="th-TH" sz="3200" dirty="0" smtClean="0"/>
              <a:t>ข่าวสารของ</a:t>
            </a:r>
            <a:r>
              <a:rPr lang="th-TH" sz="3200" dirty="0"/>
              <a:t>บุคคลที่มนุษย์มีปฏิสัมพันธ์ด้วยและข้อมูลต่าง ๆ </a:t>
            </a:r>
            <a:r>
              <a:rPr lang="th-TH" sz="3200" dirty="0" smtClean="0"/>
              <a:t>ในสังคม</a:t>
            </a:r>
            <a:r>
              <a:rPr lang="th-TH" sz="3200" dirty="0"/>
              <a:t>แวดล้อม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3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เบอร์เกอร์และบราเดค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เสนอแนะวิธีการรวบรวมข้อมูลของบุคคลเป้าหมายไว้ 3 วิธี</a:t>
            </a:r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การสังเกตพฤติกรรมของบุคคลเป้าหมาย ทำได้ 2 ลักษณะคือ</a:t>
            </a:r>
          </a:p>
          <a:p>
            <a:pPr marL="0" indent="0">
              <a:buNone/>
            </a:pPr>
            <a:r>
              <a:rPr lang="th-TH" sz="3200" dirty="0" smtClean="0"/>
              <a:t>		1.1 </a:t>
            </a:r>
            <a:r>
              <a:rPr lang="th-TH" sz="3200" dirty="0"/>
              <a:t>สังเกตพฤติกรรมของบุคคลในขณะมีปฏิสัมพันธ์ทางสังคมกับบุคคลอื่น</a:t>
            </a:r>
            <a:r>
              <a:rPr lang="th-TH" sz="3200" dirty="0" smtClean="0"/>
              <a:t>ใน			ลักษณะ</a:t>
            </a:r>
            <a:r>
              <a:rPr lang="th-TH" sz="3200" dirty="0"/>
              <a:t>ที่เป็นทางการ และการแสดงปฏิกิริยาโต้ตอบใน</a:t>
            </a:r>
            <a:r>
              <a:rPr lang="th-TH" sz="3200" dirty="0" smtClean="0"/>
              <a:t>สถานการณ์	ต่าง </a:t>
            </a:r>
            <a:r>
              <a:rPr lang="th-TH" sz="3200" dirty="0"/>
              <a:t>ๆ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	1.2 </a:t>
            </a:r>
            <a:r>
              <a:rPr lang="th-TH" sz="3200" dirty="0"/>
              <a:t>การสังเกตพฤติกรรมของบุคคล  เมื่อบุคคลนั้นอยู่ในสถานการณ์ที่ไม่</a:t>
            </a:r>
            <a:r>
              <a:rPr lang="th-TH" sz="3200" dirty="0" smtClean="0"/>
              <a:t>เป็น			ทางการ  หรือในขณะที่ทำ</a:t>
            </a:r>
            <a:r>
              <a:rPr lang="th-TH" sz="3200" dirty="0"/>
              <a:t>ตัวตามสบายเป็นตัวของตัวเอง / เป็นธรรมชาติ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เบอร์เกอร์และบราเดค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8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/>
              <a:t>2. การหาข้อมูลเชิงรุกด้วย 2 วิธีการ คือ</a:t>
            </a:r>
          </a:p>
          <a:p>
            <a:pPr marL="0" indent="0">
              <a:buNone/>
            </a:pPr>
            <a:r>
              <a:rPr lang="th-TH" sz="3000" dirty="0" smtClean="0"/>
              <a:t>	2.1 </a:t>
            </a:r>
            <a:r>
              <a:rPr lang="th-TH" sz="3000" dirty="0"/>
              <a:t>การถามข้อมูลจากบุคคลอื่นที่แวดล้อมบุคคลเป้าหมาย</a:t>
            </a:r>
          </a:p>
          <a:p>
            <a:pPr marL="0" indent="0">
              <a:buNone/>
            </a:pPr>
            <a:r>
              <a:rPr lang="th-TH" sz="3000" dirty="0" smtClean="0"/>
              <a:t>	2.2 </a:t>
            </a:r>
            <a:r>
              <a:rPr lang="th-TH" sz="3000" dirty="0"/>
              <a:t>สร้างสถานการณ์แวดล้อมซึ่งทำให้บุคคลเป้าหมายตัดสินใจเพื่อเลือกทางเลือก ทำให้</a:t>
            </a:r>
            <a:r>
              <a:rPr lang="th-TH" sz="3000" dirty="0" smtClean="0"/>
              <a:t>เรา	ได้ทราบปฏิกิริยา</a:t>
            </a:r>
            <a:r>
              <a:rPr lang="th-TH" sz="3000" dirty="0"/>
              <a:t>โต้ตอบของบุคคลเป้าหมายที่มีต่อ</a:t>
            </a:r>
            <a:r>
              <a:rPr lang="th-TH" sz="3000" dirty="0" smtClean="0"/>
              <a:t>สถานการณ์นั้น ๆ</a:t>
            </a:r>
            <a:endParaRPr lang="th-TH" sz="3000" dirty="0"/>
          </a:p>
          <a:p>
            <a:pPr marL="0" indent="0">
              <a:buNone/>
            </a:pPr>
            <a:r>
              <a:rPr lang="th-TH" sz="3000" dirty="0" smtClean="0"/>
              <a:t>3. </a:t>
            </a:r>
            <a:r>
              <a:rPr lang="th-TH" sz="3000" dirty="0"/>
              <a:t>การมีปฏิสัมพันธ์โดยตรงกับบุคคลเป้าหมาย</a:t>
            </a:r>
          </a:p>
          <a:p>
            <a:pPr marL="0" indent="0">
              <a:buNone/>
            </a:pPr>
            <a:r>
              <a:rPr lang="th-TH" sz="3000" dirty="0" smtClean="0"/>
              <a:t>	3.1 </a:t>
            </a:r>
            <a:r>
              <a:rPr lang="th-TH" sz="3000" dirty="0"/>
              <a:t>การตั้งคำถามถามตรง ๆ ในประเด็นที่เราต้องการรู้</a:t>
            </a:r>
          </a:p>
          <a:p>
            <a:pPr marL="0" indent="0">
              <a:buNone/>
            </a:pPr>
            <a:r>
              <a:rPr lang="th-TH" sz="3000" dirty="0" smtClean="0"/>
              <a:t>	3.2 </a:t>
            </a:r>
            <a:r>
              <a:rPr lang="th-TH" sz="3000" dirty="0"/>
              <a:t>การใช้วิธีเปิดเผยตนเอง (</a:t>
            </a:r>
            <a:r>
              <a:rPr lang="en-US" sz="3000" dirty="0" smtClean="0"/>
              <a:t>self-disclosure</a:t>
            </a:r>
            <a:r>
              <a:rPr lang="th-TH" sz="3000" dirty="0" smtClean="0"/>
              <a:t>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6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เบอร์เกอร์และบราเดค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4. การสื่อสารระหว่างบุคคลคือเครื่องมือสำคัญในการสร้างอิทธิพลเหนือบุคคลอื่น</a:t>
            </a:r>
          </a:p>
          <a:p>
            <a:pPr marL="0" indent="0">
              <a:buNone/>
            </a:pPr>
            <a:r>
              <a:rPr lang="th-TH" sz="3200" dirty="0"/>
              <a:t>5. การสื่อสารระหว่างบุคคลมีส่วนสำคัญในการสร้างและธำรงรักษาความสัมพันธ์ที่ดีระหว่างกัน</a:t>
            </a:r>
          </a:p>
          <a:p>
            <a:pPr marL="0" indent="0">
              <a:buNone/>
            </a:pPr>
            <a:r>
              <a:rPr lang="th-TH" sz="3200" dirty="0"/>
              <a:t>6. การสื่อสารระหว่างบุคคลมีส่วนสำคัญใน</a:t>
            </a:r>
            <a:r>
              <a:rPr lang="th-TH" sz="3200" dirty="0" smtClean="0"/>
              <a:t>การบ่ง</a:t>
            </a:r>
            <a:r>
              <a:rPr lang="th-TH" sz="3200" dirty="0"/>
              <a:t>บอกและการสร้างรูปแบบความสัมพันธ์</a:t>
            </a:r>
            <a:r>
              <a:rPr lang="th-TH" sz="3200" dirty="0" smtClean="0"/>
              <a:t>ระหว่างคู่สื่อสาร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แนวคิดและทฤษฎีที่</a:t>
            </a:r>
            <a:r>
              <a:rPr lang="th-TH" dirty="0" smtClean="0"/>
              <a:t>เกี่ยวกับการ</a:t>
            </a:r>
            <a:r>
              <a:rPr lang="th-TH" dirty="0"/>
              <a:t>สื่อสารระหว่างบุคคล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แนวคิดเกี่ยวกับการเปิดเผยตนเอง</a:t>
            </a:r>
          </a:p>
          <a:p>
            <a:pPr marL="0" indent="0">
              <a:buNone/>
            </a:pPr>
            <a:r>
              <a:rPr lang="th-TH" sz="3200" dirty="0" smtClean="0"/>
              <a:t>	1.1 </a:t>
            </a:r>
            <a:r>
              <a:rPr lang="th-TH" sz="3200" dirty="0"/>
              <a:t>การเปิดเผยตนเอง (</a:t>
            </a:r>
            <a:r>
              <a:rPr lang="en-US" sz="3200" dirty="0" smtClean="0"/>
              <a:t>self-disclosure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		หมายถึง </a:t>
            </a:r>
            <a:r>
              <a:rPr lang="th-TH" sz="3200" dirty="0"/>
              <a:t>ระดับการแสดงความเป็นตัวตน / ระดับความยินยอมให้คนอื่น</a:t>
            </a:r>
            <a:r>
              <a:rPr lang="th-TH" sz="3200" dirty="0" smtClean="0"/>
              <a:t>รู้จัก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6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838</TotalTime>
  <Words>1130</Words>
  <Application>Microsoft Office PowerPoint</Application>
  <PresentationFormat>Custom</PresentationFormat>
  <Paragraphs>169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Celestial</vt:lpstr>
      <vt:lpstr>หลักนิเทศศาสตร์</vt:lpstr>
      <vt:lpstr>ความหมายของการสื่อสารระหว่างบุคคล</vt:lpstr>
      <vt:lpstr>ลักษณะของการสื่อสารระหว่างบุคคล </vt:lpstr>
      <vt:lpstr>ลักษณะของการสื่อสารระหว่างบุคคล </vt:lpstr>
      <vt:lpstr>วัตถุประสงค์ของการสื่อสารระหว่างบุคคล </vt:lpstr>
      <vt:lpstr>เบอร์เกอร์และบราเดค</vt:lpstr>
      <vt:lpstr>เบอร์เกอร์และบราเดค</vt:lpstr>
      <vt:lpstr>เบอร์เกอร์และบราเดค</vt:lpstr>
      <vt:lpstr>แนวคิดและทฤษฎีที่เกี่ยวกับการสื่อสารระหว่างบุคคล</vt:lpstr>
      <vt:lpstr>แนวคิดและทฤษฎีที่เกี่ยวกับการสื่อสารระหว่างบุคคล</vt:lpstr>
      <vt:lpstr>หน้าต่างโจฮารี (The Johari Window)</vt:lpstr>
      <vt:lpstr>หน้าต่างโจฮารี (The Johari Window)</vt:lpstr>
      <vt:lpstr>ปัจจัยที่ส่งผลกระทบต่อระดับการเปิดเผยตนเอง</vt:lpstr>
      <vt:lpstr>สาระสำคัญที่เป็นประโยชน์สำหรับ การพัฒนาศักยภาพในการสื่อสารระหว่างบุคคล </vt:lpstr>
      <vt:lpstr>ทฤษฎีที่เกี่ยวข้องกับความสัมพันธ์ของมนุษย์</vt:lpstr>
      <vt:lpstr>ทฤษฎีที่เกี่ยวข้องกับความสัมพันธ์ของมนุษย์</vt:lpstr>
      <vt:lpstr>ทฤษฎีที่เกี่ยวข้องกับความสัมพันธ์ของมนุษย์</vt:lpstr>
      <vt:lpstr>ความขัดแย้งและการบริหารความขัดแย้ง (Conflict)</vt:lpstr>
      <vt:lpstr>สาเหตุของความขัดแย้ง</vt:lpstr>
      <vt:lpstr>สาเหตุของความขัดแย้ง</vt:lpstr>
      <vt:lpstr>ประโยชน์ของความขัดแย้ง</vt:lpstr>
      <vt:lpstr>การบริหารความขัดแย้ง</vt:lpstr>
      <vt:lpstr>การบริหารความขัดแย้ง</vt:lpstr>
      <vt:lpstr>ปัจจัยซึ่งส่งเสริมการสื่อสารระหว่างบุคคล</vt:lpstr>
      <vt:lpstr>คุณลักษณะของบุคคลซึ่งเอื้อให้เกิดประสิทธิภาพและประสิทธิผล ในการสื่อสารระหว่างบุคคล</vt:lpstr>
      <vt:lpstr>คุณลักษณะของบุคคลซึ่งเอื้อให้เกิดประสิทธิภาพและประสิทธิผล ในการสื่อสารระหว่างบุคคล</vt:lpstr>
      <vt:lpstr>การพัฒนาทักษะในการสื่อสารระหว่างบุคคล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64</cp:revision>
  <dcterms:created xsi:type="dcterms:W3CDTF">2017-08-01T10:39:37Z</dcterms:created>
  <dcterms:modified xsi:type="dcterms:W3CDTF">2017-08-26T08:14:23Z</dcterms:modified>
</cp:coreProperties>
</file>