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12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06" r:id="rId18"/>
    <p:sldId id="307" r:id="rId19"/>
    <p:sldId id="314" r:id="rId20"/>
    <p:sldId id="308" r:id="rId21"/>
    <p:sldId id="309" r:id="rId22"/>
    <p:sldId id="313" r:id="rId23"/>
    <p:sldId id="311" r:id="rId24"/>
    <p:sldId id="292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18/07/66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>
              <a:solidFill>
                <a:schemeClr val="bg1"/>
              </a:solidFill>
            </a:endParaRPr>
          </a:p>
          <a:p>
            <a:pPr algn="r"/>
            <a:r>
              <a:rPr lang="en-US" sz="2500" b="1" dirty="0">
                <a:solidFill>
                  <a:schemeClr val="bg1"/>
                </a:solidFill>
              </a:rPr>
              <a:t>MB. </a:t>
            </a:r>
            <a:r>
              <a:rPr lang="th-TH" sz="2500" b="1" dirty="0">
                <a:solidFill>
                  <a:schemeClr val="bg1"/>
                </a:solidFill>
              </a:rPr>
              <a:t>086</a:t>
            </a:r>
            <a:r>
              <a:rPr lang="en-US" sz="2500" b="1" dirty="0">
                <a:solidFill>
                  <a:schemeClr val="bg1"/>
                </a:solidFill>
              </a:rPr>
              <a:t>-</a:t>
            </a:r>
            <a:r>
              <a:rPr lang="th-TH" sz="2500" b="1" dirty="0">
                <a:solidFill>
                  <a:schemeClr val="bg1"/>
                </a:solidFill>
              </a:rPr>
              <a:t>358</a:t>
            </a:r>
            <a:r>
              <a:rPr lang="en-US" sz="2500" b="1" dirty="0">
                <a:solidFill>
                  <a:schemeClr val="bg1"/>
                </a:solidFill>
              </a:rPr>
              <a:t>-</a:t>
            </a:r>
            <a:r>
              <a:rPr lang="th-TH" sz="2500" b="1" dirty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Week  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43808" y="2074310"/>
            <a:ext cx="6017163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h-TH" sz="4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6"/>
                </a:solidFill>
              </a:rPr>
              <a:t>AIM3303</a:t>
            </a:r>
            <a:endParaRPr lang="th-TH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0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6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/>
              <a:t>   </a:t>
            </a:r>
            <a:r>
              <a:rPr lang="th-TH" b="1" dirty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/>
              <a:t>TOWS Matrix   </a:t>
            </a:r>
            <a:r>
              <a:rPr lang="th-TH" b="1" dirty="0"/>
              <a:t>โดย</a:t>
            </a:r>
            <a:r>
              <a:rPr lang="en-US" b="1" dirty="0"/>
              <a:t> TOWS Matrix </a:t>
            </a:r>
            <a:r>
              <a:rPr lang="th-TH" b="1" dirty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/>
              <a:t> </a:t>
            </a:r>
            <a:r>
              <a:rPr lang="th-TH" b="1" dirty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        </a:t>
            </a:r>
            <a:r>
              <a:rPr lang="th-TH" b="1" dirty="0"/>
              <a:t>ในการนำเทคนิคที่เรียกว่า </a:t>
            </a:r>
            <a:r>
              <a:rPr lang="en-US" b="1" dirty="0"/>
              <a:t>TOWS Matrix </a:t>
            </a:r>
            <a:r>
              <a:rPr lang="th-TH" b="1" dirty="0"/>
              <a:t>มาใช้ในการวิเคราะห์เพื่อกำหนดยุทธศาสตร์และกลยุทธ์นั้น</a:t>
            </a:r>
            <a:r>
              <a:rPr lang="en-US" b="1" dirty="0"/>
              <a:t> </a:t>
            </a:r>
            <a:r>
              <a:rPr lang="th-TH" b="1" dirty="0"/>
              <a:t>จะมีขั้นตอนการดำเนินการที่สำคัญ</a:t>
            </a:r>
            <a:r>
              <a:rPr lang="en-US" b="1" dirty="0"/>
              <a:t> 2 </a:t>
            </a:r>
            <a:r>
              <a:rPr lang="th-TH" b="1" dirty="0"/>
              <a:t>ขั้นตอน ดังนี้</a:t>
            </a:r>
            <a:endParaRPr lang="en-US" dirty="0"/>
          </a:p>
          <a:p>
            <a:r>
              <a:rPr lang="en-US" b="1" dirty="0"/>
              <a:t>         1. </a:t>
            </a:r>
            <a:r>
              <a:rPr lang="th-TH" b="1" u="sng" dirty="0"/>
              <a:t>การระบุจุดแข็ง</a:t>
            </a:r>
            <a:r>
              <a:rPr lang="en-US" b="1" u="sng" dirty="0"/>
              <a:t> </a:t>
            </a:r>
            <a:r>
              <a:rPr lang="th-TH" b="1" u="sng" dirty="0"/>
              <a:t>จุดอ่อน</a:t>
            </a:r>
            <a:r>
              <a:rPr lang="en-US" b="1" u="sng" dirty="0"/>
              <a:t> </a:t>
            </a:r>
            <a:r>
              <a:rPr lang="th-TH" b="1" u="sng" dirty="0"/>
              <a:t>โอกาส</a:t>
            </a:r>
            <a:r>
              <a:rPr lang="en-US" b="1" u="sng" dirty="0"/>
              <a:t> </a:t>
            </a:r>
            <a:r>
              <a:rPr lang="th-TH" b="1" u="sng" dirty="0"/>
              <a:t>และข้อจำกัด</a:t>
            </a:r>
            <a:r>
              <a:rPr lang="en-US" b="1" dirty="0"/>
              <a:t> </a:t>
            </a:r>
            <a:r>
              <a:rPr lang="th-TH" b="1" dirty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/>
              <a:t> </a:t>
            </a:r>
            <a:r>
              <a:rPr lang="th-TH" b="1" dirty="0"/>
              <a:t>กล่าวได้ว่า ประสิทธิผลของการกำหนดกลยุทธ์ที่ใช้เทคนิค </a:t>
            </a:r>
            <a:r>
              <a:rPr lang="en-US" b="1" dirty="0"/>
              <a:t>TOWS Matrix </a:t>
            </a:r>
            <a:r>
              <a:rPr lang="th-TH" b="1" dirty="0"/>
              <a:t>นี้จะขึ้นอยู่กับความสามารถในการวิเคราะห์จุดแข็ง</a:t>
            </a:r>
            <a:r>
              <a:rPr lang="en-US" b="1" dirty="0"/>
              <a:t> </a:t>
            </a:r>
            <a:r>
              <a:rPr lang="th-TH" b="1" dirty="0"/>
              <a:t>จุดอ่อน</a:t>
            </a:r>
            <a:r>
              <a:rPr lang="en-US" b="1" dirty="0"/>
              <a:t> </a:t>
            </a:r>
            <a:r>
              <a:rPr lang="th-TH" b="1" dirty="0"/>
              <a:t>โอกาส</a:t>
            </a:r>
            <a:r>
              <a:rPr lang="en-US" b="1" dirty="0"/>
              <a:t> </a:t>
            </a:r>
            <a:r>
              <a:rPr lang="th-TH" b="1" dirty="0"/>
              <a:t>และข้อจำกัด ที่ละเอียดในทุกแง่มุม</a:t>
            </a:r>
            <a:r>
              <a:rPr lang="en-US" b="1" dirty="0"/>
              <a:t> </a:t>
            </a:r>
            <a:r>
              <a:rPr lang="th-TH" b="1" dirty="0"/>
              <a:t>เพราะถ้าวิเคราะห์ไม่ละเอียดหรือมองไม่ทุกแง่มุม</a:t>
            </a:r>
            <a:r>
              <a:rPr lang="en-US" b="1" dirty="0"/>
              <a:t> </a:t>
            </a:r>
            <a:r>
              <a:rPr lang="th-TH" b="1" dirty="0"/>
              <a:t>จะส่งผลทำให้การกำหนดกลยุทธ์ที่ออกมาจะขาดความแหลมคม</a:t>
            </a:r>
            <a:endParaRPr lang="en-US" dirty="0"/>
          </a:p>
          <a:p>
            <a:r>
              <a:rPr lang="en-US" b="1" dirty="0"/>
              <a:t>         2. </a:t>
            </a:r>
            <a:r>
              <a:rPr lang="th-TH" b="1" u="sng" dirty="0"/>
              <a:t>การวิเคราะห์ความสัมพันธ์ระหว่างจุดแข็งกับโอกาส</a:t>
            </a:r>
            <a:r>
              <a:rPr lang="en-US" b="1" u="sng" dirty="0"/>
              <a:t> </a:t>
            </a:r>
            <a:r>
              <a:rPr lang="th-TH" b="1" u="sng" dirty="0"/>
              <a:t>จุดแข็งกับข้อจำกัด</a:t>
            </a:r>
            <a:r>
              <a:rPr lang="en-US" b="1" u="sng" dirty="0"/>
              <a:t> </a:t>
            </a:r>
            <a:r>
              <a:rPr lang="th-TH" b="1" u="sng" dirty="0"/>
              <a:t>จุดอ่อนกับโอกาส</a:t>
            </a:r>
            <a:r>
              <a:rPr lang="en-US" b="1" u="sng" dirty="0"/>
              <a:t> </a:t>
            </a:r>
            <a:r>
              <a:rPr lang="th-TH" b="1" u="sng" dirty="0"/>
              <a:t>และจุดอ่อนกับข้อจำกัด</a:t>
            </a:r>
            <a:r>
              <a:rPr lang="en-US" b="1" dirty="0"/>
              <a:t> </a:t>
            </a:r>
            <a:r>
              <a:rPr lang="th-TH" b="1" dirty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/>
              <a:t> </a:t>
            </a:r>
            <a:r>
              <a:rPr lang="th-TH" b="1" dirty="0"/>
              <a:t>ทำให้เกิดยุทธ์ศาสตร์หรือกลยุทธ์สามารถแบ่งออกได้เป็น</a:t>
            </a:r>
            <a:r>
              <a:rPr lang="en-US" b="1" dirty="0"/>
              <a:t> 4 </a:t>
            </a:r>
            <a:r>
              <a:rPr lang="th-TH" b="1" dirty="0"/>
              <a:t>ประเภท คือ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/>
              <a:t>กลยุทธ์เชิงรุก </a:t>
            </a:r>
            <a:r>
              <a:rPr lang="en-US" b="1" i="1" dirty="0"/>
              <a:t>(SO Strategy)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th-TH" b="1" dirty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</a:t>
            </a:r>
            <a:r>
              <a:rPr lang="th-TH" b="1" dirty="0">
                <a:solidFill>
                  <a:srgbClr val="FF0000"/>
                </a:solidFill>
              </a:rPr>
              <a:t>มีจุดแข็ง คือ ความสามารถในการผลิตเหรียญ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th-TH" b="1" dirty="0">
                <a:solidFill>
                  <a:srgbClr val="FF0000"/>
                </a:solidFill>
              </a:rPr>
              <a:t>และมีโรงกษาปณ์ที่ทันสมัย</a:t>
            </a:r>
            <a:r>
              <a:rPr lang="en-US" b="1" dirty="0"/>
              <a:t> </a:t>
            </a:r>
            <a:r>
              <a:rPr lang="th-TH" b="1" dirty="0">
                <a:solidFill>
                  <a:srgbClr val="00B0F0"/>
                </a:solidFill>
              </a:rPr>
              <a:t>มีโอกาส คือ สามารถหารายได้จากการผลิตเหรียญได้</a:t>
            </a:r>
            <a:r>
              <a:rPr lang="en-US" b="1" dirty="0">
                <a:solidFill>
                  <a:srgbClr val="00B0F0"/>
                </a:solidFill>
              </a:rPr>
              <a:t> </a:t>
            </a:r>
            <a:r>
              <a:rPr lang="th-TH" b="1" dirty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/>
              <a:t>กลยุทธ์เชิงป้องกัน</a:t>
            </a:r>
            <a:r>
              <a:rPr lang="en-US" b="1" i="1" dirty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/>
              <a:t> </a:t>
            </a:r>
            <a:r>
              <a:rPr lang="th-TH" b="1" dirty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/>
              <a:t> </a:t>
            </a:r>
            <a:r>
              <a:rPr lang="th-TH" b="1" dirty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</a:t>
            </a:r>
            <a:r>
              <a:rPr lang="th-TH" b="1" dirty="0">
                <a:solidFill>
                  <a:srgbClr val="FF0000"/>
                </a:solidFill>
              </a:rPr>
              <a:t>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/>
              <a:t> </a:t>
            </a:r>
            <a:r>
              <a:rPr lang="th-TH" b="1" dirty="0">
                <a:solidFill>
                  <a:srgbClr val="00B0F0"/>
                </a:solidFill>
              </a:rPr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>
                <a:solidFill>
                  <a:srgbClr val="00B0F0"/>
                </a:solidFill>
              </a:rPr>
              <a:t>  </a:t>
            </a:r>
            <a:r>
              <a:rPr lang="en-US" b="1" dirty="0"/>
              <a:t>   </a:t>
            </a:r>
            <a:r>
              <a:rPr lang="th-TH" b="1" dirty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/>
              <a:t>กลยุทธ์เชิงแก้ไข</a:t>
            </a:r>
            <a:r>
              <a:rPr lang="en-US" b="1" i="1" dirty="0"/>
              <a:t> (WO Strategy)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/>
              <a:t> </a:t>
            </a:r>
            <a:r>
              <a:rPr lang="th-TH" b="1" dirty="0"/>
              <a:t>ระบบราชการมักมี</a:t>
            </a:r>
            <a:r>
              <a:rPr lang="th-TH" b="1" dirty="0">
                <a:solidFill>
                  <a:srgbClr val="00B0F0"/>
                </a:solidFill>
              </a:rPr>
              <a:t>จุดอ่อน คือ มีขั้นตอนการทำงานที่ยาว ใช้เวลามาก</a:t>
            </a:r>
            <a:r>
              <a:rPr lang="en-US" b="1" dirty="0">
                <a:solidFill>
                  <a:srgbClr val="00B0F0"/>
                </a:solidFill>
              </a:rPr>
              <a:t> </a:t>
            </a:r>
            <a:r>
              <a:rPr lang="th-TH" b="1" dirty="0"/>
              <a:t>ขณะเดียวกันก็มี</a:t>
            </a:r>
            <a:r>
              <a:rPr lang="th-TH" b="1" dirty="0">
                <a:solidFill>
                  <a:srgbClr val="FF0000"/>
                </a:solidFill>
              </a:rPr>
              <a:t>โอกาส คือ โอกาสของการนำเทคโนโลยีสารสนเทศและการสื่อสารมาใช้</a:t>
            </a:r>
            <a:r>
              <a:rPr lang="en-US" b="1" dirty="0"/>
              <a:t> </a:t>
            </a:r>
            <a:r>
              <a:rPr lang="th-TH" b="1" dirty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/>
              <a:t> (e-Administration)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/>
              <a:t>กลยุทธ์เชิงรับ</a:t>
            </a:r>
            <a:r>
              <a:rPr lang="en-US" b="1" i="1" dirty="0"/>
              <a:t> (WT Strategy)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/>
              <a:t> </a:t>
            </a:r>
            <a:r>
              <a:rPr lang="th-TH" b="1" dirty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</a:t>
            </a:r>
            <a:r>
              <a:rPr lang="th-TH" b="1" dirty="0">
                <a:solidFill>
                  <a:srgbClr val="FF0000"/>
                </a:solidFill>
              </a:rPr>
              <a:t>จุดอ่อน คือ ต้องนำเข้าน้ำมันดิบจากต่างประเทศ</a:t>
            </a:r>
            <a:r>
              <a:rPr lang="en-US" b="1" dirty="0"/>
              <a:t> </a:t>
            </a:r>
            <a:r>
              <a:rPr lang="th-TH" b="1" dirty="0"/>
              <a:t>ประกอบกับพบ</a:t>
            </a:r>
            <a:r>
              <a:rPr lang="th-TH" b="1" dirty="0">
                <a:solidFill>
                  <a:srgbClr val="00B0F0"/>
                </a:solidFill>
              </a:rPr>
              <a:t>ข้อจำกัด คือ ราคาน้ำมันในตลาดโลกเพิ่มขึ้นอย่างมาก</a:t>
            </a:r>
            <a:r>
              <a:rPr lang="en-US" b="1" dirty="0"/>
              <a:t> </a:t>
            </a:r>
            <a:r>
              <a:rPr lang="th-TH" b="1" dirty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Life Cycle</a:t>
            </a:r>
          </a:p>
        </p:txBody>
      </p:sp>
      <p:pic>
        <p:nvPicPr>
          <p:cNvPr id="4" name="Picture 2" descr="https://encrypted-tbn0.gstatic.com/images?q=tbn:ANd9GcR83dH30C2hA3P1MnhaAap-9yru7gBLGaGBekgUfUQLSOv3d9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876800" cy="41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Brand Positioning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74527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Brand Positioning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74302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รองเท้ากีฬา </a:t>
            </a:r>
            <a:r>
              <a:rPr lang="en-US" dirty="0"/>
              <a:t>Nike </a:t>
            </a:r>
          </a:p>
          <a:p>
            <a:r>
              <a:rPr lang="en-US" dirty="0"/>
              <a:t>1. </a:t>
            </a:r>
            <a:r>
              <a:rPr lang="th-TH" dirty="0"/>
              <a:t>เบาสบาย</a:t>
            </a:r>
          </a:p>
          <a:p>
            <a:r>
              <a:rPr lang="en-US" dirty="0"/>
              <a:t>2. </a:t>
            </a:r>
            <a:r>
              <a:rPr lang="th-TH" dirty="0"/>
              <a:t>ดีไซน์สวย</a:t>
            </a:r>
          </a:p>
          <a:p>
            <a:r>
              <a:rPr lang="en-US" dirty="0"/>
              <a:t>3. </a:t>
            </a:r>
            <a:r>
              <a:rPr lang="th-TH" dirty="0"/>
              <a:t>ราคาคุ้มค่า</a:t>
            </a:r>
          </a:p>
          <a:p>
            <a:r>
              <a:rPr lang="en-US" dirty="0"/>
              <a:t>4. </a:t>
            </a:r>
            <a:r>
              <a:rPr lang="th-TH" dirty="0"/>
              <a:t>ใส่แล้วไม่อับชื้น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คุณสมบัติของสินค้า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29984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0498"/>
              </p:ext>
            </p:extLst>
          </p:nvPr>
        </p:nvGraphicFramePr>
        <p:xfrm>
          <a:off x="1547664" y="1628800"/>
          <a:ext cx="6515100" cy="99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สัปดาห์ที่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หัวข้อ</a:t>
                      </a:r>
                      <a:r>
                        <a:rPr lang="en-US" sz="32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32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  <a:latin typeface="TH Niramit AS"/>
                          <a:ea typeface="Times New Roman"/>
                          <a:cs typeface="+mn-cs"/>
                        </a:rPr>
                        <a:t>2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ความรู้พื้นฐานทางการสื่อสารการตลาด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10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Character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เพศ</a:t>
            </a:r>
          </a:p>
          <a:p>
            <a:r>
              <a:rPr lang="th-TH" dirty="0"/>
              <a:t>อายุ</a:t>
            </a:r>
          </a:p>
          <a:p>
            <a:r>
              <a:rPr lang="th-TH" dirty="0"/>
              <a:t>อาชีพ</a:t>
            </a:r>
          </a:p>
          <a:p>
            <a:r>
              <a:rPr lang="th-TH" dirty="0"/>
              <a:t>รายได้</a:t>
            </a:r>
          </a:p>
          <a:p>
            <a:r>
              <a:rPr lang="th-TH" dirty="0"/>
              <a:t>ลักษณะการดำเนินชีวิต </a:t>
            </a:r>
            <a:r>
              <a:rPr lang="en-US" dirty="0"/>
              <a:t>Lifestyle  </a:t>
            </a:r>
            <a:r>
              <a:rPr lang="th-TH" dirty="0"/>
              <a:t>จันทร์-ศุกร์ เสาร์-อาทิตย์</a:t>
            </a:r>
          </a:p>
        </p:txBody>
      </p:sp>
    </p:spTree>
    <p:extLst>
      <p:ext uri="{BB962C8B-B14F-4D97-AF65-F5344CB8AC3E}">
        <p14:creationId xmlns:p14="http://schemas.microsoft.com/office/powerpoint/2010/main" val="161564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แบ่งเป็นวัยทำงาน และวัหยุดเพราะดำเนินชีวิตต่างกัน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ศึกษากลุ่มเป้าหมายออกเป็นสินค้าที่เค้าใช้ในแต่ละกลุ่ม</a:t>
            </a:r>
          </a:p>
          <a:p>
            <a:r>
              <a:rPr lang="en-US" dirty="0"/>
              <a:t>1</a:t>
            </a:r>
            <a:r>
              <a:rPr lang="th-TH" dirty="0"/>
              <a:t>.</a:t>
            </a:r>
            <a:r>
              <a:rPr lang="en-US" dirty="0"/>
              <a:t>Presenter</a:t>
            </a:r>
          </a:p>
          <a:p>
            <a:r>
              <a:rPr lang="en-US" dirty="0"/>
              <a:t>2. </a:t>
            </a:r>
            <a:r>
              <a:rPr lang="th-TH" dirty="0"/>
              <a:t>เสื้อ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กางเกง หรือ กระโปรง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กระเป๋า</a:t>
            </a:r>
            <a:endParaRPr lang="en-US" dirty="0"/>
          </a:p>
          <a:p>
            <a:r>
              <a:rPr lang="en-US" dirty="0"/>
              <a:t>5.</a:t>
            </a:r>
            <a:r>
              <a:rPr lang="th-TH" dirty="0"/>
              <a:t> รองเท้า</a:t>
            </a:r>
            <a:endParaRPr lang="en-US" dirty="0"/>
          </a:p>
          <a:p>
            <a:r>
              <a:rPr lang="en-US" dirty="0"/>
              <a:t>6. </a:t>
            </a:r>
            <a:r>
              <a:rPr lang="th-TH" dirty="0"/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4204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/>
              <a:t>งาน</a:t>
            </a:r>
            <a:r>
              <a:rPr lang="th-TH" dirty="0"/>
              <a:t>กลุ่ม</a:t>
            </a:r>
            <a:br>
              <a:rPr lang="th-TH" dirty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500" y="1685861"/>
            <a:ext cx="65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จงศึกษาธุรกิจ</a:t>
            </a:r>
            <a:r>
              <a:rPr lang="th-TH"/>
              <a:t>ที่กลุ่มสนใจ</a:t>
            </a:r>
            <a:r>
              <a:rPr lang="th-TH" dirty="0"/>
              <a:t>ที่เป็นสินค้าที่มีความเกี่ยวข้องกับดิจิทัล และมีข้อมูลมากพอต่อการวิเคราะห์ทั้งเทอม และวิเคราะห์</a:t>
            </a:r>
          </a:p>
          <a:p>
            <a:r>
              <a:rPr lang="th-TH" dirty="0">
                <a:solidFill>
                  <a:srgbClr val="FF0000"/>
                </a:solidFill>
              </a:rPr>
              <a:t>1.  </a:t>
            </a:r>
            <a:r>
              <a:rPr lang="en-US" dirty="0">
                <a:solidFill>
                  <a:srgbClr val="FF0000"/>
                </a:solidFill>
              </a:rPr>
              <a:t>Marketing Mix </a:t>
            </a:r>
            <a:r>
              <a:rPr lang="th-TH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4P, 4C</a:t>
            </a:r>
            <a:r>
              <a:rPr lang="th-TH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2.  การวิเคราะห์สถานการณ์ในตลาด </a:t>
            </a:r>
            <a:r>
              <a:rPr lang="en-US" dirty="0">
                <a:solidFill>
                  <a:srgbClr val="FF0000"/>
                </a:solidFill>
              </a:rPr>
              <a:t>(Situation Analysis) 5 C’s </a:t>
            </a:r>
          </a:p>
          <a:p>
            <a:r>
              <a:rPr lang="th-TH" dirty="0">
                <a:solidFill>
                  <a:srgbClr val="FF0000"/>
                </a:solidFill>
              </a:rPr>
              <a:t>3. </a:t>
            </a:r>
            <a:r>
              <a:rPr lang="en-US" dirty="0">
                <a:solidFill>
                  <a:srgbClr val="FF0000"/>
                </a:solidFill>
              </a:rPr>
              <a:t> SWOT Analysis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TOWS Matrix</a:t>
            </a:r>
          </a:p>
          <a:p>
            <a:r>
              <a:rPr lang="th-TH" dirty="0">
                <a:solidFill>
                  <a:srgbClr val="FF0000"/>
                </a:solidFill>
              </a:rPr>
              <a:t>4.  </a:t>
            </a:r>
            <a:r>
              <a:rPr lang="en-US" dirty="0">
                <a:solidFill>
                  <a:srgbClr val="FF0000"/>
                </a:solidFill>
              </a:rPr>
              <a:t>Product Life Cycle </a:t>
            </a:r>
            <a:r>
              <a:rPr lang="th-TH" dirty="0">
                <a:solidFill>
                  <a:srgbClr val="FF0000"/>
                </a:solidFill>
              </a:rPr>
              <a:t>วงจรชีวิตผลิตภัณฑ์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5.  </a:t>
            </a:r>
            <a:r>
              <a:rPr lang="en-US" dirty="0">
                <a:solidFill>
                  <a:srgbClr val="FF0000"/>
                </a:solidFill>
              </a:rPr>
              <a:t>Brand Positioning</a:t>
            </a:r>
          </a:p>
          <a:p>
            <a:r>
              <a:rPr lang="th-TH" dirty="0">
                <a:solidFill>
                  <a:srgbClr val="FF0000"/>
                </a:solidFill>
              </a:rPr>
              <a:t>6.  </a:t>
            </a:r>
            <a:r>
              <a:rPr lang="en-US" dirty="0">
                <a:solidFill>
                  <a:srgbClr val="FF0000"/>
                </a:solidFill>
              </a:rPr>
              <a:t>Brand Character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สรุปบทเรียนลงในสมุดจด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97462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/>
              <a:t>งานเดี่ยว </a:t>
            </a:r>
            <a:br>
              <a:rPr lang="th-TH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1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  <a:p>
            <a:pPr>
              <a:buNone/>
            </a:pPr>
            <a:r>
              <a:rPr lang="en-US" dirty="0"/>
              <a:t>Function</a:t>
            </a:r>
            <a:r>
              <a:rPr lang="th-TH" dirty="0"/>
              <a:t> –ปัจจัยพื้นฐาน หรือ</a:t>
            </a:r>
            <a:r>
              <a:rPr lang="en-US" dirty="0"/>
              <a:t> Value – </a:t>
            </a:r>
            <a:r>
              <a:rPr lang="th-TH" dirty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/>
              <a:t>Promotion</a:t>
            </a:r>
          </a:p>
          <a:p>
            <a:pPr>
              <a:buNone/>
            </a:pPr>
            <a:r>
              <a:rPr lang="en-US" dirty="0"/>
              <a:t>Above the line – Below the 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474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>
                <a:hlinkClick r:id="rId2" tooltip="Permalink to แนวคิด ส่วนประสมทางการตลาดแบบ 7P"/>
              </a:rPr>
              <a:t>P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838200"/>
            <a:ext cx="8763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/>
              <a:t>1. </a:t>
            </a:r>
            <a:r>
              <a:rPr lang="en-US" sz="2000" b="1" dirty="0"/>
              <a:t>Products</a:t>
            </a:r>
            <a:r>
              <a:rPr lang="th-TH" sz="2000" dirty="0"/>
              <a:t> 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pPr marL="0" indent="0">
              <a:buNone/>
            </a:pPr>
            <a:r>
              <a:rPr lang="th-TH" sz="2000" b="1" dirty="0"/>
              <a:t>2. </a:t>
            </a:r>
            <a:r>
              <a:rPr lang="en-US" sz="2000" b="1" dirty="0"/>
              <a:t>Price</a:t>
            </a:r>
            <a:r>
              <a:rPr lang="th-TH" sz="2000" dirty="0"/>
              <a:t> ความเหมาะสมของราคา (</a:t>
            </a:r>
            <a:r>
              <a:rPr lang="en-US" sz="2000" dirty="0"/>
              <a:t>Price) </a:t>
            </a:r>
            <a:r>
              <a:rPr lang="th-TH" sz="2000" dirty="0"/>
              <a:t>ในตัวสินค้าและบริการ กับ คุณค่า (</a:t>
            </a:r>
            <a:r>
              <a:rPr lang="en-US" sz="2000" dirty="0"/>
              <a:t>Value) </a:t>
            </a:r>
            <a:r>
              <a:rPr lang="th-TH" sz="2000" dirty="0"/>
              <a:t>ที่ผู้ใช้บริการ หรือ ลูกค้าจะได้รับ ควรมีความสัมพันธ์กัน</a:t>
            </a:r>
          </a:p>
          <a:p>
            <a:pPr marL="0" indent="0">
              <a:buNone/>
            </a:pPr>
            <a:r>
              <a:rPr lang="th-TH" sz="2000" b="1" dirty="0"/>
              <a:t>3. </a:t>
            </a:r>
            <a:r>
              <a:rPr lang="en-US" sz="2000" b="1" dirty="0"/>
              <a:t>Place</a:t>
            </a:r>
            <a:r>
              <a:rPr lang="th-TH" sz="2000" dirty="0"/>
              <a:t> 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pPr marL="0" indent="0">
              <a:buNone/>
            </a:pPr>
            <a:r>
              <a:rPr lang="th-TH" sz="2000" b="1" dirty="0"/>
              <a:t>4. </a:t>
            </a:r>
            <a:r>
              <a:rPr lang="en-US" sz="2000" b="1" dirty="0"/>
              <a:t>Promotion</a:t>
            </a:r>
            <a:r>
              <a:rPr lang="th-TH" sz="2000" dirty="0"/>
              <a:t> 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pPr marL="0" indent="0">
              <a:buNone/>
            </a:pPr>
            <a:r>
              <a:rPr lang="th-TH" sz="2000" b="1" dirty="0"/>
              <a:t>5. </a:t>
            </a:r>
            <a:r>
              <a:rPr lang="en-US" sz="2000" b="1" dirty="0"/>
              <a:t>People , Employee</a:t>
            </a:r>
            <a:r>
              <a:rPr lang="th-TH" sz="2000" dirty="0"/>
              <a:t> 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pPr marL="0" indent="0">
              <a:buNone/>
            </a:pPr>
            <a:r>
              <a:rPr lang="th-TH" sz="2000" b="1" dirty="0"/>
              <a:t>6. </a:t>
            </a:r>
            <a:r>
              <a:rPr lang="en-US" sz="2000" b="1" dirty="0"/>
              <a:t>Physical  Evidence / Presentation</a:t>
            </a:r>
            <a:r>
              <a:rPr lang="th-TH" sz="2000" b="1" dirty="0"/>
              <a:t> </a:t>
            </a:r>
            <a:r>
              <a:rPr lang="th-TH" sz="2000" dirty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pPr marL="0" indent="0">
              <a:buNone/>
            </a:pPr>
            <a:r>
              <a:rPr lang="th-TH" sz="2000" b="1" dirty="0"/>
              <a:t>7. </a:t>
            </a:r>
            <a:r>
              <a:rPr lang="en-US" sz="2000" b="1" dirty="0"/>
              <a:t>Process</a:t>
            </a:r>
            <a:r>
              <a:rPr lang="th-TH" sz="2000" b="1" dirty="0"/>
              <a:t> </a:t>
            </a:r>
            <a:r>
              <a:rPr lang="th-TH" sz="2000" dirty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pPr marL="0" indent="0">
              <a:buNone/>
            </a:pPr>
            <a:r>
              <a:rPr lang="th-TH" sz="2000" dirty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2000" b="1" dirty="0"/>
              <a:t>7</a:t>
            </a:r>
            <a:r>
              <a:rPr lang="en-US" sz="2000" b="1" dirty="0"/>
              <a:t>P</a:t>
            </a:r>
            <a:r>
              <a:rPr lang="en-US" sz="2000" dirty="0"/>
              <a:t> </a:t>
            </a:r>
            <a:r>
              <a:rPr lang="th-TH" sz="2000" dirty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55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เศรษฐกิจ 	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สังคม 	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pPr>
              <a:buFontTx/>
              <a:buChar char="-"/>
            </a:pPr>
            <a:r>
              <a:rPr lang="th-TH" sz="3600" b="1" dirty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57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6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6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5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1779</Words>
  <Application>Microsoft Office PowerPoint</Application>
  <PresentationFormat>นำเสนอทางหน้าจอ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9" baseType="lpstr">
      <vt:lpstr>Adobe Fan Heiti Std B</vt:lpstr>
      <vt:lpstr>Angsana New</vt:lpstr>
      <vt:lpstr>Arial</vt:lpstr>
      <vt:lpstr>Arial Unicode MS</vt:lpstr>
      <vt:lpstr>Cambria</vt:lpstr>
      <vt:lpstr>Cordia New</vt:lpstr>
      <vt:lpstr>Lucida Sans Unicode</vt:lpstr>
      <vt:lpstr>Tahoma</vt:lpstr>
      <vt:lpstr>TH Niramit AS</vt:lpstr>
      <vt:lpstr>TH SarabunPSK</vt:lpstr>
      <vt:lpstr>Times New Roman</vt:lpstr>
      <vt:lpstr>Verdana</vt:lpstr>
      <vt:lpstr>Wingdings 2</vt:lpstr>
      <vt:lpstr>Wingdings 3</vt:lpstr>
      <vt:lpstr>Concourse</vt:lpstr>
      <vt:lpstr>งานนำเสนอ PowerPoint</vt:lpstr>
      <vt:lpstr>งานนำเสนอ PowerPoint</vt:lpstr>
      <vt:lpstr> กลยุทธ์ส่วนประสมทางการตลาด Marketing Mix Strategy </vt:lpstr>
      <vt:lpstr>งานนำเสนอ PowerPoint</vt:lpstr>
      <vt:lpstr>แนวคิด ส่วนประสมทางการตลาดแบบ 7P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TOWS Matrix</vt:lpstr>
      <vt:lpstr>งานนำเสนอ PowerPoint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Brand Positioning </vt:lpstr>
      <vt:lpstr>Brand Positioning </vt:lpstr>
      <vt:lpstr>คุณสมบัติของสินค้า</vt:lpstr>
      <vt:lpstr>Brand Character</vt:lpstr>
      <vt:lpstr>แบ่งเป็นวัยทำงาน และวัหยุดเพราะดำเนินชีวิตต่างกัน</vt:lpstr>
      <vt:lpstr>งานนำเสนอ PowerPoint</vt:lpstr>
      <vt:lpstr> HOMEWORK งานกลุ่ม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Win11Home</cp:lastModifiedBy>
  <cp:revision>18</cp:revision>
  <dcterms:created xsi:type="dcterms:W3CDTF">2020-06-09T06:44:17Z</dcterms:created>
  <dcterms:modified xsi:type="dcterms:W3CDTF">2023-07-17T17:58:44Z</dcterms:modified>
</cp:coreProperties>
</file>