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79" r:id="rId2"/>
    <p:sldId id="318" r:id="rId3"/>
    <p:sldId id="293" r:id="rId4"/>
    <p:sldId id="317" r:id="rId5"/>
    <p:sldId id="294" r:id="rId6"/>
    <p:sldId id="295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9" r:id="rId16"/>
    <p:sldId id="313" r:id="rId17"/>
    <p:sldId id="314" r:id="rId18"/>
    <p:sldId id="315" r:id="rId19"/>
    <p:sldId id="316" r:id="rId20"/>
    <p:sldId id="30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290C3-E476-49BD-B429-DFB0BD518042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BCCB5-2DB8-4C28-A47D-5476DB6A5F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0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6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0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1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30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2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829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B6BB077-7BEB-49B6-8BEB-DF64EC74FD57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393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0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9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0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9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jpeg"/><Relationship Id="rId11" Type="http://schemas.openxmlformats.org/officeDocument/2006/relationships/image" Target="../media/image13.gif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domain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</a:t>
            </a:r>
            <a:r>
              <a:rPr lang="th-TH" sz="2500" b="1" dirty="0" smtClean="0">
                <a:solidFill>
                  <a:schemeClr val="bg1"/>
                </a:solidFill>
              </a:rPr>
              <a:t>086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358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2895600" cy="2362200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85800"/>
            <a:ext cx="2819400" cy="2362200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76600" y="1981200"/>
            <a:ext cx="5867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5600" y="214290"/>
            <a:ext cx="200980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Week  </a:t>
            </a:r>
            <a:r>
              <a:rPr lang="en-US" sz="32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526971" y="2074310"/>
            <a:ext cx="5334000" cy="284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th-TH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การสื่อสารการตลาดผ่านสื่อดิจิทัล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4400" dirty="0">
                <a:solidFill>
                  <a:schemeClr val="accent6"/>
                </a:solidFill>
              </a:rPr>
              <a:t>ADM4301</a:t>
            </a:r>
            <a:endParaRPr lang="th-TH" sz="44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Customer Journey à¸«à¸¥à¸±à¸à¸à¸µà¹à¸à¹à¸­à¸à¸£à¸¹à¹à¸à¹à¸­à¸à¸§à¸²à¸à¸à¸¥à¸¢à¸¸à¸à¸à¹à¹à¸«à¹à¸à¸¸à¸£à¸à¸´à¸à¸ªà¸³à¹à¸£à¹à¸à¸à¸à¹à¸¥à¸à¸à¸´à¸à¸´à¸à¸­à¸¥!!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56" y="2226469"/>
            <a:ext cx="7823288" cy="3263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066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600" dirty="0" smtClean="0"/>
              <a:t>1. </a:t>
            </a:r>
            <a:r>
              <a:rPr lang="th-TH" sz="3600" dirty="0"/>
              <a:t>การรับรู้ </a:t>
            </a:r>
            <a:r>
              <a:rPr lang="en-US" sz="3600" dirty="0" smtClean="0"/>
              <a:t>(Awareness </a:t>
            </a:r>
            <a:r>
              <a:rPr lang="en-US" sz="3600" dirty="0"/>
              <a:t>) </a:t>
            </a:r>
            <a:r>
              <a:rPr lang="th-TH" sz="3600" dirty="0"/>
              <a:t>คือ การที่กลุ่มเป้าหมายของเราพบเห็นสินค้าของเราหรือโฆษณาสินค้าหรือบริการของเรา ช่องทางในการรับรู้สามารถเกิดได้ทั้งในออฟไลน์และออนไลน์ ตัวอย่างเช่น การเห็นสินค้าแสดงบน </a:t>
            </a:r>
            <a:r>
              <a:rPr lang="en-US" sz="3600" dirty="0" err="1"/>
              <a:t>Newfeed</a:t>
            </a:r>
            <a:r>
              <a:rPr lang="en-US" sz="3600" dirty="0"/>
              <a:t> Facebook, </a:t>
            </a:r>
            <a:r>
              <a:rPr lang="th-TH" sz="3600" dirty="0"/>
              <a:t>วิดิโอโฆษณาบน </a:t>
            </a:r>
            <a:r>
              <a:rPr lang="en-US" sz="3600" dirty="0" err="1"/>
              <a:t>Youtube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19855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600" dirty="0" smtClean="0"/>
              <a:t>2. </a:t>
            </a:r>
            <a:r>
              <a:rPr lang="th-TH" sz="3600" dirty="0"/>
              <a:t>การค้นหาข้อมูล </a:t>
            </a:r>
            <a:r>
              <a:rPr lang="en-US" sz="3600" dirty="0" smtClean="0"/>
              <a:t>(Evaluation </a:t>
            </a:r>
            <a:r>
              <a:rPr lang="en-US" sz="3600" dirty="0"/>
              <a:t>) </a:t>
            </a:r>
            <a:r>
              <a:rPr lang="th-TH" sz="3600" dirty="0"/>
              <a:t>คือ การที่กลุ่มเป้าหมายเริ่มสนใจสินค้าหรือบริการของเรา แล้วค้นหาสินค้าหรือบริการนั้นจาก </a:t>
            </a:r>
            <a:r>
              <a:rPr lang="en-US" sz="3600" dirty="0"/>
              <a:t>Website, </a:t>
            </a:r>
            <a:r>
              <a:rPr lang="en-US" sz="3600" dirty="0" err="1"/>
              <a:t>Fanpage</a:t>
            </a:r>
            <a:r>
              <a:rPr lang="en-US" sz="3600" dirty="0"/>
              <a:t> </a:t>
            </a:r>
            <a:r>
              <a:rPr lang="th-TH" sz="3600" dirty="0"/>
              <a:t>ของแบรนด์ หรือค้นหาจาก </a:t>
            </a:r>
            <a:r>
              <a:rPr lang="en-US" sz="3600" dirty="0"/>
              <a:t>Search Engine </a:t>
            </a:r>
            <a:r>
              <a:rPr lang="th-TH" sz="3600" dirty="0"/>
              <a:t>เพื่อศึกษาเรียนรู้รายละเอียดเพิ่มเติม รวมไปถึงการค้นหารีวิวเพื่อเปรียบเทียบ และนำไปสู่การตัดสินใจซื้อ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42929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3600" dirty="0"/>
              <a:t>3 ตัดสินใจซื้อ </a:t>
            </a:r>
            <a:r>
              <a:rPr lang="en-US" sz="3600" dirty="0" smtClean="0"/>
              <a:t>(</a:t>
            </a:r>
            <a:r>
              <a:rPr lang="th-TH" sz="3600" dirty="0" smtClean="0"/>
              <a:t> </a:t>
            </a:r>
            <a:r>
              <a:rPr lang="en-US" sz="3600" dirty="0"/>
              <a:t>Purchase ) </a:t>
            </a:r>
            <a:r>
              <a:rPr lang="th-TH" sz="3600" dirty="0"/>
              <a:t>คือ การที่กลุ่มเป้าหมายอยากที่จะซื้อสินค้าหรือบริการของเราแล้ว โดยอาจจะซื้อจากทางหน้าร้าน หรือทางออนไลน์ในยุคดิจิทัล มีความสะดวกสบายมากขึ้น หากผู้บริโภคต้องการสินค้า เพียงแค่สั่งซื้อผ่านทางแอปพลิเคชั่น และเว็บไซต์ร้านค้าออนไลน์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27989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4600" dirty="0"/>
              <a:t>4 ซื้อซ้ำ </a:t>
            </a:r>
            <a:r>
              <a:rPr lang="en-US" sz="4600" dirty="0" smtClean="0"/>
              <a:t>( Repurchase </a:t>
            </a:r>
            <a:r>
              <a:rPr lang="en-US" sz="4600" dirty="0"/>
              <a:t>) </a:t>
            </a:r>
            <a:r>
              <a:rPr lang="th-TH" sz="4600" dirty="0"/>
              <a:t>คือการที่ที่ลูกค้ากลุ่มเป้าหมาย ประทับใจในสินค้าหรือบริการของเรา แล้วยินดีที่จะซื้อสินค้าหรือบริการของเราอีก และเกิดการบอกต่อแบบปากต่อปาก โดยเฉพาะบนช่องทางออนไลน์ เช่น การรีวิวสินค้าบนบล็อก การแชร์ผ่านโซเชียลมีเดีย </a:t>
            </a:r>
            <a:endParaRPr lang="th-TH" sz="4600" dirty="0" smtClean="0"/>
          </a:p>
          <a:p>
            <a:pPr marL="0" indent="0">
              <a:buNone/>
            </a:pP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357321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เมื่อคุณสามารถมองเห็นภาพรวมการเดินทางของลูกค้า ก็จะเห็นได้ว่าลูกค้าจะมีโอกาสมาสู่ช่องทางการขายอย่างไร การเดินทางบนช่องทางดิจิทัล ครอบคลุมตั้งแต่อุปกรณ์ที่ลูกค้าใช้ ช่องทางโซเชี่ยลมีเดียต่างๆ รวมไปถึงเว็บไซต์</a:t>
            </a:r>
          </a:p>
        </p:txBody>
      </p:sp>
    </p:spTree>
    <p:extLst>
      <p:ext uri="{BB962C8B-B14F-4D97-AF65-F5344CB8AC3E}">
        <p14:creationId xmlns:p14="http://schemas.microsoft.com/office/powerpoint/2010/main" val="305350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4000" dirty="0"/>
              <a:t>วิเคราะห์ขั้นตอน </a:t>
            </a:r>
            <a:r>
              <a:rPr lang="en-US" sz="4000" dirty="0"/>
              <a:t>CUSTOMER JOURNEY </a:t>
            </a:r>
            <a:r>
              <a:rPr lang="th-TH" sz="4000" dirty="0"/>
              <a:t>ขั้นตอนที่ส่งผลให้ลูกค้าตัดสินใจซื้อ ต้องคำนึงว่าลูกค้าได้ผ่านกระบวนการอะไรมาบ้าง การเดินทางของลูกค้าที่มีความมุ่งหวังในสินค้าแต่ละประเภทจะมีรูปแบบที่ต่างกันไป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36439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40" y="2286000"/>
            <a:ext cx="6345260" cy="4419600"/>
          </a:xfrm>
        </p:spPr>
        <p:txBody>
          <a:bodyPr>
            <a:normAutofit fontScale="85000" lnSpcReduction="20000"/>
          </a:bodyPr>
          <a:lstStyle/>
          <a:p>
            <a:r>
              <a:rPr lang="th-TH" sz="2800" dirty="0"/>
              <a:t>ตัวอย่าง 1 : การซื้อสินค้า </a:t>
            </a:r>
            <a:endParaRPr lang="th-TH" sz="2800" dirty="0" smtClean="0"/>
          </a:p>
          <a:p>
            <a:r>
              <a:rPr lang="th-TH" sz="2800" dirty="0" smtClean="0"/>
              <a:t>ลูกค้า</a:t>
            </a:r>
            <a:r>
              <a:rPr lang="th-TH" sz="2800" dirty="0"/>
              <a:t>เล่น </a:t>
            </a:r>
            <a:r>
              <a:rPr lang="en-US" sz="2800" dirty="0"/>
              <a:t>Facebook </a:t>
            </a:r>
            <a:endParaRPr lang="th-TH" sz="2800" dirty="0" smtClean="0"/>
          </a:p>
          <a:p>
            <a:r>
              <a:rPr lang="th-TH" sz="2800" dirty="0" smtClean="0"/>
              <a:t>เห็น</a:t>
            </a:r>
            <a:r>
              <a:rPr lang="th-TH" sz="2800" dirty="0"/>
              <a:t>รูปสินค้าขึ้นแสดงบน </a:t>
            </a:r>
            <a:r>
              <a:rPr lang="en-US" sz="2800" dirty="0"/>
              <a:t>Newsfeed </a:t>
            </a:r>
            <a:r>
              <a:rPr lang="th-TH" sz="2800" dirty="0"/>
              <a:t>เกิดความสนใจ </a:t>
            </a:r>
            <a:endParaRPr lang="th-TH" sz="2800" dirty="0" smtClean="0"/>
          </a:p>
          <a:p>
            <a:r>
              <a:rPr lang="th-TH" sz="2800" dirty="0" smtClean="0"/>
              <a:t>คลิ๊</a:t>
            </a:r>
            <a:r>
              <a:rPr lang="th-TH" sz="2800" dirty="0"/>
              <a:t>กรูปภาพเพื่อดูข้อมูลสินค้า </a:t>
            </a:r>
            <a:endParaRPr lang="th-TH" sz="2800" dirty="0" smtClean="0"/>
          </a:p>
          <a:p>
            <a:r>
              <a:rPr lang="th-TH" sz="2800" dirty="0" smtClean="0"/>
              <a:t>ดู</a:t>
            </a:r>
            <a:r>
              <a:rPr lang="th-TH" sz="2800" dirty="0"/>
              <a:t>รีวิวสินค้าใน </a:t>
            </a:r>
            <a:r>
              <a:rPr lang="en-US" sz="2800" dirty="0" err="1"/>
              <a:t>Fanpage</a:t>
            </a:r>
            <a:r>
              <a:rPr lang="en-US" sz="2800" dirty="0"/>
              <a:t> </a:t>
            </a:r>
            <a:endParaRPr lang="th-TH" sz="2800" dirty="0" smtClean="0"/>
          </a:p>
          <a:p>
            <a:r>
              <a:rPr lang="th-TH" sz="2800" dirty="0" smtClean="0"/>
              <a:t>ค้นหา</a:t>
            </a:r>
            <a:r>
              <a:rPr lang="th-TH" sz="2800" dirty="0"/>
              <a:t>รีวิวสินค้าผ่านทาง </a:t>
            </a:r>
            <a:r>
              <a:rPr lang="en-US" sz="2800" dirty="0"/>
              <a:t>Google Inbox </a:t>
            </a:r>
            <a:endParaRPr lang="th-TH" sz="2800" dirty="0" smtClean="0"/>
          </a:p>
          <a:p>
            <a:r>
              <a:rPr lang="th-TH" sz="2800" dirty="0" smtClean="0"/>
              <a:t>เพื่อ</a:t>
            </a:r>
            <a:r>
              <a:rPr lang="th-TH" sz="2800" dirty="0"/>
              <a:t>สอบถามข้อมูลการสั่งซื้อ </a:t>
            </a:r>
            <a:endParaRPr lang="th-TH" sz="2800" dirty="0" smtClean="0"/>
          </a:p>
          <a:p>
            <a:r>
              <a:rPr lang="th-TH" sz="2800" dirty="0" smtClean="0"/>
              <a:t>สั่งซื้อ </a:t>
            </a:r>
            <a:r>
              <a:rPr lang="th-TH" sz="2800" dirty="0"/>
              <a:t>โอนเงิน แจ้งการโอนเงิน </a:t>
            </a:r>
            <a:endParaRPr lang="th-TH" sz="2800" dirty="0" smtClean="0"/>
          </a:p>
          <a:p>
            <a:r>
              <a:rPr lang="th-TH" sz="2800" dirty="0" smtClean="0"/>
              <a:t>ได้รับ</a:t>
            </a:r>
            <a:r>
              <a:rPr lang="th-TH" sz="2800" dirty="0"/>
              <a:t>สินค้า </a:t>
            </a:r>
            <a:endParaRPr lang="th-TH" sz="2800" dirty="0" smtClean="0"/>
          </a:p>
          <a:p>
            <a:r>
              <a:rPr lang="th-TH" sz="2800" dirty="0" smtClean="0"/>
              <a:t>พอใจ</a:t>
            </a:r>
            <a:r>
              <a:rPr lang="th-TH" sz="2800" dirty="0"/>
              <a:t>ในสินค้าและบอก</a:t>
            </a:r>
            <a:r>
              <a:rPr lang="th-TH" sz="2800" dirty="0" smtClean="0"/>
              <a:t>ต่อ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30831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2400" dirty="0"/>
              <a:t>ตัวอย่าง 2 : การซื้อบริการ </a:t>
            </a:r>
            <a:endParaRPr lang="th-TH" sz="2400" dirty="0" smtClean="0"/>
          </a:p>
          <a:p>
            <a:r>
              <a:rPr lang="th-TH" sz="2400" dirty="0" smtClean="0"/>
              <a:t>มี</a:t>
            </a:r>
            <a:r>
              <a:rPr lang="th-TH" sz="2400" dirty="0"/>
              <a:t>ความต้องการซื้อบริการ </a:t>
            </a:r>
            <a:endParaRPr lang="en-US" sz="2400" dirty="0" smtClean="0"/>
          </a:p>
          <a:p>
            <a:r>
              <a:rPr lang="en-US" sz="2400" dirty="0" smtClean="0"/>
              <a:t>Search </a:t>
            </a:r>
            <a:r>
              <a:rPr lang="th-TH" sz="2400" dirty="0"/>
              <a:t>ข้อมูลเกี่ยวกับบริการผ่าน </a:t>
            </a:r>
            <a:r>
              <a:rPr lang="en-US" sz="2400" dirty="0" err="1"/>
              <a:t>google</a:t>
            </a:r>
            <a:r>
              <a:rPr lang="en-US" sz="2400" dirty="0"/>
              <a:t> </a:t>
            </a:r>
            <a:endParaRPr lang="th-TH" sz="2400" dirty="0" smtClean="0"/>
          </a:p>
          <a:p>
            <a:r>
              <a:rPr lang="th-TH" sz="2400" dirty="0" smtClean="0"/>
              <a:t>หา</a:t>
            </a:r>
            <a:r>
              <a:rPr lang="th-TH" sz="2400" dirty="0"/>
              <a:t>ข้อมูลใน </a:t>
            </a:r>
            <a:r>
              <a:rPr lang="en-US" sz="2400" dirty="0"/>
              <a:t>Website Community </a:t>
            </a:r>
            <a:r>
              <a:rPr lang="th-TH" sz="2400" dirty="0"/>
              <a:t>ต่างๆ </a:t>
            </a:r>
            <a:endParaRPr lang="th-TH" sz="2400" dirty="0" smtClean="0"/>
          </a:p>
          <a:p>
            <a:r>
              <a:rPr lang="th-TH" sz="2400" dirty="0" smtClean="0"/>
              <a:t>เลือก</a:t>
            </a:r>
            <a:r>
              <a:rPr lang="th-TH" sz="2400" dirty="0"/>
              <a:t>แบรนด์ที่สนใจ และเปรียบเทียบความคุ้มค่า </a:t>
            </a:r>
            <a:endParaRPr lang="th-TH" sz="2400" dirty="0" smtClean="0"/>
          </a:p>
          <a:p>
            <a:r>
              <a:rPr lang="th-TH" sz="2400" dirty="0" smtClean="0"/>
              <a:t>ตัดสิน</a:t>
            </a:r>
            <a:r>
              <a:rPr lang="th-TH" sz="2400" dirty="0"/>
              <a:t>ใช้บริการแบรนด์ที่เลือก </a:t>
            </a:r>
            <a:endParaRPr lang="th-TH" sz="2400" dirty="0" smtClean="0"/>
          </a:p>
          <a:p>
            <a:r>
              <a:rPr lang="th-TH" sz="2400" dirty="0" smtClean="0"/>
              <a:t>พอใจ</a:t>
            </a:r>
            <a:r>
              <a:rPr lang="th-TH" sz="2400" dirty="0"/>
              <a:t>ในบริการและเลือกที่จะบอกต่อ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0277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746218" cy="3530600"/>
          </a:xfrm>
        </p:spPr>
        <p:txBody>
          <a:bodyPr>
            <a:normAutofit fontScale="85000" lnSpcReduction="20000"/>
          </a:bodyPr>
          <a:lstStyle/>
          <a:p>
            <a:pPr algn="thaiDist"/>
            <a:r>
              <a:rPr lang="th-TH" sz="3600" dirty="0"/>
              <a:t>สรุป เพื่อให้ลูกค้าเกิดความสนใจอยากซื้อสินค้าบนช่องทาง </a:t>
            </a:r>
            <a:r>
              <a:rPr lang="en-US" sz="3600" dirty="0" smtClean="0"/>
              <a:t>Social </a:t>
            </a:r>
            <a:r>
              <a:rPr lang="en-US" sz="3600" dirty="0"/>
              <a:t>Media </a:t>
            </a:r>
            <a:r>
              <a:rPr lang="th-TH" sz="3600" dirty="0"/>
              <a:t>ไม่ว่าจะเป็น </a:t>
            </a:r>
            <a:r>
              <a:rPr lang="en-US" sz="3600" dirty="0"/>
              <a:t>Facebook, </a:t>
            </a:r>
            <a:r>
              <a:rPr lang="en-US" sz="3600" dirty="0" err="1"/>
              <a:t>Instagram</a:t>
            </a:r>
            <a:r>
              <a:rPr lang="en-US" sz="3600" dirty="0"/>
              <a:t> </a:t>
            </a:r>
            <a:r>
              <a:rPr lang="th-TH" sz="3600" dirty="0"/>
              <a:t>จะต้องใช้การโปรโมทด้วยรูปภาพที่ลูกค้าสนใจ ให้คุณภาพที่สามารถตอบสนองความต้องการของลูกค้า ประกอบกับการให้บริการในขั้นตอนต่างๆ เช่น การรับออเดอร์ การจัดส่งในระยะเวลาที่รวดเร็ว หรือสำหรับธุรกิจที่ขายบนช่องทาง </a:t>
            </a:r>
            <a:r>
              <a:rPr lang="en-US" sz="3600" dirty="0"/>
              <a:t>Website </a:t>
            </a:r>
            <a:r>
              <a:rPr lang="th-TH" sz="3600" dirty="0"/>
              <a:t>ลูกค้าจะมาจากการใช้ </a:t>
            </a:r>
            <a:r>
              <a:rPr lang="en-US" sz="3600" dirty="0"/>
              <a:t>Search </a:t>
            </a:r>
            <a:r>
              <a:rPr lang="th-TH" sz="3600" dirty="0"/>
              <a:t>หาข้อมูลใน </a:t>
            </a:r>
            <a:r>
              <a:rPr lang="en-US" sz="3600" dirty="0" err="1"/>
              <a:t>google</a:t>
            </a:r>
            <a:r>
              <a:rPr lang="en-US" sz="3600" dirty="0"/>
              <a:t> </a:t>
            </a:r>
            <a:r>
              <a:rPr lang="th-TH" sz="3600" dirty="0"/>
              <a:t>ลูกค้าจะเข้าไปหาข้อมูลในเว็ป การออกแบบเว็บไซต์จะต้องมีการให้ข้อมูลที่ครบถ้วน ใช้งานได้ง่าย มีความ</a:t>
            </a:r>
            <a:r>
              <a:rPr lang="th-TH" sz="3600" dirty="0" smtClean="0"/>
              <a:t>สวยงาม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05061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h-TH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ประเภทของผลิตภัณฑ์</a:t>
            </a:r>
          </a:p>
          <a:p>
            <a:pPr lvl="2"/>
            <a:r>
              <a:rPr lang="th-TH" sz="2800" u="sng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ผลิตภัณฑ์ที่สัมผัสได้</a:t>
            </a:r>
            <a:r>
              <a:rPr lang="th-TH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 (</a:t>
            </a:r>
            <a:r>
              <a:rPr lang="en-US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Tangible Products) </a:t>
            </a:r>
            <a:r>
              <a:rPr lang="th-TH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เช่น นาฬิกา ตู้เย็น เสื้อผ้า เครื่องประดับตกแต่ง </a:t>
            </a:r>
          </a:p>
          <a:p>
            <a:pPr lvl="2"/>
            <a:r>
              <a:rPr lang="th-TH" sz="2800" u="sng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ผลิตภัณฑ์ที่สัมผัสไม่ได้</a:t>
            </a:r>
            <a:r>
              <a:rPr lang="th-TH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 (</a:t>
            </a:r>
            <a:r>
              <a:rPr lang="en-US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Intangible Products) </a:t>
            </a:r>
            <a:r>
              <a:rPr lang="th-TH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เช่น การบริการ การประกันภัย และ </a:t>
            </a:r>
            <a:r>
              <a:rPr lang="th-TH" sz="2800" dirty="0">
                <a:solidFill>
                  <a:schemeClr val="accent2"/>
                </a:solidFill>
                <a:latin typeface="Tahoma" pitchFamily="34" charset="0"/>
                <a:ea typeface="Arial Unicode MS" pitchFamily="34" charset="-128"/>
                <a:cs typeface="Tahoma" pitchFamily="34" charset="0"/>
              </a:rPr>
              <a:t>โปรแกรมคอมพิวเตอร์</a:t>
            </a:r>
            <a:r>
              <a:rPr lang="th-TH" sz="2800" dirty="0">
                <a:latin typeface="Tahoma" pitchFamily="34" charset="0"/>
                <a:ea typeface="Arial Unicode MS" pitchFamily="34" charset="-128"/>
                <a:cs typeface="Tahoma" pitchFamily="34" charset="0"/>
              </a:rPr>
              <a:t>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50208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09600" y="2500313"/>
            <a:ext cx="8229600" cy="4572000"/>
          </a:xfrm>
        </p:spPr>
        <p:txBody>
          <a:bodyPr/>
          <a:lstStyle/>
          <a:p>
            <a:r>
              <a:rPr lang="th-TH" b="1" dirty="0" smtClean="0"/>
              <a:t>ถ้าหวังที่จะได้ความรู้ต้อง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เรียนรู้</a:t>
            </a:r>
            <a:r>
              <a:rPr lang="en-US" b="1" dirty="0" smtClean="0">
                <a:cs typeface="DilleniaUPC" pitchFamily="18" charset="-34"/>
              </a:rPr>
              <a:t>”</a:t>
            </a:r>
            <a:endParaRPr lang="th-TH" b="1" dirty="0" smtClean="0"/>
          </a:p>
          <a:p>
            <a:r>
              <a:rPr lang="th-TH" b="1" dirty="0" smtClean="0"/>
              <a:t>ถ้าหวังที่จะได้ทรัพย์สินต้อง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ขยัน</a:t>
            </a:r>
            <a:r>
              <a:rPr lang="en-US" b="1" dirty="0" smtClean="0">
                <a:cs typeface="DilleniaUPC" pitchFamily="18" charset="-34"/>
              </a:rPr>
              <a:t>”</a:t>
            </a:r>
            <a:endParaRPr lang="th-TH" b="1" dirty="0" smtClean="0"/>
          </a:p>
          <a:p>
            <a:r>
              <a:rPr lang="th-TH" b="1" dirty="0" smtClean="0"/>
              <a:t>ถ้าหวังที่จะมีอนาคตต้องใฝ่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เรียนรู้</a:t>
            </a:r>
            <a:r>
              <a:rPr lang="en-US" b="1" dirty="0" smtClean="0">
                <a:cs typeface="DilleniaUPC" pitchFamily="18" charset="-34"/>
              </a:rPr>
              <a:t>”</a:t>
            </a:r>
            <a:r>
              <a:rPr lang="th-TH" b="1" dirty="0" smtClean="0"/>
              <a:t> และ </a:t>
            </a:r>
            <a:r>
              <a:rPr lang="en-US" b="1" dirty="0" smtClean="0">
                <a:cs typeface="DilleniaUPC" pitchFamily="18" charset="-34"/>
              </a:rPr>
              <a:t>“</a:t>
            </a:r>
            <a:r>
              <a:rPr lang="th-TH" b="1" dirty="0" smtClean="0"/>
              <a:t>ขยัน</a:t>
            </a:r>
            <a:r>
              <a:rPr lang="en-US" b="1" dirty="0" smtClean="0">
                <a:cs typeface="DilleniaUPC" pitchFamily="18" charset="-34"/>
              </a:rPr>
              <a:t>”</a:t>
            </a:r>
            <a:endParaRPr lang="th-TH" b="1" dirty="0" smtClean="0"/>
          </a:p>
          <a:p>
            <a:r>
              <a:rPr lang="th-TH" b="1" dirty="0" smtClean="0"/>
              <a:t>ถ้าหวังที่เห็นความสำเร็จ ความสำเร็จจะมาหา </a:t>
            </a:r>
          </a:p>
          <a:p>
            <a:r>
              <a:rPr lang="th-TH" b="1" dirty="0" smtClean="0"/>
              <a:t>ถ้าลงมือทำ  ความสำเร็จจะมาหา</a:t>
            </a:r>
          </a:p>
          <a:p>
            <a:pPr>
              <a:buFont typeface="Wingdings 2" pitchFamily="18" charset="2"/>
              <a:buNone/>
            </a:pPr>
            <a:endParaRPr lang="en-US" b="1" dirty="0" smtClean="0">
              <a:cs typeface="DilleniaUPC" pitchFamily="18" charset="-34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429125" y="4786313"/>
            <a:ext cx="39560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 dirty="0"/>
          </a:p>
          <a:p>
            <a:r>
              <a:rPr lang="th-TH" sz="3200" b="1" dirty="0"/>
              <a:t>ด้วยความรัก </a:t>
            </a:r>
          </a:p>
          <a:p>
            <a:r>
              <a:rPr lang="th-TH" sz="3200" b="1" dirty="0"/>
              <a:t>อ. อิสรี </a:t>
            </a:r>
            <a:r>
              <a:rPr lang="th-TH" sz="3200" b="1" dirty="0" smtClean="0"/>
              <a:t>ไพเราะ (</a:t>
            </a:r>
            <a:r>
              <a:rPr lang="th-TH" sz="3200" b="1" dirty="0"/>
              <a:t>อ.ต๊ะ)</a:t>
            </a:r>
          </a:p>
        </p:txBody>
      </p:sp>
      <p:pic>
        <p:nvPicPr>
          <p:cNvPr id="28676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285750"/>
            <a:ext cx="2000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13" descr="http://www.bookneo.com/images/images_user/succe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9" y="4575106"/>
            <a:ext cx="2424112" cy="160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17" descr="http://t3.gstatic.com/images?q=tbn:ANd9GcQ0nQYzT8z3sJ-W0Yl1JoT0oFUmleyxU9WpFfKbQqWN7AwqqAqOOESZaqzR4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1242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837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5150"/>
          </a:xfrm>
        </p:spPr>
        <p:txBody>
          <a:bodyPr>
            <a:normAutofit fontScale="90000"/>
          </a:bodyPr>
          <a:lstStyle/>
          <a:p>
            <a:r>
              <a:rPr lang="th-TH" dirty="0">
                <a:ea typeface="Arial Unicode MS" pitchFamily="34" charset="-128"/>
                <a:cs typeface="Arial Unicode MS" pitchFamily="34" charset="-128"/>
              </a:rPr>
              <a:t>ตราสินค้า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(Brand)</a:t>
            </a:r>
            <a:endParaRPr lang="th-TH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60960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4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th-TH" sz="20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บริษัทซอฟท์แวร์ทั้งหลาย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ควรสร้างภาพพจน์ในตราสินค้า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(Brand Image) 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ให้เป็นสมบัติของกิจการ</a:t>
            </a:r>
            <a:r>
              <a:rPr lang="en-US" sz="20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0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ตราสินค้า</a:t>
            </a:r>
            <a:r>
              <a:rPr lang="en-US" sz="2000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ประกอบด้วย</a:t>
            </a:r>
            <a:endParaRPr lang="en-US" sz="2000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sz="2000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32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ชื่อตราสินค้า</a:t>
            </a:r>
            <a:r>
              <a:rPr lang="en-US" sz="32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(Brand Name) : </a:t>
            </a:r>
            <a:r>
              <a:rPr lang="th-TH" sz="32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อ่านออกเสียงได้ </a:t>
            </a:r>
            <a:endParaRPr lang="en-US" sz="3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32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สัญลักษณ์หรือเครื่องหมาย</a:t>
            </a:r>
            <a:r>
              <a:rPr lang="th-TH" sz="32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การค้า</a:t>
            </a:r>
            <a:r>
              <a:rPr lang="en-US" sz="32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(Brand Mark or Trade Mark)</a:t>
            </a:r>
          </a:p>
          <a:p>
            <a:pPr lvl="2"/>
            <a:r>
              <a:rPr lang="th-TH" sz="32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มองเห็นได้ แต่อ่านออกเสียงไม่ได้ </a:t>
            </a:r>
            <a:endParaRPr lang="en-US" sz="3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ctr">
              <a:buFontTx/>
              <a:buNone/>
            </a:pPr>
            <a:endParaRPr lang="th-TH" sz="2000" b="1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733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365218" cy="3530600"/>
          </a:xfrm>
        </p:spPr>
        <p:txBody>
          <a:bodyPr>
            <a:normAutofit lnSpcReduction="10000"/>
          </a:bodyPr>
          <a:lstStyle/>
          <a:p>
            <a:pPr lvl="1" algn="ctr">
              <a:buFontTx/>
              <a:buNone/>
            </a:pPr>
            <a:r>
              <a:rPr lang="th-TH" sz="20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รวมกันเรียกว่า </a:t>
            </a:r>
            <a:r>
              <a:rPr lang="en-US" sz="20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th-TH" sz="20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ตราสินค้าหรือยี่ห้อสินค้า (</a:t>
            </a:r>
            <a:r>
              <a:rPr lang="en-US" sz="20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Brand)</a:t>
            </a:r>
          </a:p>
          <a:p>
            <a:pPr>
              <a:buFontTx/>
              <a:buNone/>
            </a:pP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คุณค่าของตราสินค้า</a:t>
            </a:r>
            <a:r>
              <a:rPr lang="en-US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(Brand Equity) 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คือการที่ตราสินค้าของกิจการมีความหมายเชิงบวกในสายตาลูกค้า</a:t>
            </a: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ลูกค้ารู้จักตราสินค้า</a:t>
            </a:r>
            <a:r>
              <a:rPr lang="en-US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th-TH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ทำให้ลูกค้าเรียก อ้างสินค้าได้ง่ายขึ้น</a:t>
            </a: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ลูกค้ามีความรู้เกี่ยวกับตราสินค้านั้น</a:t>
            </a:r>
            <a:r>
              <a:rPr lang="en-US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th-TH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ลูกค้ามั่นใจในการใช้และบอกต่อได้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ลูกค้ารู้สึกคุ้นเคย</a:t>
            </a:r>
            <a:r>
              <a:rPr lang="en-US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มีความรู้สึกที่ดี</a:t>
            </a:r>
            <a:r>
              <a:rPr lang="en-US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ต่อตราสินค้าอย่างมั่นคง</a:t>
            </a: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ลูกค้า</a:t>
            </a:r>
            <a:r>
              <a:rPr lang="th-TH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จะ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จดจำตราสินค้านั้นได้ด้วยคุณลักษณะที่ไม่ซ้ำแบบใคร</a:t>
            </a: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ลูกค้า</a:t>
            </a:r>
            <a:r>
              <a:rPr lang="th-TH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จะ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เข้าใจในหลักประกันสำหรับสินค้า</a:t>
            </a:r>
            <a:r>
              <a:rPr lang="en-US" sz="20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เช่นการรับประกันหรือการรับรองมาตรฐาน</a:t>
            </a: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62482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50" name="Picture 38" descr="youtube-logo-stream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038" y="2708275"/>
            <a:ext cx="1727200" cy="1727200"/>
          </a:xfrm>
          <a:prstGeom prst="rect">
            <a:avLst/>
          </a:prstGeom>
          <a:noFill/>
        </p:spPr>
      </p:pic>
      <p:pic>
        <p:nvPicPr>
          <p:cNvPr id="13344" name="Picture 32" descr="barnes_and_noble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476250"/>
            <a:ext cx="1755775" cy="1755775"/>
          </a:xfrm>
          <a:prstGeom prst="rect">
            <a:avLst/>
          </a:prstGeom>
          <a:noFill/>
        </p:spPr>
      </p:pic>
      <p:pic>
        <p:nvPicPr>
          <p:cNvPr id="13346" name="Picture 34" descr="amaz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620713"/>
            <a:ext cx="2089150" cy="2089150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0" y="337344"/>
            <a:ext cx="9144000" cy="11430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Brand</a:t>
            </a:r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/ Domain </a:t>
            </a:r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 Logo</a:t>
            </a:r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 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68313" y="4941888"/>
            <a:ext cx="4319587" cy="137318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กลุ่มของตราสินค้า</a:t>
            </a:r>
            <a:b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ประกอบด้วย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Brand Name</a:t>
            </a:r>
            <a:b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และ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Brand Mark</a:t>
            </a:r>
            <a:endParaRPr lang="th-TH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105400" y="5157788"/>
            <a:ext cx="4038600" cy="137318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กลุ่มของตราสินค้าที่มีแต่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Brand Mark </a:t>
            </a: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เรียกอีกอย่างว่า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LOGO</a:t>
            </a:r>
            <a:endParaRPr lang="th-TH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3330" name="Picture 18" descr="google0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8313" y="2060575"/>
            <a:ext cx="2084387" cy="957263"/>
          </a:xfrm>
          <a:prstGeom prst="rect">
            <a:avLst/>
          </a:prstGeom>
          <a:noFill/>
        </p:spPr>
      </p:pic>
      <p:pic>
        <p:nvPicPr>
          <p:cNvPr id="13332" name="Picture 20" descr="googl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55875" y="1844675"/>
            <a:ext cx="2506663" cy="3095625"/>
          </a:xfrm>
          <a:prstGeom prst="rect">
            <a:avLst/>
          </a:prstGeom>
          <a:noFill/>
        </p:spPr>
      </p:pic>
      <p:pic>
        <p:nvPicPr>
          <p:cNvPr id="13334" name="Picture 22" descr="yahoo_logo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07213" y="2997200"/>
            <a:ext cx="2236787" cy="1987550"/>
          </a:xfrm>
          <a:prstGeom prst="rect">
            <a:avLst/>
          </a:prstGeom>
          <a:noFill/>
        </p:spPr>
      </p:pic>
      <p:pic>
        <p:nvPicPr>
          <p:cNvPr id="13336" name="Picture 24" descr="sanook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64163" y="3357563"/>
            <a:ext cx="1595437" cy="1595437"/>
          </a:xfrm>
          <a:prstGeom prst="rect">
            <a:avLst/>
          </a:prstGeom>
          <a:noFill/>
        </p:spPr>
      </p:pic>
      <p:pic>
        <p:nvPicPr>
          <p:cNvPr id="13338" name="Picture 26" descr="facebook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8313" y="4076700"/>
            <a:ext cx="1943100" cy="919163"/>
          </a:xfrm>
          <a:prstGeom prst="rect">
            <a:avLst/>
          </a:prstGeom>
          <a:noFill/>
        </p:spPr>
      </p:pic>
      <p:pic>
        <p:nvPicPr>
          <p:cNvPr id="13340" name="Picture 28" descr="MsnValentinePic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32588" y="981075"/>
            <a:ext cx="2179637" cy="1936750"/>
          </a:xfrm>
          <a:prstGeom prst="rect">
            <a:avLst/>
          </a:prstGeom>
          <a:noFill/>
        </p:spPr>
      </p:pic>
      <p:pic>
        <p:nvPicPr>
          <p:cNvPr id="13348" name="Picture 36" descr="icq-llc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64163" y="1341438"/>
            <a:ext cx="1246187" cy="16589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706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2400" y="838200"/>
            <a:ext cx="7740650" cy="981075"/>
          </a:xfrm>
        </p:spPr>
        <p:txBody>
          <a:bodyPr/>
          <a:lstStyle/>
          <a:p>
            <a:r>
              <a:rPr lang="en-US" sz="4000"/>
              <a:t>Domain name is e-Brand </a:t>
            </a:r>
            <a:endParaRPr lang="th-TH" sz="400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1"/>
            <a:ext cx="8728075" cy="5595142"/>
          </a:xfrm>
        </p:spPr>
        <p:txBody>
          <a:bodyPr/>
          <a:lstStyle/>
          <a:p>
            <a:pPr algn="ctr">
              <a:buFontTx/>
              <a:buNone/>
            </a:pPr>
            <a:r>
              <a:rPr lang="th-TH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“ชื่อนั้นสำคัญไฉน”  “ชื่อดีมีชัยไปกว่าครึ่ง”</a:t>
            </a:r>
          </a:p>
          <a:p>
            <a:pPr algn="r">
              <a:buFontTx/>
              <a:buNone/>
            </a:pPr>
            <a: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www.domain.com</a:t>
            </a:r>
            <a:endParaRPr lang="en-US" sz="4000" b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Tx/>
              <a:buNone/>
            </a:pPr>
            <a:r>
              <a:rPr lang="en-US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Sub domain          </a:t>
            </a:r>
            <a:r>
              <a:rPr lang="en-US" sz="2400" dirty="0" err="1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Domain</a:t>
            </a:r>
            <a:r>
              <a:rPr lang="en-US" sz="24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th-TH" sz="24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รอง </a:t>
            </a:r>
            <a:r>
              <a:rPr lang="en-US" sz="24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Domain </a:t>
            </a:r>
            <a:r>
              <a:rPr lang="th-TH" sz="24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บนสุด</a:t>
            </a:r>
          </a:p>
          <a:p>
            <a:pPr algn="thaiDist">
              <a:buFontTx/>
              <a:buNone/>
            </a:pPr>
            <a:endParaRPr lang="th-TH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0660" name="Picture 4" descr="e_commerce_robert_rud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31913" cy="995363"/>
          </a:xfrm>
          <a:prstGeom prst="rect">
            <a:avLst/>
          </a:prstGeom>
          <a:noFill/>
        </p:spPr>
      </p:pic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651524" y="3657600"/>
            <a:ext cx="8064500" cy="22367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หลักการตั้งชื่อ 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Brand (Domain)</a:t>
            </a:r>
            <a:b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ชื่อต้องสั้น  จำง่าย  พูดง่าย  สะกดง่าย  เติม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 </a:t>
            </a: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ไม่เติม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 </a:t>
            </a: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อย่าใช้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Hyphen </a:t>
            </a:r>
            <a:r>
              <a:rPr lang="th-TH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ควรใช้ชื่อบริษัท/สินค้าหรือบริการเป็นส่วนหนึ่งของการตั้งชื่อ  ถ้าชื่อไม่มีความหมายแต่หากจำง่ายก็ดี เช่น 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Youtube , google , Yahoo </a:t>
            </a:r>
            <a:endParaRPr lang="th-TH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408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Customer Journey </a:t>
            </a:r>
            <a:br>
              <a:rPr lang="en-US" dirty="0" smtClean="0"/>
            </a:br>
            <a:r>
              <a:rPr lang="en-US" dirty="0" smtClean="0"/>
              <a:t>= 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การเดินทางของลูกค้า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4159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365218" cy="406400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Customer Journey = </a:t>
            </a:r>
            <a:r>
              <a:rPr lang="th-TH" sz="3200" dirty="0"/>
              <a:t>การเดินทางของลูกค้า เมื่อคุณต้องการให้เกิดการซื้อขายในธุรกิจของคุณ ปัจจัยสำคัญคือการสำรวจข้อมูลเกี่ยวกับกลุ่มลูกค้าเป้าหมาย ตั้งแต่การกำหนด </a:t>
            </a:r>
            <a:r>
              <a:rPr lang="en-US" sz="3200" dirty="0"/>
              <a:t>Customer Personas </a:t>
            </a:r>
            <a:r>
              <a:rPr lang="th-TH" sz="3200" dirty="0"/>
              <a:t>เพื่อที่จะสื่อสารไปยังลูกค้าที่มีความมุ่งหวังในสินค้าหรือบริการที่สามารถแก้ปัญหาให้กับพวกเขาได้ รวมไปถึงการให้ประสบการณ์ที่ดีกับลูกค้า ด้วยการวิเคราะห์ </a:t>
            </a:r>
            <a:r>
              <a:rPr lang="en-US" sz="3200" dirty="0"/>
              <a:t>Customer Journey </a:t>
            </a:r>
            <a:r>
              <a:rPr lang="th-TH" sz="3200" dirty="0"/>
              <a:t>หรือ การเดินทางของลูกค้า การเดินทางจะบอกเล่าถึงประสบการณ์ของลูกค้าตั้งแต่การรับรู้ถึงตัวตนของแบรนด์ครั้งแรก สู่กระบวนการซื้อขาย ไปจนกระทั่งเกิดความภักดีต่อแบรนด์ในระยะยาว ทั้งหมดนี้คือเรื่องของปฏิสัมพันธ์ที่ลูกค้ามีต่อแบรนด์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59491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dirty="0"/>
              <a:t>Customer Journey </a:t>
            </a:r>
            <a:r>
              <a:rPr lang="th-TH" sz="3600" dirty="0"/>
              <a:t>เป็นเครื่องมือที่มีประสิทธิภาพ ช่วยให้คุณเข้าใจบริบทของผู้ใช้ ได้เห็นภาพที่ชัดเจนว่าลูกค้าของเรามาจากไหน และมีความต้องการอะไร แบรนด์จะเกิดความเข้าใจมากขึ้นเกี่ยวกับลูกค้าของพวกเขา รายละเอียดนั้น สามารถดูได้ที่ภาพประกอบและคำอธิบายใต้ภาพ  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442773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489</TotalTime>
  <Words>750</Words>
  <Application>Microsoft Office PowerPoint</Application>
  <PresentationFormat>On-screen Show (4:3)</PresentationFormat>
  <Paragraphs>64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Ion Boardroom</vt:lpstr>
      <vt:lpstr>PowerPoint Presentation</vt:lpstr>
      <vt:lpstr>PowerPoint Presentation</vt:lpstr>
      <vt:lpstr>ตราสินค้า (Brand)</vt:lpstr>
      <vt:lpstr>PowerPoint Presentation</vt:lpstr>
      <vt:lpstr>Brand / Domain / Logo </vt:lpstr>
      <vt:lpstr>Domain name is e-Brand </vt:lpstr>
      <vt:lpstr>Customer Journey  =  การเดินทางของลูกค้า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SSRU</dc:creator>
  <cp:lastModifiedBy>TAO</cp:lastModifiedBy>
  <cp:revision>50</cp:revision>
  <dcterms:created xsi:type="dcterms:W3CDTF">2013-08-21T10:49:00Z</dcterms:created>
  <dcterms:modified xsi:type="dcterms:W3CDTF">2021-09-14T07:50:04Z</dcterms:modified>
</cp:coreProperties>
</file>