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79" r:id="rId3"/>
    <p:sldId id="259" r:id="rId4"/>
    <p:sldId id="261" r:id="rId5"/>
    <p:sldId id="260" r:id="rId6"/>
    <p:sldId id="267" r:id="rId7"/>
    <p:sldId id="277" r:id="rId8"/>
    <p:sldId id="268" r:id="rId9"/>
    <p:sldId id="271" r:id="rId10"/>
    <p:sldId id="278" r:id="rId11"/>
    <p:sldId id="280"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6BE7AE-2E8F-4227-A9FA-2EE8449FD751}" type="datetimeFigureOut">
              <a:rPr lang="en-US" smtClean="0"/>
              <a:pPr/>
              <a:t>12/14/2022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DEAD-7080-4ECE-A6F0-17BFF46665C7}" type="slidenum">
              <a:rPr lang="en-US" smtClean="0"/>
              <a:pPr/>
              <a:t>‹#›</a:t>
            </a:fld>
            <a:endParaRPr lang="en-US"/>
          </a:p>
        </p:txBody>
      </p:sp>
    </p:spTree>
    <p:extLst>
      <p:ext uri="{BB962C8B-B14F-4D97-AF65-F5344CB8AC3E}">
        <p14:creationId xmlns:p14="http://schemas.microsoft.com/office/powerpoint/2010/main" val="313345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885BF1D-77DB-4450-9F51-92BE65E38762}" type="datetimeFigureOut">
              <a:rPr lang="en-US" smtClean="0"/>
              <a:pPr/>
              <a:t>12/14/2022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7885BF1D-77DB-4450-9F51-92BE65E38762}" type="datetimeFigureOut">
              <a:rPr lang="en-US" smtClean="0"/>
              <a:pPr/>
              <a:t>12/14/2022</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835D529-8577-43D3-9741-7FA4FE9B7C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BF1D-77DB-4450-9F51-92BE65E38762}" type="datetimeFigureOut">
              <a:rPr lang="en-US" smtClean="0"/>
              <a:pPr/>
              <a:t>12/14/2022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885BF1D-77DB-4450-9F51-92BE65E38762}" type="datetimeFigureOut">
              <a:rPr lang="en-US" smtClean="0"/>
              <a:pPr/>
              <a:t>12/14/2022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85BF1D-77DB-4450-9F51-92BE65E38762}" type="datetimeFigureOut">
              <a:rPr lang="en-US" smtClean="0"/>
              <a:pPr/>
              <a:t>12/14/2022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85BF1D-77DB-4450-9F51-92BE65E38762}" type="datetimeFigureOut">
              <a:rPr lang="en-US" smtClean="0"/>
              <a:pPr/>
              <a:t>12/14/2022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885BF1D-77DB-4450-9F51-92BE65E38762}" type="datetimeFigureOut">
              <a:rPr lang="en-US" smtClean="0"/>
              <a:pPr/>
              <a:t>12/14/2022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5BF1D-77DB-4450-9F51-92BE65E38762}" type="datetimeFigureOut">
              <a:rPr lang="en-US" smtClean="0"/>
              <a:pPr/>
              <a:t>12/14/2022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7885BF1D-77DB-4450-9F51-92BE65E38762}" type="datetimeFigureOut">
              <a:rPr lang="en-US" smtClean="0"/>
              <a:pPr/>
              <a:t>12/14/2022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5D529-8577-43D3-9741-7FA4FE9B7C6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885BF1D-77DB-4450-9F51-92BE65E38762}" type="datetimeFigureOut">
              <a:rPr lang="en-US" smtClean="0"/>
              <a:pPr/>
              <a:t>12/14/2022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835D529-8577-43D3-9741-7FA4FE9B7C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saritiaw@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85801"/>
            <a:ext cx="7848600" cy="1600200"/>
          </a:xfrm>
        </p:spPr>
        <p:txBody>
          <a:bodyPr>
            <a:normAutofit/>
          </a:bodyPr>
          <a:lstStyle/>
          <a:p>
            <a:r>
              <a:rPr lang="en-US" dirty="0">
                <a:solidFill>
                  <a:schemeClr val="accent6"/>
                </a:solidFill>
              </a:rPr>
              <a:t>AIM1202</a:t>
            </a:r>
            <a:br>
              <a:rPr lang="en-US" dirty="0">
                <a:solidFill>
                  <a:schemeClr val="accent6"/>
                </a:solidFill>
              </a:rPr>
            </a:br>
            <a:r>
              <a:rPr lang="en-US" dirty="0">
                <a:solidFill>
                  <a:schemeClr val="accent6"/>
                </a:solidFill>
              </a:rPr>
              <a:t> </a:t>
            </a:r>
            <a:r>
              <a:rPr lang="en-US" dirty="0"/>
              <a:t>Marketing Communication </a:t>
            </a:r>
            <a:endParaRPr lang="en-US" dirty="0">
              <a:solidFill>
                <a:schemeClr val="tx1"/>
              </a:solidFill>
            </a:endParaRPr>
          </a:p>
        </p:txBody>
      </p:sp>
      <p:sp>
        <p:nvSpPr>
          <p:cNvPr id="3" name="Subtitle 2"/>
          <p:cNvSpPr>
            <a:spLocks noGrp="1"/>
          </p:cNvSpPr>
          <p:nvPr>
            <p:ph type="subTitle" idx="1"/>
          </p:nvPr>
        </p:nvSpPr>
        <p:spPr>
          <a:xfrm>
            <a:off x="2514600" y="4876800"/>
            <a:ext cx="6400800" cy="1752600"/>
          </a:xfrm>
        </p:spPr>
        <p:txBody>
          <a:bodyPr/>
          <a:lstStyle/>
          <a:p>
            <a:r>
              <a:rPr lang="en-US" b="1" dirty="0" smtClean="0">
                <a:solidFill>
                  <a:schemeClr val="tx1"/>
                </a:solidFill>
                <a:hlinkClick r:id="rId2"/>
              </a:rPr>
              <a:t>Isari Pairoa</a:t>
            </a:r>
            <a:endParaRPr lang="en-US" b="1" dirty="0">
              <a:solidFill>
                <a:schemeClr val="tx1"/>
              </a:solidFill>
              <a:hlinkClick r:id="rId2"/>
            </a:endParaRPr>
          </a:p>
          <a:p>
            <a:r>
              <a:rPr lang="en-US" b="1" dirty="0" smtClean="0">
                <a:solidFill>
                  <a:schemeClr val="tx1"/>
                </a:solidFill>
                <a:hlinkClick r:id="rId2"/>
              </a:rPr>
              <a:t>isaritiaw@gmail.com</a:t>
            </a:r>
            <a:endParaRPr lang="th-TH" b="1" dirty="0" smtClean="0">
              <a:solidFill>
                <a:schemeClr val="tx1"/>
              </a:solidFill>
            </a:endParaRPr>
          </a:p>
          <a:p>
            <a:r>
              <a:rPr lang="en-US" b="1" dirty="0" smtClean="0">
                <a:solidFill>
                  <a:schemeClr val="tx1"/>
                </a:solidFill>
              </a:rPr>
              <a:t>MB. </a:t>
            </a:r>
            <a:r>
              <a:rPr lang="th-TH" b="1" dirty="0" smtClean="0">
                <a:solidFill>
                  <a:schemeClr val="tx1"/>
                </a:solidFill>
              </a:rPr>
              <a:t>086</a:t>
            </a:r>
            <a:r>
              <a:rPr lang="en-US" b="1" dirty="0" smtClean="0">
                <a:solidFill>
                  <a:schemeClr val="tx1"/>
                </a:solidFill>
              </a:rPr>
              <a:t>-</a:t>
            </a:r>
            <a:r>
              <a:rPr lang="th-TH" b="1" dirty="0" smtClean="0">
                <a:solidFill>
                  <a:schemeClr val="tx1"/>
                </a:solidFill>
              </a:rPr>
              <a:t>358-3508</a:t>
            </a:r>
            <a:endParaRPr lang="en-US" b="1" dirty="0" smtClean="0">
              <a:solidFill>
                <a:schemeClr val="tx1"/>
              </a:solidFill>
            </a:endParaRPr>
          </a:p>
          <a:p>
            <a:endParaRPr lang="en-US" dirty="0"/>
          </a:p>
        </p:txBody>
      </p:sp>
      <p:sp>
        <p:nvSpPr>
          <p:cNvPr id="15364" name="AutoShape 4" descr="data:image/jpeg;base64,/9j/4AAQSkZJRgABAQAAAQABAAD/2wCEAAkGBhQQEBAQEBIPEBAQDw8VFRQVDw8QFBQQGBAVFRUUFRUXHCYeFxkjGRQUHy8gJCcpLCwsFR8xNTAqNSYrLCkBCQoKDgwOGg8PGiolHyQtKTAvLCwsLSwvKjU0LCksLy0qKi4sMCwpLCwwLCwsKSwpNCwsLCwqKSwpLCwpLCkpLP/AABEIAMMBAwMBIgACEQEDEQH/xAAbAAABBQEBAAAAAAAAAAAAAAAAAQIEBQYDB//EAD8QAAIBAgQCCAMFBwMEAwAAAAECAAMRBAUSIQYxEyJBUWFxgZEyocEHI0JSsRRicoKS0eGisvAzY8LSFmSj/8QAGwEBAAIDAQEAAAAAAAAAAAAAAAEFAgMEBgf/xAAzEQACAgIBAwEFBgUFAAAAAAAAAQIDBBESBSExQRMiYYHBMnGRodHwFSMkUbEUM0Lh8f/aAAwDAQACEQMRAD8A9xhCEgBCEIAQhCAEIQgBCEIAQhCAEIQgBCEIAQhOdarpEA6Qkb9s8PnF/bB3GTojaJEJwGLHjHDEr3xobR1hOYrr3iOFQd495BI6ES8WAEIQgBCEIAQhCAEIQgBCEIAQhCAEIQgBCEIAQhCAEIQgBCEIAQhCAEi408vWSpDxx3HlJXkh+CNeES8S8zNYt4l4l4l5JA68NUZeF5AJGFqHWB3yylXgReoPAGV/EfFJwtVEVA4td+d7HlaZQrlZLjEwtvhRXzn4NJCVOR8Qri9ZRGVU07m25IvYDnLaYTg4PjLyba7Y2x5we0EIytVCqWPJQSZisx4qcsQpKjuE2048rn7pzZebXipOfqbiEzfD+fNUYI5vfke280kwtqlVLjI2Y2TDIhzgEIQmo6QhCEAIQhACEIQAhCEAIQkCvnVJDYtv4bzKMXLwjCdkK1ub0T4Tlh8UtQXQgidZDWuzMk1JbQQhCQSEIQgBIGNPW9BJ8wXGlKtWqsgqClTpFaqlNYqMyAKabkECxNQ2t3TTdfChcpmyur2j1vQ3H/aFhqYbQXqsFqbBWQakNipLWt52tM3mP2g16jAUbUFFWjYgKzlWQlkfVceo7paYHhqhSqA6TUK1641VDqvS6LUQV+E9Yje19pWYjhBCFakzU3CYVrEl0atUZlJN7lQNtlsN+UrP4pGb13SLeqvErf2W/i+/5FhlP2mKwH7VT6MlWYsl2UIDYXX4r3HZNZgc3pVxelUR9gSAesoIuNSndfWeQZnkdagGvTZlCMiug6QNoq9drLdlUcrsBzk/D8M4guSR0IGJo6rvZjTZgisum4bmdiROqOckttpozyOn40lyrlx8/Ffh5PQMz4xw1AdaqrsadR1VOvrCgkgMOqDt2kSgbirEYxlp4amaFDEUXCV3VrpVUOTZlJU/Dy585wyvhGlQalqvVqJiaqBiLIydEzEGnci97j0khMX0fQqoAUHEuAAAADUIFgOW1Qzjt6lKfar9+TjmsbH+ynJ/3f0X4eTZcGU3FACs/S1F1Kz/AJiHO/lJmfZEuJS9rVFHVPL+U+EbwvTth1Pad/ff6y4l5XKUNPffsVVsY2qSkuz2eW4PMHwdYkDQL2Zbcj2giehZdnVOsgYMFNtwSBY+vOQ+IOGlxI1LZaoHPsYdzf3mTfJq9LqlHUcr/Evut5aSdWTFNvUighHIwJtRXKD/AH8jeY9Omo1EQglkIFiDv2Ty7GIVdtZC2JuG2K+Bk6niHQ7MysO4kbxlfH1WcO7pUK8hVw+Hqj3K6v8AVN9FU6G+PdfgceXk1ZaXtE4tfP8AQv8Ag3AFiKu+gcja1z4d82cx2W8bWstdEHIaqYI/0m9vea6jWDqGU3DC4M4MxWOfKa0XPTJY6r4Uy3rz6P8AAfCEJxFqEIQgBEJimY3Ps7YsQCQoOwm+iiV0tI48zMhiw5SNgtQHkQfWOnm2GzxlYEMR6zcZLmgxFPUPiRtLfxaQf0Im3IxZU9zRhdRhldktMsYRLwvOQsyHnFYpRdhztPK8dmx1HftnrONZNJV+TAi252nlGf8ABtfpWagFrozbBatOkR/EKhHyJllg2RgnsoerY07mnH8C+4PzhjWpoLkOSD4CxN/eegzJ8F8InCqHrFWq22CnUFvz63aZq5zZU4zsbid/T6Z00qMxZFx2YLRF2PkO2SZ57xlmhWs6luXIdw0rt87+sxx6lbPizLOyHj1c4ruaelxShNiCB53lzSrBgGUggzxujmR1T0Xg/EM6VL/CClvPTv8ASdWXixrjyiVvTeoWXzcLDQzG5sdVar50F/qxJB+SzZTO4nAqzM1rEte4JG97g7SgzMSWTFJPWj0cLVW+5QV3IVz/ANvMD69KFX5Tvp+809n7TTX0TD6/1EmVMqFiAxAsRvY9Um59zIxZFa5clg7NsABcpp7e4Sq/g2VLtBJ+fD/XRNnUKKu9j0Qn61Ikczg6xHnXa4+ayRVN3cf/AGqKjySktUfMGH7LZRouy6cKnZcLTqFmJHiD2d05VatiGIItVrOdjy0lE9wR7Tjtw76m1KDXy+ZvhkV2R5QkmiNUzAJoJ7Di6n/6EA/0uZU08QpKJbdcPTH8zE3/ANgkTH4k6dJvcYZV/ma4PrcCLlPXxAH/AHEHoFB/8p1U469f33/7OC2+TlpfvwevZPT00UHh/iTZxwq2RR+6J1npn5Ml4FiQhIJPNOI3FOtXPL7xvmSZRPiSdzffkLWHnaXPFjXr1PGsfkT/AGlGzXJ9J6aj7CPn+X/uyXxZzoZhrrVaR501otf+MP8A+nznqXBmI1YYD8rEek8xwuD/AOtVHM1ACf3VAA+d56BwFU+7YeJ+k5cv3qH8GWHTv5eZHX/KP0X1RrIRLxZRHsBIQhJAGefcR4Mo7A7cyPEd83OMxgpi55nkJms3xaVlIqL0gANgAAw/hOxB9Z24kpwfJLsVHU4VXR4Semjz7G4opcjsBN7iehfZvh6gwnS1QVNdtSqRYhANINvGxPlaY/LM2weHrFqmBxLMDsz1Fq28kZrT0vKs8pYhQaZIuPhZSjexm/MsnNa4vRy9Lopqlvmm/wCyLGR8djBSXUeZ2A7zYn6TveYnN89LY2thmNlpqgpjb4igZj5m4HpK+qKlNJlzkWOFUpR8jMdnzFidRkHFUqOMGjEIr/law1qfA/TlIONveQXzDow7X+Fe/e/ZPROmCh2PDRybpW9yRg8yGDZlSpVupt/1G0+HV5T0ThfO/wBqo6z8atpbx2BB+fyng2Y570mKqjYWIAsQQRaeg/ZRnH3tWix+NAy+ak3+TH2lfkRjZXyXlF7hSspvUZN6f7X6Hpz1AoJOwExHGvDqY0irRqaKygAhtSpUA5X22bx8u4Tjx7xccPiKeGXVc0VqDeytqd1377aOXj7VuTYupjA5clKS9Vjvct+Vd+drb9l5oopaXtEzszMqPJ1SjtFblHA2LqVQrUxTRWBNRq1MrYHsCMSfaerZVlq4emKa7nmT3tMBRyLC02LIKysfxDEVFPyMukzWpQQMjvVpr8Qc6mA8+0eM23122JbZzYuTj1NuK/Pf0X5GxvOFTCK3ZY+ETD4oVER15OoI9RFNa0rNaL/aa2YzNc4KhwbBRUqKCOZCvZb+/wApn2xhJ9ZNz7L2q0UXS4dqyEEC+kkNcsPy72PnfsmbbXh30V1dWJsLqdz+6eTekucGyKjp+TyvV6LJz5Lwa7KsQezumgKgykybKKlSi7FWolqb6NQsxOk6Tbs3mcyPMClXDNc6OmVXW5sUYgbjkbXJ9Jy5lkZT90selUTrq9/1NvWwCN8SKfNQZHoZFRR1dUCsD2bb99p1zasy4jRTIVAqXFr9YliT7afaSOGan7RRWu9h95UAA5EK2kE38jOJqL7tFpxezSLsAO4RbznrhqmJuOl4ExmqRszr6aNVu6m3vawhLb0RKWk2eZZ3X11CdzdnblfmT/eVlP6yficQFNyL7ge5A+sZiqFjcT00GlqJ8/ug5bsLLKMAXweJt8QRnHpUufkDL/gRSAdQKk6ufdtG8H4NXpPTYXV6diPAmS+FsLVR3WqpUU2Kg2sCLW27++V91nu2Q+ZeY9P8yi1L01/6aeES8SVB6UW8ZVrKg1OyqO9iFHuY68xf2huQ+Fvun323Zr6m/na/zgktuKqmmkK6jWFDfCeY0kix8xb1mUwfEVCqNnCk9jbfPlK2kwsQjPTDcwjFQT3leR9RM/U4IcG+GrfyOLj3E7Kb+C0yry8N2S5RNXmONUHqsjNa9gVJA75VjOXVwymxBuD49kx+brXwtRenQ06yC4PMOnbY9olhTxwqItReTD2aW1dsZrR5u/GnVLl3/Q96y7GitRpVV5VKaN7i9pjuJuFxXxjV1r9H1KYIVA56Rbi5OoW6unbwkfg/iO2XV03L4QM1hct0BbUSo53W7j0E6UKq6futOk73XtuL3J5km9995V14/vtN+D0F+c1XFpb2u/6FbnWBq00LipSa176m6H2Jv7XmNxFcuR0i9TUC2ncHwLDa03WZZYlcfeKGI5HtEpqOQU6T6gzKR+Xqn3EsPZzlHjy/Ipf9RTCfLh+ZgeI6WvGLUSwNRdrWALAbD12EsuF8zNOslZWKGnZgbXv4Ed3OaLinK6eIQuiqMTRGtGGxfTuUe3O4Fr8wZg6WJUMWQnS41eR7R7k+845xlUnFltVZXktTj6G54qqvmVSjW6SilSijKPu2XUCSRfrG3M+80mWIaWDoISLhCTblqJNz7zy9MxI3uAJtOFc+FWk1N2BNM7WYE6T4c7X7fGTiySlpmvqVblXuPks2rG8scC2oMv5lI9xK12X8wtI+Y8SUsLTJuGqOCEW9ifHwEtbpR4HmcWuftdG14TzDXhVAN+jd19AxI/WcOJOJlw5WmxAZwWtvfQDbYefb4TDfZ5xSKJqUqmoqw1DSLkNf/MjfaXXqV6+HrUKdYrTpgE6L2Oskiwvta0pHFRu2/B7KMpWYuo9n4NIvEob4bGV2IxmJL6qWKKC/w6EUepA3mNw+aLyJ0ntBllhcyI2DXHZc3t4yyUapeiKGU8iHiTN7lWcVyLVWB/eBsbysp8Khma1ZijNq06QGXe+x/wASny/NvvBTJ61gfSazL6nWXx2mu7FrcW4m3G6jkQsjGx9vidMRXOqtUO+kOf6aYH0lvwkujBYcd6av6mLfWVWIyio1OqgK3qBwGN9tR7R5Ey2y7DNTpol/gRV9haU56lFwHjw8hqDOoMgkkB5VcUYjThmH5mVfnf6Sbrmc4zxdkppftZvlYfqZvojysSOTMs4USfwMnRpdJXpp+9f25fMiWnEVAJXqKOQbb1AP1nHhGnrxWrsW3/t9BJPFFS+Iqea/7Flty/qOPwPNOGsLl/eX0ZfcGnq/yfWacGZXg82X+T6zSh5WZa/msv8Apj/pona8IzVCcpZDyZneOsB0uDdh8VAioP4QCH/0kn0l+WjHsQQdwQQR3jtkDZ4zTrydgsbpYHxEiZzl5w2Iq0d7I3VPfTO6n2NvMGRkqyDIuvtMpCvg6dUWLU7H07R7Xnm3DtY6zQ7Kh6vg3YfaemO3T4R6Z3IBnleX1eixKX2NOqFPkTYH2M6qZuK7HBk0qbXLwz0nKsnqYaqtZGFQEMrp8Oukws6/UeIEzVeviMG5Oiqqkk6gCQLm55X2uTNXhsdsJPp4wHZgDMFfPe2Zyw6nHilpGay7jzULNpb5H5bfKNbiYVazU2ATloYHZvAzQvwjhcW3WQIx/EvVb3EwXHHDb5dVVdRqJzR+Rt2q3jynbVllVkdMXr3X+C9XF6W9bGYDEZYaVatd+qtR9Kk/hJuPkR7TT4bHdLTWp2kWb+LvlbnlEalxJJ2Uoy/h1aSAxHiD8hNmX78FNehp6Y/Y2OuXqbL7OsjRE/aqyaqji9Mso0005Ai/N23N+wW7bzXY3on3dFcjl1QWHkeYmP4f4sBp0aVa2oUksw2GjdVuO8abGaSnVVxdSCPA3mVdUHFGq/JuhN7Rkc1qqKvVoYlV7fvgf9JH1kV+GDiKdToqoeoai1EWoppEELbTquynbUL3HObarRB5gGcqJVDsADN7x1NeWckeoSqf2UvkecYajVwtY06yPSfTcBhzF+ankw35i80eEz5h2+80WZ4AYqk1JrXIJQ23SpbYg9ncfAzzajij27HtHcZXX1uuXf1LzCyI3w93to2xxdGsLVqdN/NQZy/+KYaob0nqUSe5tQ9mmew+LtLXCY8giaU2vB1ySl2ktnLiPhuvgjRr3FSlYL0i3+IEldS9lwSJq8pxepFcdwMkV8QKuCZXGpQVJHetxf5XlBwyxQPRbnRqMndsDsfa07sWxy3GRT9SojBRnA9KpPqUEdoBnQGVeU4waLMQLHa/jLSV1sOEmi7x7lbWpfAXXA140iNKzA3nPEZgFBJ5CY3ibMFrG4bZQNiLWM2FXDhgQRcGU+I4ZpMb6PmbTpx7IVvk/JX5tFl8eEWteuyk4Sxq02Yki5B7e+30Ej5pjS9Vj+Yk+55S0xWStT3pUwee1gfkech4bAk/HSqggi3UYA+p/vO6icXJ2tlTm1zjCOPBP79dmafhw6U/lWXqVpQZXRcfEunuF7+8uKaGV18lKbkXeHB10xg/QmCpCcgsJoO07loxnjGecXqSCTGfaLhRroVRzKOhPgpDD/c0xo35G89D4pN1osfw1hfyZWH62mTbBUhjnSoo6OphyRYlbOrruLcjYmQzJDMlxWltJ5NtMFx/kjU8R0tK4JO9u7sM3NagtKoulyyFgN7agb7XtsRGcbUQKaVCOYHqeyEQyBkuYGpRpsdmKi47mtv85a08TMjkWMbU6sAO1QPn9JfrUkEo0OW46zDeQ/tUp9Lh0qfl/wCf3kKhiLES0z1enwTDmQD+kyi9MxmuUdHmmSV9N6Z5ODb+MXtPRsLwbQq0NNQsWdRqOoi58uzeeUJXsTuAyncdzCet5TmF6akHmoPynRbY9JJ9jix6Y83KS79imzL7OqyBThnVxTUqA2zEatQBI2237O2VDYzE4U2rU6qW/FYkf1CekUMwkwYhHFnAIPeJhC+UTZdh12GCwPFxYDrA+gnfA58WrNSqaQbjSRtcFQwv6H5GaevwBhcSbqvROfxIdO/iORmG4yyCrl+JpBjqVlVVqD8Vj1SR2EbDyvO+rL395TZHS9J+q/wbSlzDc7WtudvSeaZ9huixeITs6Z2H8LnWvyYTfZNjulpK3eN/PkZnuP8AAgGlieQa1J/4gCUPquofyibcyPKCkjl6VP2dzrfr9DOUq0nYbEcpV0z3ESXSlWeja7m6wFfVhqq/uH9JGSsgxAqIyt0yWYBlPWXkbDvBt/LG8OVLqy96zJZTkzpiajKWulR7aiSApNxz7LGZ1Wezls1ZOP7evij0vLvvKqKfhLC/pvNkJg+GccGxCKdJChyWsQAQtxvN0pmzJuVrTj4NHT8WWNGSnrbZ0AhpgI8TlLIZoiGlO1ooEgaI/QQGHknTF0wTo4pStOyrFCxwEE6HCEBCCSK5kaq0k1JErCYmRS59T6WmUBsdSsD4qwP/ADzmTzbL3qVadQHRoBBtuTcWt5Tb4ijeVtbCSAYrF4VgLm5tY+xvJfF414JG7tJ+cusTluoEHtBErcwy13w3QbXtbVva3faSDFZbQ++S3aSPlL2u4RtL3Q9moFQfInYwGTdCA3MqVN/USbxjvh6L/lemfTUIYREA7pc5XV1IyHtExjZhpN028Ow+k0nCuYCs1uTLa4+ogHnHEuRacU1luGO/ge+bXhfEEUEQndAF9ht8pw47UUqvLrG9pVcL409I6E3uAR+h+klkLybyniZLpYuUqVJ3StMTI1OWY+zDeR/tJTpaFJ7XNOrSI/qAPyJlZg8TYiWfEP3uEcdyzKL00zCa3FozeUfdV6tH8JPSJ5E9YehlzmOCFejUon8a9U91RSGQ+4EzoxS2pVdaF6dtViOsh2bbn3N6TRdNcC0vavfhwZ4zK3TarY/eeecSZNXpaKzhVBYrdSD1iLgOBvewPsZV4XMWU9cXHeOc9A4wwmvDU7cxWB8+o4mJqZfa8qr4KubjE9NiXSvpU5+WbfhRQ41DkRMxmOdF8Y2Hp7IrEOe1m228t5p+Cxal/J9JnsPw6WrmuuzM7HwNzeaWdcV2NhSrtTGHFNQxKsLE2ABtcn+02mExOoC/OZXLsISUZvwqQB5kG/ymjw4jfbRi4+9stEadFkak07qZBkdRHARojxBIoEW0QRwgkLRbQigQAhHQgENxOLpJRE5ssxMiC9KR6lCWLJOLU4BVVcPIdXCy7anI1WjAM7jMEGVlPJgRKfOMuarR6Enb81t7eU11XDyHVwkAwD8O6eUl8M0OixFvzL+h/wAzT1sFID5aVqJUXfSTcdtjbl7QCg+0Kleuh71P0lHkmDtXQ99x7j/E1XFGXtiKlMqDZQbk7dnISFRwHRMh7nX9bSSPUsGUA2uL90XTJPF1Bf2bpAqhxbrAANbz5zMrmjIeqdQ7jv7GYmRoaT2M0OHfXRZT3TIYDOEqnSeq3ce3yM1uU0za3hAPHa+TuMTWpF6llqMQutwNBN12v3G3pPRspxLrSXplChVA1FrXsOZHfInED0sNUatUALcgLC5PdIvD+ZHGVA9QDQG6qW2A8u+b4Wyh3izltxq7u01ss8xxZqp1F1qKtMC3PSVa5Hfvb3kOtkpcEDa4lni8WyV3p0kuTo3vpVRbw3v4fOW2Cw5sL7mTN8km33MKo+zbilqPoVeQ4F6VMoVudNgQRY7ePKWWX5ToVQbEgC/naWlKhJdOjNR0bOGHw9pOppHJTnZKcEjqYkhBOaJOqiAPWdBGKI8QSOEcIgiwBRFEBFgCwhCQDiRGETqRGkSDI4FZzZZIIjCsAisk5PTkwrGMkAgPRnB8PLI04xqcAqHwsjvhZdNSnF6EAoauElbmOWllOn4gVI7OTA/Saiph5Fq4aAZbPwXwppgHWRa1jzmXTJ3A609Fq4SQ6uB8IBhHy4ieh8HuWopq3Onn2ynxOBt2Sz4Qf7sDz/WGDI8Y4I1sVU7QtgB3dphwpgmoNZgbXNiBeX1bD68RW/jH+0S2weX27JJBwwuCLVKlQi2phbvsBz/WXFChOlDDyZToyTBoZTpySiRVpzsqQNCKk6qsVVjwIJ0AWPAgBHgQSKBHAQAiiAKBFEAI4QAgIRRIAsIRYByIiER5ES0gyOZEaROtohEA5FY0rOxEbpgHApGlJIKxpWARmpzm1KSysaUgEFqU4vh5ZGnGGlAKp8LOD4K8ujRidBIJKFsrB7ImFyMUySh0gk3Fri5527pf9BE6KAUtDJFQsRclmuSe0/TlJiYS0nilHCnMjFkVaE6rSncU48JJIOSpOgSPCRwWAMCx4WOCxwEAaBHARQI4CAIBHWgBHSAIIsIogAIsIsAIQhBI2JCEgkIhiQgAYkIQBLRLQhAGmJaEIAERtoQgBpiWhCQSFo0rCEkgNMUCEIIFtHgRISSB1osISQLHAQhAFtCEJAHQhCAKIsIQBYQhACLCEA//2Q=="/>
          <p:cNvSpPr>
            <a:spLocks noChangeAspect="1" noChangeArrowheads="1"/>
          </p:cNvSpPr>
          <p:nvPr/>
        </p:nvSpPr>
        <p:spPr bwMode="auto">
          <a:xfrm>
            <a:off x="0" y="-904875"/>
            <a:ext cx="2466975" cy="18573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a:off x="0" y="228600"/>
            <a:ext cx="2743200" cy="369332"/>
          </a:xfrm>
          <a:prstGeom prst="rect">
            <a:avLst/>
          </a:prstGeom>
          <a:solidFill>
            <a:schemeClr val="tx1"/>
          </a:solidFill>
        </p:spPr>
        <p:txBody>
          <a:bodyPr wrap="square" rtlCol="0">
            <a:spAutoFit/>
          </a:bodyPr>
          <a:lstStyle/>
          <a:p>
            <a:r>
              <a:rPr lang="en-US" b="1" dirty="0" smtClean="0">
                <a:solidFill>
                  <a:schemeClr val="bg1"/>
                </a:solidFill>
              </a:rPr>
              <a:t>Week   1</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work</a:t>
            </a:r>
            <a:endParaRPr lang="th-TH" dirty="0"/>
          </a:p>
        </p:txBody>
      </p:sp>
      <p:sp>
        <p:nvSpPr>
          <p:cNvPr id="3" name="Content Placeholder 2"/>
          <p:cNvSpPr>
            <a:spLocks noGrp="1"/>
          </p:cNvSpPr>
          <p:nvPr>
            <p:ph idx="1"/>
          </p:nvPr>
        </p:nvSpPr>
        <p:spPr/>
        <p:txBody>
          <a:bodyPr/>
          <a:lstStyle/>
          <a:p>
            <a:r>
              <a:rPr lang="th-TH" dirty="0" smtClean="0"/>
              <a:t>1. </a:t>
            </a:r>
            <a:r>
              <a:rPr lang="en-US" dirty="0"/>
              <a:t>what is marketing Explain with examples </a:t>
            </a:r>
            <a:endParaRPr lang="th-TH" dirty="0" smtClean="0"/>
          </a:p>
          <a:p>
            <a:r>
              <a:rPr lang="th-TH" dirty="0" smtClean="0"/>
              <a:t>2</a:t>
            </a:r>
            <a:r>
              <a:rPr lang="th-TH" dirty="0" smtClean="0"/>
              <a:t>. </a:t>
            </a:r>
            <a:r>
              <a:rPr lang="en-US" dirty="0"/>
              <a:t>what is </a:t>
            </a:r>
            <a:r>
              <a:rPr lang="en-US" dirty="0" smtClean="0"/>
              <a:t>communication Explain </a:t>
            </a:r>
            <a:r>
              <a:rPr lang="en-US" dirty="0"/>
              <a:t>with examples</a:t>
            </a:r>
            <a:endParaRPr lang="th-TH" dirty="0"/>
          </a:p>
        </p:txBody>
      </p:sp>
    </p:spTree>
    <p:extLst>
      <p:ext uri="{BB962C8B-B14F-4D97-AF65-F5344CB8AC3E}">
        <p14:creationId xmlns:p14="http://schemas.microsoft.com/office/powerpoint/2010/main" val="3972944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8224"/>
            <a:ext cx="7620000" cy="609976"/>
          </a:xfrm>
          <a:solidFill>
            <a:srgbClr val="FFFF00"/>
          </a:solidFill>
        </p:spPr>
        <p:txBody>
          <a:bodyPr>
            <a:normAutofit/>
          </a:bodyPr>
          <a:lstStyle/>
          <a:p>
            <a:r>
              <a:rPr lang="en-US" dirty="0"/>
              <a:t>solo work</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endParaRPr lang="en-US" sz="2400" b="1" dirty="0" smtClean="0"/>
          </a:p>
          <a:p>
            <a:endParaRPr lang="en-US" dirty="0"/>
          </a:p>
        </p:txBody>
      </p:sp>
      <p:pic>
        <p:nvPicPr>
          <p:cNvPr id="4" name="Picture 2" descr="http://www.coolbkk.com/pic/original/2009-01-23-673-159880177900000.JPEG"/>
          <p:cNvPicPr>
            <a:picLocks noChangeAspect="1" noChangeArrowheads="1"/>
          </p:cNvPicPr>
          <p:nvPr/>
        </p:nvPicPr>
        <p:blipFill>
          <a:blip r:embed="rId2"/>
          <a:srcRect/>
          <a:stretch>
            <a:fillRect/>
          </a:stretch>
        </p:blipFill>
        <p:spPr bwMode="auto">
          <a:xfrm>
            <a:off x="7772400" y="5486400"/>
            <a:ext cx="1146175" cy="1143000"/>
          </a:xfrm>
          <a:prstGeom prst="rect">
            <a:avLst/>
          </a:prstGeom>
          <a:noFill/>
          <a:ln w="9525">
            <a:noFill/>
            <a:miter lim="800000"/>
            <a:headEnd/>
            <a:tailEnd/>
          </a:ln>
        </p:spPr>
      </p:pic>
      <p:sp>
        <p:nvSpPr>
          <p:cNvPr id="5" name="TextBox 4"/>
          <p:cNvSpPr txBox="1"/>
          <p:nvPr/>
        </p:nvSpPr>
        <p:spPr>
          <a:xfrm>
            <a:off x="1109014" y="2132856"/>
            <a:ext cx="4680520" cy="1815882"/>
          </a:xfrm>
          <a:prstGeom prst="rect">
            <a:avLst/>
          </a:prstGeom>
          <a:noFill/>
        </p:spPr>
        <p:txBody>
          <a:bodyPr wrap="square" rtlCol="0">
            <a:spAutoFit/>
          </a:bodyPr>
          <a:lstStyle/>
          <a:p>
            <a:pPr marL="514350" indent="-514350">
              <a:buAutoNum type="arabicPeriod"/>
            </a:pPr>
            <a:r>
              <a:rPr lang="en-US" sz="2800" dirty="0"/>
              <a:t>notebook, whole semester </a:t>
            </a:r>
            <a:endParaRPr lang="en-US" sz="2800" dirty="0" smtClean="0"/>
          </a:p>
          <a:p>
            <a:pPr marL="514350" indent="-514350">
              <a:buAutoNum type="arabicPeriod"/>
            </a:pPr>
            <a:r>
              <a:rPr lang="en-US" sz="2800" dirty="0" smtClean="0"/>
              <a:t>Individual </a:t>
            </a:r>
            <a:r>
              <a:rPr lang="en-US" sz="2800" dirty="0"/>
              <a:t>work files for the whole semester</a:t>
            </a:r>
            <a:endParaRPr lang="th-TH"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532" y="3809999"/>
            <a:ext cx="2895867" cy="2895867"/>
          </a:xfrm>
          <a:prstGeom prst="rect">
            <a:avLst/>
          </a:prstGeom>
        </p:spPr>
      </p:pic>
    </p:spTree>
    <p:extLst>
      <p:ext uri="{BB962C8B-B14F-4D97-AF65-F5344CB8AC3E}">
        <p14:creationId xmlns:p14="http://schemas.microsoft.com/office/powerpoint/2010/main" val="1986212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Agreement</a:t>
            </a:r>
            <a:endParaRPr lang="en-US" dirty="0"/>
          </a:p>
        </p:txBody>
      </p:sp>
      <p:sp>
        <p:nvSpPr>
          <p:cNvPr id="3" name="Content Placeholder 2"/>
          <p:cNvSpPr>
            <a:spLocks noGrp="1"/>
          </p:cNvSpPr>
          <p:nvPr>
            <p:ph idx="1"/>
          </p:nvPr>
        </p:nvSpPr>
        <p:spPr/>
        <p:txBody>
          <a:bodyPr/>
          <a:lstStyle/>
          <a:p>
            <a:r>
              <a:rPr lang="en-US" dirty="0"/>
              <a:t>Single work, collect all work </a:t>
            </a:r>
            <a:endParaRPr lang="en-US" dirty="0" smtClean="0"/>
          </a:p>
          <a:p>
            <a:r>
              <a:rPr lang="en-US" dirty="0" smtClean="0"/>
              <a:t>Group </a:t>
            </a:r>
            <a:r>
              <a:rPr lang="en-US" dirty="0"/>
              <a:t>work collects all the work. </a:t>
            </a:r>
            <a:endParaRPr lang="en-US" dirty="0" smtClean="0"/>
          </a:p>
          <a:p>
            <a:r>
              <a:rPr lang="en-US" dirty="0" smtClean="0"/>
              <a:t>Do </a:t>
            </a:r>
            <a:r>
              <a:rPr lang="en-US" dirty="0"/>
              <a:t>not send 40 lost points.</a:t>
            </a:r>
            <a:endParaRPr lang="en-US" dirty="0">
              <a:solidFill>
                <a:srgbClr val="FF0000"/>
              </a:solidFill>
            </a:endParaRPr>
          </a:p>
        </p:txBody>
      </p:sp>
      <p:pic>
        <p:nvPicPr>
          <p:cNvPr id="4" name="Picture 2" descr="http://images.wikia.com/false-awakening/th/images/e/eb/Nuvola_apps_important.svg.png"/>
          <p:cNvPicPr>
            <a:picLocks noChangeAspect="1" noChangeArrowheads="1"/>
          </p:cNvPicPr>
          <p:nvPr/>
        </p:nvPicPr>
        <p:blipFill>
          <a:blip r:embed="rId2" cstate="print"/>
          <a:srcRect/>
          <a:stretch>
            <a:fillRect/>
          </a:stretch>
        </p:blipFill>
        <p:spPr bwMode="auto">
          <a:xfrm>
            <a:off x="7086600" y="304800"/>
            <a:ext cx="1371600" cy="1143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Join this group online</a:t>
            </a:r>
            <a:endParaRPr lang="th-TH"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550" y="1952625"/>
            <a:ext cx="6591300" cy="409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824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Agreement</a:t>
            </a:r>
            <a:endParaRPr lang="en-US" dirty="0"/>
          </a:p>
        </p:txBody>
      </p:sp>
      <p:pic>
        <p:nvPicPr>
          <p:cNvPr id="1026" name="Picture 2" descr="http://images.wikia.com/false-awakening/th/images/e/eb/Nuvola_apps_important.svg.png"/>
          <p:cNvPicPr>
            <a:picLocks noChangeAspect="1" noChangeArrowheads="1"/>
          </p:cNvPicPr>
          <p:nvPr/>
        </p:nvPicPr>
        <p:blipFill>
          <a:blip r:embed="rId2" cstate="print"/>
          <a:srcRect/>
          <a:stretch>
            <a:fillRect/>
          </a:stretch>
        </p:blipFill>
        <p:spPr bwMode="auto">
          <a:xfrm>
            <a:off x="1676400" y="1524000"/>
            <a:ext cx="5715000" cy="47625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Agreement</a:t>
            </a:r>
            <a:endParaRPr lang="th-TH" dirty="0"/>
          </a:p>
        </p:txBody>
      </p:sp>
      <p:sp>
        <p:nvSpPr>
          <p:cNvPr id="3" name="Content Placeholder 2"/>
          <p:cNvSpPr>
            <a:spLocks noGrp="1"/>
          </p:cNvSpPr>
          <p:nvPr>
            <p:ph idx="1"/>
          </p:nvPr>
        </p:nvSpPr>
        <p:spPr/>
        <p:txBody>
          <a:bodyPr>
            <a:normAutofit fontScale="77500" lnSpcReduction="20000"/>
          </a:bodyPr>
          <a:lstStyle/>
          <a:p>
            <a:r>
              <a:rPr lang="en-US" dirty="0"/>
              <a:t>Check your name. Do not sign your name instead. Do not come to class more than 15 minutes late. After 15 minutes but within 30 minutes of class start teacher asks for a reason but considered to be lacking Half of the half times (Late in this case, 4 times is considered 1 absence) by requesting to enter the classroom and sign your name. with a sign indicating that you are </a:t>
            </a:r>
            <a:r>
              <a:rPr lang="en-US" dirty="0" smtClean="0"/>
              <a:t>late</a:t>
            </a:r>
          </a:p>
          <a:p>
            <a:r>
              <a:rPr lang="en-US" dirty="0"/>
              <a:t>More than 30 Teachers are allowed to attend, but it is considered half absent (2 times late in this case is 1 absence) by requesting to enter the class and signing your name. with a sign indicating that you are </a:t>
            </a:r>
            <a:r>
              <a:rPr lang="en-US" dirty="0" smtClean="0"/>
              <a:t>late</a:t>
            </a:r>
            <a:endParaRPr lang="th-TH" dirty="0" smtClean="0"/>
          </a:p>
          <a:p>
            <a:r>
              <a:rPr lang="en-US" dirty="0"/>
              <a:t>leave Sick leave. Call the teacher before class. And if in the case of a break from studying for 2 weeks in a row Submit a medical certificate Take a business leave, make a document to notify the teacher 1 week in advance. Missing more than 3 times. Missing the 4th time. The teacher invites the parents to meet to find out the study guidelines of that student.</a:t>
            </a:r>
            <a:endParaRPr lang="th-TH" dirty="0" smtClean="0">
              <a:latin typeface="Baskerville Old Face" pitchFamily="18" charset="0"/>
            </a:endParaRPr>
          </a:p>
          <a:p>
            <a:pPr>
              <a:buNone/>
            </a:pPr>
            <a:endParaRPr lang="th-TH" dirty="0" smtClean="0">
              <a:latin typeface="Baskerville Old Face" pitchFamily="18" charset="0"/>
            </a:endParaRPr>
          </a:p>
          <a:p>
            <a:endParaRPr lang="th-TH" dirty="0">
              <a:latin typeface="Baskerville Old Face" pitchFamily="18" charset="0"/>
            </a:endParaRPr>
          </a:p>
        </p:txBody>
      </p:sp>
      <p:pic>
        <p:nvPicPr>
          <p:cNvPr id="4" name="Picture 2" descr="http://images.wikia.com/false-awakening/th/images/e/eb/Nuvola_apps_important.svg.png"/>
          <p:cNvPicPr>
            <a:picLocks noChangeAspect="1" noChangeArrowheads="1"/>
          </p:cNvPicPr>
          <p:nvPr/>
        </p:nvPicPr>
        <p:blipFill>
          <a:blip r:embed="rId2" cstate="print"/>
          <a:srcRect/>
          <a:stretch>
            <a:fillRect/>
          </a:stretch>
        </p:blipFill>
        <p:spPr bwMode="auto">
          <a:xfrm>
            <a:off x="7086600" y="304800"/>
            <a:ext cx="1371600" cy="1143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Agreement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inside the classroom </a:t>
            </a:r>
            <a:endParaRPr lang="en-US" dirty="0" smtClean="0"/>
          </a:p>
          <a:p>
            <a:r>
              <a:rPr lang="en-US" dirty="0" smtClean="0"/>
              <a:t>Turn </a:t>
            </a:r>
            <a:r>
              <a:rPr lang="en-US" dirty="0"/>
              <a:t>off phones and all communication devices. or turn it on as a vibrating system If students want to talk on the phone ask for permission from the teacher and go out to talk outside the classroom The teacher gave me 15 minutes to talk. More than that was not allowed to continue the class. considered absent from </a:t>
            </a:r>
            <a:r>
              <a:rPr lang="en-US" dirty="0" smtClean="0"/>
              <a:t>school</a:t>
            </a:r>
            <a:endParaRPr lang="th-TH" dirty="0" smtClean="0"/>
          </a:p>
          <a:p>
            <a:r>
              <a:rPr lang="en-US" dirty="0"/>
              <a:t>Please do not play all kinds of community and chat such as Facebook, WhatApps, Lines, MSN, Instagram, etc. in the classroom unless the teacher allows activities through the community only. Permission to conduct personal business Raise your hand and ask for permission. The teacher gave me 15 minutes to do personal business, more than that was not allowed to continue the course. considered absent from school</a:t>
            </a:r>
            <a:endParaRPr lang="en-US" dirty="0">
              <a:latin typeface="Baskerville Old Face" pitchFamily="18" charset="0"/>
            </a:endParaRPr>
          </a:p>
        </p:txBody>
      </p:sp>
      <p:pic>
        <p:nvPicPr>
          <p:cNvPr id="4" name="Picture 2" descr="http://images.wikia.com/false-awakening/th/images/e/eb/Nuvola_apps_important.svg.png"/>
          <p:cNvPicPr>
            <a:picLocks noChangeAspect="1" noChangeArrowheads="1"/>
          </p:cNvPicPr>
          <p:nvPr/>
        </p:nvPicPr>
        <p:blipFill>
          <a:blip r:embed="rId2" cstate="print"/>
          <a:srcRect/>
          <a:stretch>
            <a:fillRect/>
          </a:stretch>
        </p:blipFill>
        <p:spPr bwMode="auto">
          <a:xfrm>
            <a:off x="7086600" y="304800"/>
            <a:ext cx="1371600" cy="1143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a:t>details in class</a:t>
            </a:r>
            <a:endParaRPr lang="th-TH" dirty="0" smtClean="0"/>
          </a:p>
        </p:txBody>
      </p:sp>
      <p:sp>
        <p:nvSpPr>
          <p:cNvPr id="8195" name="Content Placeholder 2"/>
          <p:cNvSpPr>
            <a:spLocks noGrp="1"/>
          </p:cNvSpPr>
          <p:nvPr>
            <p:ph idx="1"/>
          </p:nvPr>
        </p:nvSpPr>
        <p:spPr/>
        <p:txBody>
          <a:bodyPr/>
          <a:lstStyle/>
          <a:p>
            <a:pPr>
              <a:buNone/>
            </a:pPr>
            <a:r>
              <a:rPr lang="en-US" b="1" dirty="0" smtClean="0"/>
              <a:t>Objective</a:t>
            </a:r>
            <a:endParaRPr lang="en-US" b="1" dirty="0" smtClean="0">
              <a:cs typeface="Browallia New" pitchFamily="34" charset="-34"/>
            </a:endParaRPr>
          </a:p>
          <a:p>
            <a:pPr>
              <a:buNone/>
            </a:pPr>
            <a:r>
              <a:rPr lang="th-TH" dirty="0" smtClean="0"/>
              <a:t> </a:t>
            </a:r>
            <a:endParaRPr lang="en-US" dirty="0" smtClean="0">
              <a:cs typeface="Browallia New" pitchFamily="34" charset="-34"/>
            </a:endParaRPr>
          </a:p>
          <a:p>
            <a:r>
              <a:rPr lang="en-US" dirty="0"/>
              <a:t>for students to understand the roles and methods of marketing communication As a powerful marketing tool and is very popular nowadays The knowledge of marketing communication planning through various tools can be used as a basis for studying advanced courses in advertising and other marketing communications.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course description</a:t>
            </a:r>
            <a:r>
              <a:rPr lang="en-US" dirty="0" smtClean="0"/>
              <a:t/>
            </a:r>
            <a:br>
              <a:rPr lang="en-US" dirty="0" smtClean="0"/>
            </a:br>
            <a:endParaRPr lang="en-US" dirty="0"/>
          </a:p>
        </p:txBody>
      </p:sp>
      <p:sp>
        <p:nvSpPr>
          <p:cNvPr id="3" name="Content Placeholder 2"/>
          <p:cNvSpPr>
            <a:spLocks noGrp="1"/>
          </p:cNvSpPr>
          <p:nvPr>
            <p:ph idx="1"/>
          </p:nvPr>
        </p:nvSpPr>
        <p:spPr>
          <a:xfrm>
            <a:off x="457200" y="1609416"/>
            <a:ext cx="7391400" cy="4846320"/>
          </a:xfrm>
        </p:spPr>
        <p:txBody>
          <a:bodyPr/>
          <a:lstStyle/>
          <a:p>
            <a:pPr marL="0" indent="0">
              <a:buNone/>
            </a:pPr>
            <a:r>
              <a:rPr lang="th-TH" dirty="0" smtClean="0"/>
              <a:t>       </a:t>
            </a:r>
            <a:r>
              <a:rPr lang="en-US" dirty="0"/>
              <a:t>Meaning, concepts and roles of marketing communication. The role of the marketing mix in acting as a marketing communication tool. to convey ideas from entrepreneurs to target consumers Planning Guidelines marketing promotion activities To communicate with consumers in a variety of ways, including advertising, public relations. Sales promotions, services and other marketing communication tools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457200" y="1066800"/>
            <a:ext cx="8229600" cy="5791200"/>
          </a:xfrm>
        </p:spPr>
        <p:txBody>
          <a:bodyPr>
            <a:normAutofit fontScale="92500" lnSpcReduction="20000"/>
          </a:bodyPr>
          <a:lstStyle/>
          <a:p>
            <a:r>
              <a:rPr lang="en-US" dirty="0"/>
              <a:t>Evaluation</a:t>
            </a:r>
            <a:endParaRPr lang="en-US" dirty="0" smtClean="0"/>
          </a:p>
          <a:p>
            <a:pPr>
              <a:buNone/>
            </a:pPr>
            <a:r>
              <a:rPr lang="th-TH" b="1" dirty="0" smtClean="0"/>
              <a:t>    </a:t>
            </a:r>
            <a:endParaRPr lang="en-US" dirty="0" smtClean="0"/>
          </a:p>
          <a:p>
            <a:endParaRPr lang="th-TH" dirty="0" smtClean="0"/>
          </a:p>
          <a:p>
            <a:endParaRPr lang="th-TH" dirty="0" smtClean="0"/>
          </a:p>
          <a:p>
            <a:endParaRPr lang="th-TH" dirty="0" smtClean="0"/>
          </a:p>
          <a:p>
            <a:endParaRPr lang="th-TH" dirty="0" smtClean="0"/>
          </a:p>
          <a:p>
            <a:endParaRPr lang="th-TH" dirty="0" smtClean="0"/>
          </a:p>
          <a:p>
            <a:endParaRPr lang="th-TH" b="1" u="sng" dirty="0" smtClean="0"/>
          </a:p>
          <a:p>
            <a:endParaRPr lang="th-TH" b="1" u="sng" dirty="0"/>
          </a:p>
          <a:p>
            <a:endParaRPr lang="th-TH" b="1" u="sng" dirty="0" smtClean="0"/>
          </a:p>
          <a:p>
            <a:endParaRPr lang="th-TH" b="1" u="sng" dirty="0" smtClean="0"/>
          </a:p>
          <a:p>
            <a:endParaRPr lang="th-TH" b="1" u="sng" dirty="0" smtClean="0"/>
          </a:p>
          <a:p>
            <a:endParaRPr lang="th-TH" b="1" u="sng" dirty="0"/>
          </a:p>
          <a:p>
            <a:r>
              <a:rPr lang="en-US" dirty="0"/>
              <a:t>As for the content of the course, look at the teaching guidelines distributed</a:t>
            </a:r>
            <a:endParaRPr lang="th-TH" dirty="0" smtClean="0"/>
          </a:p>
        </p:txBody>
      </p:sp>
      <p:pic>
        <p:nvPicPr>
          <p:cNvPr id="2050" name="Picture 2" descr="http://statics.atcloud.com/files/entries/4/45130/images/1_original.jpg"/>
          <p:cNvPicPr>
            <a:picLocks noChangeAspect="1" noChangeArrowheads="1"/>
          </p:cNvPicPr>
          <p:nvPr/>
        </p:nvPicPr>
        <p:blipFill>
          <a:blip r:embed="rId2" cstate="print"/>
          <a:srcRect/>
          <a:stretch>
            <a:fillRect/>
          </a:stretch>
        </p:blipFill>
        <p:spPr bwMode="auto">
          <a:xfrm>
            <a:off x="7162800" y="152400"/>
            <a:ext cx="1770183" cy="1299424"/>
          </a:xfrm>
          <a:prstGeom prst="rect">
            <a:avLst/>
          </a:prstGeom>
          <a:noFill/>
        </p:spPr>
      </p:pic>
      <p:graphicFrame>
        <p:nvGraphicFramePr>
          <p:cNvPr id="2" name="Table 1"/>
          <p:cNvGraphicFramePr>
            <a:graphicFrameLocks noGrp="1"/>
          </p:cNvGraphicFramePr>
          <p:nvPr>
            <p:extLst>
              <p:ext uri="{D42A27DB-BD31-4B8C-83A1-F6EECF244321}">
                <p14:modId xmlns:p14="http://schemas.microsoft.com/office/powerpoint/2010/main" val="3859078801"/>
              </p:ext>
            </p:extLst>
          </p:nvPr>
        </p:nvGraphicFramePr>
        <p:xfrm>
          <a:off x="381001" y="1600200"/>
          <a:ext cx="7696200" cy="4262257"/>
        </p:xfrm>
        <a:graphic>
          <a:graphicData uri="http://schemas.openxmlformats.org/drawingml/2006/table">
            <a:tbl>
              <a:tblPr firstRow="1" firstCol="1" bandRow="1">
                <a:tableStyleId>{5C22544A-7EE6-4342-B048-85BDC9FD1C3A}</a:tableStyleId>
              </a:tblPr>
              <a:tblGrid>
                <a:gridCol w="3400954">
                  <a:extLst>
                    <a:ext uri="{9D8B030D-6E8A-4147-A177-3AD203B41FA5}">
                      <a16:colId xmlns:a16="http://schemas.microsoft.com/office/drawing/2014/main" xmlns="" val="20001"/>
                    </a:ext>
                  </a:extLst>
                </a:gridCol>
                <a:gridCol w="2161646">
                  <a:extLst>
                    <a:ext uri="{9D8B030D-6E8A-4147-A177-3AD203B41FA5}">
                      <a16:colId xmlns:a16="http://schemas.microsoft.com/office/drawing/2014/main" xmlns="" val="20002"/>
                    </a:ext>
                  </a:extLst>
                </a:gridCol>
                <a:gridCol w="2133600">
                  <a:extLst>
                    <a:ext uri="{9D8B030D-6E8A-4147-A177-3AD203B41FA5}">
                      <a16:colId xmlns:a16="http://schemas.microsoft.com/office/drawing/2014/main" xmlns="" val="20003"/>
                    </a:ext>
                  </a:extLst>
                </a:gridCol>
              </a:tblGrid>
              <a:tr h="662934">
                <a:tc>
                  <a:txBody>
                    <a:bodyPr/>
                    <a:lstStyle/>
                    <a:p>
                      <a:pPr algn="ctr">
                        <a:spcAft>
                          <a:spcPts val="0"/>
                        </a:spcAft>
                      </a:pPr>
                      <a:r>
                        <a:rPr lang="en-US" dirty="0" smtClean="0"/>
                        <a:t>Methods for assessing learning outcomes</a:t>
                      </a:r>
                      <a:endParaRPr lang="en-US" sz="1800" dirty="0">
                        <a:effectLst/>
                        <a:latin typeface="Times New Roman"/>
                        <a:ea typeface="Times New Roman"/>
                        <a:cs typeface="Angsana New"/>
                      </a:endParaRPr>
                    </a:p>
                  </a:txBody>
                  <a:tcPr marL="68580" marR="68580" marT="0" marB="0" anchor="ctr"/>
                </a:tc>
                <a:tc>
                  <a:txBody>
                    <a:bodyPr/>
                    <a:lstStyle/>
                    <a:p>
                      <a:pPr algn="ctr">
                        <a:spcAft>
                          <a:spcPts val="0"/>
                        </a:spcAft>
                      </a:pPr>
                      <a:r>
                        <a:rPr lang="en-US" dirty="0" smtClean="0"/>
                        <a:t>Assessment week</a:t>
                      </a:r>
                      <a:endParaRPr lang="en-US" sz="1800" dirty="0">
                        <a:effectLst/>
                        <a:latin typeface="Times New Roman"/>
                        <a:ea typeface="Times New Roman"/>
                        <a:cs typeface="Angsana New"/>
                      </a:endParaRPr>
                    </a:p>
                  </a:txBody>
                  <a:tcPr marL="68580" marR="68580" marT="0" marB="0" anchor="ctr"/>
                </a:tc>
                <a:tc>
                  <a:txBody>
                    <a:bodyPr/>
                    <a:lstStyle/>
                    <a:p>
                      <a:pPr algn="ctr">
                        <a:spcAft>
                          <a:spcPts val="0"/>
                        </a:spcAft>
                      </a:pPr>
                      <a:r>
                        <a:rPr lang="en-US" dirty="0" smtClean="0"/>
                        <a:t>proportion of evaluation</a:t>
                      </a:r>
                      <a:endParaRPr lang="en-US" sz="1800" dirty="0">
                        <a:effectLst/>
                        <a:latin typeface="Times New Roman"/>
                        <a:ea typeface="Times New Roman"/>
                        <a:cs typeface="Angsana New"/>
                      </a:endParaRPr>
                    </a:p>
                  </a:txBody>
                  <a:tcPr marL="68580" marR="68580" marT="0" marB="0"/>
                </a:tc>
                <a:extLst>
                  <a:ext uri="{0D108BD9-81ED-4DB2-BD59-A6C34878D82A}">
                    <a16:rowId xmlns:a16="http://schemas.microsoft.com/office/drawing/2014/main" xmlns="" val="10000"/>
                  </a:ext>
                </a:extLst>
              </a:tr>
              <a:tr h="945292">
                <a:tc>
                  <a:txBody>
                    <a:bodyPr/>
                    <a:lstStyle/>
                    <a:p>
                      <a:r>
                        <a:rPr lang="fr-FR" dirty="0" smtClean="0"/>
                        <a:t>1. Spirit (</a:t>
                      </a:r>
                      <a:r>
                        <a:rPr lang="fr-FR" dirty="0" err="1" smtClean="0"/>
                        <a:t>attendance</a:t>
                      </a:r>
                      <a:r>
                        <a:rPr lang="fr-FR" dirty="0" smtClean="0"/>
                        <a:t> / </a:t>
                      </a:r>
                      <a:r>
                        <a:rPr lang="fr-FR" dirty="0" err="1" smtClean="0"/>
                        <a:t>etiquette</a:t>
                      </a:r>
                      <a:r>
                        <a:rPr lang="fr-FR" dirty="0" smtClean="0"/>
                        <a:t> / </a:t>
                      </a:r>
                      <a:r>
                        <a:rPr lang="fr-FR" dirty="0" err="1" smtClean="0"/>
                        <a:t>dress</a:t>
                      </a:r>
                      <a:r>
                        <a:rPr lang="fr-FR" dirty="0" smtClean="0"/>
                        <a:t> code)</a:t>
                      </a:r>
                      <a:r>
                        <a:rPr kumimoji="0" lang="th-TH" sz="1800" u="none" strike="noStrike" kern="1200" baseline="0" dirty="0" smtClean="0"/>
                        <a:t>	</a:t>
                      </a:r>
                    </a:p>
                    <a:p>
                      <a:pPr>
                        <a:spcAft>
                          <a:spcPts val="0"/>
                        </a:spcAft>
                      </a:pPr>
                      <a:r>
                        <a:rPr lang="th-TH" sz="1800" dirty="0">
                          <a:effectLst/>
                        </a:rPr>
                        <a:t> </a:t>
                      </a:r>
                      <a:endParaRPr lang="en-US" sz="1800" dirty="0">
                        <a:effectLst/>
                        <a:latin typeface="Times New Roman"/>
                        <a:ea typeface="Times New Roman"/>
                        <a:cs typeface="Angsana New"/>
                      </a:endParaRPr>
                    </a:p>
                  </a:txBody>
                  <a:tcPr marL="68580" marR="68580" marT="0" marB="0"/>
                </a:tc>
                <a:tc>
                  <a:txBody>
                    <a:bodyPr/>
                    <a:lstStyle/>
                    <a:p>
                      <a:pPr algn="ctr">
                        <a:spcAft>
                          <a:spcPts val="0"/>
                        </a:spcAft>
                      </a:pPr>
                      <a:r>
                        <a:rPr lang="en-US" dirty="0" smtClean="0"/>
                        <a:t>throughout the semester</a:t>
                      </a:r>
                      <a:endParaRPr lang="en-US" sz="1800" dirty="0">
                        <a:effectLst/>
                        <a:latin typeface="Times New Roman"/>
                        <a:ea typeface="Times New Roman"/>
                        <a:cs typeface="Angsana New"/>
                      </a:endParaRPr>
                    </a:p>
                  </a:txBody>
                  <a:tcPr marL="68580" marR="68580" marT="0" marB="0" anchor="ctr"/>
                </a:tc>
                <a:tc>
                  <a:txBody>
                    <a:bodyPr/>
                    <a:lstStyle/>
                    <a:p>
                      <a:pPr algn="ctr">
                        <a:spcAft>
                          <a:spcPts val="0"/>
                        </a:spcAft>
                      </a:pPr>
                      <a:r>
                        <a:rPr lang="en-US" sz="1800" dirty="0" smtClean="0">
                          <a:effectLst/>
                        </a:rPr>
                        <a:t>10</a:t>
                      </a:r>
                      <a:endParaRPr lang="en-US" sz="1800" dirty="0">
                        <a:effectLst/>
                      </a:endParaRPr>
                    </a:p>
                    <a:p>
                      <a:pPr algn="ctr">
                        <a:spcAft>
                          <a:spcPts val="0"/>
                        </a:spcAft>
                      </a:pPr>
                      <a:r>
                        <a:rPr lang="th-TH" sz="1800" dirty="0">
                          <a:effectLst/>
                        </a:rPr>
                        <a:t> </a:t>
                      </a:r>
                      <a:endParaRPr lang="en-US" sz="1800" dirty="0">
                        <a:effectLst/>
                        <a:latin typeface="Times New Roman"/>
                        <a:ea typeface="Times New Roman"/>
                        <a:cs typeface="Angsana New"/>
                      </a:endParaRPr>
                    </a:p>
                  </a:txBody>
                  <a:tcPr marL="68580" marR="68580" marT="0" marB="0" anchor="ctr"/>
                </a:tc>
                <a:extLst>
                  <a:ext uri="{0D108BD9-81ED-4DB2-BD59-A6C34878D82A}">
                    <a16:rowId xmlns:a16="http://schemas.microsoft.com/office/drawing/2014/main" xmlns="" val="10001"/>
                  </a:ext>
                </a:extLst>
              </a:tr>
              <a:tr h="830174">
                <a:tc>
                  <a:txBody>
                    <a:bodyPr/>
                    <a:lstStyle/>
                    <a:p>
                      <a:r>
                        <a:rPr lang="en-US" dirty="0" smtClean="0"/>
                        <a:t>2. Lesson based exercises (activities / class work / case study analysis)</a:t>
                      </a:r>
                      <a:endParaRPr kumimoji="0" lang="th-TH" sz="1800" b="0" i="0" u="none" strike="noStrike" kern="1200" baseline="0" dirty="0" smtClean="0">
                        <a:solidFill>
                          <a:schemeClr val="dk1"/>
                        </a:solidFill>
                        <a:latin typeface="+mn-lt"/>
                        <a:ea typeface="+mn-ea"/>
                        <a:cs typeface="+mn-cs"/>
                      </a:endParaRPr>
                    </a:p>
                  </a:txBody>
                  <a:tcPr marL="68580" marR="68580" marT="0" marB="0"/>
                </a:tc>
                <a:tc>
                  <a:txBody>
                    <a:bodyPr/>
                    <a:lstStyle/>
                    <a:p>
                      <a:pPr algn="ctr">
                        <a:spcAft>
                          <a:spcPts val="0"/>
                        </a:spcAft>
                      </a:pPr>
                      <a:r>
                        <a:rPr lang="en-US" sz="1800" dirty="0" smtClean="0">
                          <a:effectLst/>
                        </a:rPr>
                        <a:t>1</a:t>
                      </a:r>
                      <a:r>
                        <a:rPr lang="th-TH" sz="1800" dirty="0" smtClean="0">
                          <a:effectLst/>
                        </a:rPr>
                        <a:t>-</a:t>
                      </a:r>
                      <a:r>
                        <a:rPr lang="en-US" sz="1800" dirty="0" smtClean="0">
                          <a:effectLst/>
                        </a:rPr>
                        <a:t>7</a:t>
                      </a:r>
                      <a:endParaRPr lang="en-US" sz="1800" dirty="0">
                        <a:effectLst/>
                        <a:latin typeface="Times New Roman"/>
                        <a:ea typeface="Times New Roman"/>
                        <a:cs typeface="Angsana New"/>
                      </a:endParaRPr>
                    </a:p>
                  </a:txBody>
                  <a:tcPr marL="68580" marR="68580" marT="0" marB="0" anchor="ctr"/>
                </a:tc>
                <a:tc>
                  <a:txBody>
                    <a:bodyPr/>
                    <a:lstStyle/>
                    <a:p>
                      <a:pPr algn="ctr">
                        <a:spcAft>
                          <a:spcPts val="0"/>
                        </a:spcAft>
                      </a:pPr>
                      <a:r>
                        <a:rPr lang="en-US" sz="1800" dirty="0" smtClean="0">
                          <a:effectLst/>
                          <a:latin typeface="+mn-lt"/>
                          <a:ea typeface="+mn-ea"/>
                          <a:cs typeface="+mn-cs"/>
                        </a:rPr>
                        <a:t>20</a:t>
                      </a:r>
                      <a:endParaRPr lang="en-US" sz="1800" dirty="0">
                        <a:effectLst/>
                        <a:latin typeface="Times New Roman"/>
                        <a:ea typeface="Times New Roman"/>
                        <a:cs typeface="Angsana New"/>
                      </a:endParaRPr>
                    </a:p>
                  </a:txBody>
                  <a:tcPr marL="68580" marR="68580" marT="0" marB="0" anchor="ctr"/>
                </a:tc>
                <a:extLst>
                  <a:ext uri="{0D108BD9-81ED-4DB2-BD59-A6C34878D82A}">
                    <a16:rowId xmlns:a16="http://schemas.microsoft.com/office/drawing/2014/main" xmlns="" val="10002"/>
                  </a:ext>
                </a:extLst>
              </a:tr>
              <a:tr h="1000897">
                <a:tc>
                  <a:txBody>
                    <a:bodyPr/>
                    <a:lstStyle/>
                    <a:p>
                      <a:r>
                        <a:rPr lang="en-US" dirty="0" smtClean="0"/>
                        <a:t>3. Sub-score test</a:t>
                      </a:r>
                      <a:r>
                        <a:rPr kumimoji="0" lang="th-TH" sz="1800" u="none" strike="noStrike" kern="1200" baseline="0" dirty="0" smtClean="0"/>
                        <a:t>	</a:t>
                      </a:r>
                      <a:endParaRPr kumimoji="0" lang="th-TH" sz="1800" b="0" i="0" u="none" strike="noStrike" kern="1200" baseline="0" dirty="0" smtClean="0">
                        <a:solidFill>
                          <a:schemeClr val="dk1"/>
                        </a:solidFill>
                        <a:latin typeface="+mn-lt"/>
                        <a:ea typeface="+mn-ea"/>
                        <a:cs typeface="+mn-cs"/>
                      </a:endParaRPr>
                    </a:p>
                  </a:txBody>
                  <a:tcPr marL="68580" marR="68580" marT="0" marB="0"/>
                </a:tc>
                <a:tc>
                  <a:txBody>
                    <a:bodyPr/>
                    <a:lstStyle/>
                    <a:p>
                      <a:pPr algn="ctr"/>
                      <a:r>
                        <a:rPr kumimoji="0" lang="en-US" sz="1800" u="none" strike="noStrike" kern="1200" baseline="0" dirty="0" smtClean="0"/>
                        <a:t>8</a:t>
                      </a:r>
                      <a:r>
                        <a:rPr kumimoji="0" lang="th-TH" sz="1800" u="none" strike="noStrike" kern="1200" baseline="0" dirty="0" smtClean="0"/>
                        <a:t>, </a:t>
                      </a:r>
                      <a:r>
                        <a:rPr kumimoji="0" lang="en-US" sz="1800" u="none" strike="noStrike" kern="1200" baseline="0" dirty="0" smtClean="0"/>
                        <a:t>9</a:t>
                      </a:r>
                      <a:r>
                        <a:rPr kumimoji="0" lang="th-TH" sz="1800" u="none" strike="noStrike" kern="1200" baseline="0" dirty="0" smtClean="0"/>
                        <a:t>, </a:t>
                      </a:r>
                      <a:r>
                        <a:rPr kumimoji="0" lang="en-US" sz="1800" u="none" strike="noStrike" kern="1200" baseline="0" dirty="0" smtClean="0"/>
                        <a:t>10</a:t>
                      </a:r>
                      <a:r>
                        <a:rPr kumimoji="0" lang="th-TH" sz="1800" u="none" strike="noStrike" kern="1200" baseline="0" dirty="0" smtClean="0"/>
                        <a:t> </a:t>
                      </a:r>
                    </a:p>
                    <a:p>
                      <a:pPr algn="ctr"/>
                      <a:r>
                        <a:rPr kumimoji="0" lang="en-US" sz="1800" u="none" strike="noStrike" kern="1200" baseline="0" dirty="0" smtClean="0"/>
                        <a:t>11</a:t>
                      </a:r>
                      <a:r>
                        <a:rPr kumimoji="0" lang="th-TH" sz="1800" u="none" strike="noStrike" kern="1200" baseline="0" dirty="0" smtClean="0"/>
                        <a:t>, </a:t>
                      </a:r>
                      <a:r>
                        <a:rPr kumimoji="0" lang="en-US" sz="1800" u="none" strike="noStrike" kern="1200" baseline="0" dirty="0" smtClean="0"/>
                        <a:t>12</a:t>
                      </a:r>
                      <a:r>
                        <a:rPr kumimoji="0" lang="th-TH" sz="1800" u="none" strike="noStrike" kern="1200" baseline="0" dirty="0" smtClean="0"/>
                        <a:t>, </a:t>
                      </a:r>
                      <a:r>
                        <a:rPr kumimoji="0" lang="en-US" sz="1800" u="none" strike="noStrike" kern="1200" baseline="0" dirty="0" smtClean="0"/>
                        <a:t>13</a:t>
                      </a:r>
                      <a:r>
                        <a:rPr kumimoji="0" lang="th-TH" sz="1800" u="none" strike="noStrike" kern="1200" baseline="0" dirty="0" smtClean="0"/>
                        <a:t>, </a:t>
                      </a:r>
                      <a:r>
                        <a:rPr kumimoji="0" lang="en-US" sz="1800" u="none" strike="noStrike" kern="1200" baseline="0" dirty="0" smtClean="0"/>
                        <a:t>14,</a:t>
                      </a:r>
                      <a:r>
                        <a:rPr kumimoji="0" lang="th-TH" sz="1800" u="none" strike="noStrike" kern="1200" baseline="0" dirty="0" smtClean="0"/>
                        <a:t> </a:t>
                      </a:r>
                      <a:r>
                        <a:rPr kumimoji="0" lang="en-US" sz="1800" u="none" strike="noStrike" kern="1200" baseline="0" dirty="0" smtClean="0"/>
                        <a:t>15</a:t>
                      </a:r>
                      <a:r>
                        <a:rPr kumimoji="0" lang="th-TH" sz="1800" u="none" strike="noStrike" kern="1200" baseline="0" dirty="0" smtClean="0"/>
                        <a:t> 	</a:t>
                      </a:r>
                      <a:endParaRPr kumimoji="0" lang="th-TH" sz="1800" b="0" i="0" u="none" strike="noStrike" kern="1200" baseline="0" dirty="0" smtClean="0">
                        <a:solidFill>
                          <a:schemeClr val="dk1"/>
                        </a:solidFill>
                        <a:latin typeface="+mn-lt"/>
                        <a:ea typeface="+mn-ea"/>
                        <a:cs typeface="+mn-cs"/>
                      </a:endParaRPr>
                    </a:p>
                  </a:txBody>
                  <a:tcPr marL="68580" marR="68580" marT="0" marB="0" anchor="ctr"/>
                </a:tc>
                <a:tc>
                  <a:txBody>
                    <a:bodyPr/>
                    <a:lstStyle/>
                    <a:p>
                      <a:pPr algn="ctr">
                        <a:spcAft>
                          <a:spcPts val="0"/>
                        </a:spcAft>
                      </a:pPr>
                      <a:r>
                        <a:rPr lang="en-US" sz="1800" dirty="0" smtClean="0">
                          <a:effectLst/>
                          <a:latin typeface="+mn-lt"/>
                          <a:ea typeface="+mn-ea"/>
                          <a:cs typeface="+mn-cs"/>
                        </a:rPr>
                        <a:t>10</a:t>
                      </a:r>
                      <a:endParaRPr lang="en-US" sz="1800" dirty="0">
                        <a:effectLst/>
                        <a:latin typeface="Times New Roman"/>
                        <a:ea typeface="Times New Roman"/>
                        <a:cs typeface="Angsana New"/>
                      </a:endParaRPr>
                    </a:p>
                  </a:txBody>
                  <a:tcPr marL="68580" marR="68580" marT="0" marB="0" anchor="ctr"/>
                </a:tc>
                <a:extLst>
                  <a:ext uri="{0D108BD9-81ED-4DB2-BD59-A6C34878D82A}">
                    <a16:rowId xmlns:a16="http://schemas.microsoft.com/office/drawing/2014/main" xmlns="" val="10003"/>
                  </a:ext>
                </a:extLst>
              </a:tr>
              <a:tr h="274320">
                <a:tc>
                  <a:txBody>
                    <a:bodyPr/>
                    <a:lstStyle/>
                    <a:p>
                      <a:r>
                        <a:rPr lang="en-US" dirty="0" smtClean="0"/>
                        <a:t>4. Midterm exams</a:t>
                      </a:r>
                      <a:r>
                        <a:rPr kumimoji="0" lang="th-TH" sz="1800" u="none" strike="noStrike" kern="1200" baseline="0" dirty="0" smtClean="0"/>
                        <a:t>	</a:t>
                      </a:r>
                      <a:endParaRPr kumimoji="0" lang="th-TH" sz="1800" b="0" i="0" u="none" strike="noStrike" kern="1200" baseline="0" dirty="0" smtClean="0">
                        <a:solidFill>
                          <a:schemeClr val="dk1"/>
                        </a:solidFill>
                        <a:latin typeface="+mn-lt"/>
                        <a:ea typeface="+mn-ea"/>
                        <a:cs typeface="+mn-cs"/>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dirty="0" smtClean="0">
                          <a:effectLst/>
                        </a:rPr>
                        <a:t>8</a:t>
                      </a:r>
                      <a:endParaRPr lang="th-TH" sz="1800" dirty="0" smtClean="0">
                        <a:effectLst/>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dirty="0" smtClean="0">
                          <a:effectLst/>
                        </a:rPr>
                        <a:t>30</a:t>
                      </a:r>
                      <a:endParaRPr lang="th-TH" sz="1800" dirty="0" smtClean="0">
                        <a:effectLst/>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74320">
                <a:tc>
                  <a:txBody>
                    <a:bodyPr/>
                    <a:lstStyle/>
                    <a:p>
                      <a:r>
                        <a:rPr lang="en-US" dirty="0" smtClean="0"/>
                        <a:t>5. Final exam</a:t>
                      </a:r>
                      <a:endParaRPr kumimoji="0" lang="th-TH" sz="1800" b="0" i="0" u="none" strike="noStrike" kern="1200" baseline="0" dirty="0" smtClean="0">
                        <a:solidFill>
                          <a:schemeClr val="dk1"/>
                        </a:solidFill>
                        <a:latin typeface="+mn-lt"/>
                        <a:ea typeface="+mn-ea"/>
                        <a:cs typeface="+mn-cs"/>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Times New Roman"/>
                          <a:ea typeface="Times New Roman"/>
                          <a:cs typeface="Angsana New"/>
                        </a:rPr>
                        <a:t>16</a:t>
                      </a:r>
                    </a:p>
                    <a:p>
                      <a:pPr algn="ctr">
                        <a:spcAft>
                          <a:spcPts val="0"/>
                        </a:spcAft>
                      </a:pPr>
                      <a:endParaRPr lang="en-US" sz="1800" dirty="0">
                        <a:effectLst/>
                        <a:latin typeface="Times New Roman"/>
                        <a:ea typeface="Times New Roman"/>
                        <a:cs typeface="Angsana New"/>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Times New Roman"/>
                          <a:ea typeface="Times New Roman"/>
                          <a:cs typeface="Angsana New"/>
                        </a:rPr>
                        <a:t>30</a:t>
                      </a:r>
                    </a:p>
                    <a:p>
                      <a:pPr algn="ctr">
                        <a:spcAft>
                          <a:spcPts val="0"/>
                        </a:spcAft>
                      </a:pPr>
                      <a:endParaRPr lang="en-US" sz="1800" dirty="0">
                        <a:effectLst/>
                        <a:latin typeface="Times New Roman"/>
                        <a:ea typeface="Times New Roman"/>
                        <a:cs typeface="Angsana New"/>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Assignment </a:t>
            </a:r>
            <a:r>
              <a:rPr lang="th-TH" dirty="0" smtClean="0"/>
              <a:t>1 </a:t>
            </a:r>
            <a:r>
              <a:rPr lang="en-US" dirty="0" smtClean="0"/>
              <a:t>Time 45 Mins </a:t>
            </a:r>
            <a:br>
              <a:rPr lang="en-US" dirty="0" smtClean="0"/>
            </a:br>
            <a:endParaRPr lang="en-US" dirty="0"/>
          </a:p>
        </p:txBody>
      </p:sp>
      <p:sp>
        <p:nvSpPr>
          <p:cNvPr id="3" name="Content Placeholder 2"/>
          <p:cNvSpPr>
            <a:spLocks noGrp="1"/>
          </p:cNvSpPr>
          <p:nvPr>
            <p:ph idx="1"/>
          </p:nvPr>
        </p:nvSpPr>
        <p:spPr>
          <a:xfrm>
            <a:off x="685800" y="1609416"/>
            <a:ext cx="8077200" cy="4181784"/>
          </a:xfrm>
        </p:spPr>
        <p:txBody>
          <a:bodyPr>
            <a:normAutofit fontScale="92500" lnSpcReduction="20000"/>
          </a:bodyPr>
          <a:lstStyle/>
          <a:p>
            <a:r>
              <a:rPr lang="en-US" dirty="0"/>
              <a:t>What kind of person do you think the students are? What are their strengths and weaknesses</a:t>
            </a:r>
            <a:r>
              <a:rPr lang="en-US" dirty="0" smtClean="0"/>
              <a:t>?</a:t>
            </a:r>
            <a:endParaRPr lang="th-TH" dirty="0" smtClean="0"/>
          </a:p>
          <a:p>
            <a:r>
              <a:rPr lang="en-US" dirty="0" smtClean="0"/>
              <a:t>Imagine </a:t>
            </a:r>
            <a:r>
              <a:rPr lang="en-US" dirty="0"/>
              <a:t>yourself by drawing a cartoon character representing yourself as an animal with a description</a:t>
            </a:r>
            <a:r>
              <a:rPr lang="en-US" dirty="0"/>
              <a:t>. </a:t>
            </a:r>
            <a:endParaRPr lang="en-US" dirty="0" smtClean="0"/>
          </a:p>
          <a:p>
            <a:r>
              <a:rPr lang="en-US" dirty="0" smtClean="0"/>
              <a:t>Why </a:t>
            </a:r>
            <a:r>
              <a:rPr lang="en-US" dirty="0"/>
              <a:t>did you choose to study Communication Arts</a:t>
            </a:r>
            <a:r>
              <a:rPr lang="en-US" dirty="0" smtClean="0"/>
              <a:t>?</a:t>
            </a:r>
          </a:p>
          <a:p>
            <a:r>
              <a:rPr lang="en-US" dirty="0"/>
              <a:t>Why did you choose </a:t>
            </a:r>
            <a:r>
              <a:rPr lang="en-US" dirty="0" smtClean="0"/>
              <a:t>this major?</a:t>
            </a:r>
            <a:endParaRPr lang="th-TH" dirty="0"/>
          </a:p>
          <a:p>
            <a:r>
              <a:rPr lang="th-TH" dirty="0" smtClean="0"/>
              <a:t> </a:t>
            </a:r>
            <a:r>
              <a:rPr lang="en-US" dirty="0"/>
              <a:t>What are your plans after graduation</a:t>
            </a:r>
            <a:r>
              <a:rPr lang="en-US" dirty="0" smtClean="0"/>
              <a:t>?</a:t>
            </a:r>
            <a:endParaRPr lang="th-TH" dirty="0" smtClean="0"/>
          </a:p>
          <a:p>
            <a:r>
              <a:rPr lang="th-TH" dirty="0" smtClean="0"/>
              <a:t> </a:t>
            </a:r>
            <a:r>
              <a:rPr lang="en-US" dirty="0"/>
              <a:t>How do you see yourself 5 years after graduation</a:t>
            </a:r>
            <a:r>
              <a:rPr lang="en-US" dirty="0" smtClean="0"/>
              <a:t>?</a:t>
            </a:r>
            <a:endParaRPr lang="th-TH" dirty="0" smtClean="0"/>
          </a:p>
          <a:p>
            <a:r>
              <a:rPr lang="en-US" dirty="0"/>
              <a:t>3 words that you think are </a:t>
            </a:r>
            <a:r>
              <a:rPr lang="en-US" dirty="0" smtClean="0"/>
              <a:t>yourself</a:t>
            </a:r>
            <a:endParaRPr lang="th-TH" dirty="0" smtClean="0"/>
          </a:p>
          <a:p>
            <a:r>
              <a:rPr lang="en-US" dirty="0"/>
              <a:t>Name, surname, nickname, phone number and email Major, where did you graduate from high school?</a:t>
            </a:r>
            <a:endParaRPr lang="en-US" dirty="0"/>
          </a:p>
        </p:txBody>
      </p:sp>
      <p:sp>
        <p:nvSpPr>
          <p:cNvPr id="4" name="สี่เหลี่ยมผืนผ้า 3"/>
          <p:cNvSpPr/>
          <p:nvPr/>
        </p:nvSpPr>
        <p:spPr>
          <a:xfrm>
            <a:off x="0" y="5903893"/>
            <a:ext cx="9144000" cy="954107"/>
          </a:xfrm>
          <a:prstGeom prst="rect">
            <a:avLst/>
          </a:prstGeom>
          <a:solidFill>
            <a:schemeClr val="accent2"/>
          </a:solidFill>
        </p:spPr>
        <p:txBody>
          <a:bodyPr wrap="square">
            <a:spAutoFit/>
          </a:bodyPr>
          <a:lstStyle/>
          <a:p>
            <a:pPr>
              <a:buNone/>
            </a:pPr>
            <a:r>
              <a:rPr lang="en-US" sz="2800" dirty="0"/>
              <a:t>*The teacher asked students who did not come to make this paper to submit no later than the 2nd week.</a:t>
            </a:r>
            <a:endParaRPr lang="en-US" sz="2800" b="1" dirty="0">
              <a:solidFill>
                <a:schemeClr val="bg1"/>
              </a:solidFill>
            </a:endParaRPr>
          </a:p>
        </p:txBody>
      </p:sp>
      <p:pic>
        <p:nvPicPr>
          <p:cNvPr id="5" name="Picture 2" descr="http://www.thaieditorial.com/wp-content/uploads/2011/01/%E0%B8%9B%E0%B8%A3%E0%B8%B0%E0%B9%82%E0%B8%A2%E0%B8%8A%E0%B8%99%E0%B9%8C%E0%B8%81%E0%B8%B2%E0%B8%A3%E0%B8%AA%E0%B8%B1%E0%B8%A1%E0%B8%A1%E0%B8%99%E0%B8%B2.jpeg"/>
          <p:cNvPicPr>
            <a:picLocks noChangeAspect="1" noChangeArrowheads="1"/>
          </p:cNvPicPr>
          <p:nvPr/>
        </p:nvPicPr>
        <p:blipFill>
          <a:blip r:embed="rId2"/>
          <a:srcRect/>
          <a:stretch>
            <a:fillRect/>
          </a:stretch>
        </p:blipFill>
        <p:spPr bwMode="auto">
          <a:xfrm>
            <a:off x="6629400" y="152400"/>
            <a:ext cx="2203373" cy="18288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641</TotalTime>
  <Words>740</Words>
  <Application>Microsoft Office PowerPoint</Application>
  <PresentationFormat>On-screen Show (4:3)</PresentationFormat>
  <Paragraphs>76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Opulent</vt:lpstr>
      <vt:lpstr>AIM1202  Marketing Communication </vt:lpstr>
      <vt:lpstr>Join this group online</vt:lpstr>
      <vt:lpstr>Agreement</vt:lpstr>
      <vt:lpstr>Agreement</vt:lpstr>
      <vt:lpstr>Agreement</vt:lpstr>
      <vt:lpstr>details in class</vt:lpstr>
      <vt:lpstr>course description </vt:lpstr>
      <vt:lpstr>PowerPoint Presentation</vt:lpstr>
      <vt:lpstr>Assignment 1 Time 45 Mins  </vt:lpstr>
      <vt:lpstr>Home work</vt:lpstr>
      <vt:lpstr>solo work</vt:lpstr>
      <vt:lpstr>Agreement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สัมมนาการโฆษณา Seminar inAdvertising CAD4902</dc:title>
  <dc:creator>HOME</dc:creator>
  <cp:lastModifiedBy>TAO</cp:lastModifiedBy>
  <cp:revision>72</cp:revision>
  <dcterms:created xsi:type="dcterms:W3CDTF">2012-10-31T06:48:48Z</dcterms:created>
  <dcterms:modified xsi:type="dcterms:W3CDTF">2022-12-14T08:55:04Z</dcterms:modified>
</cp:coreProperties>
</file>