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2"/>
  </p:notesMasterIdLst>
  <p:sldIdLst>
    <p:sldId id="256" r:id="rId2"/>
    <p:sldId id="358" r:id="rId3"/>
    <p:sldId id="403" r:id="rId4"/>
    <p:sldId id="404" r:id="rId5"/>
    <p:sldId id="405" r:id="rId6"/>
    <p:sldId id="406" r:id="rId7"/>
    <p:sldId id="407" r:id="rId8"/>
    <p:sldId id="408" r:id="rId9"/>
    <p:sldId id="409" r:id="rId10"/>
    <p:sldId id="410" r:id="rId11"/>
    <p:sldId id="411" r:id="rId12"/>
    <p:sldId id="412" r:id="rId13"/>
    <p:sldId id="413" r:id="rId14"/>
    <p:sldId id="414" r:id="rId15"/>
    <p:sldId id="415" r:id="rId16"/>
    <p:sldId id="416" r:id="rId17"/>
    <p:sldId id="417" r:id="rId18"/>
    <p:sldId id="418" r:id="rId19"/>
    <p:sldId id="419" r:id="rId20"/>
    <p:sldId id="420" r:id="rId21"/>
    <p:sldId id="421" r:id="rId22"/>
    <p:sldId id="422" r:id="rId23"/>
    <p:sldId id="423" r:id="rId24"/>
    <p:sldId id="424" r:id="rId25"/>
    <p:sldId id="425" r:id="rId26"/>
    <p:sldId id="426" r:id="rId27"/>
    <p:sldId id="427" r:id="rId28"/>
    <p:sldId id="428" r:id="rId29"/>
    <p:sldId id="397" r:id="rId30"/>
    <p:sldId id="429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BE7AE-2E8F-4227-A9FA-2EE8449FD751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D5DEAD-7080-4ECE-A6F0-17BFF46665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53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7885BF1D-77DB-4450-9F51-92BE65E38762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685801"/>
            <a:ext cx="7848600" cy="1600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AIM1202</a:t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th-TH" dirty="0" smtClean="0">
                <a:solidFill>
                  <a:schemeClr val="accent6"/>
                </a:solidFill>
              </a:rPr>
              <a:t>หลักการ</a:t>
            </a:r>
            <a:r>
              <a:rPr lang="th-TH" dirty="0">
                <a:solidFill>
                  <a:schemeClr val="accent6"/>
                </a:solidFill>
              </a:rPr>
              <a:t>สื่อสาร</a:t>
            </a:r>
            <a:r>
              <a:rPr lang="th-TH" dirty="0" smtClean="0">
                <a:solidFill>
                  <a:schemeClr val="accent6"/>
                </a:solidFill>
              </a:rPr>
              <a:t>การตลาด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4876800"/>
            <a:ext cx="6400800" cy="1752600"/>
          </a:xfrm>
        </p:spPr>
        <p:txBody>
          <a:bodyPr/>
          <a:lstStyle/>
          <a:p>
            <a:r>
              <a:rPr lang="th-TH" b="1" dirty="0" smtClean="0">
                <a:solidFill>
                  <a:schemeClr val="tx1"/>
                </a:solidFill>
              </a:rPr>
              <a:t>อ. อิสรี ไพเราะ(อ.ต๊ะ)</a:t>
            </a:r>
          </a:p>
          <a:p>
            <a:r>
              <a:rPr lang="en-US" b="1" dirty="0" smtClean="0">
                <a:solidFill>
                  <a:schemeClr val="tx1"/>
                </a:solidFill>
                <a:hlinkClick r:id="rId2"/>
              </a:rPr>
              <a:t>isaritiaw@gmail.com</a:t>
            </a:r>
            <a:endParaRPr lang="th-TH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MB. 086-358-3508</a:t>
            </a:r>
          </a:p>
          <a:p>
            <a:endParaRPr lang="en-US" dirty="0"/>
          </a:p>
        </p:txBody>
      </p:sp>
      <p:sp>
        <p:nvSpPr>
          <p:cNvPr id="15364" name="AutoShape 4" descr="data:image/jpeg;base64,/9j/4AAQSkZJRgABAQAAAQABAAD/2wCEAAkGBhQQEBAQEBIPEBAQDw8VFRQVDw8QFBQQGBAVFRUUFRUXHCYeFxkjGRQUHy8gJCcpLCwsFR8xNTAqNSYrLCkBCQoKDgwOGg8PGiolHyQtKTAvLCwsLSwvKjU0LCksLy0qKi4sMCwpLCwwLCwsKSwpNCwsLCwqKSwpLCwpLCkpLP/AABEIAMMBAwMBIgACEQEDEQH/xAAbAAABBQEBAAAAAAAAAAAAAAAAAQIEBQYDB//EAD8QAAIBAgQCCAMFBwMEAwAAAAECAAMRBAUSIQYxEyJBUWFxgZEyocEHI0JSsRRicoKS0eGisvAzY8LSFmSj/8QAGwEBAAIDAQEAAAAAAAAAAAAAAAEFAgMEBgf/xAAzEQACAgIBAwEFBgUFAAAAAAAAAQIDBBESBSExQRMiYYHBMnGRodHwFSMkUbEUM0Lh8f/aAAwDAQACEQMRAD8A9xhCEgBCEIAQhCAEIQgBCEIAQhCAEIQgBCEIAQhOdarpEA6Qkb9s8PnF/bB3GTojaJEJwGLHjHDEr3xobR1hOYrr3iOFQd495BI6ES8WAEIQgBCEIAQhCAEIQgBCEIAQhCAEIQgBCEIAQhCAEIQgBCEIAQhCAEi408vWSpDxx3HlJXkh+CNeES8S8zNYt4l4l4l5JA68NUZeF5AJGFqHWB3yylXgReoPAGV/EfFJwtVEVA4td+d7HlaZQrlZLjEwtvhRXzn4NJCVOR8Qri9ZRGVU07m25IvYDnLaYTg4PjLyba7Y2x5we0EIytVCqWPJQSZisx4qcsQpKjuE2048rn7pzZebXipOfqbiEzfD+fNUYI5vfke280kwtqlVLjI2Y2TDIhzgEIQmo6QhCEAIQhACEIQAhCEAIQkCvnVJDYtv4bzKMXLwjCdkK1ub0T4Tlh8UtQXQgidZDWuzMk1JbQQhCQSEIQgBIGNPW9BJ8wXGlKtWqsgqClTpFaqlNYqMyAKabkECxNQ2t3TTdfChcpmyur2j1vQ3H/aFhqYbQXqsFqbBWQakNipLWt52tM3mP2g16jAUbUFFWjYgKzlWQlkfVceo7paYHhqhSqA6TUK1641VDqvS6LUQV+E9Yje19pWYjhBCFakzU3CYVrEl0atUZlJN7lQNtlsN+UrP4pGb13SLeqvErf2W/i+/5FhlP2mKwH7VT6MlWYsl2UIDYXX4r3HZNZgc3pVxelUR9gSAesoIuNSndfWeQZnkdagGvTZlCMiug6QNoq9drLdlUcrsBzk/D8M4guSR0IGJo6rvZjTZgisum4bmdiROqOckttpozyOn40lyrlx8/Ffh5PQMz4xw1AdaqrsadR1VOvrCgkgMOqDt2kSgbirEYxlp4amaFDEUXCV3VrpVUOTZlJU/Dy585wyvhGlQalqvVqJiaqBiLIydEzEGnci97j0khMX0fQqoAUHEuAAAADUIFgOW1Qzjt6lKfar9+TjmsbH+ynJ/3f0X4eTZcGU3FACs/S1F1Kz/AJiHO/lJmfZEuJS9rVFHVPL+U+EbwvTth1Pad/ff6y4l5XKUNPffsVVsY2qSkuz2eW4PMHwdYkDQL2Zbcj2giehZdnVOsgYMFNtwSBY+vOQ+IOGlxI1LZaoHPsYdzf3mTfJq9LqlHUcr/Evut5aSdWTFNvUighHIwJtRXKD/AH8jeY9Omo1EQglkIFiDv2Ty7GIVdtZC2JuG2K+Bk6niHQ7MysO4kbxlfH1WcO7pUK8hVw+Hqj3K6v8AVN9FU6G+PdfgceXk1ZaXtE4tfP8AQv8Ag3AFiKu+gcja1z4d82cx2W8bWstdEHIaqYI/0m9vea6jWDqGU3DC4M4MxWOfKa0XPTJY6r4Uy3rz6P8AAfCEJxFqEIQgBEJimY3Ps7YsQCQoOwm+iiV0tI48zMhiw5SNgtQHkQfWOnm2GzxlYEMR6zcZLmgxFPUPiRtLfxaQf0Im3IxZU9zRhdRhldktMsYRLwvOQsyHnFYpRdhztPK8dmx1HftnrONZNJV+TAi252nlGf8ABtfpWagFrozbBatOkR/EKhHyJllg2RgnsoerY07mnH8C+4PzhjWpoLkOSD4CxN/eegzJ8F8InCqHrFWq22CnUFvz63aZq5zZU4zsbid/T6Z00qMxZFx2YLRF2PkO2SZ57xlmhWs6luXIdw0rt87+sxx6lbPizLOyHj1c4ruaelxShNiCB53lzSrBgGUggzxujmR1T0Xg/EM6VL/CClvPTv8ASdWXixrjyiVvTeoWXzcLDQzG5sdVar50F/qxJB+SzZTO4nAqzM1rEte4JG97g7SgzMSWTFJPWj0cLVW+5QV3IVz/ANvMD69KFX5Tvp+809n7TTX0TD6/1EmVMqFiAxAsRvY9Um59zIxZFa5clg7NsABcpp7e4Sq/g2VLtBJ+fD/XRNnUKKu9j0Qn61Ikczg6xHnXa4+ayRVN3cf/AGqKjySktUfMGH7LZRouy6cKnZcLTqFmJHiD2d05VatiGIItVrOdjy0lE9wR7Tjtw76m1KDXy+ZvhkV2R5QkmiNUzAJoJ7Di6n/6EA/0uZU08QpKJbdcPTH8zE3/ANgkTH4k6dJvcYZV/ma4PrcCLlPXxAH/AHEHoFB/8p1U469f33/7OC2+TlpfvwevZPT00UHh/iTZxwq2RR+6J1npn5Ml4FiQhIJPNOI3FOtXPL7xvmSZRPiSdzffkLWHnaXPFjXr1PGsfkT/AGlGzXJ9J6aj7CPn+X/uyXxZzoZhrrVaR501otf+MP8A+nznqXBmI1YYD8rEek8xwuD/AOtVHM1ACf3VAA+d56BwFU+7YeJ+k5cv3qH8GWHTv5eZHX/KP0X1RrIRLxZRHsBIQhJAGefcR4Mo7A7cyPEd83OMxgpi55nkJms3xaVlIqL0gANgAAw/hOxB9Z24kpwfJLsVHU4VXR4Semjz7G4opcjsBN7iehfZvh6gwnS1QVNdtSqRYhANINvGxPlaY/LM2weHrFqmBxLMDsz1Fq28kZrT0vKs8pYhQaZIuPhZSjexm/MsnNa4vRy9Lopqlvmm/wCyLGR8djBSXUeZ2A7zYn6TveYnN89LY2thmNlpqgpjb4igZj5m4HpK+qKlNJlzkWOFUpR8jMdnzFidRkHFUqOMGjEIr/law1qfA/TlIONveQXzDow7X+Fe/e/ZPROmCh2PDRybpW9yRg8yGDZlSpVupt/1G0+HV5T0ThfO/wBqo6z8atpbx2BB+fyng2Y570mKqjYWIAsQQRaeg/ZRnH3tWix+NAy+ak3+TH2lfkRjZXyXlF7hSspvUZN6f7X6Hpz1AoJOwExHGvDqY0irRqaKygAhtSpUA5X22bx8u4Tjx7xccPiKeGXVc0VqDeytqd1377aOXj7VuTYupjA5clKS9Vjvct+Vd+drb9l5oopaXtEzszMqPJ1SjtFblHA2LqVQrUxTRWBNRq1MrYHsCMSfaerZVlq4emKa7nmT3tMBRyLC02LIKysfxDEVFPyMukzWpQQMjvVpr8Qc6mA8+0eM23122JbZzYuTj1NuK/Pf0X5GxvOFTCK3ZY+ETD4oVER15OoI9RFNa0rNaL/aa2YzNc4KhwbBRUqKCOZCvZb+/wApn2xhJ9ZNz7L2q0UXS4dqyEEC+kkNcsPy72PnfsmbbXh30V1dWJsLqdz+6eTekucGyKjp+TyvV6LJz5Lwa7KsQezumgKgykybKKlSi7FWolqb6NQsxOk6Tbs3mcyPMClXDNc6OmVXW5sUYgbjkbXJ9Jy5lkZT90selUTrq9/1NvWwCN8SKfNQZHoZFRR1dUCsD2bb99p1zasy4jRTIVAqXFr9YliT7afaSOGan7RRWu9h95UAA5EK2kE38jOJqL7tFpxezSLsAO4RbznrhqmJuOl4ExmqRszr6aNVu6m3vawhLb0RKWk2eZZ3X11CdzdnblfmT/eVlP6yficQFNyL7ge5A+sZiqFjcT00GlqJ8/ug5bsLLKMAXweJt8QRnHpUufkDL/gRSAdQKk6ufdtG8H4NXpPTYXV6diPAmS+FsLVR3WqpUU2Kg2sCLW27++V91nu2Q+ZeY9P8yi1L01/6aeES8SVB6UW8ZVrKg1OyqO9iFHuY68xf2huQ+Fvun323Zr6m/na/zgktuKqmmkK6jWFDfCeY0kix8xb1mUwfEVCqNnCk9jbfPlK2kwsQjPTDcwjFQT3leR9RM/U4IcG+GrfyOLj3E7Kb+C0yry8N2S5RNXmONUHqsjNa9gVJA75VjOXVwymxBuD49kx+brXwtRenQ06yC4PMOnbY9olhTxwqItReTD2aW1dsZrR5u/GnVLl3/Q96y7GitRpVV5VKaN7i9pjuJuFxXxjV1r9H1KYIVA56Rbi5OoW6unbwkfg/iO2XV03L4QM1hct0BbUSo53W7j0E6UKq6futOk73XtuL3J5km9995V14/vtN+D0F+c1XFpb2u/6FbnWBq00LipSa176m6H2Jv7XmNxFcuR0i9TUC2ncHwLDa03WZZYlcfeKGI5HtEpqOQU6T6gzKR+Xqn3EsPZzlHjy/Ipf9RTCfLh+ZgeI6WvGLUSwNRdrWALAbD12EsuF8zNOslZWKGnZgbXv4Ed3OaLinK6eIQuiqMTRGtGGxfTuUe3O4Fr8wZg6WJUMWQnS41eR7R7k+845xlUnFltVZXktTj6G54qqvmVSjW6SilSijKPu2XUCSRfrG3M+80mWIaWDoISLhCTblqJNz7zy9MxI3uAJtOFc+FWk1N2BNM7WYE6T4c7X7fGTiySlpmvqVblXuPks2rG8scC2oMv5lI9xK12X8wtI+Y8SUsLTJuGqOCEW9ifHwEtbpR4HmcWuftdG14TzDXhVAN+jd19AxI/WcOJOJlw5WmxAZwWtvfQDbYefb4TDfZ5xSKJqUqmoqw1DSLkNf/MjfaXXqV6+HrUKdYrTpgE6L2Oskiwvta0pHFRu2/B7KMpWYuo9n4NIvEob4bGV2IxmJL6qWKKC/w6EUepA3mNw+aLyJ0ntBllhcyI2DXHZc3t4yyUapeiKGU8iHiTN7lWcVyLVWB/eBsbysp8Khma1ZijNq06QGXe+x/wASny/NvvBTJ61gfSazL6nWXx2mu7FrcW4m3G6jkQsjGx9vidMRXOqtUO+kOf6aYH0lvwkujBYcd6av6mLfWVWIyio1OqgK3qBwGN9tR7R5Ey2y7DNTpol/gRV9haU56lFwHjw8hqDOoMgkkB5VcUYjThmH5mVfnf6Sbrmc4zxdkppftZvlYfqZvojysSOTMs4USfwMnRpdJXpp+9f25fMiWnEVAJXqKOQbb1AP1nHhGnrxWrsW3/t9BJPFFS+Iqea/7Flty/qOPwPNOGsLl/eX0ZfcGnq/yfWacGZXg82X+T6zSh5WZa/msv8Apj/pona8IzVCcpZDyZneOsB0uDdh8VAioP4QCH/0kn0l+WjHsQQdwQQR3jtkDZ4zTrydgsbpYHxEiZzl5w2Iq0d7I3VPfTO6n2NvMGRkqyDIuvtMpCvg6dUWLU7H07R7Xnm3DtY6zQ7Kh6vg3YfaemO3T4R6Z3IBnleX1eixKX2NOqFPkTYH2M6qZuK7HBk0qbXLwz0nKsnqYaqtZGFQEMrp8Oukws6/UeIEzVeviMG5Oiqqkk6gCQLm55X2uTNXhsdsJPp4wHZgDMFfPe2Zyw6nHilpGay7jzULNpb5H5bfKNbiYVazU2ATloYHZvAzQvwjhcW3WQIx/EvVb3EwXHHDb5dVVdRqJzR+Rt2q3jynbVllVkdMXr3X+C9XF6W9bGYDEZYaVatd+qtR9Kk/hJuPkR7TT4bHdLTWp2kWb+LvlbnlEalxJJ2Uoy/h1aSAxHiD8hNmX78FNehp6Y/Y2OuXqbL7OsjRE/aqyaqji9Mso0005Ai/N23N+wW7bzXY3on3dFcjl1QWHkeYmP4f4sBp0aVa2oUksw2GjdVuO8abGaSnVVxdSCPA3mVdUHFGq/JuhN7Rkc1qqKvVoYlV7fvgf9JH1kV+GDiKdToqoeoai1EWoppEELbTquynbUL3HObarRB5gGcqJVDsADN7x1NeWckeoSqf2UvkecYajVwtY06yPSfTcBhzF+ankw35i80eEz5h2+80WZ4AYqk1JrXIJQ23SpbYg9ncfAzzajij27HtHcZXX1uuXf1LzCyI3w93to2xxdGsLVqdN/NQZy/+KYaob0nqUSe5tQ9mmew+LtLXCY8giaU2vB1ySl2ktnLiPhuvgjRr3FSlYL0i3+IEldS9lwSJq8pxepFcdwMkV8QKuCZXGpQVJHetxf5XlBwyxQPRbnRqMndsDsfa07sWxy3GRT9SojBRnA9KpPqUEdoBnQGVeU4waLMQLHa/jLSV1sOEmi7x7lbWpfAXXA140iNKzA3nPEZgFBJ5CY3ibMFrG4bZQNiLWM2FXDhgQRcGU+I4ZpMb6PmbTpx7IVvk/JX5tFl8eEWteuyk4Sxq02Yki5B7e+30Ej5pjS9Vj+Yk+55S0xWStT3pUwee1gfkech4bAk/HSqggi3UYA+p/vO6icXJ2tlTm1zjCOPBP79dmafhw6U/lWXqVpQZXRcfEunuF7+8uKaGV18lKbkXeHB10xg/QmCpCcgsJoO07loxnjGecXqSCTGfaLhRroVRzKOhPgpDD/c0xo35G89D4pN1osfw1hfyZWH62mTbBUhjnSoo6OphyRYlbOrruLcjYmQzJDMlxWltJ5NtMFx/kjU8R0tK4JO9u7sM3NagtKoulyyFgN7agb7XtsRGcbUQKaVCOYHqeyEQyBkuYGpRpsdmKi47mtv85a08TMjkWMbU6sAO1QPn9JfrUkEo0OW46zDeQ/tUp9Lh0qfl/wCf3kKhiLES0z1enwTDmQD+kyi9MxmuUdHmmSV9N6Z5ODb+MXtPRsLwbQq0NNQsWdRqOoi58uzeeUJXsTuAyncdzCet5TmF6akHmoPynRbY9JJ9jix6Y83KS79imzL7OqyBThnVxTUqA2zEatQBI2237O2VDYzE4U2rU6qW/FYkf1CekUMwkwYhHFnAIPeJhC+UTZdh12GCwPFxYDrA+gnfA58WrNSqaQbjSRtcFQwv6H5GaevwBhcSbqvROfxIdO/iORmG4yyCrl+JpBjqVlVVqD8Vj1SR2EbDyvO+rL395TZHS9J+q/wbSlzDc7WtudvSeaZ9huixeITs6Z2H8LnWvyYTfZNjulpK3eN/PkZnuP8AAgGlieQa1J/4gCUPquofyibcyPKCkjl6VP2dzrfr9DOUq0nYbEcpV0z3ESXSlWeja7m6wFfVhqq/uH9JGSsgxAqIyt0yWYBlPWXkbDvBt/LG8OVLqy96zJZTkzpiajKWulR7aiSApNxz7LGZ1Wezls1ZOP7evij0vLvvKqKfhLC/pvNkJg+GccGxCKdJChyWsQAQtxvN0pmzJuVrTj4NHT8WWNGSnrbZ0AhpgI8TlLIZoiGlO1ooEgaI/QQGHknTF0wTo4pStOyrFCxwEE6HCEBCCSK5kaq0k1JErCYmRS59T6WmUBsdSsD4qwP/ADzmTzbL3qVadQHRoBBtuTcWt5Tb4ijeVtbCSAYrF4VgLm5tY+xvJfF414JG7tJ+cusTluoEHtBErcwy13w3QbXtbVva3faSDFZbQ++S3aSPlL2u4RtL3Q9moFQfInYwGTdCA3MqVN/USbxjvh6L/lemfTUIYREA7pc5XV1IyHtExjZhpN028Ow+k0nCuYCs1uTLa4+ogHnHEuRacU1luGO/ge+bXhfEEUEQndAF9ht8pw47UUqvLrG9pVcL409I6E3uAR+h+klkLybyniZLpYuUqVJ3StMTI1OWY+zDeR/tJTpaFJ7XNOrSI/qAPyJlZg8TYiWfEP3uEcdyzKL00zCa3FozeUfdV6tH8JPSJ5E9YehlzmOCFejUon8a9U91RSGQ+4EzoxS2pVdaF6dtViOsh2bbn3N6TRdNcC0vavfhwZ4zK3TarY/eeecSZNXpaKzhVBYrdSD1iLgOBvewPsZV4XMWU9cXHeOc9A4wwmvDU7cxWB8+o4mJqZfa8qr4KubjE9NiXSvpU5+WbfhRQ41DkRMxmOdF8Y2Hp7IrEOe1m228t5p+Cxal/J9JnsPw6WrmuuzM7HwNzeaWdcV2NhSrtTGHFNQxKsLE2ABtcn+02mExOoC/OZXLsISUZvwqQB5kG/ymjw4jfbRi4+9stEadFkak07qZBkdRHARojxBIoEW0QRwgkLRbQigQAhHQgENxOLpJRE5ssxMiC9KR6lCWLJOLU4BVVcPIdXCy7anI1WjAM7jMEGVlPJgRKfOMuarR6Enb81t7eU11XDyHVwkAwD8O6eUl8M0OixFvzL+h/wAzT1sFID5aVqJUXfSTcdtjbl7QCg+0Kleuh71P0lHkmDtXQ99x7j/E1XFGXtiKlMqDZQbk7dnISFRwHRMh7nX9bSSPUsGUA2uL90XTJPF1Bf2bpAqhxbrAANbz5zMrmjIeqdQ7jv7GYmRoaT2M0OHfXRZT3TIYDOEqnSeq3ce3yM1uU0za3hAPHa+TuMTWpF6llqMQutwNBN12v3G3pPRspxLrSXplChVA1FrXsOZHfInED0sNUatUALcgLC5PdIvD+ZHGVA9QDQG6qW2A8u+b4Wyh3izltxq7u01ss8xxZqp1F1qKtMC3PSVa5Hfvb3kOtkpcEDa4lni8WyV3p0kuTo3vpVRbw3v4fOW2Cw5sL7mTN8km33MKo+zbilqPoVeQ4F6VMoVudNgQRY7ePKWWX5ToVQbEgC/naWlKhJdOjNR0bOGHw9pOppHJTnZKcEjqYkhBOaJOqiAPWdBGKI8QSOEcIgiwBRFEBFgCwhCQDiRGETqRGkSDI4FZzZZIIjCsAisk5PTkwrGMkAgPRnB8PLI04xqcAqHwsjvhZdNSnF6EAoauElbmOWllOn4gVI7OTA/Saiph5Fq4aAZbPwXwppgHWRa1jzmXTJ3A609Fq4SQ6uB8IBhHy4ieh8HuWopq3Onn2ynxOBt2Sz4Qf7sDz/WGDI8Y4I1sVU7QtgB3dphwpgmoNZgbXNiBeX1bD68RW/jH+0S2weX27JJBwwuCLVKlQi2phbvsBz/WXFChOlDDyZToyTBoZTpySiRVpzsqQNCKk6qsVVjwIJ0AWPAgBHgQSKBHAQAiiAKBFEAI4QAgIRRIAsIRYByIiER5ES0gyOZEaROtohEA5FY0rOxEbpgHApGlJIKxpWARmpzm1KSysaUgEFqU4vh5ZGnGGlAKp8LOD4K8ujRidBIJKFsrB7ImFyMUySh0gk3Fri5527pf9BE6KAUtDJFQsRclmuSe0/TlJiYS0nilHCnMjFkVaE6rSncU48JJIOSpOgSPCRwWAMCx4WOCxwEAaBHARQI4CAIBHWgBHSAIIsIogAIsIsAIQhBI2JCEgkIhiQgAYkIQBLRLQhAGmJaEIAERtoQgBpiWhCQSFo0rCEkgNMUCEIIFtHgRISSB1osISQLHAQhAFtCEJAHQhCAKIsIQBYQhACLCEA//2Q=="/>
          <p:cNvSpPr>
            <a:spLocks noChangeAspect="1" noChangeArrowheads="1"/>
          </p:cNvSpPr>
          <p:nvPr/>
        </p:nvSpPr>
        <p:spPr bwMode="auto">
          <a:xfrm>
            <a:off x="0" y="-904875"/>
            <a:ext cx="2466975" cy="1857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228600"/>
            <a:ext cx="27432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Week   10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75FBE25-4309-404F-8435-84C99AC0C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371600"/>
            <a:ext cx="7696200" cy="706964"/>
          </a:xfrm>
        </p:spPr>
        <p:txBody>
          <a:bodyPr>
            <a:normAutofit fontScale="90000"/>
          </a:bodyPr>
          <a:lstStyle/>
          <a:p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วัตถุประสงค์ของการโฆษณา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27DE0BB-3AD5-4E0F-BD55-7C9180D0D12B}"/>
              </a:ext>
            </a:extLst>
          </p:cNvPr>
          <p:cNvSpPr txBox="1"/>
          <p:nvPr/>
        </p:nvSpPr>
        <p:spPr>
          <a:xfrm>
            <a:off x="417251" y="3153793"/>
            <a:ext cx="830949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2800" b="1" dirty="0"/>
              <a:t>      </a:t>
            </a:r>
            <a:r>
              <a:rPr lang="th-TH" sz="3200" b="1" dirty="0"/>
              <a:t>เป็นการนำเสนอต่อสาธารณชนโดยไม่ใช้ตัวบุคคล แต่มีการระบุชื่อสินค้า บริการ หรือองค์กรทีเป็นเจ้าของสินค้าอย่างชัดเจน การโฆษณาเป็นวิธีการนำข่าวสารจากผู้อุปถัมภ์ผ่านสื่อยังประชาชน การโฆษณาจะต้องได้รับการออกแบบให้จูงใจผู้บริโภคให้หันมานิยมในสินค้า หรือทำการซื้อสินค้าและบริการที่โฆษณาและบริการที่โฆษณา</a:t>
            </a:r>
            <a:endParaRPr lang="th-TH" sz="2800" b="1" dirty="0"/>
          </a:p>
        </p:txBody>
      </p:sp>
    </p:spTree>
    <p:extLst>
      <p:ext uri="{BB962C8B-B14F-4D97-AF65-F5344CB8AC3E}">
        <p14:creationId xmlns:p14="http://schemas.microsoft.com/office/powerpoint/2010/main" val="271211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1E3F743-D888-45BF-9217-A5EA95603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06" y="849381"/>
            <a:ext cx="7985193" cy="706964"/>
          </a:xfrm>
        </p:spPr>
        <p:txBody>
          <a:bodyPr>
            <a:normAutofit fontScale="90000"/>
          </a:bodyPr>
          <a:lstStyle/>
          <a:p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วัตถุประสงค์ของการโฆษณา(ต่อ)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C35D14E-E1DE-49CB-9417-105527213FA0}"/>
              </a:ext>
            </a:extLst>
          </p:cNvPr>
          <p:cNvSpPr txBox="1"/>
          <p:nvPr/>
        </p:nvSpPr>
        <p:spPr>
          <a:xfrm>
            <a:off x="360718" y="1828800"/>
            <a:ext cx="7564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วัตถุประสงค์การโฆษณาของนักธุรกิจไว้ ดังนี้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81A2DC4E-0ADF-484B-BF00-41BF9272E7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717" y="2308108"/>
            <a:ext cx="423274" cy="48994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FA065185-2450-4203-9F3A-A611D2697CDB}"/>
              </a:ext>
            </a:extLst>
          </p:cNvPr>
          <p:cNvSpPr txBox="1"/>
          <p:nvPr/>
        </p:nvSpPr>
        <p:spPr>
          <a:xfrm>
            <a:off x="1014518" y="2278325"/>
            <a:ext cx="3802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เพื่อเพิ่มการใช้สินค้าของผู้บริโภค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9F99FC99-D079-4554-BDEC-8D24C65E0190}"/>
              </a:ext>
            </a:extLst>
          </p:cNvPr>
          <p:cNvSpPr txBox="1"/>
          <p:nvPr/>
        </p:nvSpPr>
        <p:spPr>
          <a:xfrm>
            <a:off x="465822" y="2368414"/>
            <a:ext cx="21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1</a:t>
            </a:r>
          </a:p>
        </p:txBody>
      </p:sp>
      <p:sp>
        <p:nvSpPr>
          <p:cNvPr id="23" name="Arrow: Right 22">
            <a:extLst>
              <a:ext uri="{FF2B5EF4-FFF2-40B4-BE49-F238E27FC236}">
                <a16:creationId xmlns="" xmlns:a16="http://schemas.microsoft.com/office/drawing/2014/main" id="{4F798787-B6A6-42B1-8245-6454DF72F0C8}"/>
              </a:ext>
            </a:extLst>
          </p:cNvPr>
          <p:cNvSpPr/>
          <p:nvPr/>
        </p:nvSpPr>
        <p:spPr>
          <a:xfrm>
            <a:off x="793560" y="3095360"/>
            <a:ext cx="214220" cy="2215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37194EE4-A916-4ED9-B63C-896E57A56298}"/>
              </a:ext>
            </a:extLst>
          </p:cNvPr>
          <p:cNvSpPr txBox="1"/>
          <p:nvPr/>
        </p:nvSpPr>
        <p:spPr>
          <a:xfrm>
            <a:off x="1227801" y="2800909"/>
            <a:ext cx="6880194" cy="83099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เพิ่มการใช้ให้บ่อยขึ้น เช่น การโฆษณาให้คนใช้สินค้าหรือบริการ</a:t>
            </a:r>
            <a:r>
              <a:rPr lang="th-TH" sz="2400" b="1" dirty="0" err="1"/>
              <a:t>นั้นๆ</a:t>
            </a:r>
            <a:r>
              <a:rPr lang="th-TH" sz="2400" b="1" dirty="0"/>
              <a:t> จากเดิมให้ใช้มากครั้งยิ่งขึ้น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="" xmlns:a16="http://schemas.microsoft.com/office/drawing/2014/main" id="{6E6985FF-7017-4DAB-B937-9F2F3C2F65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052" y="3997031"/>
            <a:ext cx="233192" cy="274344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8C51A8E1-9A76-4918-9835-7FEDB2274519}"/>
              </a:ext>
            </a:extLst>
          </p:cNvPr>
          <p:cNvSpPr txBox="1"/>
          <p:nvPr/>
        </p:nvSpPr>
        <p:spPr>
          <a:xfrm>
            <a:off x="1271054" y="3718704"/>
            <a:ext cx="6836942" cy="83099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เพิ่มวิธีการใช้ให้มากขึ้น เป็นการโฆษณาให้ผู้ใช้สินค้านั้นรู้จักวิธีการใช้เพื่อวัตถุประสงค์ใหม่อยู่เสมอๆ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EFD27EDD-C96C-4034-BF77-9CDC27BC3E90}"/>
              </a:ext>
            </a:extLst>
          </p:cNvPr>
          <p:cNvSpPr txBox="1"/>
          <p:nvPr/>
        </p:nvSpPr>
        <p:spPr>
          <a:xfrm>
            <a:off x="1253635" y="4627179"/>
            <a:ext cx="6793688" cy="12003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เพิ่มการทดแทน เป็นการโฆษณาให้ใช้สินค้าตราผลิตภัณฑ์หนึ่งแทนสินค้าอีกตราผลิตภัณฑ์หนึ่ง แต่เป็นการโฆษณาสินค้าเมื่อผู้บริโภคใช้สินค้าตราผลิตภัณฑ์ของบริษัทให้ใช้เพิ่มอีกตราผลิตภัณฑ์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="" xmlns:a16="http://schemas.microsoft.com/office/drawing/2014/main" id="{5C64C0EE-463E-40B2-A77F-03F6C7CFEE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244" y="6121740"/>
            <a:ext cx="233192" cy="274344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62F3BFE2-A4A2-46F5-95CB-508FD55903E2}"/>
              </a:ext>
            </a:extLst>
          </p:cNvPr>
          <p:cNvSpPr txBox="1"/>
          <p:nvPr/>
        </p:nvSpPr>
        <p:spPr>
          <a:xfrm>
            <a:off x="1271054" y="5935826"/>
            <a:ext cx="6793689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เพิ่มปริมาณการซื้อแต่ละครั้งให้มากขึ้น เป็นการเสนอสินค้าที่มีขนาดใหญ่กว่าที่เคยขายอยู่ เช่น ยาสีฟัน แชมพู 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="" xmlns:a16="http://schemas.microsoft.com/office/drawing/2014/main" id="{3CD1E206-7394-4105-8CCF-B3F8EBEF36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670" y="5227343"/>
            <a:ext cx="233192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033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/>
      <p:bldP spid="21" grpId="0"/>
      <p:bldP spid="23" grpId="0" animBg="1"/>
      <p:bldP spid="24" grpId="0" animBg="1"/>
      <p:bldP spid="26" grpId="0" animBg="1"/>
      <p:bldP spid="28" grpId="0" animBg="1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3D6328-715A-47DF-92C4-B3A8ABE39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068" y="914400"/>
            <a:ext cx="7791592" cy="706964"/>
          </a:xfrm>
        </p:spPr>
        <p:txBody>
          <a:bodyPr>
            <a:noAutofit/>
          </a:bodyPr>
          <a:lstStyle/>
          <a:p>
            <a:r>
              <a:rPr lang="th-TH" sz="4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วัตถุประสงค์ของการโฆษณา(ต่อ)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52EE44A2-844E-4BE5-B53A-11EE7A6260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624" y="2173682"/>
            <a:ext cx="420661" cy="48772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E86866B-F6FB-463A-A534-8318DEE47852}"/>
              </a:ext>
            </a:extLst>
          </p:cNvPr>
          <p:cNvSpPr txBox="1"/>
          <p:nvPr/>
        </p:nvSpPr>
        <p:spPr>
          <a:xfrm>
            <a:off x="532068" y="2240127"/>
            <a:ext cx="17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D570947-0E41-4238-8064-8564ACAD4F4E}"/>
              </a:ext>
            </a:extLst>
          </p:cNvPr>
          <p:cNvSpPr txBox="1"/>
          <p:nvPr/>
        </p:nvSpPr>
        <p:spPr>
          <a:xfrm>
            <a:off x="838653" y="2247215"/>
            <a:ext cx="4474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เพื่อให้ผู้ซื้อรู้จักผลผลิตสินค้า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F9F0DF31-0954-4605-A399-1E1A7A2302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624" y="2769593"/>
            <a:ext cx="420661" cy="48772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9519EA84-A8E5-4088-86D3-A694795E6646}"/>
              </a:ext>
            </a:extLst>
          </p:cNvPr>
          <p:cNvSpPr txBox="1"/>
          <p:nvPr/>
        </p:nvSpPr>
        <p:spPr>
          <a:xfrm>
            <a:off x="538433" y="2813145"/>
            <a:ext cx="17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372D3291-F71D-4C81-9A25-BFB12AC9E373}"/>
              </a:ext>
            </a:extLst>
          </p:cNvPr>
          <p:cNvSpPr txBox="1"/>
          <p:nvPr/>
        </p:nvSpPr>
        <p:spPr>
          <a:xfrm>
            <a:off x="845015" y="2813146"/>
            <a:ext cx="7083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เพื่อช่วยให้ผู้บริโภคสามารถแยกความแตกต่างระหว่างผลิตภัณฑ์ได้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F7DBAC74-396B-4F2F-9FAC-206C8C59BB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624" y="3353689"/>
            <a:ext cx="420661" cy="48772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6615254E-EEF4-4DC9-8A07-C594E5E93DDD}"/>
              </a:ext>
            </a:extLst>
          </p:cNvPr>
          <p:cNvSpPr txBox="1"/>
          <p:nvPr/>
        </p:nvSpPr>
        <p:spPr>
          <a:xfrm>
            <a:off x="508769" y="3398759"/>
            <a:ext cx="17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C2AC9794-7E0C-467A-8152-BCBD602B8DBA}"/>
              </a:ext>
            </a:extLst>
          </p:cNvPr>
          <p:cNvSpPr txBox="1"/>
          <p:nvPr/>
        </p:nvSpPr>
        <p:spPr>
          <a:xfrm>
            <a:off x="820010" y="3427505"/>
            <a:ext cx="58041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เพื่อช่วยกระตุ้นความต้องการสินค้าหรือบริการของผู้บริโภค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="" xmlns:a16="http://schemas.microsoft.com/office/drawing/2014/main" id="{D3FA9C99-BC9E-4A4B-913F-B4AA103891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019" y="3937753"/>
            <a:ext cx="420661" cy="48772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48F3ACCA-D4FD-4C07-B01F-AEEAFE81BE00}"/>
              </a:ext>
            </a:extLst>
          </p:cNvPr>
          <p:cNvSpPr txBox="1"/>
          <p:nvPr/>
        </p:nvSpPr>
        <p:spPr>
          <a:xfrm>
            <a:off x="514728" y="3981305"/>
            <a:ext cx="17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59661F03-C3CB-46BD-ABDB-120C367DAC73}"/>
              </a:ext>
            </a:extLst>
          </p:cNvPr>
          <p:cNvSpPr txBox="1"/>
          <p:nvPr/>
        </p:nvSpPr>
        <p:spPr>
          <a:xfrm>
            <a:off x="819284" y="3988954"/>
            <a:ext cx="7029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เพื่อขจัดความรู้สึกที่ไม่ดีของผู้บริโภคที่มีผลิตภัณฑ์บางชนิดสินค้าบางอย่าง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="" xmlns:a16="http://schemas.microsoft.com/office/drawing/2014/main" id="{FC557418-DB43-43C0-A551-D1ABED8B1C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2728" y="4573626"/>
            <a:ext cx="233192" cy="274344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EE46AA44-6269-4E9D-B5FD-2D4358D89026}"/>
              </a:ext>
            </a:extLst>
          </p:cNvPr>
          <p:cNvSpPr txBox="1"/>
          <p:nvPr/>
        </p:nvSpPr>
        <p:spPr>
          <a:xfrm>
            <a:off x="1185919" y="4489270"/>
            <a:ext cx="4699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อาจจะเกิดการขายไม่ดีเพราะเกิดข่าวลือที่เกี่ยวกับสินค้านั้น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="" xmlns:a16="http://schemas.microsoft.com/office/drawing/2014/main" id="{70A92DB4-ACA1-4654-ADBA-2F1B89CAA88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3017" y="4893644"/>
            <a:ext cx="420661" cy="487722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19B9E98A-8285-401D-92C0-F5D5D7F4DBF2}"/>
              </a:ext>
            </a:extLst>
          </p:cNvPr>
          <p:cNvSpPr txBox="1"/>
          <p:nvPr/>
        </p:nvSpPr>
        <p:spPr>
          <a:xfrm>
            <a:off x="514728" y="4952686"/>
            <a:ext cx="270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DAA9DB19-80D5-440B-B437-F5793B9B715F}"/>
              </a:ext>
            </a:extLst>
          </p:cNvPr>
          <p:cNvSpPr txBox="1"/>
          <p:nvPr/>
        </p:nvSpPr>
        <p:spPr>
          <a:xfrm>
            <a:off x="845015" y="4989586"/>
            <a:ext cx="4699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เพื่อป้องกันไม่ให้ลูกค้าหันไปซื้อสินค้าของผู้อื่น</a:t>
            </a:r>
          </a:p>
        </p:txBody>
      </p:sp>
    </p:spTree>
    <p:extLst>
      <p:ext uri="{BB962C8B-B14F-4D97-AF65-F5344CB8AC3E}">
        <p14:creationId xmlns:p14="http://schemas.microsoft.com/office/powerpoint/2010/main" val="60908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  <p:bldP spid="14" grpId="0"/>
      <p:bldP spid="15" grpId="0"/>
      <p:bldP spid="17" grpId="0"/>
      <p:bldP spid="18" grpId="0"/>
      <p:bldP spid="20" grpId="0"/>
      <p:bldP spid="23" grpId="0"/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009EA3-2AEE-4E33-8FBE-790844292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746" y="867136"/>
            <a:ext cx="6571060" cy="706964"/>
          </a:xfrm>
        </p:spPr>
        <p:txBody>
          <a:bodyPr>
            <a:noAutofit/>
          </a:bodyPr>
          <a:lstStyle/>
          <a:p>
            <a:r>
              <a:rPr lang="th-TH" sz="4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วัตถุประสงค์ของการโฆษณา(ต่อ)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899FF7F-7C52-4A6B-87A0-55B431DE1A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948" y="2074405"/>
            <a:ext cx="420661" cy="48772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7C09AD5-B4A6-4530-B601-5E58F5E3C2F6}"/>
              </a:ext>
            </a:extLst>
          </p:cNvPr>
          <p:cNvSpPr txBox="1"/>
          <p:nvPr/>
        </p:nvSpPr>
        <p:spPr>
          <a:xfrm>
            <a:off x="545977" y="2133600"/>
            <a:ext cx="18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9E12E004-0587-4479-8217-37A709F87466}"/>
              </a:ext>
            </a:extLst>
          </p:cNvPr>
          <p:cNvSpPr txBox="1"/>
          <p:nvPr/>
        </p:nvSpPr>
        <p:spPr>
          <a:xfrm>
            <a:off x="966480" y="2172649"/>
            <a:ext cx="6142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เพื่อเป็นการยกระดับมาตรฐานการครองชีพให้สูงขึ้น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26C158AA-622D-4229-B061-ED605148F3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9671" y="2904811"/>
            <a:ext cx="233192" cy="27434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FEFF4C1-8450-435B-98D8-F6E5E63ECF62}"/>
              </a:ext>
            </a:extLst>
          </p:cNvPr>
          <p:cNvSpPr txBox="1"/>
          <p:nvPr/>
        </p:nvSpPr>
        <p:spPr>
          <a:xfrm>
            <a:off x="1551709" y="2763656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เป็นการกระตุ้นความต้องการซื้อสินค้าของผู้บริโภคให้เพิ่ม</a:t>
            </a:r>
            <a:r>
              <a:rPr lang="th-TH" sz="2400" b="1" dirty="0" err="1"/>
              <a:t>ขึ้</a:t>
            </a:r>
            <a:r>
              <a:rPr lang="th-TH" sz="2400" b="1" dirty="0"/>
              <a:t>นท</a:t>
            </a:r>
            <a:r>
              <a:rPr lang="th-TH" sz="2400" b="1" dirty="0" err="1"/>
              <a:t>ั้</a:t>
            </a:r>
            <a:r>
              <a:rPr lang="th-TH" sz="2400" b="1" dirty="0"/>
              <a:t>ในด้านชนิดของผลิตภัณฑ์และจำนวนตราผลิตภัณฑ์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B5035DB3-C546-4358-8526-E2732050C2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746" y="3770542"/>
            <a:ext cx="420661" cy="48772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7D80E086-4264-4A2D-A433-5DD8DC1F9FC6}"/>
              </a:ext>
            </a:extLst>
          </p:cNvPr>
          <p:cNvSpPr txBox="1"/>
          <p:nvPr/>
        </p:nvSpPr>
        <p:spPr>
          <a:xfrm>
            <a:off x="545978" y="3829737"/>
            <a:ext cx="18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4A8E4E63-5B5D-449C-A985-51C59017389E}"/>
              </a:ext>
            </a:extLst>
          </p:cNvPr>
          <p:cNvSpPr txBox="1"/>
          <p:nvPr/>
        </p:nvSpPr>
        <p:spPr>
          <a:xfrm>
            <a:off x="867407" y="3839759"/>
            <a:ext cx="3988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เพื่อต่อสู้กับคู่แข่งขัน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1C90EF34-0326-4843-989B-B2EA53C686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746" y="4680848"/>
            <a:ext cx="420661" cy="48772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2868D631-EE05-4394-9F80-0EE97F2382FD}"/>
              </a:ext>
            </a:extLst>
          </p:cNvPr>
          <p:cNvSpPr txBox="1"/>
          <p:nvPr/>
        </p:nvSpPr>
        <p:spPr>
          <a:xfrm>
            <a:off x="557201" y="4740043"/>
            <a:ext cx="93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1E52C9FD-6C61-4833-B091-0E44CE44034D}"/>
              </a:ext>
            </a:extLst>
          </p:cNvPr>
          <p:cNvSpPr txBox="1"/>
          <p:nvPr/>
        </p:nvSpPr>
        <p:spPr>
          <a:xfrm>
            <a:off x="867406" y="4709731"/>
            <a:ext cx="6523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เพื่อเผยแพร่ข้อมูลเกี่ยวกับบุคคลหรือองค์กรให้เป็นที่รู้จักทั่วกัน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AB009597-7D3A-4D4D-B76B-E32CA8F30E3D}"/>
              </a:ext>
            </a:extLst>
          </p:cNvPr>
          <p:cNvSpPr txBox="1"/>
          <p:nvPr/>
        </p:nvSpPr>
        <p:spPr>
          <a:xfrm>
            <a:off x="1199672" y="5208608"/>
            <a:ext cx="72762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การโฆษณาเป็นเครื่องมือในการสร้างภาพลักษณ์ และ ทัศนคติที่ดีให้แก่ตราผลิตภัณฑ์และบริการ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812655BB-2CD8-4429-BC33-C28977395A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6480" y="5295900"/>
            <a:ext cx="233192" cy="28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029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  <p:bldP spid="10" grpId="0"/>
      <p:bldP spid="12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C207852-014F-4453-BAC1-2BA237BB5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987" y="840503"/>
            <a:ext cx="6571060" cy="706964"/>
          </a:xfrm>
        </p:spPr>
        <p:txBody>
          <a:bodyPr>
            <a:normAutofit fontScale="90000"/>
          </a:bodyPr>
          <a:lstStyle/>
          <a:p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กลยุทธ์การโฆษณา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B16DC545-DBC8-43F7-9CF6-B970AFB2BDED}"/>
              </a:ext>
            </a:extLst>
          </p:cNvPr>
          <p:cNvSpPr txBox="1"/>
          <p:nvPr/>
        </p:nvSpPr>
        <p:spPr>
          <a:xfrm>
            <a:off x="735351" y="2498477"/>
            <a:ext cx="74180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องค์ประกอบที่สำคัญของกลยุทธ์การโฆษณา ได้แก่ ข่าวสารการโฆษณา สื่อโฆษณา และ ลักษณะการนำเสนอข่าวสารการโฆษณา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A5510EE2-77BC-49FB-AE6C-70B9C843D9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391" y="1927014"/>
            <a:ext cx="233192" cy="28044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50270962-30E5-45AE-B72C-0679850FBA6D}"/>
              </a:ext>
            </a:extLst>
          </p:cNvPr>
          <p:cNvSpPr txBox="1"/>
          <p:nvPr/>
        </p:nvSpPr>
        <p:spPr>
          <a:xfrm>
            <a:off x="641617" y="1791956"/>
            <a:ext cx="73593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คือ พฤติกรรมผู้บริโภค ช่องทางการสื่อสารการตลาด การสื่อสารภายในองค์กร และ การวิจัยทางการตลาด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438A21EC-37C3-413D-80EF-CFE96C6592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425" y="2633536"/>
            <a:ext cx="233192" cy="28044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E40A2ACC-9C3E-4DC5-83AF-BB45761049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425" y="3360357"/>
            <a:ext cx="420661" cy="51820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AF0A8B4-3BDF-42DE-9D45-769158ECD7B5}"/>
              </a:ext>
            </a:extLst>
          </p:cNvPr>
          <p:cNvSpPr txBox="1"/>
          <p:nvPr/>
        </p:nvSpPr>
        <p:spPr>
          <a:xfrm>
            <a:off x="940647" y="3360357"/>
            <a:ext cx="3503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การออกแบบข่าวสารโฆษณา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0771831E-547B-45C1-98FC-82C071ADD0E5}"/>
              </a:ext>
            </a:extLst>
          </p:cNvPr>
          <p:cNvSpPr txBox="1"/>
          <p:nvPr/>
        </p:nvSpPr>
        <p:spPr>
          <a:xfrm>
            <a:off x="1426570" y="3834813"/>
            <a:ext cx="4181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แบ่งออกเป็น 2 ทฤษฎีหลักๆ ได้แก่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0E923122-E573-4263-B0B2-00232DEE40EB}"/>
              </a:ext>
            </a:extLst>
          </p:cNvPr>
          <p:cNvSpPr txBox="1"/>
          <p:nvPr/>
        </p:nvSpPr>
        <p:spPr>
          <a:xfrm>
            <a:off x="1426570" y="4371913"/>
            <a:ext cx="3513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ทฤษฎีโฆษณาในเชิงรุก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442A30E0-3F4A-46EF-89C7-68A3803037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528" y="4371634"/>
            <a:ext cx="420661" cy="48772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EB9E19A1-3568-443A-BF49-851B50DC1158}"/>
              </a:ext>
            </a:extLst>
          </p:cNvPr>
          <p:cNvSpPr txBox="1"/>
          <p:nvPr/>
        </p:nvSpPr>
        <p:spPr>
          <a:xfrm>
            <a:off x="618755" y="4464246"/>
            <a:ext cx="794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solidFill>
                  <a:schemeClr val="bg1"/>
                </a:solidFill>
              </a:rPr>
              <a:t>1.1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="" xmlns:a16="http://schemas.microsoft.com/office/drawing/2014/main" id="{137F324F-0BB4-4625-8C28-19E131B40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647" y="5026034"/>
            <a:ext cx="233192" cy="28044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4034352B-48CC-4BB1-9605-83D579E9A4AC}"/>
              </a:ext>
            </a:extLst>
          </p:cNvPr>
          <p:cNvSpPr txBox="1"/>
          <p:nvPr/>
        </p:nvSpPr>
        <p:spPr>
          <a:xfrm>
            <a:off x="1413601" y="4887065"/>
            <a:ext cx="65873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เชื่อว่า โฆษณาสามารถเชิญชวนให้ผู้บริโภคเป้าหมายตัดใจซื้อสินค้า และ อาจซื้อต่อเนื่องจนกลายผู้มีความภักดีในตราผลิตภัณฑ์</a:t>
            </a:r>
          </a:p>
        </p:txBody>
      </p:sp>
    </p:spTree>
    <p:extLst>
      <p:ext uri="{BB962C8B-B14F-4D97-AF65-F5344CB8AC3E}">
        <p14:creationId xmlns:p14="http://schemas.microsoft.com/office/powerpoint/2010/main" val="16035603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1" grpId="0"/>
      <p:bldP spid="12" grpId="0"/>
      <p:bldP spid="15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9FA8A2C-519A-43E7-93C9-9C731E086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670" y="838200"/>
            <a:ext cx="6571060" cy="706964"/>
          </a:xfrm>
        </p:spPr>
        <p:txBody>
          <a:bodyPr>
            <a:normAutofit fontScale="90000"/>
          </a:bodyPr>
          <a:lstStyle/>
          <a:p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กลยุทธ์การโฆษณา(ต่อ)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4E57EE77-0EA3-4949-849C-011543D672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164" y="1971508"/>
            <a:ext cx="515611" cy="42852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698833DF-8F9D-4C2B-BDE6-EC0061F4F015}"/>
              </a:ext>
            </a:extLst>
          </p:cNvPr>
          <p:cNvSpPr txBox="1"/>
          <p:nvPr/>
        </p:nvSpPr>
        <p:spPr>
          <a:xfrm>
            <a:off x="545893" y="2030703"/>
            <a:ext cx="444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solidFill>
                  <a:schemeClr val="bg1"/>
                </a:solidFill>
              </a:rPr>
              <a:t>1.2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E34FCB8D-8403-4E09-B958-255106337BA3}"/>
              </a:ext>
            </a:extLst>
          </p:cNvPr>
          <p:cNvSpPr txBox="1"/>
          <p:nvPr/>
        </p:nvSpPr>
        <p:spPr>
          <a:xfrm>
            <a:off x="1254776" y="1954938"/>
            <a:ext cx="300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ทฤษฎีโฆษณาในเชิงรับ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73063B19-0C64-4597-9579-BC7994E716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650" y="2590800"/>
            <a:ext cx="233192" cy="28044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8AD64C7-97FE-4F6B-823D-9414B300C0FF}"/>
              </a:ext>
            </a:extLst>
          </p:cNvPr>
          <p:cNvSpPr txBox="1"/>
          <p:nvPr/>
        </p:nvSpPr>
        <p:spPr>
          <a:xfrm>
            <a:off x="1126253" y="2455741"/>
            <a:ext cx="67985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เชื่อว่า พฤติกรรมการซื้อของผู้บริโภคเป้าหมายที่เกิดขึ้น เป็นไปตามนิสัยของผู้บริโภคเอง โฆษณาเพียงแต่ให้ข้อมูลเกี่ยวกับสินค้าหรือบริการ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3ECB71E6-7B18-4843-B8C4-682D7ABDF5D8}"/>
              </a:ext>
            </a:extLst>
          </p:cNvPr>
          <p:cNvSpPr txBox="1"/>
          <p:nvPr/>
        </p:nvSpPr>
        <p:spPr>
          <a:xfrm>
            <a:off x="438835" y="3612600"/>
            <a:ext cx="2320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u="sng" dirty="0"/>
              <a:t>รูปแบบของข่าวสาร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52DFAA3F-FA31-4346-AFBA-0B2FA87F3A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303" y="4673628"/>
            <a:ext cx="233192" cy="28044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6C30F788-AC39-4A7C-9EB6-EB1062BA9098}"/>
              </a:ext>
            </a:extLst>
          </p:cNvPr>
          <p:cNvSpPr txBox="1"/>
          <p:nvPr/>
        </p:nvSpPr>
        <p:spPr>
          <a:xfrm>
            <a:off x="766495" y="4615501"/>
            <a:ext cx="8697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ข่าวสารที่เน้นเหตุผล ไปใช้กับการโฆษณาสินค้าที่มีความเกี่ยวเนื่องกับผู้บริโภค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="" xmlns:a16="http://schemas.microsoft.com/office/drawing/2014/main" id="{D10B90F1-BBA0-4F2D-B9FD-D1A3C6C99E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303" y="5223467"/>
            <a:ext cx="233192" cy="28044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F0DB4F1C-2527-4CB1-9BA7-B2A140191715}"/>
              </a:ext>
            </a:extLst>
          </p:cNvPr>
          <p:cNvSpPr txBox="1"/>
          <p:nvPr/>
        </p:nvSpPr>
        <p:spPr>
          <a:xfrm>
            <a:off x="766495" y="5180870"/>
            <a:ext cx="74164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ข่าวสารที่เน้นอารมณ์ ใช้กับการโฆษณาสินค้าที่มีความเกี่ยวเนื่องกับผู้บริโภคเป้าหมายต่ำ</a:t>
            </a:r>
          </a:p>
        </p:txBody>
      </p:sp>
    </p:spTree>
    <p:extLst>
      <p:ext uri="{BB962C8B-B14F-4D97-AF65-F5344CB8AC3E}">
        <p14:creationId xmlns:p14="http://schemas.microsoft.com/office/powerpoint/2010/main" val="343538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2" grpId="0"/>
      <p:bldP spid="15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9FA8A2C-519A-43E7-93C9-9C731E086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670" y="1295400"/>
            <a:ext cx="6571060" cy="706964"/>
          </a:xfrm>
        </p:spPr>
        <p:txBody>
          <a:bodyPr>
            <a:normAutofit fontScale="90000"/>
          </a:bodyPr>
          <a:lstStyle/>
          <a:p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กลยุทธ์การโฆษณา(ต่อ)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04F93E24-B96D-445F-8819-C0D432692E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716" y="2385881"/>
            <a:ext cx="420661" cy="50601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C3052A7C-0E46-4F98-8567-E932F59669C8}"/>
              </a:ext>
            </a:extLst>
          </p:cNvPr>
          <p:cNvSpPr txBox="1"/>
          <p:nvPr/>
        </p:nvSpPr>
        <p:spPr>
          <a:xfrm>
            <a:off x="922377" y="2408055"/>
            <a:ext cx="2370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รูปแบบของข่าวสาร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541A3BF8-CF2E-4E97-BB49-6887F58AF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390" y="2999851"/>
            <a:ext cx="420661" cy="48772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AD4C8927-A07B-47A6-B54D-C2B73DBE33C8}"/>
              </a:ext>
            </a:extLst>
          </p:cNvPr>
          <p:cNvSpPr txBox="1"/>
          <p:nvPr/>
        </p:nvSpPr>
        <p:spPr>
          <a:xfrm>
            <a:off x="922377" y="3059046"/>
            <a:ext cx="512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solidFill>
                  <a:schemeClr val="bg1"/>
                </a:solidFill>
              </a:rPr>
              <a:t>2.1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F2C6E873-8789-4FB7-A923-71C636C138FE}"/>
              </a:ext>
            </a:extLst>
          </p:cNvPr>
          <p:cNvSpPr txBox="1"/>
          <p:nvPr/>
        </p:nvSpPr>
        <p:spPr>
          <a:xfrm>
            <a:off x="1389051" y="3070144"/>
            <a:ext cx="42455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การสร้างข้อสรุป มีข้อสรุปที่ปรากฏให้เห็นในโฆษณา 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="" xmlns:a16="http://schemas.microsoft.com/office/drawing/2014/main" id="{C16C2076-C2A8-42EA-918D-A5DF44EB36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8390" y="3654726"/>
            <a:ext cx="420661" cy="487722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8715980E-C584-4DF5-A890-1ACA69492598}"/>
              </a:ext>
            </a:extLst>
          </p:cNvPr>
          <p:cNvSpPr txBox="1"/>
          <p:nvPr/>
        </p:nvSpPr>
        <p:spPr>
          <a:xfrm>
            <a:off x="1389051" y="3654727"/>
            <a:ext cx="6535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ข่าวสารแบบด้านเดียวและสองด้าน เป็นข่าวสารชี้ให้เห็นเฉพาะ ข้อดีและคุณลักษณะเด่นของสินค้าที่โฆษณาเท่านั้น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="" xmlns:a16="http://schemas.microsoft.com/office/drawing/2014/main" id="{3FC419E2-BD2F-4D11-8EAE-C327977528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8390" y="4554496"/>
            <a:ext cx="420661" cy="487722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23D0D75E-D3D7-4A5D-AF53-1A15AB7F1813}"/>
              </a:ext>
            </a:extLst>
          </p:cNvPr>
          <p:cNvSpPr txBox="1"/>
          <p:nvPr/>
        </p:nvSpPr>
        <p:spPr>
          <a:xfrm>
            <a:off x="917553" y="3732232"/>
            <a:ext cx="512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solidFill>
                  <a:schemeClr val="bg1"/>
                </a:solidFill>
              </a:rPr>
              <a:t>2.2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1A5F146F-1EC8-4828-BD0B-149C57936247}"/>
              </a:ext>
            </a:extLst>
          </p:cNvPr>
          <p:cNvSpPr txBox="1"/>
          <p:nvPr/>
        </p:nvSpPr>
        <p:spPr>
          <a:xfrm>
            <a:off x="920181" y="4613691"/>
            <a:ext cx="512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solidFill>
                  <a:schemeClr val="bg1"/>
                </a:solidFill>
              </a:rPr>
              <a:t>2.3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840AF984-635C-4FBF-BFA3-6CA19C3175CF}"/>
              </a:ext>
            </a:extLst>
          </p:cNvPr>
          <p:cNvSpPr txBox="1"/>
          <p:nvPr/>
        </p:nvSpPr>
        <p:spPr>
          <a:xfrm>
            <a:off x="1435062" y="4554497"/>
            <a:ext cx="4375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การเรียงลำดับความสำคัญก่อน-หลังของข่าว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2A468EDC-4B42-44CA-AD4C-B7EB531EE75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6670" y="5161337"/>
            <a:ext cx="420661" cy="506012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51ED93E0-D749-4884-A01C-07B5395EBBEC}"/>
              </a:ext>
            </a:extLst>
          </p:cNvPr>
          <p:cNvSpPr txBox="1"/>
          <p:nvPr/>
        </p:nvSpPr>
        <p:spPr>
          <a:xfrm>
            <a:off x="951473" y="5161337"/>
            <a:ext cx="2883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/>
              <a:t>แหล่งที่มาข่าวสาร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="" xmlns:a16="http://schemas.microsoft.com/office/drawing/2014/main" id="{90911756-7D69-4427-80AF-BB11DF2F170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2123" y="5717832"/>
            <a:ext cx="233192" cy="280440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E574CFC0-4C8D-478F-BCD9-25315BF6AADC}"/>
              </a:ext>
            </a:extLst>
          </p:cNvPr>
          <p:cNvSpPr txBox="1"/>
          <p:nvPr/>
        </p:nvSpPr>
        <p:spPr>
          <a:xfrm>
            <a:off x="1322339" y="5658638"/>
            <a:ext cx="68310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จำเป็นที่ต้องมีความน่าเชื่อถือ วิธีการสร้างแหล่งที่มาของข่าวสารให้น่าเชื่อถือมีหลายวิธีที่นำมาใช้ ได้แก่ การระบุคุณลักษณะเด่นของสินค้าหรือองค์กร และบุคคลที่สาม</a:t>
            </a:r>
          </a:p>
        </p:txBody>
      </p:sp>
    </p:spTree>
    <p:extLst>
      <p:ext uri="{BB962C8B-B14F-4D97-AF65-F5344CB8AC3E}">
        <p14:creationId xmlns:p14="http://schemas.microsoft.com/office/powerpoint/2010/main" val="1040746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3" grpId="0"/>
      <p:bldP spid="22" grpId="0"/>
      <p:bldP spid="28" grpId="0"/>
      <p:bldP spid="30" grpId="0"/>
      <p:bldP spid="31" grpId="0"/>
      <p:bldP spid="33" grpId="0"/>
      <p:bldP spid="3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9FA8A2C-519A-43E7-93C9-9C731E086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670" y="838200"/>
            <a:ext cx="6571060" cy="706964"/>
          </a:xfrm>
        </p:spPr>
        <p:txBody>
          <a:bodyPr>
            <a:normAutofit fontScale="90000"/>
          </a:bodyPr>
          <a:lstStyle/>
          <a:p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กลยุทธ์การโฆษณา(ต่อ)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901A989B-63A5-44C9-8FE0-0DA6CC425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670" y="3198167"/>
            <a:ext cx="420661" cy="50601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0F1A46E-09D8-409F-8B2C-753D20EBFA9F}"/>
              </a:ext>
            </a:extLst>
          </p:cNvPr>
          <p:cNvSpPr txBox="1"/>
          <p:nvPr/>
        </p:nvSpPr>
        <p:spPr>
          <a:xfrm>
            <a:off x="927331" y="3198168"/>
            <a:ext cx="32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การนำเสนอข่าวสาร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B5010053-CE6D-4686-A0C2-CFC26DA9DE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429" y="3980573"/>
            <a:ext cx="233192" cy="28044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823A0CC5-322B-431B-93F1-79713E03329E}"/>
              </a:ext>
            </a:extLst>
          </p:cNvPr>
          <p:cNvSpPr txBox="1"/>
          <p:nvPr/>
        </p:nvSpPr>
        <p:spPr>
          <a:xfrm>
            <a:off x="1239620" y="3943404"/>
            <a:ext cx="76491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โฆษณาที่มีประสิทธิภาพจำเป็นต้องถูกส่งไปยังผู้บริโภคเป้าหมายในลักษณะที่สอดคล้องกับการรับรู้ และ ความคาดหวังของผู้บริโภคเป้าหมายในกรณีของสินค้าที่มีความเกี่ยวเนื่องสูง</a:t>
            </a:r>
          </a:p>
        </p:txBody>
      </p:sp>
    </p:spTree>
    <p:extLst>
      <p:ext uri="{BB962C8B-B14F-4D97-AF65-F5344CB8AC3E}">
        <p14:creationId xmlns:p14="http://schemas.microsoft.com/office/powerpoint/2010/main" val="374810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CDA2943-146B-48BE-BE82-42413DB04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447800"/>
            <a:ext cx="6571060" cy="706964"/>
          </a:xfrm>
        </p:spPr>
        <p:txBody>
          <a:bodyPr>
            <a:normAutofit fontScale="90000"/>
          </a:bodyPr>
          <a:lstStyle/>
          <a:p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ประเภทของเครื่องมือการโฆษณา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CBFC373-35E0-4CD1-B7BA-0AC3E6B9BCC5}"/>
              </a:ext>
            </a:extLst>
          </p:cNvPr>
          <p:cNvSpPr txBox="1"/>
          <p:nvPr/>
        </p:nvSpPr>
        <p:spPr>
          <a:xfrm>
            <a:off x="440087" y="2707690"/>
            <a:ext cx="83754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    การโฆษณาทุกชนิดไม่เหมือนกัน แต่การโฆษณาแตกต่างที่ขึ้นอยู่กับว่า ใคร ที่ไหน สื่อประเภทใด อะไร สามารถแบ่งประเภทได้4ประเภท ดังนี้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2B838503-510B-4222-8ABA-0B16E8F49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088" y="3599077"/>
            <a:ext cx="423274" cy="48994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DADA966-7311-4D23-8A9F-47739621CC1D}"/>
              </a:ext>
            </a:extLst>
          </p:cNvPr>
          <p:cNvSpPr txBox="1"/>
          <p:nvPr/>
        </p:nvSpPr>
        <p:spPr>
          <a:xfrm>
            <a:off x="863361" y="3640431"/>
            <a:ext cx="30849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การโฆษณาแบ่งตามลักษณะกลุ่มเป้าหมาย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B9EB8090-ED69-49CA-8A97-5A7A5EC43F40}"/>
              </a:ext>
            </a:extLst>
          </p:cNvPr>
          <p:cNvSpPr txBox="1"/>
          <p:nvPr/>
        </p:nvSpPr>
        <p:spPr>
          <a:xfrm>
            <a:off x="545192" y="3655788"/>
            <a:ext cx="21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1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805C5BF5-AEDE-4728-99BE-9FFDD9C164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088" y="4250281"/>
            <a:ext cx="423274" cy="48994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B54FF231-C624-4634-BE0F-A85F974E6215}"/>
              </a:ext>
            </a:extLst>
          </p:cNvPr>
          <p:cNvSpPr txBox="1"/>
          <p:nvPr/>
        </p:nvSpPr>
        <p:spPr>
          <a:xfrm>
            <a:off x="863361" y="4291635"/>
            <a:ext cx="36243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การโฆษณาแบ่งตามลักษณะพื้นที่ทางภูมิศาสตร์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9E965943-5821-4277-9771-65F06EF06560}"/>
              </a:ext>
            </a:extLst>
          </p:cNvPr>
          <p:cNvSpPr txBox="1"/>
          <p:nvPr/>
        </p:nvSpPr>
        <p:spPr>
          <a:xfrm>
            <a:off x="545192" y="4306992"/>
            <a:ext cx="21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2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96C53715-CAFB-49EC-986B-E95C6EB92F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088" y="4914181"/>
            <a:ext cx="423274" cy="48994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65C97DDB-7268-4E7B-8563-C9F3F3E09CC7}"/>
              </a:ext>
            </a:extLst>
          </p:cNvPr>
          <p:cNvSpPr txBox="1"/>
          <p:nvPr/>
        </p:nvSpPr>
        <p:spPr>
          <a:xfrm>
            <a:off x="863361" y="4955535"/>
            <a:ext cx="2991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การโฆษณาแบ่งตามลักษณะสื่อที่นำมาใช้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F6AD8B74-87F6-4A4D-87A3-3763DCDE5A8E}"/>
              </a:ext>
            </a:extLst>
          </p:cNvPr>
          <p:cNvSpPr txBox="1"/>
          <p:nvPr/>
        </p:nvSpPr>
        <p:spPr>
          <a:xfrm>
            <a:off x="545192" y="4970892"/>
            <a:ext cx="21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3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644AFB2C-00EF-401C-B628-61EC7F73B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088" y="5578081"/>
            <a:ext cx="423274" cy="48994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BB62C317-F1C2-4ECF-8C82-0B466C555DCD}"/>
              </a:ext>
            </a:extLst>
          </p:cNvPr>
          <p:cNvSpPr txBox="1"/>
          <p:nvPr/>
        </p:nvSpPr>
        <p:spPr>
          <a:xfrm>
            <a:off x="863361" y="5619435"/>
            <a:ext cx="25035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การโฆษณาแบ่งตามจุดมุ่งหมาย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59F13EC5-EFF7-47A0-BE79-2625539A5937}"/>
              </a:ext>
            </a:extLst>
          </p:cNvPr>
          <p:cNvSpPr txBox="1"/>
          <p:nvPr/>
        </p:nvSpPr>
        <p:spPr>
          <a:xfrm>
            <a:off x="545192" y="5634792"/>
            <a:ext cx="21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120185019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92C71F1-C3B5-4DBC-B550-77AB298FC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696" y="3429000"/>
            <a:ext cx="2866104" cy="866416"/>
          </a:xfrm>
        </p:spPr>
        <p:txBody>
          <a:bodyPr>
            <a:noAutofit/>
          </a:bodyPr>
          <a:lstStyle/>
          <a:p>
            <a:pPr algn="ctr"/>
            <a:r>
              <a:rPr lang="th-TH" sz="4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การโฆษณาแบ่งตามลักษณะกลุ่มเป้าหมาย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469EEB15-B72F-4E2A-8861-2CDFF5FF9C56}"/>
              </a:ext>
            </a:extLst>
          </p:cNvPr>
          <p:cNvSpPr txBox="1"/>
          <p:nvPr/>
        </p:nvSpPr>
        <p:spPr>
          <a:xfrm>
            <a:off x="3775229" y="1056444"/>
            <a:ext cx="5126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แบ่งออกได้เป็น 2 กลุ่ม คือ</a:t>
            </a:r>
          </a:p>
        </p:txBody>
      </p:sp>
      <p:sp>
        <p:nvSpPr>
          <p:cNvPr id="7" name="Star: 5 Points 6">
            <a:extLst>
              <a:ext uri="{FF2B5EF4-FFF2-40B4-BE49-F238E27FC236}">
                <a16:creationId xmlns="" xmlns:a16="http://schemas.microsoft.com/office/drawing/2014/main" id="{0A3CED57-AA2A-4BB8-9068-D0BE581B7975}"/>
              </a:ext>
            </a:extLst>
          </p:cNvPr>
          <p:cNvSpPr/>
          <p:nvPr/>
        </p:nvSpPr>
        <p:spPr>
          <a:xfrm>
            <a:off x="3241963" y="1767732"/>
            <a:ext cx="193089" cy="23081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3B895D95-1A4D-460D-94BC-E58696E280FE}"/>
              </a:ext>
            </a:extLst>
          </p:cNvPr>
          <p:cNvSpPr txBox="1"/>
          <p:nvPr/>
        </p:nvSpPr>
        <p:spPr>
          <a:xfrm>
            <a:off x="3606521" y="1612880"/>
            <a:ext cx="44706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การโฆษณาเพื่อผู้บริโภค เพื่อสื่อข่าวสารไปยังผู้บริโภค โดยมีจุดมุ่งหมายเพื่อให้บุคคลหรือครอบครัว ซื้อสินค้าและบริการเพื่อนำไปใช้ส่วนตัวหรือใช้ในครัวเรือน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A9C16C83-7D99-48E4-A6D8-1019C3436D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8142" y="3077142"/>
            <a:ext cx="246910" cy="29263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C3373B37-7B48-439E-85CD-E7F9D2E9A13C}"/>
              </a:ext>
            </a:extLst>
          </p:cNvPr>
          <p:cNvSpPr txBox="1"/>
          <p:nvPr/>
        </p:nvSpPr>
        <p:spPr>
          <a:xfrm>
            <a:off x="3585943" y="3095087"/>
            <a:ext cx="49837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การโฆษณาเพื่อธุรกิจ เพื่อสื่อข่าวสารไปยังบุคคลซื้อ หรือ ผู้ใช้ผลิตภัณฑ์ในธุรกิจองค์กรที่ไม่หวังผลกำไร  แบ่งประเภทได้4ประเภทได้แก่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34F75C17-026D-402E-8B99-609C18FD1131}"/>
              </a:ext>
            </a:extLst>
          </p:cNvPr>
          <p:cNvSpPr txBox="1"/>
          <p:nvPr/>
        </p:nvSpPr>
        <p:spPr>
          <a:xfrm>
            <a:off x="4098155" y="4369890"/>
            <a:ext cx="44810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-การโฆษณาเพื่อกลุ่มอุตสาหกรรม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C62250FF-663F-44B6-ADA1-5C3903A44B40}"/>
              </a:ext>
            </a:extLst>
          </p:cNvPr>
          <p:cNvSpPr txBox="1"/>
          <p:nvPr/>
        </p:nvSpPr>
        <p:spPr>
          <a:xfrm>
            <a:off x="4061028" y="4849874"/>
            <a:ext cx="2899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-การโฆษณาเพื่อกลุ่มการค้า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DF74E3BA-27F5-46CB-A3BF-9D3E5EA498CD}"/>
              </a:ext>
            </a:extLst>
          </p:cNvPr>
          <p:cNvSpPr txBox="1"/>
          <p:nvPr/>
        </p:nvSpPr>
        <p:spPr>
          <a:xfrm>
            <a:off x="4067132" y="5229585"/>
            <a:ext cx="2926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-การโฆษณาเพื่อกลุ่มอาชีพ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16973B3D-48B7-47E1-AD1D-AF35D09883E2}"/>
              </a:ext>
            </a:extLst>
          </p:cNvPr>
          <p:cNvSpPr txBox="1"/>
          <p:nvPr/>
        </p:nvSpPr>
        <p:spPr>
          <a:xfrm>
            <a:off x="4080987" y="5663541"/>
            <a:ext cx="2899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-การโฆษณาเพื่อกลุ่มเกษตรกร</a:t>
            </a:r>
          </a:p>
        </p:txBody>
      </p:sp>
    </p:spTree>
    <p:extLst>
      <p:ext uri="{BB962C8B-B14F-4D97-AF65-F5344CB8AC3E}">
        <p14:creationId xmlns:p14="http://schemas.microsoft.com/office/powerpoint/2010/main" val="906557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/>
      <p:bldP spid="10" grpId="0"/>
      <p:bldP spid="11" grpId="0"/>
      <p:bldP spid="12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  <a:p>
            <a:pPr marL="0" indent="0">
              <a:buNone/>
            </a:pPr>
            <a:r>
              <a:rPr lang="th-TH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79603"/>
              </p:ext>
            </p:extLst>
          </p:nvPr>
        </p:nvGraphicFramePr>
        <p:xfrm>
          <a:off x="762000" y="2133600"/>
          <a:ext cx="6686550" cy="32918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0684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7970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74320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effectLst/>
                        </a:rPr>
                        <a:t>สัปดาห์ที่ </a:t>
                      </a:r>
                      <a:r>
                        <a:rPr lang="en-US" sz="2400" dirty="0" smtClean="0">
                          <a:effectLst/>
                        </a:rPr>
                        <a:t>10</a:t>
                      </a:r>
                      <a:endParaRPr lang="en-US" sz="2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effectLst/>
                        </a:rPr>
                        <a:t>บทที่ </a:t>
                      </a:r>
                      <a:r>
                        <a:rPr lang="th-TH" sz="2400" baseline="0" dirty="0" smtClean="0">
                          <a:effectLst/>
                        </a:rPr>
                        <a:t>  </a:t>
                      </a:r>
                      <a:r>
                        <a:rPr lang="en-US" sz="2400" baseline="0" dirty="0" smtClean="0">
                          <a:effectLst/>
                        </a:rPr>
                        <a:t>6 </a:t>
                      </a:r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กลยุทธ์การโฆษณา</a:t>
                      </a:r>
                    </a:p>
                    <a:p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-ความหมายของการโฆษณา</a:t>
                      </a: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-ความสำคัญของการโฆษณา	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-วัตถุประสงค์ของการโฆษณา</a:t>
                      </a: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-กลยุทธ์ของการโฆษณา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-ประเภทของเครื่องมือการโฆษณา</a:t>
                      </a: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             </a:t>
                      </a:r>
                    </a:p>
                    <a:p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-การประเมินผลกลยุทธ์การโฆษณา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24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กรณีศึกษาของการโฆษณา</a:t>
                      </a: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  <a:endParaRPr lang="en-US" sz="2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410199" y="5978234"/>
            <a:ext cx="2842445" cy="830997"/>
          </a:xfrm>
          <a:prstGeom prst="rect">
            <a:avLst/>
          </a:prstGeom>
          <a:solidFill>
            <a:schemeClr val="accent2"/>
          </a:solidFill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th-TH" sz="4800" dirty="0">
                <a:solidFill>
                  <a:srgbClr val="FFFF00"/>
                </a:solidFill>
              </a:rPr>
              <a:t>อ่านตำราบทที่ </a:t>
            </a:r>
            <a:r>
              <a:rPr lang="en-US" sz="4800" dirty="0">
                <a:solidFill>
                  <a:srgbClr val="FFFF00"/>
                </a:solidFill>
              </a:rPr>
              <a:t>6</a:t>
            </a:r>
            <a:endParaRPr lang="th-TH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00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92C71F1-C3B5-4DBC-B550-77AB298FC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46629"/>
            <a:ext cx="3068811" cy="1600200"/>
          </a:xfrm>
        </p:spPr>
        <p:txBody>
          <a:bodyPr>
            <a:noAutofit/>
          </a:bodyPr>
          <a:lstStyle/>
          <a:p>
            <a:pPr algn="ctr"/>
            <a:r>
              <a:rPr lang="th-TH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การโฆษณาแบ่งตามลักษณะพื้นที่ทางภูมิศาสตร์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D0ED2B0-375A-4447-BC25-B1A2B34E9102}"/>
              </a:ext>
            </a:extLst>
          </p:cNvPr>
          <p:cNvSpPr txBox="1"/>
          <p:nvPr/>
        </p:nvSpPr>
        <p:spPr>
          <a:xfrm>
            <a:off x="2438401" y="608849"/>
            <a:ext cx="3740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แบ่งออกเป็น 4 ประเภท คือ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3316169-3E2B-4EF3-B358-AD66C7F215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1867" y="1624156"/>
            <a:ext cx="246910" cy="2926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FCF3E37-7E53-472C-87CC-0CD08F67A467}"/>
              </a:ext>
            </a:extLst>
          </p:cNvPr>
          <p:cNvSpPr txBox="1"/>
          <p:nvPr/>
        </p:nvSpPr>
        <p:spPr>
          <a:xfrm>
            <a:off x="3975531" y="1130653"/>
            <a:ext cx="4101669" cy="15696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</a:t>
            </a:r>
            <a:r>
              <a:rPr lang="th-TH" sz="2400" b="1" dirty="0" smtClean="0"/>
              <a:t>ระหว่างชาติ </a:t>
            </a:r>
            <a:r>
              <a:rPr lang="th-TH" sz="2400" b="1" dirty="0"/>
              <a:t>เป็นการโฆษณาเผยแพร่ข่าวสารครอบคลุมพื้นที่ข้ามชาติมากกว่าหนึ่งประเทศ ผ่านสื่อระหว่างชาติที่สามารถนำข่าวสารเข้าถึงผู้ฟัง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E64247E4-F6E2-4DC0-B072-D8928DA712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1867" y="3147695"/>
            <a:ext cx="246910" cy="29263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D6B0F368-D4C0-446B-A651-AD37814F2633}"/>
              </a:ext>
            </a:extLst>
          </p:cNvPr>
          <p:cNvSpPr txBox="1"/>
          <p:nvPr/>
        </p:nvSpPr>
        <p:spPr>
          <a:xfrm>
            <a:off x="3975529" y="2840163"/>
            <a:ext cx="4101671" cy="12003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การโฆษณาระดับประเทศ เป็นการโฆษณาที่ครอบคลุมพื้นที่ภูมิภาคมากกว่าภูมิภาคในประเทศ หรือ ครอบคลุมทุกภูมิภาคทั่วประเทศ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AB4B84F5-4E59-4A07-8D02-DC7745FF71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1867" y="4392623"/>
            <a:ext cx="246910" cy="292633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94EB8481-C131-4592-B46A-567E36FDE512}"/>
              </a:ext>
            </a:extLst>
          </p:cNvPr>
          <p:cNvSpPr txBox="1"/>
          <p:nvPr/>
        </p:nvSpPr>
        <p:spPr>
          <a:xfrm>
            <a:off x="4005217" y="4189200"/>
            <a:ext cx="4071983" cy="120032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การโฆษณาระดับภูมิภาค เป็นการโฆษณาเผยแพร่เข้าถึงภูมิภาคหนึ่งโดยเฉพาะ ไม่ครอบคลุมพื้นที่ทั่วประเทศ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="" xmlns:a16="http://schemas.microsoft.com/office/drawing/2014/main" id="{CBECC71C-9464-4A32-92E5-9DDA768BCE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2522" y="5908279"/>
            <a:ext cx="246910" cy="292633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DC932AC9-4677-40A0-9DA6-D322E9DB94BD}"/>
              </a:ext>
            </a:extLst>
          </p:cNvPr>
          <p:cNvSpPr txBox="1"/>
          <p:nvPr/>
        </p:nvSpPr>
        <p:spPr>
          <a:xfrm>
            <a:off x="3975531" y="5454430"/>
            <a:ext cx="4101669" cy="120032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การโฆษณาระดับท้องถิ่น เป็นการโฆษณาที่จำกัดขอบเขตครอบคลุมพื้นที่น้อยกว่าการโฆษณาในระดับภูมิภาค</a:t>
            </a:r>
          </a:p>
        </p:txBody>
      </p:sp>
    </p:spTree>
    <p:extLst>
      <p:ext uri="{BB962C8B-B14F-4D97-AF65-F5344CB8AC3E}">
        <p14:creationId xmlns:p14="http://schemas.microsoft.com/office/powerpoint/2010/main" val="425732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16" grpId="0" animBg="1"/>
      <p:bldP spid="18" grpId="0" animBg="1"/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92C71F1-C3B5-4DBC-B550-77AB298FC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113" y="3879755"/>
            <a:ext cx="3068811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การโฆษณาแบ่งตามลักษณะสื่อที่นำมาใช้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D0ED2B0-375A-4447-BC25-B1A2B34E9102}"/>
              </a:ext>
            </a:extLst>
          </p:cNvPr>
          <p:cNvSpPr txBox="1"/>
          <p:nvPr/>
        </p:nvSpPr>
        <p:spPr>
          <a:xfrm>
            <a:off x="3728621" y="608849"/>
            <a:ext cx="2450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แบ่งออกเป็น 9 ประเภท คือ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0D07D5DB-5E6D-4214-A3BF-8DC1DB3D03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9378" y="1070514"/>
            <a:ext cx="246910" cy="29263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ECCFBE24-70FF-48F3-8F95-DAE7835A96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9378" y="5281789"/>
            <a:ext cx="246910" cy="2926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42398628-4148-440C-8C17-2EBE2F048B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7396" y="5864095"/>
            <a:ext cx="246910" cy="2926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7EDA6812-A894-4436-B957-0D4F5C2A87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9923" y="4706083"/>
            <a:ext cx="246910" cy="2926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B573528C-A215-4F51-A838-96211535FB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8797" y="4127923"/>
            <a:ext cx="246910" cy="2926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ED842F55-0532-4476-944E-E061F74575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8797" y="3552217"/>
            <a:ext cx="246910" cy="29263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FEAA12BE-067A-47B8-AB64-7A819D1EE2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2959" y="2917978"/>
            <a:ext cx="246910" cy="29263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="" xmlns:a16="http://schemas.microsoft.com/office/drawing/2014/main" id="{50B45B0D-9C13-403B-9959-3720EC5695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2959" y="2317970"/>
            <a:ext cx="246910" cy="29263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="" xmlns:a16="http://schemas.microsoft.com/office/drawing/2014/main" id="{96F3C7B5-DF01-471E-8893-86B04B34E1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8797" y="1693237"/>
            <a:ext cx="246910" cy="292633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44B31C0E-B6D9-4522-A565-E839EA550AC3}"/>
              </a:ext>
            </a:extLst>
          </p:cNvPr>
          <p:cNvSpPr txBox="1"/>
          <p:nvPr/>
        </p:nvSpPr>
        <p:spPr>
          <a:xfrm>
            <a:off x="4036288" y="1070514"/>
            <a:ext cx="2582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การโฆษณาทางหนังสือพิมพ์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CB8E7150-426E-4F8C-B5AE-1FB0EE79D4ED}"/>
              </a:ext>
            </a:extLst>
          </p:cNvPr>
          <p:cNvSpPr txBox="1"/>
          <p:nvPr/>
        </p:nvSpPr>
        <p:spPr>
          <a:xfrm>
            <a:off x="4053767" y="1657335"/>
            <a:ext cx="2652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การโฆษณาทางนิตยสาร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8F676FEA-94A4-4B54-8A7E-CBAE151BC1B9}"/>
              </a:ext>
            </a:extLst>
          </p:cNvPr>
          <p:cNvSpPr txBox="1"/>
          <p:nvPr/>
        </p:nvSpPr>
        <p:spPr>
          <a:xfrm>
            <a:off x="4025191" y="2281713"/>
            <a:ext cx="3330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การโฆษณาทางวิทยุกระจายเสียง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DC05E9E4-5543-4C28-97D7-8E1D0F0D0FE2}"/>
              </a:ext>
            </a:extLst>
          </p:cNvPr>
          <p:cNvSpPr txBox="1"/>
          <p:nvPr/>
        </p:nvSpPr>
        <p:spPr>
          <a:xfrm>
            <a:off x="4046833" y="2890335"/>
            <a:ext cx="3309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การโฆษณาทางโทรทัศน์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6247C5B2-6636-4E08-8563-BD18D30E0A7E}"/>
              </a:ext>
            </a:extLst>
          </p:cNvPr>
          <p:cNvSpPr txBox="1"/>
          <p:nvPr/>
        </p:nvSpPr>
        <p:spPr>
          <a:xfrm>
            <a:off x="4066526" y="3506170"/>
            <a:ext cx="2809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การโฆษณาทางกลางแจ้ง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F490BA75-2E26-41B9-8AC5-70AAFF2011F3}"/>
              </a:ext>
            </a:extLst>
          </p:cNvPr>
          <p:cNvSpPr txBox="1"/>
          <p:nvPr/>
        </p:nvSpPr>
        <p:spPr>
          <a:xfrm>
            <a:off x="4066527" y="4066289"/>
            <a:ext cx="3477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การโฆษณาทางยานพาหนะ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131CF1D6-8783-4C15-9309-5DFDBDE3FDBF}"/>
              </a:ext>
            </a:extLst>
          </p:cNvPr>
          <p:cNvSpPr txBox="1"/>
          <p:nvPr/>
        </p:nvSpPr>
        <p:spPr>
          <a:xfrm>
            <a:off x="4080675" y="4687514"/>
            <a:ext cx="2283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การโฆษณาทางไปรษณีย์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861C681E-1E01-449F-838C-A70E2EF03275}"/>
              </a:ext>
            </a:extLst>
          </p:cNvPr>
          <p:cNvSpPr txBox="1"/>
          <p:nvPr/>
        </p:nvSpPr>
        <p:spPr>
          <a:xfrm>
            <a:off x="4066527" y="5247633"/>
            <a:ext cx="2402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การโฆษณาทางภาพยนตร์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965CFFB7-38E1-4967-833C-C7A5F66B9CC4}"/>
              </a:ext>
            </a:extLst>
          </p:cNvPr>
          <p:cNvSpPr txBox="1"/>
          <p:nvPr/>
        </p:nvSpPr>
        <p:spPr>
          <a:xfrm>
            <a:off x="4066526" y="5833654"/>
            <a:ext cx="2809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การโฆษณาทางอินเตอร์เน็ต</a:t>
            </a:r>
          </a:p>
        </p:txBody>
      </p:sp>
    </p:spTree>
    <p:extLst>
      <p:ext uri="{BB962C8B-B14F-4D97-AF65-F5344CB8AC3E}">
        <p14:creationId xmlns:p14="http://schemas.microsoft.com/office/powerpoint/2010/main" val="2309852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92C71F1-C3B5-4DBC-B550-77AB298FC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807" y="3121166"/>
            <a:ext cx="3068811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การโฆษณาแบ่งตามจุดมุ่งหมาย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EDC3BFE4-D37B-4100-B1D3-9E63E9B1FF97}"/>
              </a:ext>
            </a:extLst>
          </p:cNvPr>
          <p:cNvSpPr txBox="1"/>
          <p:nvPr/>
        </p:nvSpPr>
        <p:spPr>
          <a:xfrm>
            <a:off x="609600" y="3810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    คือ ผู้ทำการโฆษณามีความหลากหลายมากมายหลายจำพวก ดังนั้น เหตุผลที่ผู้โฆษณานำมาใช้ในการโฆษณาจึงมีความมากมายด้วยเช่นกัน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7B053B08-B987-4719-90C7-7E3DE145768E}"/>
              </a:ext>
            </a:extLst>
          </p:cNvPr>
          <p:cNvSpPr txBox="1"/>
          <p:nvPr/>
        </p:nvSpPr>
        <p:spPr>
          <a:xfrm>
            <a:off x="1148262" y="1066800"/>
            <a:ext cx="4490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แบ่งออกได้เป็น 4 แนวทาง ได้แก่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D1D0A1D-1386-4768-B2B6-E8638C6972D7}"/>
              </a:ext>
            </a:extLst>
          </p:cNvPr>
          <p:cNvSpPr txBox="1"/>
          <p:nvPr/>
        </p:nvSpPr>
        <p:spPr>
          <a:xfrm>
            <a:off x="3962147" y="1503286"/>
            <a:ext cx="4115053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จุดมุ่งหมายเพื่อโฆษณาผลิตภัณฑ์หรือไม่ใช่ผลิตภัณฑ์  เพื่อขายสินค้าและบริการเพื่อแลกเปลี่ยนกับเงิน หรือ สิ่งมีค่าบางอย่าง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F17E86A6-94A0-4503-87F4-73A0F0FB04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1421" y="1751480"/>
            <a:ext cx="246910" cy="29263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07706861-787D-4D98-9E40-366894298B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5237" y="2845759"/>
            <a:ext cx="246910" cy="29263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9434B785-97C5-4583-9803-0DAAF2A56ECC}"/>
              </a:ext>
            </a:extLst>
          </p:cNvPr>
          <p:cNvSpPr txBox="1"/>
          <p:nvPr/>
        </p:nvSpPr>
        <p:spPr>
          <a:xfrm>
            <a:off x="3989976" y="2766298"/>
            <a:ext cx="4017886" cy="83099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จุดมุ่งหมายเพื่อหวังผลเชิงการค้าหรือไม่ใช่การค้า  คือ ขายสินค้าเพื่อหวังผลกำไร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174BD80E-6CFF-49BE-A7E6-64F03B10A4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3887" y="3949278"/>
            <a:ext cx="246910" cy="292633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B6BF537F-C673-48C4-9241-1FAF20EAD210}"/>
              </a:ext>
            </a:extLst>
          </p:cNvPr>
          <p:cNvSpPr txBox="1"/>
          <p:nvPr/>
        </p:nvSpPr>
        <p:spPr>
          <a:xfrm>
            <a:off x="3962148" y="3676756"/>
            <a:ext cx="4115054" cy="156966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จุดมุ่งหมายเพื่อสร้างอุปสงค์ขั้นต้นหรือขั้นเลือกสรร  คือ การกระตุ้นให้ผู้ซื้อเกิดความต้องการในตราผลิตภัณฑ์หรือบริการประเภทใดประเภทหนึ่งโดยเฉพาะ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="" xmlns:a16="http://schemas.microsoft.com/office/drawing/2014/main" id="{1F5E14AD-EA35-448C-8D7A-EC3F5AFDE9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262" y="5413163"/>
            <a:ext cx="246910" cy="292633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1066DB24-4C9C-4629-82F5-32A1142E2291}"/>
              </a:ext>
            </a:extLst>
          </p:cNvPr>
          <p:cNvSpPr txBox="1"/>
          <p:nvPr/>
        </p:nvSpPr>
        <p:spPr>
          <a:xfrm>
            <a:off x="1530618" y="5242452"/>
            <a:ext cx="6605310" cy="156966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thaiDist"/>
            <a:r>
              <a:rPr lang="th-TH" sz="2400" b="1" dirty="0"/>
              <a:t>จุดมุ่งหมายเพื่อให้ผู้รับสารตอบสนองในทันทีหรือไม่ทันที เพื่อให้กลุ่มเป้าหมายตอบสนอง แสดงพฤติกรรมในทันทีทันใดเมื่อได้รับข่าวสาร การโฆษณาก็มักจะมีคูปองส่วนลด เงื่อนไข หรือกำหนดระยะเวลาที่เสนอให้บริการพิเศษที่แน่นอน</a:t>
            </a:r>
          </a:p>
        </p:txBody>
      </p:sp>
    </p:spTree>
    <p:extLst>
      <p:ext uri="{BB962C8B-B14F-4D97-AF65-F5344CB8AC3E}">
        <p14:creationId xmlns:p14="http://schemas.microsoft.com/office/powerpoint/2010/main" val="1967083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16" grpId="0" animBg="1"/>
      <p:bldP spid="17" grpId="0" animBg="1"/>
      <p:bldP spid="1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CDA2943-146B-48BE-BE82-42413DB04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088" y="838200"/>
            <a:ext cx="6571060" cy="706964"/>
          </a:xfrm>
        </p:spPr>
        <p:txBody>
          <a:bodyPr>
            <a:normAutofit fontScale="90000"/>
          </a:bodyPr>
          <a:lstStyle/>
          <a:p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การประเมินผลการโฆษณา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CBFC373-35E0-4CD1-B7BA-0AC3E6B9BCC5}"/>
              </a:ext>
            </a:extLst>
          </p:cNvPr>
          <p:cNvSpPr txBox="1"/>
          <p:nvPr/>
        </p:nvSpPr>
        <p:spPr>
          <a:xfrm>
            <a:off x="615026" y="2514600"/>
            <a:ext cx="83754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    การประเมินการโฆษณาจะเกี่ยวกับ การประเมินผลสื่อโฆษณา การประเมินผลชิ้นงานโฆษณา และ การประเมินผลพฤติกรรม ดังต่อไปนี้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2B838503-510B-4222-8ABA-0B16E8F49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088" y="3599077"/>
            <a:ext cx="423274" cy="48994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B9EB8090-ED69-49CA-8A97-5A7A5EC43F40}"/>
              </a:ext>
            </a:extLst>
          </p:cNvPr>
          <p:cNvSpPr txBox="1"/>
          <p:nvPr/>
        </p:nvSpPr>
        <p:spPr>
          <a:xfrm>
            <a:off x="545192" y="3655788"/>
            <a:ext cx="21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1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805C5BF5-AEDE-4728-99BE-9FFDD9C164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088" y="4250281"/>
            <a:ext cx="423274" cy="48994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9E965943-5821-4277-9771-65F06EF06560}"/>
              </a:ext>
            </a:extLst>
          </p:cNvPr>
          <p:cNvSpPr txBox="1"/>
          <p:nvPr/>
        </p:nvSpPr>
        <p:spPr>
          <a:xfrm>
            <a:off x="545192" y="4306992"/>
            <a:ext cx="21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2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96C53715-CAFB-49EC-986B-E95C6EB92F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088" y="4914181"/>
            <a:ext cx="423274" cy="48994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F6AD8B74-87F6-4A4D-87A3-3763DCDE5A8E}"/>
              </a:ext>
            </a:extLst>
          </p:cNvPr>
          <p:cNvSpPr txBox="1"/>
          <p:nvPr/>
        </p:nvSpPr>
        <p:spPr>
          <a:xfrm>
            <a:off x="545192" y="4970892"/>
            <a:ext cx="21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3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644AFB2C-00EF-401C-B628-61EC7F73B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088" y="5578081"/>
            <a:ext cx="423274" cy="489944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59F13EC5-EFF7-47A0-BE79-2625539A5937}"/>
              </a:ext>
            </a:extLst>
          </p:cNvPr>
          <p:cNvSpPr txBox="1"/>
          <p:nvPr/>
        </p:nvSpPr>
        <p:spPr>
          <a:xfrm>
            <a:off x="545192" y="5634792"/>
            <a:ext cx="21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4E34091A-A238-43C1-9CCE-CBD2589A2428}"/>
              </a:ext>
            </a:extLst>
          </p:cNvPr>
          <p:cNvSpPr txBox="1"/>
          <p:nvPr/>
        </p:nvSpPr>
        <p:spPr>
          <a:xfrm>
            <a:off x="863360" y="3643467"/>
            <a:ext cx="4165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การประเมินผลสื่อโฆษณา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8821AF50-0838-4CBD-B9FE-1601F8A2E9A8}"/>
              </a:ext>
            </a:extLst>
          </p:cNvPr>
          <p:cNvSpPr txBox="1"/>
          <p:nvPr/>
        </p:nvSpPr>
        <p:spPr>
          <a:xfrm>
            <a:off x="863359" y="4278561"/>
            <a:ext cx="4927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การประเมินผลชิ้นงานโฆษณา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2A5A83F7-D12A-44B5-A0A8-BCF3A2DD15CD}"/>
              </a:ext>
            </a:extLst>
          </p:cNvPr>
          <p:cNvSpPr txBox="1"/>
          <p:nvPr/>
        </p:nvSpPr>
        <p:spPr>
          <a:xfrm>
            <a:off x="863360" y="4950756"/>
            <a:ext cx="4775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การประเมินผลการรณรงค์การโฆษณา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9C814323-4384-4ECF-BA7F-A21C77694BED}"/>
              </a:ext>
            </a:extLst>
          </p:cNvPr>
          <p:cNvSpPr txBox="1"/>
          <p:nvPr/>
        </p:nvSpPr>
        <p:spPr>
          <a:xfrm>
            <a:off x="863360" y="5605391"/>
            <a:ext cx="241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การประเมินพฤติกรรม</a:t>
            </a:r>
          </a:p>
        </p:txBody>
      </p:sp>
    </p:spTree>
    <p:extLst>
      <p:ext uri="{BB962C8B-B14F-4D97-AF65-F5344CB8AC3E}">
        <p14:creationId xmlns:p14="http://schemas.microsoft.com/office/powerpoint/2010/main" val="666882579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92C71F1-C3B5-4DBC-B550-77AB298FC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39" y="3071313"/>
            <a:ext cx="3068811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การประเมินผลสื่อโฆษณา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EDC3BFE4-D37B-4100-B1D3-9E63E9B1FF97}"/>
              </a:ext>
            </a:extLst>
          </p:cNvPr>
          <p:cNvSpPr txBox="1"/>
          <p:nvPr/>
        </p:nvSpPr>
        <p:spPr>
          <a:xfrm>
            <a:off x="2743200" y="304800"/>
            <a:ext cx="53066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   เป็น การประเมินถึงโอกาสที่สื่อโฆษณาจะไปถึงตัวผู้รับข่าวสารที่เป็นผู้บริโภค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D1D0A1D-1386-4768-B2B6-E8638C6972D7}"/>
              </a:ext>
            </a:extLst>
          </p:cNvPr>
          <p:cNvSpPr txBox="1"/>
          <p:nvPr/>
        </p:nvSpPr>
        <p:spPr>
          <a:xfrm>
            <a:off x="3663888" y="1737539"/>
            <a:ext cx="4386840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การประเมินผลสื่อก่อนการโฆษณา เป็นการประเมินถึงคุณลักษณะในด้าน</a:t>
            </a:r>
            <a:r>
              <a:rPr lang="th-TH" sz="2400" b="1" dirty="0" err="1"/>
              <a:t>ต่างๆ</a:t>
            </a:r>
            <a:r>
              <a:rPr lang="th-TH" sz="2400" b="1" dirty="0"/>
              <a:t>ของตัวสื่อโดยตรง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F17E86A6-94A0-4503-87F4-73A0F0FB04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8290" y="1933414"/>
            <a:ext cx="246910" cy="29263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07706861-787D-4D98-9E40-366894298B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4505" y="3332722"/>
            <a:ext cx="246910" cy="29263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9434B785-97C5-4583-9803-0DAAF2A56ECC}"/>
              </a:ext>
            </a:extLst>
          </p:cNvPr>
          <p:cNvSpPr txBox="1"/>
          <p:nvPr/>
        </p:nvSpPr>
        <p:spPr>
          <a:xfrm>
            <a:off x="3663887" y="3063541"/>
            <a:ext cx="4385940" cy="83099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การประเมินผลสื่อขณะการโฆษณา สามารถปรับเปลี่ยนสื่อที่ใช้ให้เหมาะสมยิ่งขึ้น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174BD80E-6CFF-49BE-A7E6-64F03B10A4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1745" y="4454597"/>
            <a:ext cx="246910" cy="292633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B6BF537F-C673-48C4-9241-1FAF20EAD210}"/>
              </a:ext>
            </a:extLst>
          </p:cNvPr>
          <p:cNvSpPr txBox="1"/>
          <p:nvPr/>
        </p:nvSpPr>
        <p:spPr>
          <a:xfrm>
            <a:off x="3663888" y="3962400"/>
            <a:ext cx="4260913" cy="156966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การประเมินผลสื่อหลังโฆษณา เป็นการประเมินผลเพื่อดูว่าการวางแผนการใช้สื่อมีประสิทธิภาพหรือไม่ เป็นการวัดจากการเปิดรับสื่อของผู้บริโภค</a:t>
            </a:r>
          </a:p>
        </p:txBody>
      </p:sp>
    </p:spTree>
    <p:extLst>
      <p:ext uri="{BB962C8B-B14F-4D97-AF65-F5344CB8AC3E}">
        <p14:creationId xmlns:p14="http://schemas.microsoft.com/office/powerpoint/2010/main" val="1675373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16" grpId="0" animBg="1"/>
      <p:bldP spid="1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92C71F1-C3B5-4DBC-B550-77AB298FC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3505200"/>
            <a:ext cx="3068811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การประเมินผลชิ้นงานโฆษณา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469EEB15-B72F-4E2A-8861-2CDFF5FF9C56}"/>
              </a:ext>
            </a:extLst>
          </p:cNvPr>
          <p:cNvSpPr txBox="1"/>
          <p:nvPr/>
        </p:nvSpPr>
        <p:spPr>
          <a:xfrm>
            <a:off x="3124200" y="457200"/>
            <a:ext cx="5126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  เป็นการประเมินถึงผลงานสร้างสรรค์งานโฆษณาเป็นหลัก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B405644-433C-4C68-B66A-5FB50A45F2C0}"/>
              </a:ext>
            </a:extLst>
          </p:cNvPr>
          <p:cNvSpPr txBox="1"/>
          <p:nvPr/>
        </p:nvSpPr>
        <p:spPr>
          <a:xfrm>
            <a:off x="3342542" y="1219200"/>
            <a:ext cx="4048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u="sng" dirty="0"/>
              <a:t>มักจะทดสอบเรื่องได้เรื่องหนึ่ง </a:t>
            </a:r>
            <a:r>
              <a:rPr lang="th-TH" sz="2400" b="1" dirty="0"/>
              <a:t>คือ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E8795D31-376C-4A7B-8DD7-D1926AFAB1F5}"/>
              </a:ext>
            </a:extLst>
          </p:cNvPr>
          <p:cNvSpPr txBox="1"/>
          <p:nvPr/>
        </p:nvSpPr>
        <p:spPr>
          <a:xfrm>
            <a:off x="3576590" y="1992129"/>
            <a:ext cx="4576810" cy="120032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-ทดสอบหัวเรื่อง เนื้อหา ภาพประกอบ สี เทคนิคของตัวอักษร หรือการจัดหาองค์ประกอบขอบชิ้นงาน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7AA8934-83CF-4860-B83C-CBF7E1E24FB5}"/>
              </a:ext>
            </a:extLst>
          </p:cNvPr>
          <p:cNvSpPr txBox="1"/>
          <p:nvPr/>
        </p:nvSpPr>
        <p:spPr>
          <a:xfrm>
            <a:off x="3613378" y="3505200"/>
            <a:ext cx="4540022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-ผู้นำเสนอ การดำเนินเรื่องราว ดนตรี แสง สี เสียง คำพูด หรือ</a:t>
            </a:r>
            <a:r>
              <a:rPr lang="th-TH" sz="2400" b="1" dirty="0" err="1"/>
              <a:t>อื่นๆ</a:t>
            </a:r>
            <a:r>
              <a:rPr lang="th-TH" sz="2400" b="1" dirty="0"/>
              <a:t>ในกรณีที่เป็นชิ้นงานสำหรับสื่ออกอากาศ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5148AA58-5023-40AA-AD5B-1B042C13D98E}"/>
              </a:ext>
            </a:extLst>
          </p:cNvPr>
          <p:cNvSpPr txBox="1"/>
          <p:nvPr/>
        </p:nvSpPr>
        <p:spPr>
          <a:xfrm>
            <a:off x="3628008" y="4828585"/>
            <a:ext cx="4623047" cy="83099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-สิ่งที่เป็นจุดขายของผลิตภัณฑ์ คำขวัญที่ใช้ หรือข้อเสนอ</a:t>
            </a:r>
            <a:r>
              <a:rPr lang="th-TH" sz="2400" b="1" dirty="0" err="1"/>
              <a:t>ต่างๆ</a:t>
            </a:r>
            <a:endParaRPr lang="th-TH" sz="2400" b="1" dirty="0"/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2DBF718E-4EE4-4EC0-9D6B-08C64125C987}"/>
              </a:ext>
            </a:extLst>
          </p:cNvPr>
          <p:cNvSpPr txBox="1"/>
          <p:nvPr/>
        </p:nvSpPr>
        <p:spPr>
          <a:xfrm>
            <a:off x="3628008" y="5791200"/>
            <a:ext cx="4424410" cy="83099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-แนวความคิดหลักในการนำเสนอ แรงจูงใจ และยุทธวิธีในการนำเสนอ</a:t>
            </a:r>
          </a:p>
        </p:txBody>
      </p:sp>
    </p:spTree>
    <p:extLst>
      <p:ext uri="{BB962C8B-B14F-4D97-AF65-F5344CB8AC3E}">
        <p14:creationId xmlns:p14="http://schemas.microsoft.com/office/powerpoint/2010/main" val="1257692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4" grpId="0" animBg="1"/>
      <p:bldP spid="6" grpId="0" animBg="1"/>
      <p:bldP spid="15" grpId="0" animBg="1"/>
      <p:bldP spid="1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92C71F1-C3B5-4DBC-B550-77AB298FC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642" y="3776916"/>
            <a:ext cx="3068811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การประเมินผลการรณรงค์การโฆษณา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469EEB15-B72F-4E2A-8861-2CDFF5FF9C56}"/>
              </a:ext>
            </a:extLst>
          </p:cNvPr>
          <p:cNvSpPr txBox="1"/>
          <p:nvPr/>
        </p:nvSpPr>
        <p:spPr>
          <a:xfrm>
            <a:off x="609600" y="258944"/>
            <a:ext cx="73913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     เป็นการประเมินถึงประสิทธิภาพของสื่อใด สื่อหนึ่ง หรือชิ้นงานโฆษณาชิ้นใดชิ้นหนึ่งเท่านั้น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24C0645-21B6-4752-A048-A02FB7B2BD43}"/>
              </a:ext>
            </a:extLst>
          </p:cNvPr>
          <p:cNvSpPr txBox="1"/>
          <p:nvPr/>
        </p:nvSpPr>
        <p:spPr>
          <a:xfrm>
            <a:off x="3703302" y="859108"/>
            <a:ext cx="4221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u="sng" dirty="0"/>
              <a:t>เทคนิคที่ใช้ประเมินผลการรณรงค์โฆษณา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A3694127-B412-42BD-A1AF-7CDEE18A6B3D}"/>
              </a:ext>
            </a:extLst>
          </p:cNvPr>
          <p:cNvSpPr txBox="1"/>
          <p:nvPr/>
        </p:nvSpPr>
        <p:spPr>
          <a:xfrm>
            <a:off x="3562940" y="1398947"/>
            <a:ext cx="4590459" cy="83099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-การวัดการรู้จัก คือ การต้องการติดต่อสื่อสารไปให้ถึงผู้รับเป้าหมาย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5CC693DE-011D-4939-89C6-AEDF31090523}"/>
              </a:ext>
            </a:extLst>
          </p:cNvPr>
          <p:cNvSpPr txBox="1"/>
          <p:nvPr/>
        </p:nvSpPr>
        <p:spPr>
          <a:xfrm>
            <a:off x="3592719" y="2322473"/>
            <a:ext cx="4530902" cy="12003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-การทดสอบการจำได้ เป็นการพยายามค้าหาว่าสิ่งที่ทำการโฆษณาออกไปนั้นจะเข้าไปอยู่ในความทรงจำของผู้บริโภคหรือไม่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39F7936D-CD71-4851-B8BB-A8525A1E0196}"/>
              </a:ext>
            </a:extLst>
          </p:cNvPr>
          <p:cNvSpPr txBox="1"/>
          <p:nvPr/>
        </p:nvSpPr>
        <p:spPr>
          <a:xfrm>
            <a:off x="3562941" y="3615135"/>
            <a:ext cx="4590459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-การวัดการระลึกได้ เป็นการทดสอบความสามารถในการระลึกการโฆษณาของผู้ชม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41388075-E91D-4B9D-BC11-71C9F2B13B18}"/>
              </a:ext>
            </a:extLst>
          </p:cNvPr>
          <p:cNvSpPr txBox="1"/>
          <p:nvPr/>
        </p:nvSpPr>
        <p:spPr>
          <a:xfrm>
            <a:off x="3505453" y="4577016"/>
            <a:ext cx="4590459" cy="120032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-การวัดการเปลี่ยนแปลงในทัศนคติ  ช่วยให้ทราบว่าการรณรงค์การโฆษณาที่นำเสนอไปนั้น ประสบความสำเร็จหรือไม่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29B8199A-4162-41A7-92BE-97D54BC7B95D}"/>
              </a:ext>
            </a:extLst>
          </p:cNvPr>
          <p:cNvSpPr txBox="1"/>
          <p:nvPr/>
        </p:nvSpPr>
        <p:spPr>
          <a:xfrm>
            <a:off x="1294731" y="5867400"/>
            <a:ext cx="6811237" cy="83099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-การทดสอบการตอบสนอง เป็นการทดสอบต่อผลงานโฆษณาโดยการสอดแทรกเงื่อนไขบางอย่างเข้าไปในงานโฆษณา ดูผู้รับสารตอบสนองอย่างไร</a:t>
            </a:r>
          </a:p>
        </p:txBody>
      </p:sp>
    </p:spTree>
    <p:extLst>
      <p:ext uri="{BB962C8B-B14F-4D97-AF65-F5344CB8AC3E}">
        <p14:creationId xmlns:p14="http://schemas.microsoft.com/office/powerpoint/2010/main" val="2111235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 animBg="1"/>
      <p:bldP spid="9" grpId="0" animBg="1"/>
      <p:bldP spid="11" grpId="0" animBg="1"/>
      <p:bldP spid="12" grpId="0" animBg="1"/>
      <p:bldP spid="1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92C71F1-C3B5-4DBC-B550-77AB298FC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696" y="3238623"/>
            <a:ext cx="3068811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การประเมินพฤติกรรม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ACCA995-C8F3-44C2-91DE-9F86F453BEF8}"/>
              </a:ext>
            </a:extLst>
          </p:cNvPr>
          <p:cNvSpPr txBox="1"/>
          <p:nvPr/>
        </p:nvSpPr>
        <p:spPr>
          <a:xfrm>
            <a:off x="4191000" y="2350493"/>
            <a:ext cx="3505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2400" b="1" dirty="0"/>
              <a:t>      เป็นการพฤติกรรมผลออกมาในรูปของพฤติกรรมของกลุ่มเป้าหมายที่มีต่อการโฆษณา จะใช้เทคนิคของการสำรวจในรูปแบบ</a:t>
            </a:r>
            <a:r>
              <a:rPr lang="th-TH" sz="2400" b="1" dirty="0" err="1"/>
              <a:t>ต่างๆ</a:t>
            </a:r>
            <a:r>
              <a:rPr lang="th-TH" sz="2400" b="1" dirty="0"/>
              <a:t> หรือ มีวิธีทดสอบโดยอาศัยกลุ่มเฉพาะ เพื่อให้ได้คำตอบว่า การรณรงค์การโฆษณาจะมีผลต่อการเปลี่ยนแปลงในเรื่องพฤติกรรมในด้าน</a:t>
            </a:r>
            <a:r>
              <a:rPr lang="th-TH" sz="2400" b="1" dirty="0" err="1"/>
              <a:t>ต่างๆ</a:t>
            </a:r>
            <a:r>
              <a:rPr lang="th-TH" sz="2400" b="1" dirty="0"/>
              <a:t>หรือไม่</a:t>
            </a:r>
          </a:p>
        </p:txBody>
      </p:sp>
    </p:spTree>
    <p:extLst>
      <p:ext uri="{BB962C8B-B14F-4D97-AF65-F5344CB8AC3E}">
        <p14:creationId xmlns:p14="http://schemas.microsoft.com/office/powerpoint/2010/main" val="3814564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C207852-014F-4453-BAC1-2BA237BB5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987" y="840503"/>
            <a:ext cx="6571060" cy="706964"/>
          </a:xfrm>
        </p:spPr>
        <p:txBody>
          <a:bodyPr>
            <a:normAutofit fontScale="90000"/>
          </a:bodyPr>
          <a:lstStyle/>
          <a:p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กรณีศึกษาของการโฆษณา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44A9DD9D-AA2C-431A-9919-BD839E838CF2}"/>
              </a:ext>
            </a:extLst>
          </p:cNvPr>
          <p:cNvSpPr txBox="1"/>
          <p:nvPr/>
        </p:nvSpPr>
        <p:spPr>
          <a:xfrm>
            <a:off x="340681" y="1828800"/>
            <a:ext cx="75841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              เป็นการสื่อสารกับคนดู เช่น ร้านอาหาร โฆษณาร้านอาหารทีมีแนวความคิด</a:t>
            </a:r>
            <a:r>
              <a:rPr lang="th-TH" sz="2400" b="1" dirty="0" err="1"/>
              <a:t>ดีๆ</a:t>
            </a:r>
            <a:r>
              <a:rPr lang="th-TH" sz="2400" b="1" dirty="0"/>
              <a:t>ที่ร้านอาหารและร้านกาแฟส่วนใหญ่มักจะคิดไม่ถึง การมีโฆษณานั้น สามารถดึงดูดความสนใจของผู้ที่พบเห็นให้ได้ตั้งแต่ครั้งแรกที่ได้เห็น ต้องทำให้สนใจ สงสัยและมีความคิดเห็น หรือการวิจารณ์เกิดขึ้นกับโปสเตอร์ที่ได้เห็น เช่น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="" xmlns:a16="http://schemas.microsoft.com/office/drawing/2014/main" id="{8CC7C359-F230-4D11-9B79-199F2D00F5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161" y="3231471"/>
            <a:ext cx="1766578" cy="347117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DC3FB469-C68D-4264-8433-E913176A385C}"/>
              </a:ext>
            </a:extLst>
          </p:cNvPr>
          <p:cNvSpPr txBox="1"/>
          <p:nvPr/>
        </p:nvSpPr>
        <p:spPr>
          <a:xfrm>
            <a:off x="340681" y="3778554"/>
            <a:ext cx="3855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ร้านอาหาร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Tramezzino</a:t>
            </a:r>
            <a:endParaRPr lang="th-TH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="" xmlns:a16="http://schemas.microsoft.com/office/drawing/2014/main" id="{E450BD70-D8F8-4D5A-BDB0-52AD1E74F4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680" y="4311410"/>
            <a:ext cx="246910" cy="292633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46754D63-DCB6-40F6-AAB1-C4B91421CAF9}"/>
              </a:ext>
            </a:extLst>
          </p:cNvPr>
          <p:cNvSpPr txBox="1"/>
          <p:nvPr/>
        </p:nvSpPr>
        <p:spPr>
          <a:xfrm>
            <a:off x="587590" y="4277983"/>
            <a:ext cx="3721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ร้านอาหารแห่งนี้รับจัดเลี้ยงนอกสถานที่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="" xmlns:a16="http://schemas.microsoft.com/office/drawing/2014/main" id="{79BD0372-D3D6-4A43-85F6-E8138E164A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680" y="4773075"/>
            <a:ext cx="246910" cy="292633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D6A327AD-AA98-4A23-80BC-54E644FF37BE}"/>
              </a:ext>
            </a:extLst>
          </p:cNvPr>
          <p:cNvSpPr txBox="1"/>
          <p:nvPr/>
        </p:nvSpPr>
        <p:spPr>
          <a:xfrm>
            <a:off x="587590" y="4773075"/>
            <a:ext cx="29446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ต้องการสื่อความรวดเร็วในการทำงาน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="" xmlns:a16="http://schemas.microsoft.com/office/drawing/2014/main" id="{B02FACB4-0C57-414A-BA0D-E31D5351F6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680" y="5294231"/>
            <a:ext cx="246910" cy="292633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ABFCE1E6-2549-4638-B170-D95393B551A1}"/>
              </a:ext>
            </a:extLst>
          </p:cNvPr>
          <p:cNvSpPr txBox="1"/>
          <p:nvPr/>
        </p:nvSpPr>
        <p:spPr>
          <a:xfrm>
            <a:off x="603583" y="5268167"/>
            <a:ext cx="41171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แซน</a:t>
            </a:r>
            <a:r>
              <a:rPr lang="th-TH" sz="2400" b="1" dirty="0" err="1"/>
              <a:t>วิซ</a:t>
            </a:r>
            <a:r>
              <a:rPr lang="th-TH" sz="2400" b="1" dirty="0"/>
              <a:t> เอามาเรียงกันสื่อสารอย่างเรียบง่าย และ ชัดเจน ไปสู่กลุ่มลูกค้าของร้าน ให้เห็นความต้องการในความรวดเร็วในการจัดงาน ร้านนี้ต้องกับความต้องการ</a:t>
            </a:r>
          </a:p>
        </p:txBody>
      </p:sp>
      <p:sp>
        <p:nvSpPr>
          <p:cNvPr id="28" name="Arrow: Right 27">
            <a:extLst>
              <a:ext uri="{FF2B5EF4-FFF2-40B4-BE49-F238E27FC236}">
                <a16:creationId xmlns="" xmlns:a16="http://schemas.microsoft.com/office/drawing/2014/main" id="{083C402F-0D79-4C08-8716-F5D032D3EA23}"/>
              </a:ext>
            </a:extLst>
          </p:cNvPr>
          <p:cNvSpPr/>
          <p:nvPr/>
        </p:nvSpPr>
        <p:spPr>
          <a:xfrm>
            <a:off x="4572000" y="4604042"/>
            <a:ext cx="1114148" cy="664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786553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0" grpId="0"/>
      <p:bldP spid="23" grpId="0"/>
      <p:bldP spid="25" grpId="0"/>
      <p:bldP spid="2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งานเดี่ยว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486400"/>
            <a:ext cx="1146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371600" y="2514600"/>
            <a:ext cx="6324600" cy="3941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 smtClean="0"/>
              <a:t>สรุปตำราบทที่  </a:t>
            </a:r>
            <a:r>
              <a:rPr lang="en-US" dirty="0" smtClean="0"/>
              <a:t>7 </a:t>
            </a:r>
            <a:r>
              <a:rPr lang="th-TH" dirty="0" smtClean="0"/>
              <a:t>ลงในสมุดจด</a:t>
            </a:r>
          </a:p>
          <a:p>
            <a:pPr marL="514350" indent="-514350">
              <a:buAutoNum type="arabicPeriod"/>
            </a:pPr>
            <a:endParaRPr lang="th-TH" dirty="0"/>
          </a:p>
          <a:p>
            <a:pPr marL="0" indent="0">
              <a:buNone/>
            </a:pPr>
            <a:endParaRPr lang="th-TH" dirty="0" smtClean="0"/>
          </a:p>
        </p:txBody>
      </p:sp>
    </p:spTree>
    <p:extLst>
      <p:ext uri="{BB962C8B-B14F-4D97-AF65-F5344CB8AC3E}">
        <p14:creationId xmlns:p14="http://schemas.microsoft.com/office/powerpoint/2010/main" val="213703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6F4B8DF0-6177-4B11-A6C1-130F1D9D18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88" y="1280160"/>
            <a:ext cx="8429348" cy="512064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56B0383F-1F23-467C-B796-30FC4CD1BA8B}"/>
              </a:ext>
            </a:extLst>
          </p:cNvPr>
          <p:cNvSpPr txBox="1"/>
          <p:nvPr/>
        </p:nvSpPr>
        <p:spPr>
          <a:xfrm>
            <a:off x="2939620" y="457200"/>
            <a:ext cx="58426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9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การโฆษณา</a:t>
            </a:r>
            <a:endParaRPr lang="th-TH" sz="9600" b="1" dirty="0"/>
          </a:p>
        </p:txBody>
      </p:sp>
    </p:spTree>
    <p:extLst>
      <p:ext uri="{BB962C8B-B14F-4D97-AF65-F5344CB8AC3E}">
        <p14:creationId xmlns:p14="http://schemas.microsoft.com/office/powerpoint/2010/main" val="40229608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b="1" dirty="0" smtClean="0"/>
              <a:t>จงจำไว้ อย่าละเลยที่จะมองข้ามสิ่งเล็กในชีวิต 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th-TH" b="1" dirty="0" smtClean="0"/>
              <a:t>เพราะถ้าผ่านไปแล้วเราไม่มีสิทธิ์ย้อนคืนกลับไปแก้ไขได้อีก เพราะมันคือ อดีต </a:t>
            </a:r>
            <a:endParaRPr lang="en-US" b="1" dirty="0" smtClean="0"/>
          </a:p>
          <a:p>
            <a:pPr>
              <a:buNone/>
            </a:pPr>
            <a:endParaRPr lang="th-TH" b="1" dirty="0" smtClean="0"/>
          </a:p>
          <a:p>
            <a:r>
              <a:rPr lang="th-TH" b="1" dirty="0" smtClean="0"/>
              <a:t>ขอบคุณที่ตั้งใจ ในวันข้างหน้ามีบทเรียนอีกของชีวิตจริงอีกหลายร้อยบทให้ศึกษา ให้ก้าวข้ามผ่านเพื่อที่จะ สำเร็จ</a:t>
            </a:r>
            <a:r>
              <a:rPr lang="en-US" b="1" dirty="0" smtClean="0"/>
              <a:t> </a:t>
            </a:r>
            <a:r>
              <a:rPr lang="th-TH" b="1" dirty="0" smtClean="0"/>
              <a:t>ตามเส้นทางที่เลือกเอง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4" name="Picture 9" descr="http://www.dmc.tv/images/OtherBB/crystalb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0" y="152400"/>
            <a:ext cx="1500188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486400" y="5023834"/>
            <a:ext cx="3042634" cy="107721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schemeClr val="accent1"/>
                </a:solidFill>
              </a:rPr>
              <a:t>ด้วยความรัก </a:t>
            </a:r>
          </a:p>
          <a:p>
            <a:r>
              <a:rPr lang="th-TH" sz="3200" b="1" dirty="0">
                <a:solidFill>
                  <a:schemeClr val="accent1"/>
                </a:solidFill>
              </a:rPr>
              <a:t>อ. อิสรี ไพเราะ (อ.ต๊ะ)</a:t>
            </a:r>
          </a:p>
        </p:txBody>
      </p:sp>
      <p:sp>
        <p:nvSpPr>
          <p:cNvPr id="3074" name="AutoShape 2" descr="data:image/jpeg;base64,/9j/4AAQSkZJRgABAQAAAQABAAD/2wCEAAkGBxQTEhQUExQWFhUXGB0aGBgXGB4dHBwdIB4cHh0aHx8fHSghHBwlHB0dITIhJSksLi4uIB8zODMsNygtLisBCgoKDg0OGxAQGywlICQsLCwsLCwsLCwsLCwsLSwsLCwsLCwsLCwsLCwsLCwsLCwsLCwsLCwsLCwsLCwsLCwsLP/AABEIAMkA+gMBIgACEQEDEQH/xAAcAAACAgMBAQAAAAAAAAAAAAAFBgAHAQMEAgj/xABNEAACAQIEBAMFAwcFDwQDAAABAgMEEQAFEiEGEzFBByJRFDJhcYEjkbEVM0JSocHRJCVyc7IWFzQ1Q1NUYnSCkpOUorNjg+HxRKPC/8QAGgEAAwEBAQEAAAAAAAAAAAAAAAECAwQFBv/EADARAAICAQMCBAUDBAMAAAAAAAABAhEDEiExBEETMlGBIjNhcZEFsfChweHxI0Jy/9oADAMBAAIRAxEAPwC8cTExMAEx5Y4H5/nUdJBJPKbJGLncXPwFyLn4YpHiTxuqJNSUsIp1YWEj3aQX/SA2UG3Qb4AG3jbjXMKHWwRTGraRI1I4Tc7DV7Rv87AHADJvHCYsqy0yS6jb7Esrn4CM6yT6bgHCXSyCoBeqqWkCeYxTzyNJKbXAESE6VB+N/iMdcmev7OzJS09OCSI0ggCzPo3Z2kN3RFP6QOq/S3XABar+LNJHLoqFeAaAbMpLq3muGVb7adBBF7ksDa2GPKONaOdUPN5ZkNkWYGNm+KhveB9RfHzbwlPMsxaKJS5XnGQqCyAGxZSei6trCxJ2uL4Lf3QRytMam328jvdiXRVJ06dN9ijWcWIsCwHvYAPp0MMZvihckzF6Xl/aGnCkKZo5GkjKN+bleNjpnhY9ZFKFTYG3e0Ml4qPNFPVhUlY2ilQkwT7foMej9bxnfY2vgAa8TGAcaK6sSGN5ZWCxoCzMegA6nAB0YmNFLVJIivGwdGF1ZTcEHuDgTxFxbS0RRaiZI3cEopPW3xtsL7XPfABtz/P4qTlmYOFkbSXVSVToNTke6tyNzjfU57TRyGN541kCGTSWAOgdXt+r8fnj52z3xKr5oagyovs1YCsSm1k0EX023Pa+rqemA3FXHktahWSGBT5RrUHXpQMFXUT08zX23v8ADAB9OT8T0aGINVQgygGK8i+cE2BXfzAnbbHbUZhEjxxu4V5SRGp6sQNRA+S74+Q6niNnhhjEUStCLLKATJYMzqAxOwUt2wSg4yninpWaeSoWlZWiJOmwOkypuCWBF47k9PuwAfWd8ZxXGUeK8FV7OIYzrd25yOwBhjVSWlJ6Fenp3xYFDVpKiyRsrowBVlNwR6g4AN+JiYmACYxfEJxXvGHifBTF46fTNKuzvqtFGb2szD3m6+RfrbCboaVlgSSAAkkADqSbYUanxMy1JGj9oLFTZjHFI6g9xqRCD9MUlmefz12qSaVnXfd/LCo9EiBs31v8T2xxLznHLhugC6mZjYqv6zfqD0HU7ADEeJvSL8Pa2Wv4lcS0dTQiWnqYjPDIk8Ss2hyVI1AK4Dail/La5x6yvxPnrJRFRUEkmpBaVyVjV9terb3FJI2NzbYYpekyCUyssrsALa7E3OoA6SOxtpuD0wYitTMFUvGkgNmSR1Orrpup79R8cJ5UnQ1ibVn07ATpGq2qwvbpfvb4Y24onhrxBqacpqkariYX0SWEunb3ZO5H6rdd9xi1OHeNKSsAEUqiQ7GJzpkB620Hc7Ana+LjJS4IlBx5GLEx5DY9YokmA/FHEEdFDzHBZmYJFGu7SSH3Y1HqT93XBcnFZeLOcct4hTrqqkR9Un+jwSaQ8lyQqOxUBWPSzfUAQuMeKG9oDTyrUzAG8MQvHTt0CKTdS/YyWJBJAA2OOI5RG8vSKWo0FjcnkxIADzGLG7AE7ySXDdFVgAcctBNE5VOUJKiQH2eEaSiMb/bzsxvJIVu9jsoN7DYYKVcKcjkUhE0AkVKmYeZ6yZh5kj7aI47uCdgQD16gAuszSCOZnjhAEYHJjYbSMx1LI/QlTs9u90GwGNFDTSiDmNreerWWFb3sgM0atf08zP8AfhwybhqnPLzmtmsjMZBCVuOumFABudIAAUeg+Iwz8NVOgwU09A0MM7SNTNIyu5YOZTrXqhv5h8hjOU/QtR9Sqc7inpI52hfTAZhS2Ki78nzX1dQNYuQLXvvjOQZTG8dPrB0zvLE7X8qtJDHy2PoRLpbFs8NcLxVFGq1cTEpUzuAbjczMdVu4IA+YJxspuFtGWVVMqIJpDO6gEGzsWMZuL7gBBf4DE+KlsPQUYubSJD7MCr6PMrHqA62lg+KFje36yAjB3hOv+wni8xgNmKk3Ed+lQjWuskUlixv7pJ/Rwv1GTyxVjUz7SjSGPvaWKrJt/vG31wzZnTiSvjcXSKthhmAB021aUlAtte3M2+IxsZl/8G5q1TSRSSKVltolBFrSIdL/AE1AkY7M6eAQye0lBCRpfmEBbHYg3xUnAnG9X7dDRT25UF6WSwuTKCwRybdDoCD53wl8d8W1VexpHDEJVuCFAtcnRFGPkA3XqScABTLPEWTKY5aWGDXGXaSmeRzYRuToNt7qeo3F8JHF/Fs2YTpUTKgdY1Syr5SFZmvY36ljtgXXOnuIltLN5iTqYE7BuwK9NhvfHK8drbg3F9jf7/Q4AJJKSd/Um3YX9B0AxvQNNISSgJBJ91F2F9gAAPkBjltjoELMGcKdI3JA2G4H4kffgA90Zi8/MVySh0aCBZ7bFrg3X1AtjZlsKEuZFYoqMbKQDe1k69g1r23tfGmWnBEehtTN7wsRpa9gtyfMbWNx649tl8il1aN9SDzAD3SbW1eg3t88AHKrkd7fLFw+BfHYhPsE2oo7M0T3FksrM4N+i+W+19ycU8VIO+xGOha1g6uCAy2tYW6bfhgA+06SoWRFdGDIwDKwNwQdwQfTGxjij/AfPZpah45pSyinVYlBFlWNiACo6HewNrnDX4scQtGiUcLFZJwS7g2KRDY2PYsfL8tRwm6VjSsB8e+IDT8yClcpAl1lnBOp7HzJGey9i3U9BiruQJblhogjvsfvPfdj3Pbp1x7eTnFUQaY9RVAOnl95/kOgHrjqkdCxQH7KAXb4nsD62tf4nHNKTbs6YxSVHuhpGndERQGKlo1bZIkG5lf5Df7sO1HJSw0pMUM80MV6iWoeMKkzqDoN2YEoGsQFUjZbd8EuFoY8uoTV1Ckz1Gm6AXc6vzUCj1tbb1vghwhxGuZxVEc1Ny9Dct43uQVI6EECxttbFJVuH0Kfy2pmctqB1SBWUN1kkmbZyeti3f0x0cQURpddJOGZoSrBlU2ZLghr32vuL9iDi5IuD4RWis3usaKke2lCo0hh8Quw9N/XYFxocvr546Q1CpVq1kKgnqRqiY20m9vdvgpN2DTSpiBm+UciaeCEm0bLLTltzokUMFv3G5X6Y4awgiOqTUpFixU2YD1B7FT+zbDhx/EUzMHSQslOiqezMha4HyBG2FjKQLSJsQJH2+BPX5bnGcnTbRUVsky8fDjic1kBWQ/bw6Vl/wBYEeWW3YOAT8www34+dPDzOGpqyBrkKZfZZvirG0RN/wBVipv6FsfQ+n4DHTF2jlkqYP4kzhaWmknbfSAFHdnYhUUfEsQMfP2dESLLT1UssdbNOh0AALJI2weVjukUZOlUNrKL/pDTafiRnccNRTCXeKFJKuRepYppjhTf1lkH1Awk8S8MRCB6zMTFHNVSBjbVqhU9Y41X89KRtc7Ai5va2KckhJWAeEMvp/aagR39mhS81Q2+qJAOYqehlkDb/qCwtucWvwRw4sMMcrIFkbmSaFACpzWDWC72YIES/ovxOFzLsp0U9FTpHpjrKjU6Wv8AyeNWZUa/64Cs1+7MMWZLEGFiARsbHpsbj7jjmyzZrCKEfxD4LerpoIaN0h5Ll1Q3C29drkEHfHjgPhGop2Vq2q57xajFHqLCPXszknzEm1h2G/rh4RSb6wL7jYk+X52FiR9OmF+uyWuklcrX8mLYRpHCrNYd3aS5Y/LEqTrTZVK7NnHebvTUE00R+0sqo2xALsFVr9LC974RIZsu1QwUDvLmKzxhpxrLPuOe2s7MmkNcfK3bDjlOX1BMlLXotRFyvJOqhEZSQDG0d7BwRcED7sdOQcLUlCxaCIR6jpJILMSTYeYknSelthvioyUVRLVuxCk4YeTiBppUZY5HkMY6auVHGA/9C7D7sVznMrmhpo2hdGo5ZIjLfyku7Pp6XDBgfuOPqFI72LAahcAjew+fXewuP4Y+b+MJJYEqaKUoWSTUxW9jdy6tv0P27i5FyNI7DGmKdsmcaO3LIJJ4s2qzqhUrFUghgDqMmsWPqRrt8bfLCJmFWGkcx6lQsCASSdtgzHu/Uk+pOG7xIkaF4oUusctHSsQNg2lD27+a+EUnGxmd8FCGmERkUXNtYuy3IuBsLm526dcTKBGZAsoJV/Jt1UnYMPUg9sdXDORS1chWLYqpbVvYW6dOhJ2viwjwTHFaZI+bIFUCJmAQNaxa9je3W3TGcskYujSOOTVg3I+GKBJNMk3Ok1FVBBWMsO17WY/DV67YO8DcPtTJIZAQXNtBIK2HcW9ST17AemB8WfVXskWVPQBbgASm9wwe7TX026dd/rhjqOI6aM6OaHcbaI/O5PyW5OMsl8LezbHXL2oFVHDV1rW5SNLIWEVztpIQfIHUCfoMDOHOEJYqt+aC1OLMCWuHcWsxUHcgk9R1w5UOaJIxQB1cC+mRSpse4v1HxGAxroHlnNZXyUipLyoUisGPlDGRzYkruvw+d8TBzfwjmoL4hD47pEhklTkaHebWkgbymPQLqF/pm5b1wsUdKZHRAQCzBQTsBc2uT2GLenVqrL1vGk8jkorMot77KJvUDSNW3rirM3Qx6YdV9Ba4AGxvZvNpGq5H0t88b45Wq9DDJGt/UxBVNTTNy2DaGtqHRgrgi3exKg4dczzqSp11U7BZaiwAW5Cp0VFG52Fz63J9cJuS5Q1RJoW9ykjLtcsY0L6V9TsMWh4QJTFpXm08yKGNoy5BCR2Otlv0IYbt2uPjgyK1Q8XIoZUytVckBxGoIa3lKxIrO/UXVie+LAy/w9D09AyqEJcSVIv1ja0mj42IVR8L46+FlizOprKnkiOAK0CaVCs+sAySMe7lQoHoDY4sONAoAGwAAH0xDdcGsI3uBeJcolmamlgeNXp5DIqyqWRjpKi4BBuL3BBxqQpQo81TK0s9RINRVCS72ssccYuQoA2Hpck4YceHiUkEgErupI3B9Qext6YV7UXpV2BqXPln1wqskFQYyyJMhViP117EA9d9sJuQ8KB2odVCYJadhJU1MhF5XU38vmJbU/mLEdAB32sKpyyN5oZmB1w6tBBtswsQfUd7eu+Oy+DVXAnC3uAeN8rFRSSAjzxgyRnuGUXH0IuD8CcUVk2p3ScC0bSSRk+rWaQD42AF/wCkMfSTKCCCLgixH7PwxWnHuUx0VJRLCv2ccmi+1/OCNZ23Y26+mF2phK7TEqrgGmYp+cKq1vityp+e2L+yfiSOWnhl1D7SNH/4lB/fj59jq0El21IJUTRrBGobi49cCk4gqIwI1kYKg0gbbAbDt6DBibjszPNT3LU8ZtXOkXlBudRW1m32aQymWY7n3j9mB8cevCpZK/VX1Z5rJ9hBqAAVRYu2n3dbG1z8MKXjtWSy17hVflQRJG7AHTdmDm56e8VH0GLO8J41GVUunupJ/pFmvi8zqJlj5GGWgDSxS94lcKvbz6QT9ApH1x2YmB2d0Mk0eiKdqclvM6KC2nuFJ2Un13xy88m4Iqc/eTMIaWlZWWPU9YdvKpFkUH9Yse3phoGK6mylMnqYqmFG9ldOVVMTqZTqBWZu5vdrnFhRShgGUhlIuCDcEfDFSVVQov1PRYDrjOFLxSdBllQHcKxUcvfcuGBULbqdQG2DXDeYrUUsEym+uNSbdjYXB+IN8LTtY7CAj3J7mw6+l+3QYqLxb4XClJkRpZJ6rUV6AqIxeMkepTb54uDCn4nwn2FplNnpnSoS/QlGvY/MEjFYnUhTWx8+5u001/aG0GnCxIjnzKhZiEN/MdIPX78DcrpObNGpB0tIitbtqNvp3wSzOsSSJgWKzMzSzB1uWmLFSFYKCqlGLWYkXB36Yd+A8qD0CEMVbmlwwG4Knb5gi4+uOrJPSrMccNToYuGMkFJDygdR1MS1rXudvuH78F8TExwN27Z6CVKjBxoho403REX5KB+Axoz2vEFPLKTbSp0/Fuw+ZNsbst1cqPmG76BqPxtv+OBJ1Ym1dGnMspjmZGbUHQ+VlYgi5Fxt1BsLg45c14XpahtcsQLm12BIO3yIx4zXMWSso4lNll5moeoVCR+3BzDuSppiqLtNHJldCIIliVmKoLLq3IG9h06DYfTFR+INAIqpgmor13HlBYl9IPfdid8XMcV/4hU7TyFVkAFPAZCNyNWrp6BrAdexxphl8W5nmitOxW9QQrsEYlQSFPS49fhfDPw/S+0xwQD848oiBFxZSdT3sdxpvtvhZr9JkYoWINjdgASSAW6be9fFg+E0f8so9r3EzH4bWv8AdjqmcuPkt3grKDS0oiKhSZJHIH+s7FfuTSPpg9iYmMWdaVKiYW6viGSlnkFWmmmJvFOillAsPJJa5U3v5unQXwyYhwAwdkueQVas9PIJFU6SQDa9r23G+x7YI4wBjOEMmEbxZV3gpoYwGkkqUCqT3AJ+7v8ATDzjRPSI7Rs6gtGSyE9VJBW4+NicNcikrRU1Py4snraarCtLBNNBDtcmRgChS+4BYg/LCTSUlFoTmVRV9I1jRezW3F+9jhn4sjT8rVrfqiM/AExi5+GwGLP4f4JpvZafXEjNyY9RI3J0i5+pxpGW7Oecdk2IHiM7XzWlXd5J0qWHpCkIOo/AuFX5kYZ/BCrLUDRNa8MhXb0YBx8+vX+GDvEuVv7csij7OqpnpZCFvpfzNE7G1wpuyXHcre+1qw8O66oy6pf2mPTAzpSSuvRZUJCM3e2k9dgVZcPJG4mcHTL0xMYBxnHEdIG4ky+eVUNPKilb64pF1RTKRYo9tx8CPuwp5LwdU+cB5MuF9lpqjmxN/wC26+Qj1B39MWLiYtTaVEuNi7lnCEMcgmlaSpnA2lnbUR28q+6mx7DBDKcjgp2laFNHNbU4BOm/qF6Le+9uuCWJhOTY0kiYTfFyuEWVVN7XcLGoJtcswG3rYXP0w5Yprxfrpa6dMvpUL8q8khANi4UnRf1Cm9vVhisauRM3SKwnoGp/zraJXiSSMFQQVkBvcn3fISb+tu9sWT4Y1OuiVe8bsvy7j8f2Y7sk8PRmDVLPJphVo6e5TU5MCqGaN9VlGvUttJ2B74DZbk02T1fKqbCGqZ1hbUDflkBSfTUHA+uOnLHVHYjDLTLceMTExMcHB3cgnMsiSoe8zF4wPLF0UGxux7sfS+wxyURrIPszGtQi7LJzAjkdgylSLjp13ww4mK1uqJ0K7EvMKKsMsda6KWhJ008Z1HQQVY6rbtv0t2w30s2tFcBgGF7MCCL9iDuDjbiYJStBGFMhwNrKFFgnUCwcOzfMjf8ADBLC5x5nC09K4/TkBRB8+p+gvghbaoJtJOynKMKWjVm0DVuxFwAbC9rb23P3YsDgmqWCry0g3R3mjV+l7sUBt8TpP1wmcP06mpgEoRU1KxEp0q6jzabn9cDSDsLkb4tWbgRq2MGjUxRc9ainLDSEimjGwtfeOVL6QfdII649Bqzz4y0lsHEwC4Tzw1ERWUaKmElJ4z1Vgbarfqt7wPe+Dtsc72O1O1ZMTExMIZMYvgdxJWywUsssEYlkRdQQm17EaunWy3NsV9V1XtSq7NPmD6FlMVKxihhBsy7gq5kAOwN2JG4GGkTKVDpnmazCoipKflq8iPI0r3YRqukX0C1ySw6sBgBw5M6ZgEgqJqyF0b2mVzeOORfdKkeS5PlKL02OOCmyJKx0EdPWImu9VPVlkeVADaEb6iNRGwAG3xwYzHmVSPl+U6IkjAWWcbRRi+8SFQS0tuo7DuDi0vQzcu5WXEteJ6qseNSTVSiGIDe4UcoP8iSPvGPpSgptEUaHqqKv3ADFSZFwKlNmVNBzROyMZmI25UcSrykZR0Zpm1C/aMepxcmNIoxlKzNscOY5TDNHJHLGrJKLOCPe2sLnrcDoe1hjGf5gaemnnABMUbOAeh0gm2FbJs1zeohimEVCqSosi3aQmzAMLgd7HFEA9IK/KzoEbVtCPcKm9REPQg25igdLb4K5TxtRVBKpOquNmjlBjcH0KsB+y+N7QZwb/bUKg9LRStb47uL4DZ1wZXVR+3ky6T0L0ZLD5HXf9uMpYostTaHIG/TpjOKki8Gq5G1RZkI7G40CRbfAWfYY3z8F8Qxm0WYrID1LMR/aU4zeB9mX4pamOXMcyigQyTSLGg/ScgD/AOcVY/BfEbX1Vyj+jMR+CDBDIeBKuB1eejpax1/Tmq5SdX61njdR9Fw1g9WDy+gZbPKnMfJlyGOE7NWTKVFjb80h8zNvsSLbYbOHOGYKONEjF2XVeRt3ZmsXZj3JIH3YEDiDMF8v5Hew2BSqh0/S5U2+gx6izzNH93K0j/ratfwSNvxxtGCjwZOTfIx5blsVPGIoUCICSFHqSST8yTfFZ8V8FtmXPM1Ur1aNL7LBHIvLRNgoYadWogAsb9cGM7/LklPOAlHGTGwURs7Pe3RSbDUeguOuKzrslK+yv7NNTRJ9nUzsDESSASjm4ZvMDd+m/XfDboErDeT1dTTiODMYjDKRaN2sVkA2C6lJGsel9+uGHFdVGXLM9ckdQ60iBGNmDIZQCwsWvYDcbG+OrIK6uip6ZvJUiZlVI72k36AMTY9D16Y5Z41J3H8HVDI4qpfke8TAiXOmjNqilqoT3LQsy/8AEgIPzGNa8WUh6ylf6SOPxXfGPhzXY28SL7hvEwF/ungPuCaT+rgkN/8AttjvpKPMam3IpeRGRfm1RsfpEDr++2KWKT7EvLFdzRnmcx0seuQ9dlUe8x9B/HpivZoXnrEqK8COIWflyhvPGCAI4wvvObjbY9+2LZzLwwU0zMGM1aGWRZZNgWQhuWo6Ro1rftOANfw/mEs9PUmhYJCWvGZYuYxZSNQGrTYG3Vr/ACx0Qg4cHPOanydi8T5JUywySxNG3IaIll+ziU3Ajc+6r2B0+l/jhr4K4oo3ENHT84BIRyTMhXmIgC3B7kbdQD3wiQeHGYMtVGRCiVbGQlnJMV7nTpC7t0Fw1sMOU+GzTBPyiVIiXTHHAzDfYF2cWJ2AGkC3XrjVNmTSO3xKymKNRXRtJDWArHE8I1GVm2WJ06Op679LYVch8V1C6a2Io6+9JCupBc286glo2uDsb74OZz4fillpanL4GmeOQ645J2sVKsoYFyQCpIOwv8DhalyOr9lzClGXu1VUSySu62EIDNrXS5tq6WCgdetsElY4yaH2i4ropfzdVC3w1gH6g7j64MpuLjceo3H34pyfh2OT8n3y6pWmgQrORCQ7yWB0kDzsC4N20232OG7hLwwpzE71MMiF5C0cfOe8ce2lWKsBq6m3a9rnEeGa+M0N1VWxx35kiJ/SYD9+F6HimijvDRjnvcnlUiatz1JIGhbnuTgrN4Z5YygNSobfpXbV9Te5xpovC3LYnLpAwv1XmPpPzXVbDWMl5mcE9FPU6vbp46On7wxyLzmX9WSS9lHwQX+OHbJ6aFIUWnCCEDyCO2m3qLYDpwBloN/YoCT3Zb/jfA/wiJFByj/kZ5oh8lc2H0Bt9MWlXBk23yN0NBGjvIqKJJLa3AGptOwue9hjotjOJhiEXxKzdgkdBEE5tasi65DpREVfOx9TY2A9ccHAOaVEE0WXzzQVK8kmGSAj7NYgF0OB2I02Pzx68a8shkpIpZIuYyTRqAu0jKzANGh9T1+mA/ClIozSlVaD8nhY5XHQvNYBSrFT7g1hrHqwHpie462LeXGcYXGcUImJiYhwATExV9B4sSPG1QcunNMrFTKjBrW63HwG5w/5DnUNZCs8Dh426EdQe4I7Edxi545Q5FYRxMTGCcQMzjXNCGBVgGUixBFwfgb4yXxkNhWgAEvBdE0olNMmuyja4U6fdugOg2+IxpyXgOjppRNHGS6k8vW7MIgeojBJCDc9MM18S+DYZi2PBp1/VX7hj3qxm+HYjyiAdBbHvHknAtc4f2s0/s8mgRh+ftyySbaPXVgALYmAHB2fmsilkKBNE8kQAN7hDYHp1Ppg1US6VZgCxAJ0jqbdh8ThtU6A2E4zhMz3i6WLKnrhTtFIALRTdR5wtzY+hvgvmmdvClOy08k5ldFYRW8mobub/ojD0urAOYmBmd57DSIjztpV5FiUgE+Zr26dBsd8Er4l7AZxMYviDBYGcTExMACzx5xOaCGOQIrF5BHqdisaXudTsASF27DrbCJ4XZ46Vfsizx1KTPNPIUjdRExsxKu20iliFsBcFvnho8Y4ycvuBuk0TgndFIb3pBveMd9sI+XZq35Qy/XmEFXMsxVYoowkaq6MrHUthqAOwPX0wm9xpbF44mJiYYhM8V6Zny59CsWWSNlZb3jIdQZbLudAJNvr2wpeHzx/lNWhqpMwvTuJZXB+xYMCNNwAocg7C52vi3yMIHgzTKtHMyqAXqprsB71mIG/cAbYVDsfxjOJiYYiY8yNYH5Y9Y8utwcAFH+GPiDR0dCY53czPM7lFjZidVrC4AXe3rhi8P1ejgzKumhamgkYzRwN7yqoYlrfoliQLfD0tjXwf4ZxPlqQ19OqVCs9pFIEijUSp1r1HcA32wQyvhuvMFVl9XKJqdoisNTc6xcWAYXubbHr26nHZknjerS++/1+xKTFas4qrTGk/wCUAtVMA8NBDCsnlO6q594XUi5Nvxwy+InFNXS0tJutO8xAnmKF1h8tyABfe/wPTAzhikr8uTkxZNE8o8pqknRRJ/rNca7d7XHfpg9XV+bQRQa6SGtJU89Y20FWJJUANcFQthe259MJ6dSpKvYNwdwblT856yHNGrYjA6sCxNpD5hZb2SwA2Iv19cBODps5qaAzpWIqxczQrIGaUqSSHY9BfYYN8DZFULVVdW9ItBDJCFFOrKbsL+fygAfcOuF7gXMcz9gMFHRo6O8qrUGUDQWYgkodzY+mLe9vbtzX19gGKt8QJ5MtopaZF9rrH5SA7qrKxV3+V12+d+2NtDmGYUNdSwVlQlVFV61DBAhjdRcDbqD0/wDrfTW8DT01BQCk0yVNC5k0k2EhckyKDtbc2F+2N+XUVbmFfT1VXTexw0mopGZA7SSMCNVwAABsenbvfGfwVtVb/f6BuBKLMcyqs0zCjgqDHEst2lIDGJRcBEB28x+vlPxx15bxhVx5RWyk8+opZ3hDlfeGsAOQv6oJPyGGDgPI5aerzSSWPSJ6nXG1wdaeYjpuLaj19TgNklFmFElfyKUTFq1nVJG064mFyUPS+q3X44HKLdUtq9w3B3ClHJXS09SmcGoljcPLCLogTuoj2J321EWw3ZNnU0mb1tMzDkxRRlFsNmPU3698LOX5VV1WZ0tV+Tly8QljK/MVjKCLaSFVb+lz6/DDPkfD8sWbV1UwHKmjjCm+5YWB27dMGSt7rj8b/QBP4HyrMJ46jkVopoRVT6QkYZ2bXvqLbBflfDFkvFFS1FmAqNIqqLWjMosrWW6Pa+1x1HywJ4fkzWhWaFMtEyvPLIj+0IttTGxYb3FrHaxwXyrhKdaGvE7BqutDs4X3VJXSqA97DvhSab+KvoCAnF+YST8MrNK2qSRIyxta51jsPhhg4pzqankymKJgonlCSCwN1Crt8OuBmecLVLZBBRKmqdREHVWHQPdtyQNhgxxXw/NNUZW8YBWmlvLc2sCq7/H3cCcNvu/8AK3jJlFQI1m9sYxNURBYCi6UaxAYN1NtzY+uCXEZzHLadKn2x6tY5Q06NGikxEaSBbsDvfbr8MFfFnJ5qqhEVOheTnRsLdQATdt/S+GyspUkieOQBkZSrA9CCLHErJ8EU/VgJXGvFshShhy9/t61lKOBfTFsWffbp+wN6YfYum5ufXFQ+DOQXnnqWdpIoS9PSFugXUSzL8NwL/FsW+owsyjF6V2Gj1iYmJjEYF4xyx6miqIIiBJJEyqSbC5HcjcDFeUdNJNMmWGhjotCRVBk1ozWSVd0CDfUUIuSD1uMW7hEkB/ukUjoMs3/AOe1v34VDTaHkY9YmJhiOPOagxwTOOqxswv6gE4XfCiLTlVKe7qXPzZif34L8XShaGqZjYCGQk/7pwH8Ps0hXLKJWmiDCnjuC63HlHUXwAN+JgBPxnl6MVatplYdQZkB/HGmTj7LV611P9JFP4HAAy4mFNvEjKwQPbYvoSf3bY6I+PctbpXU31lUficADEFxNOF48c5d/p1N/wA5P445arxJyxP/AMyNvhGGkP3IpwUA2acY04Tz4lUR932h/wCjSzfvQY2w8dRP7lNXN6fyZh069bd8ADTMlwR6gjC/wLw+1DSiB3DkO7XUWHmYm2/pfA1/EmnUkNT1y22N6V8ef751J/mqz/pZP4Yep1QDuRiacJP98+k/zVZ/0sn8MZHibSf5ur/6WT+GEA6acTThRj8QYWuEpq57elK4/tWxibjSYe5lde47HQi/i+ABv04mnCeOMqkg2ymt++L974zDxrMT58rr0Hc6Fb9gfAA36cZ04UX4+iBANLXAnoPZW3+ouPvxsfjhAQDSV25sP5M3X78ADTpxm2FOr4+giF5IKxNr70z/AF3AsMcp8UaLutV/00n8MADtbA/PaN5qeaKN9DyRsiv10kggH6XwsSeKdAoBc1CAm12p5Rc+nu9ceh4p5XuTOwA9YJh9fzeAQd4RyNaKkhplIPLWzEC2pjuzfVif2YM4SP76uV2uZ3Udbmnmtb1/N9MZTxXyk2/lgF/WKUfjHht27Yx2xMK0PiFljdK6D6vp/G2ClLxFSyDUlTCw9RIpH44QBXCPl6as/q2bqlHCq/AFmJHx3w1flaD/AD8X/Gv8cKWQVCTZ1XSRMHRaeFC67rqBYlbja4BFxgAe8TExMAFYZFxXX5hTmQQ0awSa1CyiRiwBK2YA23wmZhwYlTmUdPPDDTIYHcexjSGswALawbHfsMN/hilsujHo8oFvTmvbHusP880vxpZh/wBy45PFm5tdgxu50zhl8JcvIGgSoR+kshJ+5rjfHBxXwYtPSTTrVVBeJCy35Vr9vdiBt8jhgzzP5lq1o4o2UyhNE+kkC5bmHpYaVG1+5GBHEFRPNk9es2oPEzoHKaTIqMpDW+IuCRsdyMVGUrVs7JRhvSLNyGlBpYNaqW5Ka/KN20i5+pwtcZVVJDLHTjLI6uaVWdU5cIFl2JLOLd/TDdkrhqeEjoYkI+WkYR+Ln/nqgt3p5vxGNpy0xbOSKtpA/Jc0RKunhmyOmpBO5RJEMTEMFLbhYx2GLQSnUbBV+gGKu4uzSKCuyxpn0RrK7lrXGyFR036kDDPL4mZaoJ9pBsbWVHLfQBbnE4ZucFJl5YqMqG4LgdxJXtT0k8yAFo42cA9CQL744+GOL6avMop2Y8oqH1Iye9e2zAHse2PXHX+Lqz+ok/snGpmJGYcUZnHRw1jS03LYwl1WJtWmRlFrl7XGrFoobgH13xS/GlUi8PwqZFR2jp9IJ8x0shOkdyBv9MeIaKewH5RrTt053b1+WE3RWSotDVx3VTtmFJSw1UlOkkUrvytOq66dPUG3cYD1ebS5ZVUjz11TPTyM6SrIFb9A6SNK3uGt9MA8tyvk5rRuHkcusodpHLsbLt16bemDnH4HPy4n/SCPvRv34uK1Aq02D+PfEh5JqZcuqJYrLIZdUWnV7ug2dd+jdMLQ46zFTYZgxO5sUjPbv5cbOPhesg/qW/tYTqWaMgIAbjUx3+GMsqcZ6Uev0GLDLplKcVbbStvtXH5PqDgrM3qaCmnktrkjVmt623OFDMeP60VVVBBSQsIJNGp5WBO1wbBfT445vD/jblUFND7DXSFIwNccaaG+KlpBcfTAHh/N1qavMZVRk1TqSjgBlsumxsSAbqe+KtM8uELlTCtb4k5hEQJI6CK/TVK5Nj+lYfo/Hphh4A4kq6iqqoalomEccTpylIA1ltrknVsBviouLgyVpjEh01LKJF1i5U2X9S6r1774sjgBhHms0SgANRxkf7jsPwYYLCUEk67Db4j3/JVbY2Igfv8ADFVjP6igFJMauolh5iK8TlWuhU3A21E7bC+LW8Rv8V13+zyf2TilOLz/ACOk/rYv7Jx19PjjOM7+h5vVZZQyY6ezbv8AAzcb+IlLVxQwxxzK/tMLK0kekeVxfv6X+/BHjOwoKo2H5l+3qLDFW5qftaUnoJ0v94xavF0ZehqgO8L2+gvgzYlim4Iy8bxVCfH+wjl3iBSJBEohqmCooJWkewsAPTp8sGso4xoamVIYyea4OlHhZTYC595QNhhVySuSSKIBhq5Uble4DLsbehx5olJzqhHQCKdiPoB+/HmY87lPS0e9k6VQx67Dfirl8T0aI0a6ZKmBHIABCmQXsbXF+n1xW/E3COXwT03sUkTO8/JeJ2WdE2a5K31agRYgtbpi0vFA/wAiUnoKmmJPoOcm+Kkahj/KMcqxRq7VzjUkxYtp5l7xHdLkAk3/ABxObUsiabVJnJ/1bOk8P8iqSHlUMmuNpLvTHbSVGmwkPXVhqoM4rKSN0p6WgRBdrIJEBNtyRvvtbAriKWRa5DEut1pJSik9TrTb4YF8MVUzNUX5nJ+0a0i20OWJCqTufL17Dtjo6aWvGpS5ZeFRlFWXfw3mBqaWnqCApliSQqDcAsoYj6E2wTwveHy2yyh/2aL9qKcMOLMyg+H4pGyqjUVXs32swlJJGpA0jOAbbEKL3v2OOvJYeTmVInNEyn2tVIYtoGoHllibkrax+JOOepoFenqoJm0Qw106KFkWNyXOpfM3l06ZCumxv8OmNuVUrQV2Wxsmg66sG8wlLEqhJJAADX7AY5mt37hj86DPG2bzQVC8uogjUoh0SzBCSsl22Km6st1vjTJIzZDUlpkmYxzkuj613ZmsGIF9IIGPXF+Z1yVYSESiDSlzHCJBpOsyPc7B0AWw3G5viVldLJkta02q4WZUZwFZ0GyOyjYN2+ODsjrb3fuJFJGxRYoedqSBHdjVyKpJjDhFVT73XboBvj1muW1EVbTGiaTnmEuwkl1G1xdbubW7W7405plUbLHaObnPFCQedGsZblgbqWBtpBH1wR4jptdewYJZKINqaXlhDrHmDlWF/QEG+NW+Tz8bbmj3JPVyZlSCsUBkQ+XUmz6DdrKfKDt19MG4OJInmEcYZlLaOatimuxbSTe99Iwt5K7y1VHUzA82bm+ZnVy6BAFNgqhB1ABHbBLLW01EcISJlR3YlIXj0NpN2BJ0sT7u3rfGuHaFFZachy8KB/K81/rIf/GcOHGqXoKsf+i/9k4pvI8qeWur2SpqICsifmX0ggr1IIN/hg5nmXzimk1ZjWsqRsba032OzWQFh8zjKWWKlpNEnRXy1VGcuqIjPNNUcuMxhhcJbzuqG52BvqO2wHphlzlWeOmeMqkgTXz2IARQFLXXq4N/dtbC/S15MUEE1JBeWnRIZ2TzFblSxa9hbcDbqe+NtfURfk+keVXZ1VkAVgoOkWZHJBsp0j4ntipE5N6GDIZ2bMKD7cTqyzMG0qvRbW8uGDxKWyUcp6R1UZP+8Cv4nCzwwqiqy9vJctP7j6wNal9N7CxF+mGrxTivl7m9tMsTA/8AuKP/AOsXDg0j8tiV4i+Wpp263ikFvkQf34SKadXJuH1EHe/l6fjh48RR9tRn/Vl3+iYTKMki5kvsTax9LdenTE9R8x+x6/6a28MFe2p/2L08P/8AF1J/VKMKeQRqtdmgA39oBJ+eo/iT9+OnIOLFostpeZBOw5agMijSb9AD632tjmyObVX5gSpTXyH0tsVDR3sR+sO+OLBFrJJvucakvhODN4HNeCkkvSMsixBgF1HctfYYNfl2KizWjlmYIjxzRyOQdlsrL06ecKPqcKlXRwPmbl3qA+seUJqU2CEdvcubfC2OzxAYLU0LG1+YRb5kfs6Y7VyRLyy+488feIVBLl9XFFMXd4mVdMUmkk7e/o0j78InF+1JTD/1YfwOCfE8eqkqBb/JsfuF/wB2BfFO9JSf1sP4HHp4MehTX0PD/UFWTF93+wt8QS6eSx6LKCfpvhwzelrJlq2WqB0yMsaX0+QAlwy23OkgDrhI4u/Np/S/dh29nk9qLijQWkAdmGpn1CwdWvddCgG1ut8Z9b85+xPSfJi/v+4KgrIZGo1llaFIaRAZEJUszKDyyw6bLcDe+GKnyxfbqZElnAWmlcPzCJPMyDc2vax6YVMpoY5dpIDKBClrSiOxRpQCfMCfIBvuRb44fKKH+cgx2/kQABN7faebfv8Ao798eQvmJI+kxrXHfvX8/ocnGmVBYkfXPI5nhHnmkYfnB+gW0/swFDRyZrCyQqoad3EoUKzeVrowDtc331bfLDZxybUwPW00Bt6/arthGyHJ5Ys1R5KQ0wkd2QMWN1CtqC3J1C7KSe31ws9W/szn6yKjLZdg9xQ6iuJfTpFFISWBK++vW25HwGAvCdPyqesY6SdDMWXWOzG2l0XSBb64K+IdMXmCqLs1JMAPWzIbY5FqAaOv0GZlWK15ma+oodQ0sBptcb98a9G7xRMun8qLq4GW2XUIPUUsP/jXB3AvhdLUdKPSCIf9i4KY1Myis8pYXmzJJXZQtcpQIoYs0kYQLpbbve9x0645KClSKoy5V1aoaxo21xhJAZIlYmSzMJGNgdd+m3bHfxFqNfmaqkT6p6YFJraCNPUkg27bgXGOKjqI2loFjWFSK4fmnke/2fvM0iqxuCtjuNNt8YPlhHzIN8d0FS1SkpmjWk8gaKSoESPYkujAizarLuewPrjXmVGUyfMG0xIspaSNIZA6IpCAgMAF3ILGwHXHfxnKsdRHLpqg4URrJHFHJFeRgApWQ+8WA3UX6DvjFXQKMqrY15gLLKzmSPRdiLkqo2C9AAB1v1vifQ7Gt2JeVa3qGAaFTIItBmgL3tCh0K9wAQCW0fXHbmcUpzOYRRLLKKWNgjWIYLMhYANsDYG2AmXymZIytIZWSOM+SdlOyFNTBZB5tQXe3u3v2wbzMSjM4uVEkuulAkjO941cM4W5ALW2FzbFy7nm4vmo2yQss9HJJEsLvUSry15dgDCvvcva+oMd7kA2xyU9XzJ4Y5ZoZGimNnQkym5Nk0geVf1jciwxiKuimMEtPHHDCtcAiBVVwGh3LBdtyNjubY30uTJFVIwhZfOyq8k5Bt5msiLcEdfK3XGuDy+5rm83sFOG005jXi4+0SF7fIMp+e+/1GDHFB/kdTb/ADT/AIYC5Uf53n/2Vb/8zBnir/A6n+qf8Mcmb5prDyCtDl94adEcsaqgRHiSm5rBFv5geYunzNfcdQcBaKjkSlKDWBT1MgYFV1Fdx5ldgo7XudsEeS0cVNVxVNpEigURpAry/m3JF2YApo1MRuNjfpiM2pa1bLO0s4ZVkIQSa40kvYHY2ubD446mTkWxpyqf/Ap0VworFA1oi3DqU1AJtYnufXFg+I0GvLKsekeof7pDfuxWlM7w5e0ki6XjmikC6bKNMiW0m51gjvc9cW9xHS82lqIwba4XX71OLhwx4uGVXxy4aLL3BuDe3xBjU3/ZhNoxZSeZcqGBG42t0t88M+eya8tyxtrgqn3Iy/t04WIbmKUkAWBFlG339Tieo8/sj0/0tpY9+zl6+iLBmy+qjiy6WmjaYw0w8rxholLXJcecHmAHoAdrdMb8im5ldVyagxkipnLKCFN0O4B3UdNjuMdeWSwz8mGXmI5Ipl5MzKrIsCzXdQbb6mW436Y8CnWPNalEAVBTwgKOgA2A+gxy438VP+bnLHlM5c0aqFUrEN7NfYwC73stte19Or02sMDvEdTzKI9ucB+0fwxzZvmdRFXSAVUaxaluhuxVfKTtpNtgd+m56XwS4/UMlKw3AqEI9CD/APGOpchJpxl9wpmEeqKRR1KEfsOFbNZL5dQn/Xh/Cx/acNtR7jfI/hhQqG/meE+nLP3SWx6sHz9jxv1Bb4//AEB+II9XJUdWlAH12w55LHGksksrUZkMsvmD3m31WHWw8u1vTCnmA+1ptiQJ1JAFzYEE2tudsGOGYaeSapnijk0Qo9zJIAdw3l0Bdx16m/TGPW/O9kY9Mqw/n9zjocjj0o6mbmGm5kukx6RHJqP+U3J03Fh6DfDzlsgOZWHuiiQr6+aQ/uUYT8jlDrTmeKV0VEjKCBiBHy1ZW1Kt31N2vbSdwMOVMoGaKRsHoztbpokW3x6Ob/IY8iL/AOU+mxJKKr1Rt4+/wJj3EkP/AJo8KOV1jSZ1ZqiSXQ9RZXBtGCx2U6iCD8LdBhr8Q3IoXI6iSE//ALU/fhK4Lp75ks/mtKai2ttT6l0atRAt1Y2Ivtgzpby+jOfrvN7DJxrQiaop1bUFaKYakF2/ROw7nbCyoWKjzKzSsCqC84KvdhboRe1zthk4wq1SqViXHLpJnOiwIuyAEX2v1wHWk1Ly2LNJNVU8chaQOCt1cAEKO3bF9H8lM58Pk/Jf+TxaIIV/VjQfcoGOzHlFtt6Y9Y2IKP41oI3zCuWo50aPyWSVIHlW4Qqw8qke6fod+2B619KtbRzQLU1EUZmdmWByQzhVVQNCiyqoUAdLDF+SdMaaPp9+I03IOHZVmZZpSVJ1SUNfI1rBTDIBt021aQb97Y9y5nMYJYafLK3zowBcWALC3VnJ2P0xbKdMa5f3YSxpGjyyZ80U/DBWBY5Ia+OZb6lWnDKT0I1AAlCLbEkdcdldls001M8lJWxQxRaA8cQDah7pCAEBbj3cfRyYwvU4vSZJU7KGzOjJg5VJR1zScyErzItIVYrWAPy1de7HGRk1XzA4oK7SJObyi0ejmddW51dd7XxfOMLhQjoVIqfxclL5HkWamqmqfYkQOqoommCkKtzfyhr3PwHbBbMeEM2nilR5aSNXUjQiu5tbpqa3X1ti0zjDYHCLdsE6VIo/K+HqoRwiXLasyRwmI6J4lRvI8Yexb3gjsL/H4YF5lw9Uxyu1RR1cMH2RiMJSVl0RCE6ymrdlA/bj6EHfGRhtA3aPm3MYx7HJBFFXuSoCrJC5C6Tcfoi2H+TjFDGwalrUJU2BpnNyRa23TFq48jvhrYIvTwfLsiymipKfkT86Oa5TkyX0+axF1seuOSsy6TQyrSVAaxH5h/4Y+qX6/T+ONjYUlrds6en6ueCEoRSp+q/YpURUjohbKKiWTQoYmnIJYADqT8P2YFhaqHMJqiShqo4XjRI1EesqFAAB0kgdDi/8eE6nERxKO6MXldooCbIoppXl9lzHU5u2mNgDcAEW2NiB0xv4kpaieKOOChqtSSI4DRaQAvbc+m2L6PXGRjSgeV8epSqUWYOp/m2cXHd4h/acYX6nhzMRQijNBNrBGkroZSNerchiAbY+iPXGI+mNfHmvwYZMcclauzs+eIOHa9Z6aVqCo0xyBmsFJ6W2s2GSsyupnMhiyqVJnjaMSyNEmzC128+4+hOLlOPI74U8spvUyY9PBKkVrlvDmZQwxwiKlbloE1Gd1uAAAbck2PqMcL8NZqa5JvZ6fSkLJ/hB0nUQevK1X26aSPji2jiYwWKKepLc6n1GRqrKp4p4XzOemaMw0rKzKWjjkbVpVgxszhVJOm1jbqcC58lqI6mCanyeSGKJXWRUaLU7PpFwBIdQGnt64ukY8n94wp4lPkic5T3kUJncjPmEoa9M3sgVRUADq9/dLEEG1sesieM1NDAppgWrA+ina6qFS+/ckkHcjuB2xo8c/wDG9P8A1Kf2nwe4T/xrS/0H/s40hFQjpQJ1Gi58TExMBJ//2Q=="/>
          <p:cNvSpPr>
            <a:spLocks noChangeAspect="1" noChangeArrowheads="1"/>
          </p:cNvSpPr>
          <p:nvPr/>
        </p:nvSpPr>
        <p:spPr bwMode="auto">
          <a:xfrm>
            <a:off x="1143000" y="-925513"/>
            <a:ext cx="1785938" cy="19145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C:\Documents and Settings\stu1\My Documents\รูป Takky\รูปงาน IS\Prnews_1070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4648202"/>
            <a:ext cx="1771650" cy="17598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8581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E369C626-0426-4176-9789-CDE385010C70}"/>
              </a:ext>
            </a:extLst>
          </p:cNvPr>
          <p:cNvSpPr txBox="1"/>
          <p:nvPr/>
        </p:nvSpPr>
        <p:spPr>
          <a:xfrm>
            <a:off x="387289" y="648071"/>
            <a:ext cx="63708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6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ความหมายของการโฆษณา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4FF7711-7E9B-48FF-A6F2-23AB4AC7E6BB}"/>
              </a:ext>
            </a:extLst>
          </p:cNvPr>
          <p:cNvSpPr txBox="1"/>
          <p:nvPr/>
        </p:nvSpPr>
        <p:spPr>
          <a:xfrm>
            <a:off x="387845" y="2829122"/>
            <a:ext cx="776555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2800" dirty="0"/>
              <a:t>          </a:t>
            </a:r>
            <a:r>
              <a:rPr lang="th-TH" sz="2800" b="1" dirty="0"/>
              <a:t>เป็นกระบวนการทางการตลาด เป็นกระบวนการทางเศรษฐกิจและสังคม เป็นกระบวนการเพื่อการประชาสัมพันธ์ หรือเป็นกระบวนการในการสื่อสารเพื่อให้ข้อมูลและการโน้มน้าวใจ ซึ่งเป็น</a:t>
            </a:r>
            <a:r>
              <a:rPr lang="th-TH" sz="2800" b="1" dirty="0" smtClean="0"/>
              <a:t>กิจกรรมสื่อสารมวลชน</a:t>
            </a:r>
            <a:r>
              <a:rPr lang="th-TH" sz="2800" b="1" dirty="0"/>
              <a:t>ที่เกิดขึ้นเพื่อจูงใจให้ผู้บริโภคกลุ่มเป้าหมายมีพฤติกรรมอันเอื้ออำนวยต่อความเจริญของธุรกิจการขายสินค้าหรือบริการ โดยอาศัยจากเหตุผลที่มีกลยุทธ์จริง และเหตุสมมุติผ่านทางสื่อโฆษณาที่ต้องรักษาเวลาและเนื้อที่ โดยมีการบอกระบุองค์กรผู้โฆษณาอย่างชัดแจ้ง</a:t>
            </a:r>
          </a:p>
        </p:txBody>
      </p:sp>
    </p:spTree>
    <p:extLst>
      <p:ext uri="{BB962C8B-B14F-4D97-AF65-F5344CB8AC3E}">
        <p14:creationId xmlns:p14="http://schemas.microsoft.com/office/powerpoint/2010/main" val="1371885245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76E6D2-CDE7-4974-B82E-6580E58A4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936" y="893769"/>
            <a:ext cx="6571060" cy="706964"/>
          </a:xfrm>
        </p:spPr>
        <p:txBody>
          <a:bodyPr>
            <a:normAutofit fontScale="90000"/>
          </a:bodyPr>
          <a:lstStyle/>
          <a:p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ความสำคัญของการโฆษณา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54F83DC0-8B49-491E-A786-C529530DF9F5}"/>
              </a:ext>
            </a:extLst>
          </p:cNvPr>
          <p:cNvSpPr txBox="1"/>
          <p:nvPr/>
        </p:nvSpPr>
        <p:spPr>
          <a:xfrm>
            <a:off x="620649" y="2495381"/>
            <a:ext cx="6846951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dirty="0"/>
              <a:t>           </a:t>
            </a:r>
            <a:r>
              <a:rPr lang="th-TH" sz="2400" b="1" dirty="0"/>
              <a:t>บทบาทของการโฆษณา การโฆษณามีบทบาทและมีอิทธิพลต่อชีวิตประจำวันของประชาชน และสังคมในหลายด้านด้วยกัน บทบาทเหล่านั้น ได้แก่</a:t>
            </a:r>
            <a:endParaRPr lang="th-TH" sz="2800" b="1" dirty="0"/>
          </a:p>
        </p:txBody>
      </p:sp>
      <p:sp>
        <p:nvSpPr>
          <p:cNvPr id="5" name="Oval 4">
            <a:extLst>
              <a:ext uri="{FF2B5EF4-FFF2-40B4-BE49-F238E27FC236}">
                <a16:creationId xmlns="" xmlns:a16="http://schemas.microsoft.com/office/drawing/2014/main" id="{4699ADC1-50B3-437E-8F20-99B38444539D}"/>
              </a:ext>
            </a:extLst>
          </p:cNvPr>
          <p:cNvSpPr/>
          <p:nvPr/>
        </p:nvSpPr>
        <p:spPr>
          <a:xfrm>
            <a:off x="640624" y="3661598"/>
            <a:ext cx="404723" cy="455408"/>
          </a:xfrm>
          <a:prstGeom prst="ellipse">
            <a:avLst/>
          </a:prstGeom>
          <a:solidFill>
            <a:srgbClr val="642F6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/>
              <a:t>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841C0B71-EAAD-47EF-85D6-38E73C0153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624" y="5406424"/>
            <a:ext cx="431358" cy="4946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4165C58F-E9B7-4857-B92E-A5E15C0309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066" y="4836897"/>
            <a:ext cx="431358" cy="49462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200A053F-4EDE-4DD5-A323-A482D12434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648" y="4229640"/>
            <a:ext cx="431357" cy="49462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3A82A4FF-6D1A-42BA-BD65-F7EB0258BA5C}"/>
              </a:ext>
            </a:extLst>
          </p:cNvPr>
          <p:cNvSpPr txBox="1"/>
          <p:nvPr/>
        </p:nvSpPr>
        <p:spPr>
          <a:xfrm>
            <a:off x="1071982" y="3661598"/>
            <a:ext cx="17045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บทบาทด้านการตลาด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6688FF47-8945-4F62-B757-4E4EB967C96B}"/>
              </a:ext>
            </a:extLst>
          </p:cNvPr>
          <p:cNvSpPr txBox="1"/>
          <p:nvPr/>
        </p:nvSpPr>
        <p:spPr>
          <a:xfrm>
            <a:off x="1045346" y="4223384"/>
            <a:ext cx="2976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บทบาทการส่งเสริมการแข่งขันทางธุรกิจ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3C68A955-7AB2-45E1-BE85-2B0A94F86572}"/>
              </a:ext>
            </a:extLst>
          </p:cNvPr>
          <p:cNvSpPr txBox="1"/>
          <p:nvPr/>
        </p:nvSpPr>
        <p:spPr>
          <a:xfrm>
            <a:off x="732407" y="4287944"/>
            <a:ext cx="326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EBA14D55-2F8D-437A-939C-D23C2E964DE8}"/>
              </a:ext>
            </a:extLst>
          </p:cNvPr>
          <p:cNvSpPr txBox="1"/>
          <p:nvPr/>
        </p:nvSpPr>
        <p:spPr>
          <a:xfrm>
            <a:off x="731225" y="4899541"/>
            <a:ext cx="233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C9286083-188C-4948-8635-8C2B47BACA68}"/>
              </a:ext>
            </a:extLst>
          </p:cNvPr>
          <p:cNvSpPr txBox="1"/>
          <p:nvPr/>
        </p:nvSpPr>
        <p:spPr>
          <a:xfrm>
            <a:off x="737168" y="5439381"/>
            <a:ext cx="235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E904DF94-364A-48B0-8194-7B22304FBDE8}"/>
              </a:ext>
            </a:extLst>
          </p:cNvPr>
          <p:cNvSpPr txBox="1"/>
          <p:nvPr/>
        </p:nvSpPr>
        <p:spPr>
          <a:xfrm>
            <a:off x="1071982" y="4785169"/>
            <a:ext cx="3262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บทบาทด้านเศรษฐกิจ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7F9CBC10-2EA1-4BFC-9398-331DB7009E63}"/>
              </a:ext>
            </a:extLst>
          </p:cNvPr>
          <p:cNvSpPr txBox="1"/>
          <p:nvPr/>
        </p:nvSpPr>
        <p:spPr>
          <a:xfrm>
            <a:off x="1069367" y="5393215"/>
            <a:ext cx="24742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บทบาทด้านสังคม</a:t>
            </a:r>
          </a:p>
        </p:txBody>
      </p:sp>
    </p:spTree>
    <p:extLst>
      <p:ext uri="{BB962C8B-B14F-4D97-AF65-F5344CB8AC3E}">
        <p14:creationId xmlns:p14="http://schemas.microsoft.com/office/powerpoint/2010/main" val="22718010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11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F923BB4-6B9F-4A90-B10C-7843E151BF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6746" y="2743200"/>
            <a:ext cx="4125254" cy="1371600"/>
          </a:xfrm>
        </p:spPr>
        <p:txBody>
          <a:bodyPr>
            <a:noAutofit/>
          </a:bodyPr>
          <a:lstStyle/>
          <a:p>
            <a:pPr algn="ctr"/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บทบาทด้านตลาด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8A15B83-42A6-415F-8D41-337E8A4DFCFF}"/>
              </a:ext>
            </a:extLst>
          </p:cNvPr>
          <p:cNvSpPr txBox="1"/>
          <p:nvPr/>
        </p:nvSpPr>
        <p:spPr>
          <a:xfrm>
            <a:off x="5638800" y="2068220"/>
            <a:ext cx="318496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4000" b="1" dirty="0"/>
              <a:t>      </a:t>
            </a:r>
            <a:r>
              <a:rPr lang="th-TH" sz="2400" b="1" dirty="0"/>
              <a:t>ประกอบด้วยผลิตภัณฑ์ ราคา การจัดจำหน่ายหรือสถานที่ และส่งเสริมการตลาด ธุรกิจจะต้องทำหน้าที่จัดการหรือผสมผสานองค์ประกอบทั้ง4ประการให้เหมาะสมและสอดคล้องกัน เพื่อให้ตอบสนองความต้องการผู้บริโภค และขณะเดียวกันธุรกิจก็บรรลุถึงเป้าหมายการส่งเสริมการตลาดทางการตลาด</a:t>
            </a:r>
            <a:endParaRPr lang="th-TH" sz="4000" b="1" dirty="0"/>
          </a:p>
        </p:txBody>
      </p:sp>
    </p:spTree>
    <p:extLst>
      <p:ext uri="{BB962C8B-B14F-4D97-AF65-F5344CB8AC3E}">
        <p14:creationId xmlns:p14="http://schemas.microsoft.com/office/powerpoint/2010/main" val="15574136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22B5A41-9476-45CE-A800-4ABF7DB597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" y="1681371"/>
            <a:ext cx="4034259" cy="1371600"/>
          </a:xfrm>
        </p:spPr>
        <p:txBody>
          <a:bodyPr>
            <a:noAutofit/>
          </a:bodyPr>
          <a:lstStyle/>
          <a:p>
            <a:pPr algn="ctr"/>
            <a:r>
              <a:rPr lang="th-TH" sz="6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บทบาทการส่งเสริมการแข่งขันทางธุรกิจ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53C4C18F-3510-4836-BB28-80FD281194FD}"/>
              </a:ext>
            </a:extLst>
          </p:cNvPr>
          <p:cNvSpPr txBox="1"/>
          <p:nvPr/>
        </p:nvSpPr>
        <p:spPr>
          <a:xfrm>
            <a:off x="5562599" y="2367171"/>
            <a:ext cx="309692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3600" b="1" dirty="0"/>
              <a:t>   </a:t>
            </a:r>
            <a:r>
              <a:rPr lang="th-TH" sz="2400" b="1" dirty="0"/>
              <a:t>การโฆษณาที่เกิดขึ้น โดยธุรกิจหรือแหล่งสาร</a:t>
            </a:r>
            <a:r>
              <a:rPr lang="th-TH" sz="2400" b="1" dirty="0" err="1"/>
              <a:t>ต่างๆ</a:t>
            </a:r>
            <a:r>
              <a:rPr lang="th-TH" sz="2400" b="1" dirty="0"/>
              <a:t> ทำให้ผู้บริโภคได้ทราบว่ามีผลิตภัณฑ์แต่ละชนิดมีคุณสมบัติ หรือ คุณประโยชน์อย่างไร ข้อมูลเหล่านี้จะช่วยให้ผู้บริโภคเกิดการเปรียบเทียบ หรือ  ประเมินคุณค่าของผลิตภัณฑ์ประกอบกับการตัดสินใจซื้อ</a:t>
            </a:r>
            <a:endParaRPr lang="th-TH" sz="3600" b="1" dirty="0"/>
          </a:p>
        </p:txBody>
      </p:sp>
    </p:spTree>
    <p:extLst>
      <p:ext uri="{BB962C8B-B14F-4D97-AF65-F5344CB8AC3E}">
        <p14:creationId xmlns:p14="http://schemas.microsoft.com/office/powerpoint/2010/main" val="137836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1CF25C7-9C87-4FE0-999D-F248A4973C67}"/>
              </a:ext>
            </a:extLst>
          </p:cNvPr>
          <p:cNvSpPr txBox="1"/>
          <p:nvPr/>
        </p:nvSpPr>
        <p:spPr>
          <a:xfrm>
            <a:off x="5410200" y="2551836"/>
            <a:ext cx="310062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3600" dirty="0"/>
              <a:t>    </a:t>
            </a:r>
            <a:r>
              <a:rPr lang="th-TH" sz="2400" b="1" dirty="0"/>
              <a:t>เป็นเครื่องมือสำหรับธุรกิจในการสื่อสารกับผู้บริโภคเพื่อโน้มน้าวชักจูงใจให้เกิดการตัดสินใจซื้อ อันนำมาซึ่งยอดขายและผลกำไรแก่ธุรกิจสามารถดำเนินงานไปได้ด้วยความก้าวหน้าและมั่นคง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4961F553-D2F1-4E64-BBC9-9F473ADAC12F}"/>
              </a:ext>
            </a:extLst>
          </p:cNvPr>
          <p:cNvSpPr txBox="1"/>
          <p:nvPr/>
        </p:nvSpPr>
        <p:spPr>
          <a:xfrm>
            <a:off x="706417" y="2228671"/>
            <a:ext cx="30776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บทบาทด้านเศรษฐกิจ</a:t>
            </a:r>
          </a:p>
        </p:txBody>
      </p:sp>
    </p:spTree>
    <p:extLst>
      <p:ext uri="{BB962C8B-B14F-4D97-AF65-F5344CB8AC3E}">
        <p14:creationId xmlns:p14="http://schemas.microsoft.com/office/powerpoint/2010/main" val="1317545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95FBA81B-622F-4BC5-9940-7E2265DE3CA1}"/>
              </a:ext>
            </a:extLst>
          </p:cNvPr>
          <p:cNvSpPr txBox="1"/>
          <p:nvPr/>
        </p:nvSpPr>
        <p:spPr>
          <a:xfrm>
            <a:off x="912181" y="3013502"/>
            <a:ext cx="2630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บทบาทด้านสังคม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81E5A4B3-B0BC-4120-A6B3-EBE7944642C7}"/>
              </a:ext>
            </a:extLst>
          </p:cNvPr>
          <p:cNvSpPr txBox="1"/>
          <p:nvPr/>
        </p:nvSpPr>
        <p:spPr>
          <a:xfrm>
            <a:off x="5410200" y="1120676"/>
            <a:ext cx="331211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2400" b="1" dirty="0"/>
              <a:t>     เป็นการสื่อสารที่ช่วยให้ประชาชนได้รับทราบข้อมูลข้อเท็จจริงเกี่ยวกับผลิตภัณฑ์ ไม่ว่าจะเป็นคุณประโยชน์ เทคโนโลยีความก้าวหน้า</a:t>
            </a:r>
            <a:r>
              <a:rPr lang="th-TH" sz="2400" b="1" dirty="0" err="1"/>
              <a:t>ต่างๆ</a:t>
            </a:r>
            <a:r>
              <a:rPr lang="th-TH" sz="2400" b="1" dirty="0"/>
              <a:t> ที่ผลิตภัณฑ์ได้มีการพัฒนาขึ้น ทำให้ผู้บริโภคได้รับความรู้ความเข้าใจ และใช้เป็นข้อมูลประกอบการตัดสินใจเลือกผู้บริโภคผลิตภัณฑ์ที่สนองความต้องการ หรือสนองประโยชน์ใช้สอยได้ดีที่สุด</a:t>
            </a:r>
          </a:p>
        </p:txBody>
      </p:sp>
    </p:spTree>
    <p:extLst>
      <p:ext uri="{BB962C8B-B14F-4D97-AF65-F5344CB8AC3E}">
        <p14:creationId xmlns:p14="http://schemas.microsoft.com/office/powerpoint/2010/main" val="4163389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742</TotalTime>
  <Words>2019</Words>
  <Application>Microsoft Office PowerPoint</Application>
  <PresentationFormat>On-screen Show (4:3)</PresentationFormat>
  <Paragraphs>186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Opulent</vt:lpstr>
      <vt:lpstr>AIM1202  หลักการสื่อสารการตลาด</vt:lpstr>
      <vt:lpstr>PowerPoint Presentation</vt:lpstr>
      <vt:lpstr>PowerPoint Presentation</vt:lpstr>
      <vt:lpstr>PowerPoint Presentation</vt:lpstr>
      <vt:lpstr>ความสำคัญของการโฆษณา</vt:lpstr>
      <vt:lpstr>PowerPoint Presentation</vt:lpstr>
      <vt:lpstr>PowerPoint Presentation</vt:lpstr>
      <vt:lpstr>PowerPoint Presentation</vt:lpstr>
      <vt:lpstr>PowerPoint Presentation</vt:lpstr>
      <vt:lpstr>วัตถุประสงค์ของการโฆษณา</vt:lpstr>
      <vt:lpstr>วัตถุประสงค์ของการโฆษณา(ต่อ)</vt:lpstr>
      <vt:lpstr>วัตถุประสงค์ของการโฆษณา(ต่อ)</vt:lpstr>
      <vt:lpstr>วัตถุประสงค์ของการโฆษณา(ต่อ)</vt:lpstr>
      <vt:lpstr>กลยุทธ์การโฆษณา</vt:lpstr>
      <vt:lpstr>กลยุทธ์การโฆษณา(ต่อ)</vt:lpstr>
      <vt:lpstr>กลยุทธ์การโฆษณา(ต่อ)</vt:lpstr>
      <vt:lpstr>กลยุทธ์การโฆษณา(ต่อ)</vt:lpstr>
      <vt:lpstr>ประเภทของเครื่องมือการโฆษณา</vt:lpstr>
      <vt:lpstr>การโฆษณาแบ่งตามลักษณะกลุ่มเป้าหมาย</vt:lpstr>
      <vt:lpstr>การโฆษณาแบ่งตามลักษณะพื้นที่ทางภูมิศาสตร์</vt:lpstr>
      <vt:lpstr>การโฆษณาแบ่งตามลักษณะสื่อที่นำมาใช้</vt:lpstr>
      <vt:lpstr>การโฆษณาแบ่งตามจุดมุ่งหมาย</vt:lpstr>
      <vt:lpstr>การประเมินผลการโฆษณา</vt:lpstr>
      <vt:lpstr>การประเมินผลสื่อโฆษณา</vt:lpstr>
      <vt:lpstr>การประเมินผลชิ้นงานโฆษณา </vt:lpstr>
      <vt:lpstr>การประเมินผลการรณรงค์การโฆษณา </vt:lpstr>
      <vt:lpstr>การประเมินพฤติกรรม</vt:lpstr>
      <vt:lpstr>กรณีศึกษาของการโฆษณา</vt:lpstr>
      <vt:lpstr> HOMEWORK งานเดี่ยว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สัมมนาการโฆษณา Seminar inAdvertising CAD4902</dc:title>
  <dc:creator>HOME</dc:creator>
  <cp:lastModifiedBy>TAO</cp:lastModifiedBy>
  <cp:revision>96</cp:revision>
  <dcterms:created xsi:type="dcterms:W3CDTF">2012-10-31T06:48:48Z</dcterms:created>
  <dcterms:modified xsi:type="dcterms:W3CDTF">2022-02-14T04:03:32Z</dcterms:modified>
</cp:coreProperties>
</file>