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autoCompressPictures="0">
  <p:sldMasterIdLst>
    <p:sldMasterId id="2147483695" r:id="rId1"/>
  </p:sldMasterIdLst>
  <p:notesMasterIdLst>
    <p:notesMasterId r:id="rId2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E22D17-92E8-486A-9FCF-44C030E7D7EE}" type="datetimeFigureOut">
              <a:rPr lang="th-TH" smtClean="0"/>
              <a:t>26/08/60</a:t>
            </a:fld>
            <a:endParaRPr lang="th-TH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h-TH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1623B70-AC3A-485E-89D4-59D8EEBBABEF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87218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1623B70-AC3A-485E-89D4-59D8EEBBABEF}" type="slidenum">
              <a:rPr lang="th-TH" smtClean="0"/>
              <a:t>1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515481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3E4C9DE1-D0B9-4C9B-AD6E-AAEAA97B1A1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1774273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A97DF9-A288-44F2-901C-4F22E40F4EE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48931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C2767B-E844-4AE9-A970-ABC7AA3E7082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38339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3B18D8-66DF-472E-9328-F6093FD79E11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526589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7E59F6-F748-4FFD-B34D-0BA172249534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85025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614B72-9A27-4478-A9F3-E9D27BCD3F4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8342422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EF371-B05C-4CF3-9C4C-6EAE7545EB59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4890158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AC0F59-43F6-4C33-AA5F-93CFAD7681B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836112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E5054F-7998-4259-BB0A-B7F5990A20D0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33392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BE6422-F60F-4B74-95DE-F91C56E4F17C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993948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CE4BA2-0824-4249-9D2F-481F06756B5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642025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E976C0-1D03-4F67-AAE3-5C7D023E5E33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476525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B0BC27-E2E1-4698-B121-114C04564E2E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9596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3D3A2-FE78-408A-805B-A20CC20C120A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0026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6FEB27-F856-4978-A11D-FB68D5FCE0D6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11711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BC8036-46CE-4BEE-A509-64CE1728CC65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739230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32306C-26FC-4AF2-A14A-9E2DFF1C3684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20203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4BFC1620-F485-48B9-8A05-F58E6755463D}" type="datetime1">
              <a:rPr lang="en-US" smtClean="0"/>
              <a:t>8/26/2017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53974660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  <p:sldLayoutId id="2147483712" r:id="rId17"/>
  </p:sldLayoutIdLst>
  <p:hf hdr="0" ftr="0" dt="0"/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dirty="0" smtClean="0"/>
              <a:t>หลักนิเทศศาสตร์</a:t>
            </a:r>
            <a:endParaRPr lang="th-TH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th-TH" sz="3200" dirty="0" smtClean="0"/>
              <a:t>บทที่ </a:t>
            </a:r>
            <a:r>
              <a:rPr lang="en-US" sz="3200" dirty="0" smtClean="0"/>
              <a:t>5 </a:t>
            </a:r>
            <a:r>
              <a:rPr lang="th-TH" sz="3200" dirty="0" smtClean="0"/>
              <a:t>การสื่อสารภายในบุคคล</a:t>
            </a:r>
            <a:endParaRPr lang="th-TH" sz="3200" dirty="0"/>
          </a:p>
        </p:txBody>
      </p:sp>
      <p:sp>
        <p:nvSpPr>
          <p:cNvPr id="4" name="Rectangle 3"/>
          <p:cNvSpPr/>
          <p:nvPr/>
        </p:nvSpPr>
        <p:spPr>
          <a:xfrm>
            <a:off x="602931" y="410981"/>
            <a:ext cx="9921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/>
              <a:t>Week   </a:t>
            </a:r>
            <a:r>
              <a:rPr lang="en-US" smtClean="0"/>
              <a:t>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32160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การรับรู้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 smtClean="0"/>
              <a:t>	2.1.2 </a:t>
            </a:r>
            <a:r>
              <a:rPr lang="th-TH" sz="3000" dirty="0"/>
              <a:t>การจัดรูปแบบ (</a:t>
            </a:r>
            <a:r>
              <a:rPr lang="en-US" sz="3000" dirty="0" smtClean="0"/>
              <a:t>Pattern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en-US" sz="3000" dirty="0"/>
              <a:t>/ </a:t>
            </a:r>
            <a:r>
              <a:rPr lang="th-TH" sz="3000" dirty="0"/>
              <a:t>การจัดกลุ่มสิ่งที่เหมือน/คล้ายคลึงกัน (</a:t>
            </a:r>
            <a:r>
              <a:rPr lang="en-US" sz="3000" dirty="0" smtClean="0"/>
              <a:t>Similarity</a:t>
            </a:r>
            <a:r>
              <a:rPr lang="th-TH" sz="3000" dirty="0" smtClean="0"/>
              <a:t>)</a:t>
            </a:r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	</a:t>
            </a:r>
            <a:r>
              <a:rPr lang="th-TH" sz="3000" dirty="0" smtClean="0"/>
              <a:t>2.1.3</a:t>
            </a:r>
            <a:r>
              <a:rPr lang="en-US" sz="3000" dirty="0" smtClean="0"/>
              <a:t> </a:t>
            </a:r>
            <a:r>
              <a:rPr lang="th-TH" sz="3000" dirty="0"/>
              <a:t>ความใกล้ (</a:t>
            </a:r>
            <a:r>
              <a:rPr lang="en-US" sz="3000" dirty="0" smtClean="0"/>
              <a:t>Proximity</a:t>
            </a:r>
            <a:r>
              <a:rPr lang="th-TH" sz="3000" dirty="0" smtClean="0"/>
              <a:t>)</a:t>
            </a:r>
            <a:endParaRPr lang="en-US" sz="3000" dirty="0"/>
          </a:p>
          <a:p>
            <a:pPr marL="0" indent="0">
              <a:buNone/>
            </a:pPr>
            <a:r>
              <a:rPr lang="en-US" sz="3000" dirty="0" smtClean="0"/>
              <a:t>	</a:t>
            </a:r>
            <a:r>
              <a:rPr lang="th-TH" sz="3000" dirty="0" smtClean="0"/>
              <a:t>2.1.4</a:t>
            </a:r>
            <a:r>
              <a:rPr lang="en-US" sz="3000" dirty="0" smtClean="0"/>
              <a:t> </a:t>
            </a:r>
            <a:r>
              <a:rPr lang="th-TH" sz="3000" dirty="0"/>
              <a:t>การปิดหรือการเสริมช่องว่าง (</a:t>
            </a:r>
            <a:r>
              <a:rPr lang="en-US" sz="3000" dirty="0" smtClean="0"/>
              <a:t>Closure</a:t>
            </a:r>
            <a:r>
              <a:rPr lang="th-TH" sz="3000" dirty="0" smtClean="0"/>
              <a:t>)</a:t>
            </a:r>
            <a:endParaRPr lang="en-US" sz="3000" dirty="0"/>
          </a:p>
          <a:p>
            <a:pPr marL="0" indent="0">
              <a:buNone/>
            </a:pPr>
            <a:r>
              <a:rPr lang="th-TH" sz="3000" dirty="0" smtClean="0"/>
              <a:t>2.2</a:t>
            </a:r>
            <a:r>
              <a:rPr lang="en-US" sz="3000" dirty="0" smtClean="0"/>
              <a:t> </a:t>
            </a:r>
            <a:r>
              <a:rPr lang="th-TH" sz="3000" dirty="0"/>
              <a:t>ความสัมพันธ์ระหว่างภาพและพื้น (</a:t>
            </a:r>
            <a:r>
              <a:rPr lang="en-US" sz="3000" dirty="0" smtClean="0"/>
              <a:t>Figure-Ground Relationship</a:t>
            </a:r>
            <a:r>
              <a:rPr lang="th-TH" sz="3000" dirty="0" smtClean="0"/>
              <a:t>)</a:t>
            </a:r>
            <a:endParaRPr lang="en-US" sz="3000" dirty="0"/>
          </a:p>
          <a:p>
            <a:endParaRPr lang="en-US" sz="3000" dirty="0"/>
          </a:p>
          <a:p>
            <a:pPr marL="0" indent="0">
              <a:buNone/>
            </a:pPr>
            <a:r>
              <a:rPr lang="th-TH" sz="3000" dirty="0" smtClean="0"/>
              <a:t>การ</a:t>
            </a:r>
            <a:r>
              <a:rPr lang="th-TH" sz="3000" dirty="0"/>
              <a:t>แปลความหมาย (</a:t>
            </a:r>
            <a:r>
              <a:rPr lang="en-US" sz="3000" dirty="0" smtClean="0"/>
              <a:t>Interpretation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 smtClean="0"/>
              <a:t>หมายถึง </a:t>
            </a:r>
            <a:r>
              <a:rPr lang="th-TH" sz="3000" dirty="0"/>
              <a:t>การให้ความหมายแก่สิ่งเร้า / ข้อมูลที่</a:t>
            </a:r>
            <a:r>
              <a:rPr lang="th-TH" sz="3000" dirty="0" smtClean="0"/>
              <a:t>ได้รับ</a:t>
            </a:r>
            <a:endParaRPr lang="th-TH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3194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การรับรู้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11</a:t>
            </a:fld>
            <a:endParaRPr lang="en-US" dirty="0"/>
          </a:p>
        </p:txBody>
      </p:sp>
      <p:grpSp>
        <p:nvGrpSpPr>
          <p:cNvPr id="42" name="Group 41"/>
          <p:cNvGrpSpPr/>
          <p:nvPr/>
        </p:nvGrpSpPr>
        <p:grpSpPr>
          <a:xfrm>
            <a:off x="3654426" y="1066800"/>
            <a:ext cx="7162800" cy="5410200"/>
            <a:chOff x="3654426" y="1066800"/>
            <a:chExt cx="7162800" cy="5410200"/>
          </a:xfrm>
        </p:grpSpPr>
        <p:sp>
          <p:nvSpPr>
            <p:cNvPr id="6" name="AutoShape 4"/>
            <p:cNvSpPr>
              <a:spLocks noChangeArrowheads="1"/>
            </p:cNvSpPr>
            <p:nvPr/>
          </p:nvSpPr>
          <p:spPr bwMode="auto">
            <a:xfrm>
              <a:off x="3654426" y="1066800"/>
              <a:ext cx="457200" cy="533400"/>
            </a:xfrm>
            <a:prstGeom prst="star5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7" name="AutoShape 5"/>
            <p:cNvSpPr>
              <a:spLocks noChangeArrowheads="1"/>
            </p:cNvSpPr>
            <p:nvPr/>
          </p:nvSpPr>
          <p:spPr bwMode="auto">
            <a:xfrm>
              <a:off x="3654426" y="1828800"/>
              <a:ext cx="457200" cy="533400"/>
            </a:xfrm>
            <a:prstGeom prst="star5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8" name="AutoShape 6"/>
            <p:cNvSpPr>
              <a:spLocks noChangeArrowheads="1"/>
            </p:cNvSpPr>
            <p:nvPr/>
          </p:nvSpPr>
          <p:spPr bwMode="auto">
            <a:xfrm>
              <a:off x="3654426" y="2514600"/>
              <a:ext cx="457200" cy="533400"/>
            </a:xfrm>
            <a:prstGeom prst="star5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9" name="AutoShape 7"/>
            <p:cNvSpPr>
              <a:spLocks noChangeArrowheads="1"/>
            </p:cNvSpPr>
            <p:nvPr/>
          </p:nvSpPr>
          <p:spPr bwMode="auto">
            <a:xfrm>
              <a:off x="3654426" y="3276600"/>
              <a:ext cx="457200" cy="533400"/>
            </a:xfrm>
            <a:prstGeom prst="star5">
              <a:avLst/>
            </a:prstGeom>
            <a:solidFill>
              <a:srgbClr val="FF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10" name="AutoShape 9"/>
            <p:cNvSpPr>
              <a:spLocks noChangeArrowheads="1"/>
            </p:cNvSpPr>
            <p:nvPr/>
          </p:nvSpPr>
          <p:spPr bwMode="auto">
            <a:xfrm>
              <a:off x="5178426" y="1219200"/>
              <a:ext cx="685800" cy="457200"/>
            </a:xfrm>
            <a:prstGeom prst="star4">
              <a:avLst>
                <a:gd name="adj" fmla="val 12500"/>
              </a:avLst>
            </a:pr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1" name="AutoShape 10"/>
            <p:cNvSpPr>
              <a:spLocks noChangeArrowheads="1"/>
            </p:cNvSpPr>
            <p:nvPr/>
          </p:nvSpPr>
          <p:spPr bwMode="auto">
            <a:xfrm>
              <a:off x="5178426" y="1905000"/>
              <a:ext cx="685800" cy="457200"/>
            </a:xfrm>
            <a:prstGeom prst="star4">
              <a:avLst>
                <a:gd name="adj" fmla="val 12500"/>
              </a:avLst>
            </a:pr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2" name="AutoShape 11"/>
            <p:cNvSpPr>
              <a:spLocks noChangeArrowheads="1"/>
            </p:cNvSpPr>
            <p:nvPr/>
          </p:nvSpPr>
          <p:spPr bwMode="auto">
            <a:xfrm>
              <a:off x="5178426" y="2667000"/>
              <a:ext cx="685800" cy="457200"/>
            </a:xfrm>
            <a:prstGeom prst="star4">
              <a:avLst>
                <a:gd name="adj" fmla="val 12500"/>
              </a:avLst>
            </a:pr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3" name="AutoShape 12"/>
            <p:cNvSpPr>
              <a:spLocks noChangeArrowheads="1"/>
            </p:cNvSpPr>
            <p:nvPr/>
          </p:nvSpPr>
          <p:spPr bwMode="auto">
            <a:xfrm>
              <a:off x="5178426" y="3352800"/>
              <a:ext cx="685800" cy="457200"/>
            </a:xfrm>
            <a:prstGeom prst="star4">
              <a:avLst>
                <a:gd name="adj" fmla="val 12500"/>
              </a:avLst>
            </a:prstGeom>
            <a:solidFill>
              <a:srgbClr val="6600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4" name="AutoShape 13"/>
            <p:cNvSpPr>
              <a:spLocks noChangeArrowheads="1"/>
            </p:cNvSpPr>
            <p:nvPr/>
          </p:nvSpPr>
          <p:spPr bwMode="auto">
            <a:xfrm>
              <a:off x="4416426" y="1219200"/>
              <a:ext cx="457200" cy="457200"/>
            </a:xfrm>
            <a:custGeom>
              <a:avLst/>
              <a:gdLst>
                <a:gd name="T0" fmla="*/ 4865581 w 21600"/>
                <a:gd name="T1" fmla="*/ 979847 h 21600"/>
                <a:gd name="T2" fmla="*/ 1311825 w 21600"/>
                <a:gd name="T3" fmla="*/ 4838700 h 21600"/>
                <a:gd name="T4" fmla="*/ 4865581 w 21600"/>
                <a:gd name="T5" fmla="*/ 9677399 h 21600"/>
                <a:gd name="T6" fmla="*/ 8365574 w 21600"/>
                <a:gd name="T7" fmla="*/ 48387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5" name="AutoShape 14"/>
            <p:cNvSpPr>
              <a:spLocks noChangeArrowheads="1"/>
            </p:cNvSpPr>
            <p:nvPr/>
          </p:nvSpPr>
          <p:spPr bwMode="auto">
            <a:xfrm>
              <a:off x="4492626" y="1981200"/>
              <a:ext cx="457200" cy="457200"/>
            </a:xfrm>
            <a:custGeom>
              <a:avLst/>
              <a:gdLst>
                <a:gd name="T0" fmla="*/ 4865581 w 21600"/>
                <a:gd name="T1" fmla="*/ 979847 h 21600"/>
                <a:gd name="T2" fmla="*/ 1311825 w 21600"/>
                <a:gd name="T3" fmla="*/ 4838700 h 21600"/>
                <a:gd name="T4" fmla="*/ 4865581 w 21600"/>
                <a:gd name="T5" fmla="*/ 9677399 h 21600"/>
                <a:gd name="T6" fmla="*/ 8365574 w 21600"/>
                <a:gd name="T7" fmla="*/ 48387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6" name="AutoShape 15"/>
            <p:cNvSpPr>
              <a:spLocks noChangeArrowheads="1"/>
            </p:cNvSpPr>
            <p:nvPr/>
          </p:nvSpPr>
          <p:spPr bwMode="auto">
            <a:xfrm>
              <a:off x="4492626" y="2667000"/>
              <a:ext cx="457200" cy="457200"/>
            </a:xfrm>
            <a:custGeom>
              <a:avLst/>
              <a:gdLst>
                <a:gd name="T0" fmla="*/ 4865581 w 21600"/>
                <a:gd name="T1" fmla="*/ 979847 h 21600"/>
                <a:gd name="T2" fmla="*/ 1311825 w 21600"/>
                <a:gd name="T3" fmla="*/ 4838700 h 21600"/>
                <a:gd name="T4" fmla="*/ 4865581 w 21600"/>
                <a:gd name="T5" fmla="*/ 9677399 h 21600"/>
                <a:gd name="T6" fmla="*/ 8365574 w 21600"/>
                <a:gd name="T7" fmla="*/ 48387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7" name="AutoShape 16"/>
            <p:cNvSpPr>
              <a:spLocks noChangeArrowheads="1"/>
            </p:cNvSpPr>
            <p:nvPr/>
          </p:nvSpPr>
          <p:spPr bwMode="auto">
            <a:xfrm>
              <a:off x="4492626" y="3429000"/>
              <a:ext cx="457200" cy="457200"/>
            </a:xfrm>
            <a:custGeom>
              <a:avLst/>
              <a:gdLst>
                <a:gd name="T0" fmla="*/ 4865581 w 21600"/>
                <a:gd name="T1" fmla="*/ 979847 h 21600"/>
                <a:gd name="T2" fmla="*/ 1311825 w 21600"/>
                <a:gd name="T3" fmla="*/ 4838700 h 21600"/>
                <a:gd name="T4" fmla="*/ 4865581 w 21600"/>
                <a:gd name="T5" fmla="*/ 9677399 h 21600"/>
                <a:gd name="T6" fmla="*/ 8365574 w 21600"/>
                <a:gd name="T7" fmla="*/ 4838700 h 21600"/>
                <a:gd name="T8" fmla="*/ 17694720 60000 65536"/>
                <a:gd name="T9" fmla="*/ 11796480 60000 65536"/>
                <a:gd name="T10" fmla="*/ 5898240 60000 65536"/>
                <a:gd name="T11" fmla="*/ 0 60000 65536"/>
                <a:gd name="T12" fmla="*/ 5037 w 21600"/>
                <a:gd name="T13" fmla="*/ 2277 h 21600"/>
                <a:gd name="T14" fmla="*/ 16557 w 21600"/>
                <a:gd name="T15" fmla="*/ 13677 h 2160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21600" h="21600">
                  <a:moveTo>
                    <a:pt x="10860" y="2187"/>
                  </a:moveTo>
                  <a:cubicBezTo>
                    <a:pt x="10451" y="1746"/>
                    <a:pt x="9529" y="1018"/>
                    <a:pt x="9015" y="730"/>
                  </a:cubicBezTo>
                  <a:cubicBezTo>
                    <a:pt x="7865" y="152"/>
                    <a:pt x="6685" y="0"/>
                    <a:pt x="5415" y="0"/>
                  </a:cubicBezTo>
                  <a:cubicBezTo>
                    <a:pt x="4175" y="152"/>
                    <a:pt x="2995" y="575"/>
                    <a:pt x="1967" y="1305"/>
                  </a:cubicBezTo>
                  <a:cubicBezTo>
                    <a:pt x="1150" y="2187"/>
                    <a:pt x="575" y="3222"/>
                    <a:pt x="242" y="4220"/>
                  </a:cubicBezTo>
                  <a:cubicBezTo>
                    <a:pt x="0" y="5410"/>
                    <a:pt x="242" y="6560"/>
                    <a:pt x="575" y="7597"/>
                  </a:cubicBezTo>
                  <a:lnTo>
                    <a:pt x="10860" y="21600"/>
                  </a:lnTo>
                  <a:lnTo>
                    <a:pt x="20995" y="7597"/>
                  </a:lnTo>
                  <a:cubicBezTo>
                    <a:pt x="21480" y="6560"/>
                    <a:pt x="21600" y="5410"/>
                    <a:pt x="21480" y="4220"/>
                  </a:cubicBezTo>
                  <a:cubicBezTo>
                    <a:pt x="21115" y="3222"/>
                    <a:pt x="20420" y="2187"/>
                    <a:pt x="19632" y="1305"/>
                  </a:cubicBezTo>
                  <a:cubicBezTo>
                    <a:pt x="18575" y="575"/>
                    <a:pt x="17425" y="152"/>
                    <a:pt x="16275" y="0"/>
                  </a:cubicBezTo>
                  <a:cubicBezTo>
                    <a:pt x="15005" y="0"/>
                    <a:pt x="13735" y="152"/>
                    <a:pt x="12705" y="730"/>
                  </a:cubicBezTo>
                  <a:cubicBezTo>
                    <a:pt x="12176" y="1018"/>
                    <a:pt x="11254" y="1746"/>
                    <a:pt x="10860" y="2187"/>
                  </a:cubicBezTo>
                  <a:close/>
                </a:path>
              </a:pathLst>
            </a:custGeom>
            <a:solidFill>
              <a:srgbClr val="00CC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8" name="Oval 17"/>
            <p:cNvSpPr>
              <a:spLocks noChangeArrowheads="1"/>
            </p:cNvSpPr>
            <p:nvPr/>
          </p:nvSpPr>
          <p:spPr bwMode="auto">
            <a:xfrm>
              <a:off x="6092826" y="1143000"/>
              <a:ext cx="457200" cy="38100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19" name="Oval 18"/>
            <p:cNvSpPr>
              <a:spLocks noChangeArrowheads="1"/>
            </p:cNvSpPr>
            <p:nvPr/>
          </p:nvSpPr>
          <p:spPr bwMode="auto">
            <a:xfrm>
              <a:off x="6092826" y="1905000"/>
              <a:ext cx="457200" cy="38100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0" name="Oval 19"/>
            <p:cNvSpPr>
              <a:spLocks noChangeArrowheads="1"/>
            </p:cNvSpPr>
            <p:nvPr/>
          </p:nvSpPr>
          <p:spPr bwMode="auto">
            <a:xfrm>
              <a:off x="6092826" y="2590800"/>
              <a:ext cx="457200" cy="38100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1" name="Oval 20"/>
            <p:cNvSpPr>
              <a:spLocks noChangeArrowheads="1"/>
            </p:cNvSpPr>
            <p:nvPr/>
          </p:nvSpPr>
          <p:spPr bwMode="auto">
            <a:xfrm>
              <a:off x="6092826" y="3429000"/>
              <a:ext cx="457200" cy="381000"/>
            </a:xfrm>
            <a:prstGeom prst="ellipse">
              <a:avLst/>
            </a:prstGeom>
            <a:solidFill>
              <a:srgbClr val="0099FF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/>
              <a:endParaRPr lang="en-US"/>
            </a:p>
          </p:txBody>
        </p:sp>
        <p:sp>
          <p:nvSpPr>
            <p:cNvPr id="22" name="AutoShape 21"/>
            <p:cNvSpPr>
              <a:spLocks noChangeArrowheads="1"/>
            </p:cNvSpPr>
            <p:nvPr/>
          </p:nvSpPr>
          <p:spPr bwMode="auto">
            <a:xfrm>
              <a:off x="8150226" y="1219200"/>
              <a:ext cx="457200" cy="609600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3" name="AutoShape 22"/>
            <p:cNvSpPr>
              <a:spLocks noChangeArrowheads="1"/>
            </p:cNvSpPr>
            <p:nvPr/>
          </p:nvSpPr>
          <p:spPr bwMode="auto">
            <a:xfrm>
              <a:off x="8150226" y="1905000"/>
              <a:ext cx="457200" cy="609600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4" name="AutoShape 23"/>
            <p:cNvSpPr>
              <a:spLocks noChangeArrowheads="1"/>
            </p:cNvSpPr>
            <p:nvPr/>
          </p:nvSpPr>
          <p:spPr bwMode="auto">
            <a:xfrm>
              <a:off x="8759826" y="1219200"/>
              <a:ext cx="457200" cy="609600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5" name="AutoShape 24"/>
            <p:cNvSpPr>
              <a:spLocks noChangeArrowheads="1"/>
            </p:cNvSpPr>
            <p:nvPr/>
          </p:nvSpPr>
          <p:spPr bwMode="auto">
            <a:xfrm>
              <a:off x="8759826" y="1905000"/>
              <a:ext cx="457200" cy="609600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6" name="AutoShape 25"/>
            <p:cNvSpPr>
              <a:spLocks noChangeArrowheads="1"/>
            </p:cNvSpPr>
            <p:nvPr/>
          </p:nvSpPr>
          <p:spPr bwMode="auto">
            <a:xfrm>
              <a:off x="9826626" y="1219200"/>
              <a:ext cx="457200" cy="609600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7" name="AutoShape 26"/>
            <p:cNvSpPr>
              <a:spLocks noChangeArrowheads="1"/>
            </p:cNvSpPr>
            <p:nvPr/>
          </p:nvSpPr>
          <p:spPr bwMode="auto">
            <a:xfrm>
              <a:off x="10360026" y="1219200"/>
              <a:ext cx="457200" cy="609600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8" name="AutoShape 27"/>
            <p:cNvSpPr>
              <a:spLocks noChangeArrowheads="1"/>
            </p:cNvSpPr>
            <p:nvPr/>
          </p:nvSpPr>
          <p:spPr bwMode="auto">
            <a:xfrm>
              <a:off x="9750426" y="1981200"/>
              <a:ext cx="457200" cy="609600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29" name="AutoShape 28"/>
            <p:cNvSpPr>
              <a:spLocks noChangeArrowheads="1"/>
            </p:cNvSpPr>
            <p:nvPr/>
          </p:nvSpPr>
          <p:spPr bwMode="auto">
            <a:xfrm>
              <a:off x="10360026" y="1981200"/>
              <a:ext cx="457200" cy="609600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0" name="AutoShape 29"/>
            <p:cNvSpPr>
              <a:spLocks noChangeArrowheads="1"/>
            </p:cNvSpPr>
            <p:nvPr/>
          </p:nvSpPr>
          <p:spPr bwMode="auto">
            <a:xfrm>
              <a:off x="8150226" y="2895600"/>
              <a:ext cx="457200" cy="609600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1" name="AutoShape 30"/>
            <p:cNvSpPr>
              <a:spLocks noChangeArrowheads="1"/>
            </p:cNvSpPr>
            <p:nvPr/>
          </p:nvSpPr>
          <p:spPr bwMode="auto">
            <a:xfrm>
              <a:off x="8683626" y="2895600"/>
              <a:ext cx="457200" cy="609600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2" name="AutoShape 31"/>
            <p:cNvSpPr>
              <a:spLocks noChangeArrowheads="1"/>
            </p:cNvSpPr>
            <p:nvPr/>
          </p:nvSpPr>
          <p:spPr bwMode="auto">
            <a:xfrm>
              <a:off x="8150226" y="3657600"/>
              <a:ext cx="457200" cy="609600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3" name="AutoShape 32"/>
            <p:cNvSpPr>
              <a:spLocks noChangeArrowheads="1"/>
            </p:cNvSpPr>
            <p:nvPr/>
          </p:nvSpPr>
          <p:spPr bwMode="auto">
            <a:xfrm>
              <a:off x="8683626" y="3657600"/>
              <a:ext cx="457200" cy="609600"/>
            </a:xfrm>
            <a:prstGeom prst="star5">
              <a:avLst/>
            </a:prstGeom>
            <a:solidFill>
              <a:srgbClr val="FFFF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4" name="AutoShape 33"/>
            <p:cNvSpPr>
              <a:spLocks noChangeArrowheads="1"/>
            </p:cNvSpPr>
            <p:nvPr/>
          </p:nvSpPr>
          <p:spPr bwMode="auto">
            <a:xfrm>
              <a:off x="9674226" y="2971800"/>
              <a:ext cx="457200" cy="609600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5" name="AutoShape 34"/>
            <p:cNvSpPr>
              <a:spLocks noChangeArrowheads="1"/>
            </p:cNvSpPr>
            <p:nvPr/>
          </p:nvSpPr>
          <p:spPr bwMode="auto">
            <a:xfrm>
              <a:off x="10283826" y="2971800"/>
              <a:ext cx="457200" cy="609600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6" name="AutoShape 35"/>
            <p:cNvSpPr>
              <a:spLocks noChangeArrowheads="1"/>
            </p:cNvSpPr>
            <p:nvPr/>
          </p:nvSpPr>
          <p:spPr bwMode="auto">
            <a:xfrm>
              <a:off x="9674226" y="3657600"/>
              <a:ext cx="457200" cy="609600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7" name="AutoShape 36"/>
            <p:cNvSpPr>
              <a:spLocks noChangeArrowheads="1"/>
            </p:cNvSpPr>
            <p:nvPr/>
          </p:nvSpPr>
          <p:spPr bwMode="auto">
            <a:xfrm>
              <a:off x="10207626" y="3657600"/>
              <a:ext cx="457200" cy="609600"/>
            </a:xfrm>
            <a:prstGeom prst="star5">
              <a:avLst/>
            </a:prstGeom>
            <a:solidFill>
              <a:srgbClr val="FF3300"/>
            </a:solidFill>
            <a:ln w="9525">
              <a:solidFill>
                <a:schemeClr val="tx1"/>
              </a:solidFill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n-US">
                <a:latin typeface="Arial" charset="0"/>
              </a:endParaRPr>
            </a:p>
          </p:txBody>
        </p:sp>
        <p:sp>
          <p:nvSpPr>
            <p:cNvPr id="38" name="Line 37"/>
            <p:cNvSpPr>
              <a:spLocks noChangeShapeType="1"/>
            </p:cNvSpPr>
            <p:nvPr/>
          </p:nvSpPr>
          <p:spPr bwMode="auto">
            <a:xfrm flipV="1">
              <a:off x="5534985" y="4876800"/>
              <a:ext cx="1066800" cy="1371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39" name="Line 38"/>
            <p:cNvSpPr>
              <a:spLocks noChangeShapeType="1"/>
            </p:cNvSpPr>
            <p:nvPr/>
          </p:nvSpPr>
          <p:spPr bwMode="auto">
            <a:xfrm>
              <a:off x="7039155" y="4876800"/>
              <a:ext cx="1335060" cy="137160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  <p:sp>
          <p:nvSpPr>
            <p:cNvPr id="40" name="Line 39"/>
            <p:cNvSpPr>
              <a:spLocks noChangeShapeType="1"/>
            </p:cNvSpPr>
            <p:nvPr/>
          </p:nvSpPr>
          <p:spPr bwMode="auto">
            <a:xfrm>
              <a:off x="5478915" y="6477000"/>
              <a:ext cx="2895600" cy="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th-TH"/>
            </a:p>
          </p:txBody>
        </p:sp>
      </p:grpSp>
    </p:spTree>
    <p:extLst>
      <p:ext uri="{BB962C8B-B14F-4D97-AF65-F5344CB8AC3E}">
        <p14:creationId xmlns:p14="http://schemas.microsoft.com/office/powerpoint/2010/main" val="59332093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การรับรู้และการสื่อสาร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46053"/>
            <a:ext cx="10131425" cy="440234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 smtClean="0"/>
              <a:t>1. การ</a:t>
            </a:r>
            <a:r>
              <a:rPr lang="th-TH" sz="3200" dirty="0"/>
              <a:t>รับรู้ช่วยให้มนุษย์ตระหนักถึง</a:t>
            </a:r>
            <a:r>
              <a:rPr lang="th-TH" sz="3200" dirty="0" smtClean="0"/>
              <a:t>สิ่งแวดล้อม</a:t>
            </a:r>
          </a:p>
          <a:p>
            <a:pPr marL="0" indent="0">
              <a:buNone/>
            </a:pPr>
            <a:r>
              <a:rPr lang="th-TH" sz="3200" dirty="0" smtClean="0"/>
              <a:t>2. </a:t>
            </a:r>
            <a:r>
              <a:rPr lang="th-TH" sz="3200" dirty="0"/>
              <a:t>การรับรู้ของมนุษย์ส่งผลต่อการแสดงพฤติกรรมต่อสิ่งแวดล้อม</a:t>
            </a:r>
          </a:p>
          <a:p>
            <a:pPr marL="0" indent="0">
              <a:buNone/>
            </a:pPr>
            <a:r>
              <a:rPr lang="th-TH" sz="3200" dirty="0" smtClean="0"/>
              <a:t>3</a:t>
            </a:r>
            <a:r>
              <a:rPr lang="th-TH" sz="3200" dirty="0"/>
              <a:t>. การรับรู้ของมนุษย์มีความแตกต่างกัน</a:t>
            </a:r>
          </a:p>
          <a:p>
            <a:pPr marL="0" indent="0">
              <a:buNone/>
            </a:pPr>
            <a:r>
              <a:rPr lang="th-TH" sz="3200" dirty="0" smtClean="0"/>
              <a:t>4</a:t>
            </a:r>
            <a:r>
              <a:rPr lang="th-TH" sz="3200" dirty="0"/>
              <a:t>. การรับรู้ของมนุษย์เกี่ยวกับตนเอง บุคคลอื่นและสังคม</a:t>
            </a:r>
          </a:p>
          <a:p>
            <a:pPr marL="0" indent="0">
              <a:buNone/>
            </a:pPr>
            <a:r>
              <a:rPr lang="th-TH" sz="3200" dirty="0" smtClean="0"/>
              <a:t>5</a:t>
            </a:r>
            <a:r>
              <a:rPr lang="th-TH" sz="3200" dirty="0"/>
              <a:t>. การรับรู้มีส่วนเกี่ยวข้องกับกิจกรรมต่าง ๆ ใน</a:t>
            </a:r>
            <a:r>
              <a:rPr lang="th-TH" sz="3200" dirty="0" smtClean="0"/>
              <a:t>กระบวนการสื่อสาร</a:t>
            </a:r>
          </a:p>
          <a:p>
            <a:pPr marL="0" indent="0">
              <a:buNone/>
            </a:pPr>
            <a:r>
              <a:rPr lang="th-TH" sz="3200" dirty="0" smtClean="0"/>
              <a:t>6. </a:t>
            </a:r>
            <a:r>
              <a:rPr lang="th-TH" sz="3200" dirty="0"/>
              <a:t>การรับรู้มีบทบาทสำคัญต่อการสร้างความรู้สึก /ทัศนคติในด้านบวก/ </a:t>
            </a:r>
            <a:r>
              <a:rPr lang="th-TH" sz="3200" dirty="0" smtClean="0"/>
              <a:t>ลบ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4817185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การรับรู้ตนเอง (</a:t>
            </a:r>
            <a:r>
              <a:rPr lang="en-US" dirty="0"/>
              <a:t>Self perception)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846053"/>
            <a:ext cx="10131425" cy="460650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การรับรู้ตนเองของมนุษย์มีลักษณะ 3 ประการ </a:t>
            </a:r>
            <a:r>
              <a:rPr lang="th-TH" sz="3200" dirty="0" smtClean="0"/>
              <a:t>คือ</a:t>
            </a:r>
          </a:p>
          <a:p>
            <a:pPr marL="0" indent="0">
              <a:buNone/>
            </a:pPr>
            <a:r>
              <a:rPr lang="th-TH" sz="3200" dirty="0" smtClean="0"/>
              <a:t>1. </a:t>
            </a:r>
            <a:r>
              <a:rPr lang="th-TH" sz="3200" dirty="0"/>
              <a:t>การรับรู้ตนเอง / การรับรู้ความเป็นตัวตนของมนุษย์ไม่ได้ติดตัวมาตั้งแต่เกิด</a:t>
            </a:r>
          </a:p>
          <a:p>
            <a:pPr marL="0" indent="0">
              <a:buNone/>
            </a:pPr>
            <a:r>
              <a:rPr lang="th-TH" sz="3200" dirty="0" smtClean="0"/>
              <a:t>	1.1.1  </a:t>
            </a:r>
            <a:r>
              <a:rPr lang="th-TH" sz="3200" dirty="0"/>
              <a:t>การสื่อสารกับบุคคล</a:t>
            </a:r>
            <a:r>
              <a:rPr lang="th-TH" sz="3200" dirty="0" smtClean="0"/>
              <a:t>พิเศษ (</a:t>
            </a:r>
            <a:r>
              <a:rPr lang="en-US" sz="3200" dirty="0"/>
              <a:t>Particular </a:t>
            </a:r>
            <a:r>
              <a:rPr lang="en-US" sz="3200" dirty="0" smtClean="0"/>
              <a:t>Others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1.1.2  การ</a:t>
            </a:r>
            <a:r>
              <a:rPr lang="th-TH" sz="3200" dirty="0"/>
              <a:t>สื่อสารกับเพื่อนและผู้ร่วมงาน</a:t>
            </a:r>
          </a:p>
          <a:p>
            <a:pPr marL="0" indent="0">
              <a:buNone/>
            </a:pPr>
            <a:r>
              <a:rPr lang="th-TH" sz="3200" dirty="0" smtClean="0"/>
              <a:t>	1.1.3  </a:t>
            </a:r>
            <a:r>
              <a:rPr lang="th-TH" sz="3200" dirty="0"/>
              <a:t>การสื่อสารกับสังคมในฐานะเป็นสมาชิกของ</a:t>
            </a:r>
            <a:r>
              <a:rPr lang="th-TH" sz="3200" dirty="0" smtClean="0"/>
              <a:t>สังคม</a:t>
            </a:r>
          </a:p>
          <a:p>
            <a:pPr marL="0" indent="0">
              <a:buNone/>
            </a:pPr>
            <a:r>
              <a:rPr lang="th-TH" sz="3200" dirty="0"/>
              <a:t>2. การรับรู้ตนเองประกอบด้วยหลายมิติ</a:t>
            </a:r>
          </a:p>
          <a:p>
            <a:pPr marL="0" indent="0">
              <a:buNone/>
            </a:pPr>
            <a:r>
              <a:rPr lang="th-TH" sz="3200" dirty="0" smtClean="0"/>
              <a:t>3</a:t>
            </a:r>
            <a:r>
              <a:rPr lang="th-TH" sz="3200" dirty="0"/>
              <a:t>. การรับรู้ตนเองเป็นกระบวนการที่มีการเปลี่ยนแปลงอย่างต่อเนื่องตลอด</a:t>
            </a:r>
            <a:r>
              <a:rPr lang="th-TH" sz="3200" dirty="0" smtClean="0"/>
              <a:t>ชีวิต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491252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อัตมโนทัศน์/แนวคิดเกี่ยวกับตนเอง </a:t>
            </a:r>
            <a:r>
              <a:rPr lang="th-TH" dirty="0" smtClean="0"/>
              <a:t> </a:t>
            </a:r>
            <a:r>
              <a:rPr lang="th-TH" dirty="0"/>
              <a:t>(</a:t>
            </a:r>
            <a:r>
              <a:rPr lang="en-US" dirty="0"/>
              <a:t>Self-concept</a:t>
            </a:r>
            <a:r>
              <a:rPr lang="en-US" dirty="0" smtClean="0"/>
              <a:t>)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942607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/>
              <a:t>หมายถึง ทัศนคติและความเชื่อที่มนุษย์คิดและรู้สึกเกี่ยวกับตนเองว่าตนเป็น “ใคร” หรือ “อะไร” </a:t>
            </a:r>
          </a:p>
          <a:p>
            <a:pPr marL="0" indent="0">
              <a:buNone/>
            </a:pPr>
            <a:r>
              <a:rPr lang="th-TH" sz="3000" dirty="0" smtClean="0"/>
              <a:t>หมายถึง </a:t>
            </a:r>
            <a:r>
              <a:rPr lang="th-TH" sz="3000" dirty="0"/>
              <a:t>ผลรวมของการรับรู้ ผลรวมของแนวคิดที่มีต่อตนเอง และภาพความเป็นตัวตนของบุคคล</a:t>
            </a:r>
            <a:r>
              <a:rPr lang="th-TH" sz="3000" dirty="0" smtClean="0"/>
              <a:t>นั้น</a:t>
            </a:r>
          </a:p>
          <a:p>
            <a:pPr marL="0" indent="0">
              <a:buNone/>
            </a:pPr>
            <a:r>
              <a:rPr lang="th-TH" sz="3000" dirty="0"/>
              <a:t>อัตมโนทัศน์ประกอบด้วย 2 องค์ประกอบ </a:t>
            </a:r>
            <a:r>
              <a:rPr lang="th-TH" sz="3000" dirty="0" smtClean="0"/>
              <a:t>คือ</a:t>
            </a:r>
          </a:p>
          <a:p>
            <a:pPr marL="0" indent="0">
              <a:buNone/>
            </a:pPr>
            <a:r>
              <a:rPr lang="th-TH" sz="3000" dirty="0"/>
              <a:t>1. ภาพลักษณ์ของตน (</a:t>
            </a:r>
            <a:r>
              <a:rPr lang="en-US" sz="3000" dirty="0" smtClean="0"/>
              <a:t>Self-Image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/>
              <a:t>หรือ ภาพความเป็นตัวตนของแต่ละบุคคล หมายถึง การรับรู้ว่าตนเป็นใคร เป็นบุคคลประเภทใด มีบทบาทหน้าที่อะไร</a:t>
            </a:r>
          </a:p>
          <a:p>
            <a:pPr marL="0" indent="0">
              <a:buNone/>
            </a:pPr>
            <a:r>
              <a:rPr lang="th-TH" sz="3000" dirty="0" smtClean="0"/>
              <a:t>2</a:t>
            </a:r>
            <a:r>
              <a:rPr lang="th-TH" sz="3000" dirty="0"/>
              <a:t>. การเห็นคุณค่าของตน (</a:t>
            </a:r>
            <a:r>
              <a:rPr lang="en-US" sz="3000" dirty="0" smtClean="0"/>
              <a:t>Self-Esteem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 smtClean="0"/>
              <a:t>หมายถึง </a:t>
            </a:r>
            <a:r>
              <a:rPr lang="th-TH" sz="3000" dirty="0"/>
              <a:t>ความรู้สึกหรือทัศนคติที่มีต่อตนเองเนื่องจากการประเมินศักยภาพและคุณค่าของ</a:t>
            </a:r>
            <a:r>
              <a:rPr lang="th-TH" sz="3000" dirty="0" smtClean="0"/>
              <a:t>ตนเองใน</a:t>
            </a:r>
            <a:r>
              <a:rPr lang="th-TH" sz="3000" dirty="0"/>
              <a:t>ทางบวก หรือทาง</a:t>
            </a:r>
            <a:r>
              <a:rPr lang="th-TH" sz="3000" dirty="0" smtClean="0"/>
              <a:t>ลบ</a:t>
            </a:r>
            <a:endParaRPr lang="th-TH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58763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อัตมโนทัศน์และการสื่อสาร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77043"/>
            <a:ext cx="10131425" cy="401415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1. อัต</a:t>
            </a:r>
            <a:r>
              <a:rPr lang="th-TH" sz="3200" dirty="0"/>
              <a:t>มโนทัศน์  ช่วยลดความขัดแย้งในใจซึ่ง</a:t>
            </a:r>
            <a:r>
              <a:rPr lang="th-TH" sz="3200" dirty="0" smtClean="0"/>
              <a:t>เกิดขึ้นระหว่าง</a:t>
            </a:r>
            <a:r>
              <a:rPr lang="th-TH" sz="3200" dirty="0"/>
              <a:t>การพูดคุยกับตนเอง  </a:t>
            </a:r>
            <a:endParaRPr lang="th-TH" sz="3200" dirty="0" smtClean="0"/>
          </a:p>
          <a:p>
            <a:pPr marL="0" indent="0">
              <a:buNone/>
            </a:pPr>
            <a:r>
              <a:rPr lang="th-TH" sz="3200" dirty="0" smtClean="0"/>
              <a:t>(</a:t>
            </a:r>
            <a:r>
              <a:rPr lang="en-US" sz="3200" dirty="0" smtClean="0"/>
              <a:t>Self-talk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en-US" sz="3200" dirty="0"/>
              <a:t>/ </a:t>
            </a:r>
            <a:r>
              <a:rPr lang="th-TH" sz="3200" dirty="0"/>
              <a:t>การสื่อสาร</a:t>
            </a:r>
            <a:r>
              <a:rPr lang="th-TH" sz="3200" dirty="0" smtClean="0"/>
              <a:t>ภายในบุคคล</a:t>
            </a:r>
            <a:endParaRPr lang="th-TH" sz="3200" dirty="0"/>
          </a:p>
          <a:p>
            <a:pPr marL="0" indent="0">
              <a:buNone/>
            </a:pPr>
            <a:r>
              <a:rPr lang="th-TH" sz="3200" dirty="0" smtClean="0"/>
              <a:t>2</a:t>
            </a:r>
            <a:r>
              <a:rPr lang="th-TH" sz="3200" dirty="0"/>
              <a:t>. อัตมโนทัศน์  ส่งผลต่อการพูดถึงตัวเรากับคนอื่น</a:t>
            </a:r>
          </a:p>
          <a:p>
            <a:pPr marL="0" indent="0">
              <a:buNone/>
            </a:pPr>
            <a:r>
              <a:rPr lang="th-TH" sz="3200" dirty="0" smtClean="0"/>
              <a:t>3</a:t>
            </a:r>
            <a:r>
              <a:rPr lang="th-TH" sz="3200" dirty="0"/>
              <a:t>. อัตมโนทัศน์  ทำหน้าที่เป็นตัวกรอง (</a:t>
            </a:r>
            <a:r>
              <a:rPr lang="en-US" sz="3200" dirty="0" smtClean="0"/>
              <a:t>Filter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/>
              <a:t>การ</a:t>
            </a:r>
            <a:r>
              <a:rPr lang="th-TH" sz="3200" dirty="0" smtClean="0"/>
              <a:t>รับรู้ของ</a:t>
            </a:r>
            <a:r>
              <a:rPr lang="th-TH" sz="3200" dirty="0"/>
              <a:t>บุคคล</a:t>
            </a:r>
            <a:r>
              <a:rPr lang="th-TH" sz="3200" dirty="0" smtClean="0"/>
              <a:t>นั้น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20006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ทฤษฎีที่ใช้อธิบายถึงการรับรู้บุคคลอื่นของมนุษย์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211079"/>
            <a:ext cx="10511286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1. ความประทับใจครั้งแรก (</a:t>
            </a:r>
            <a:r>
              <a:rPr lang="en-US" sz="3200" dirty="0"/>
              <a:t>First </a:t>
            </a:r>
            <a:r>
              <a:rPr lang="en-US" sz="3200" dirty="0" smtClean="0"/>
              <a:t>Impression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ปัจจัย</a:t>
            </a:r>
            <a:r>
              <a:rPr lang="th-TH" sz="3200" dirty="0"/>
              <a:t>ที่ก่อให้เกิดความประทับใจครั้งแรก</a:t>
            </a:r>
          </a:p>
          <a:p>
            <a:pPr marL="896938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บุคลิกภาพ</a:t>
            </a:r>
            <a:r>
              <a:rPr lang="th-TH" sz="3200" dirty="0"/>
              <a:t>ภายนอก เช่น รูปร่าง หน้าตา </a:t>
            </a:r>
            <a:r>
              <a:rPr lang="th-TH" sz="3200" dirty="0" smtClean="0"/>
              <a:t> </a:t>
            </a:r>
            <a:r>
              <a:rPr lang="th-TH" sz="3200" dirty="0"/>
              <a:t>การแต่งกาย  น้ำเสียง </a:t>
            </a:r>
            <a:r>
              <a:rPr lang="th-TH" sz="3200" dirty="0" smtClean="0"/>
              <a:t>ฯลฯ</a:t>
            </a:r>
          </a:p>
          <a:p>
            <a:pPr marL="896938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พฤติกรรม</a:t>
            </a:r>
            <a:r>
              <a:rPr lang="th-TH" sz="3200" dirty="0"/>
              <a:t>ทางสังคม คือ  การแสดงกิริยาอาการ ความสุภาพ ความมีน้ำใจ เป็น</a:t>
            </a:r>
            <a:r>
              <a:rPr lang="th-TH" sz="3200" dirty="0" smtClean="0"/>
              <a:t>ต้น</a:t>
            </a:r>
          </a:p>
          <a:p>
            <a:pPr marL="896938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สภาพ</a:t>
            </a:r>
            <a:r>
              <a:rPr lang="th-TH" sz="3200" dirty="0"/>
              <a:t>อารมณ์ เช่น </a:t>
            </a:r>
            <a:r>
              <a:rPr lang="th-TH" sz="3200" dirty="0" smtClean="0"/>
              <a:t> </a:t>
            </a:r>
            <a:r>
              <a:rPr lang="th-TH" sz="3200" dirty="0"/>
              <a:t>อารมณ์ดี </a:t>
            </a:r>
            <a:r>
              <a:rPr lang="th-TH" sz="3200" dirty="0" smtClean="0"/>
              <a:t> </a:t>
            </a:r>
            <a:r>
              <a:rPr lang="th-TH" sz="3200" dirty="0"/>
              <a:t>ยิ้มแย้มแจ่มใส </a:t>
            </a:r>
            <a:r>
              <a:rPr lang="th-TH" sz="3200" dirty="0" smtClean="0"/>
              <a:t> </a:t>
            </a:r>
            <a:r>
              <a:rPr lang="th-TH" sz="3200" dirty="0"/>
              <a:t>มีความมั่นคงใน</a:t>
            </a:r>
            <a:r>
              <a:rPr lang="th-TH" sz="3200" dirty="0" smtClean="0"/>
              <a:t>อารมณ์</a:t>
            </a:r>
          </a:p>
          <a:p>
            <a:pPr marL="896938" indent="0">
              <a:buFont typeface="Wingdings" panose="05000000000000000000" pitchFamily="2" charset="2"/>
              <a:buChar char="Ø"/>
            </a:pPr>
            <a:r>
              <a:rPr lang="th-TH" sz="3200" dirty="0"/>
              <a:t> </a:t>
            </a:r>
            <a:r>
              <a:rPr lang="th-TH" sz="3200" dirty="0" smtClean="0"/>
              <a:t>การ</a:t>
            </a:r>
            <a:r>
              <a:rPr lang="th-TH" sz="3200" dirty="0"/>
              <a:t>ยึดถือลักษณะตายตัวของกลุ่มคน (</a:t>
            </a:r>
            <a:r>
              <a:rPr lang="en-US" sz="3200" dirty="0" smtClean="0"/>
              <a:t>Stereotype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r>
              <a:rPr lang="th-TH" sz="3200" dirty="0" smtClean="0"/>
              <a:t>เช่น  </a:t>
            </a:r>
            <a:r>
              <a:rPr lang="th-TH" sz="3200" dirty="0"/>
              <a:t>การเหมารวมลักษณะของ</a:t>
            </a:r>
            <a:r>
              <a:rPr lang="th-TH" sz="3200" dirty="0" smtClean="0"/>
              <a:t>กลุ่ม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629826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ทฤษฎีที่ใช้อธิบายถึงการรับรู้บุคคลอื่นของมนุษย์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92535" y="2410354"/>
            <a:ext cx="9924691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2800" dirty="0"/>
              <a:t>การสร้างความประทับใจครั้งแรก  เราต้องนำ</a:t>
            </a:r>
            <a:r>
              <a:rPr lang="th-TH" sz="2800" dirty="0" smtClean="0"/>
              <a:t>ข้อมูลต่าง </a:t>
            </a:r>
            <a:r>
              <a:rPr lang="th-TH" sz="2800" dirty="0"/>
              <a:t>ๆ มารวมกัน โดยทั่วไปการให้น้ำหนักและความสำคัญ</a:t>
            </a:r>
            <a:r>
              <a:rPr lang="th-TH" sz="2800" dirty="0" smtClean="0"/>
              <a:t>ของข้อมูล</a:t>
            </a:r>
            <a:r>
              <a:rPr lang="th-TH" sz="2800" dirty="0"/>
              <a:t>มี 5 </a:t>
            </a:r>
            <a:r>
              <a:rPr lang="th-TH" sz="2800" dirty="0" smtClean="0"/>
              <a:t>ประเภท</a:t>
            </a:r>
          </a:p>
          <a:p>
            <a:pPr marL="0" indent="0">
              <a:buNone/>
            </a:pPr>
            <a:r>
              <a:rPr lang="th-TH" sz="2800" dirty="0" smtClean="0"/>
              <a:t>	1. </a:t>
            </a:r>
            <a:r>
              <a:rPr lang="th-TH" sz="2800" dirty="0"/>
              <a:t>เรามักให้ความสนใจข้อมูลที่บ่งบอกลักษณะที่</a:t>
            </a:r>
            <a:r>
              <a:rPr lang="th-TH" sz="2800" dirty="0" smtClean="0"/>
              <a:t>แท้จริงของ</a:t>
            </a:r>
            <a:r>
              <a:rPr lang="th-TH" sz="2800" dirty="0"/>
              <a:t>บุคคลที่เกิดเป็นประจำ</a:t>
            </a:r>
            <a:r>
              <a:rPr lang="th-TH" sz="2800" dirty="0" smtClean="0"/>
              <a:t>มากกว่า	ลักษณะ</a:t>
            </a:r>
            <a:r>
              <a:rPr lang="th-TH" sz="2800" dirty="0"/>
              <a:t>ที่เกิดเป็นครั้งคราว      </a:t>
            </a:r>
          </a:p>
          <a:p>
            <a:pPr marL="0" indent="0">
              <a:buNone/>
            </a:pPr>
            <a:r>
              <a:rPr lang="th-TH" sz="2800" dirty="0" smtClean="0"/>
              <a:t>	2</a:t>
            </a:r>
            <a:r>
              <a:rPr lang="th-TH" sz="2800" dirty="0"/>
              <a:t>. เรามักจะเชื่อถือข้อมูลที่มาจากแหล่งที่น่าเชื่อถือ</a:t>
            </a:r>
          </a:p>
          <a:p>
            <a:pPr marL="0" indent="0">
              <a:buNone/>
            </a:pPr>
            <a:r>
              <a:rPr lang="th-TH" sz="2800" dirty="0" smtClean="0"/>
              <a:t>	3</a:t>
            </a:r>
            <a:r>
              <a:rPr lang="th-TH" sz="2800" dirty="0"/>
              <a:t>. ข้อมูลที่ได้รับครั้งแรกมีผลต่อความประทับใจครั้ง</a:t>
            </a:r>
            <a:r>
              <a:rPr lang="th-TH" sz="2800" dirty="0" smtClean="0"/>
              <a:t>แรกมากกว่า</a:t>
            </a:r>
            <a:r>
              <a:rPr lang="th-TH" sz="2800" dirty="0"/>
              <a:t>ภายหลัง</a:t>
            </a:r>
          </a:p>
          <a:p>
            <a:pPr marL="0" indent="0">
              <a:buNone/>
            </a:pPr>
            <a:r>
              <a:rPr lang="th-TH" sz="2800" dirty="0" smtClean="0"/>
              <a:t>	4</a:t>
            </a:r>
            <a:r>
              <a:rPr lang="th-TH" sz="2800" dirty="0"/>
              <a:t>. เรามักให้น้ำหนักแก่ข้อมูลทางลบเกี่ยวกับ</a:t>
            </a:r>
            <a:r>
              <a:rPr lang="th-TH" sz="2800" dirty="0" smtClean="0"/>
              <a:t>บุคคลมากกว่า</a:t>
            </a:r>
            <a:r>
              <a:rPr lang="th-TH" sz="2800" dirty="0"/>
              <a:t>ข้อมูลทางบวก</a:t>
            </a:r>
          </a:p>
          <a:p>
            <a:pPr marL="0" indent="0">
              <a:buNone/>
            </a:pPr>
            <a:r>
              <a:rPr lang="th-TH" sz="2800" dirty="0" smtClean="0"/>
              <a:t>	5</a:t>
            </a:r>
            <a:r>
              <a:rPr lang="th-TH" sz="2800" dirty="0"/>
              <a:t>. เรามักจะให้น้ำหนักแก่ข้อมูลซึ่งมีแนวโน้มไป</a:t>
            </a:r>
            <a:r>
              <a:rPr lang="th-TH" sz="2800" dirty="0" smtClean="0"/>
              <a:t>ในด้าน</a:t>
            </a:r>
            <a:r>
              <a:rPr lang="th-TH" sz="2800" dirty="0"/>
              <a:t>บวกหรือด้านลบด้านใดด้านหนึ่ง</a:t>
            </a:r>
            <a:r>
              <a:rPr lang="th-TH" sz="2800" dirty="0" smtClean="0"/>
              <a:t>มากกว่า	ข้อมูล</a:t>
            </a:r>
            <a:r>
              <a:rPr lang="th-TH" sz="2800" dirty="0"/>
              <a:t>ที่</a:t>
            </a:r>
            <a:r>
              <a:rPr lang="th-TH" sz="2800" dirty="0" smtClean="0"/>
              <a:t>เป็นกลาง </a:t>
            </a:r>
            <a:r>
              <a:rPr lang="th-TH" sz="2800" dirty="0"/>
              <a:t>ๆ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9443980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ทฤษฎีที่ใช้อธิบายถึงการรับรู้บุคคลอื่นของมนุษย์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221442"/>
            <a:ext cx="10563045" cy="364913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000" dirty="0"/>
              <a:t>2. ทฤษฎีการอนุมานสาเหตุและแรงจูงใจของพฤติกรรม (</a:t>
            </a:r>
            <a:r>
              <a:rPr lang="en-US" sz="3000" dirty="0"/>
              <a:t>Attribution </a:t>
            </a:r>
            <a:r>
              <a:rPr lang="en-US" sz="3000" dirty="0" smtClean="0"/>
              <a:t>Theory</a:t>
            </a:r>
            <a:r>
              <a:rPr lang="th-TH" sz="3000" dirty="0" smtClean="0"/>
              <a:t>)</a:t>
            </a:r>
            <a:r>
              <a:rPr lang="en-US" sz="3000" dirty="0" smtClean="0"/>
              <a:t> </a:t>
            </a:r>
            <a:r>
              <a:rPr lang="th-TH" sz="3000" dirty="0"/>
              <a:t>หมายถึง การสังเกตพฤติกรรมของคู่สื่อสาร </a:t>
            </a:r>
            <a:r>
              <a:rPr lang="th-TH" sz="3000" dirty="0" smtClean="0"/>
              <a:t>เพื่อ</a:t>
            </a:r>
            <a:r>
              <a:rPr lang="th-TH" sz="3000" dirty="0"/>
              <a:t>อนุมานหรือคาดเดาสาเหตุแรงจูงใจในการแสดงพฤติกรรมเหล่านั้น</a:t>
            </a:r>
          </a:p>
          <a:p>
            <a:pPr marL="0" indent="0">
              <a:buNone/>
            </a:pPr>
            <a:r>
              <a:rPr lang="th-TH" sz="3000" dirty="0" smtClean="0"/>
              <a:t>	ฟิช</a:t>
            </a:r>
            <a:r>
              <a:rPr lang="th-TH" sz="3000" dirty="0"/>
              <a:t>เชอร์ กล่าวว่า การอนุมานสาเหตุและ</a:t>
            </a:r>
            <a:r>
              <a:rPr lang="th-TH" sz="3000" dirty="0" smtClean="0"/>
              <a:t>แรงจูงใจของ</a:t>
            </a:r>
            <a:r>
              <a:rPr lang="th-TH" sz="3000" dirty="0"/>
              <a:t>พฤติกรรมมีความสำคัญเนื่องจากเหตุผล 2 ประการ คือ</a:t>
            </a:r>
          </a:p>
          <a:p>
            <a:pPr marL="0" indent="0">
              <a:buNone/>
            </a:pPr>
            <a:r>
              <a:rPr lang="th-TH" sz="3000" dirty="0" smtClean="0"/>
              <a:t>	1</a:t>
            </a:r>
            <a:r>
              <a:rPr lang="th-TH" sz="3000" dirty="0"/>
              <a:t>. กระบวนการอนุมานสาเหตุและแรงจูงใจ</a:t>
            </a:r>
            <a:r>
              <a:rPr lang="th-TH" sz="3000" dirty="0" smtClean="0"/>
              <a:t>ของพฤติกรรม</a:t>
            </a:r>
            <a:r>
              <a:rPr lang="th-TH" sz="3000" dirty="0"/>
              <a:t>แสดงให้เห็นถึงความสัมพันธ์ระหว่างลักษณะ</a:t>
            </a:r>
            <a:r>
              <a:rPr lang="th-TH" sz="3000" dirty="0" smtClean="0"/>
              <a:t>ทางจิตวิทยา</a:t>
            </a:r>
            <a:r>
              <a:rPr lang="th-TH" sz="3000" dirty="0"/>
              <a:t>และการแสดงพฤติกรรมของบุคคล</a:t>
            </a:r>
          </a:p>
          <a:p>
            <a:pPr marL="0" indent="0">
              <a:buNone/>
            </a:pPr>
            <a:r>
              <a:rPr lang="th-TH" sz="3000" dirty="0" smtClean="0"/>
              <a:t>	2</a:t>
            </a:r>
            <a:r>
              <a:rPr lang="th-TH" sz="3000" dirty="0"/>
              <a:t>. กระบวนการอนุมานสาเหตุ ฯ คือ  ส่วนสำคัญใน</a:t>
            </a:r>
            <a:r>
              <a:rPr lang="th-TH" sz="3000" dirty="0" smtClean="0"/>
              <a:t>การสร้าง</a:t>
            </a:r>
            <a:r>
              <a:rPr lang="th-TH" sz="3000" dirty="0"/>
              <a:t>เสริมความสัมพันธ์ระหว่างคู่</a:t>
            </a:r>
            <a:r>
              <a:rPr lang="th-TH" sz="3000" dirty="0" smtClean="0"/>
              <a:t>สื่อสาร</a:t>
            </a:r>
            <a:endParaRPr lang="th-TH" sz="3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9348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ทฤษฎีที่ใช้อธิบายถึงการรับรู้บุคคลอื่นของมนุษย์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การอนุมานสาเหตุของพฤติกรรมเป็นเรื่อง</a:t>
            </a:r>
            <a:r>
              <a:rPr lang="th-TH" sz="3200" dirty="0" smtClean="0"/>
              <a:t>ค่อนข้างซับซ้อน  </a:t>
            </a:r>
            <a:r>
              <a:rPr lang="th-TH" sz="3200" dirty="0"/>
              <a:t>เนื่องจากสาเหตุ 3 ประการ คือ</a:t>
            </a:r>
          </a:p>
          <a:p>
            <a:pPr marL="0" indent="0">
              <a:buNone/>
            </a:pPr>
            <a:r>
              <a:rPr lang="th-TH" sz="3200" dirty="0" smtClean="0"/>
              <a:t>	1</a:t>
            </a:r>
            <a:r>
              <a:rPr lang="th-TH" sz="3200" dirty="0"/>
              <a:t>. อาจแสดงพฤติกรรมบางอย่างเพื่อปกปิดลักษณะ</a:t>
            </a:r>
            <a:r>
              <a:rPr lang="th-TH" sz="3200" dirty="0" smtClean="0"/>
              <a:t>ที่แท้จริง</a:t>
            </a:r>
            <a:r>
              <a:rPr lang="th-TH" sz="3200" dirty="0"/>
              <a:t>ของตน</a:t>
            </a:r>
          </a:p>
          <a:p>
            <a:pPr marL="0" indent="0">
              <a:buNone/>
            </a:pPr>
            <a:r>
              <a:rPr lang="th-TH" sz="3200" dirty="0" smtClean="0"/>
              <a:t>	2</a:t>
            </a:r>
            <a:r>
              <a:rPr lang="th-TH" sz="3200" dirty="0"/>
              <a:t>. อาจจะแสดงพฤติกรรมบางอย่างเพื่อให้บุคคลอื่น</a:t>
            </a:r>
            <a:r>
              <a:rPr lang="th-TH" sz="3200" dirty="0" smtClean="0"/>
              <a:t>เกิดความ</a:t>
            </a:r>
            <a:r>
              <a:rPr lang="th-TH" sz="3200" dirty="0"/>
              <a:t>ผิดพลาดในการ</a:t>
            </a:r>
            <a:r>
              <a:rPr lang="th-TH" sz="3200" dirty="0" smtClean="0"/>
              <a:t>อนุมาน	สาเหตุ</a:t>
            </a:r>
            <a:r>
              <a:rPr lang="th-TH" sz="3200" dirty="0"/>
              <a:t>ของพฤติกรรม</a:t>
            </a:r>
          </a:p>
          <a:p>
            <a:pPr marL="0" indent="0">
              <a:buNone/>
            </a:pPr>
            <a:r>
              <a:rPr lang="th-TH" sz="3200" dirty="0" smtClean="0"/>
              <a:t>	3</a:t>
            </a:r>
            <a:r>
              <a:rPr lang="th-TH" sz="3200" dirty="0"/>
              <a:t>. อาจจะแสดงพฤติกรรมบางอย่างเพื่อสนอง</a:t>
            </a:r>
            <a:r>
              <a:rPr lang="th-TH" sz="3200" dirty="0" smtClean="0"/>
              <a:t>ความต้องการ</a:t>
            </a:r>
            <a:r>
              <a:rPr lang="th-TH" sz="3200" dirty="0"/>
              <a:t>ของ</a:t>
            </a:r>
            <a:r>
              <a:rPr lang="th-TH" sz="3200" dirty="0" smtClean="0"/>
              <a:t>ตน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653851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ความหมายของการสื่อสารภายในบุคคล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8"/>
            <a:ext cx="10131425" cy="24971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	กระบวนการสื่อสารซึ่งเกิดภายในตัว</a:t>
            </a:r>
            <a:r>
              <a:rPr lang="th-TH" sz="3200" dirty="0" smtClean="0"/>
              <a:t>มนุษย์แต่</a:t>
            </a:r>
            <a:r>
              <a:rPr lang="th-TH" sz="3200" dirty="0"/>
              <a:t>ละคนเพื่อสร้างการรับรู้และความเข้าใจความหมายของสิ่งต่าง ๆ รอบตัว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6865189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ทฤษฎีที่ใช้อธิบายถึงการรับรู้บุคคลอื่นของมนุษย์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แนวทางในการช่วยให้สามารถเข้าใจบุคคลอื่น </a:t>
            </a:r>
            <a:endParaRPr lang="en-US" sz="3200" dirty="0" smtClean="0"/>
          </a:p>
          <a:p>
            <a:pPr marL="0" indent="0">
              <a:buNone/>
            </a:pPr>
            <a:r>
              <a:rPr lang="th-TH" sz="3200" dirty="0" smtClean="0"/>
              <a:t>	1</a:t>
            </a:r>
            <a:r>
              <a:rPr lang="th-TH" sz="3200" dirty="0"/>
              <a:t>. การให้ความสนใจพฤติกรรมซึ่งไม่เป็นที่ยอมรับ</a:t>
            </a:r>
            <a:r>
              <a:rPr lang="th-TH" sz="3200" dirty="0" smtClean="0"/>
              <a:t>ของสังคม </a:t>
            </a:r>
            <a:r>
              <a:rPr lang="th-TH" sz="3200" dirty="0"/>
              <a:t>/ ยอมรับในระดับต่ำ</a:t>
            </a:r>
          </a:p>
          <a:p>
            <a:pPr marL="0" indent="0">
              <a:buNone/>
            </a:pPr>
            <a:r>
              <a:rPr lang="th-TH" sz="3200" dirty="0" smtClean="0"/>
              <a:t>	2</a:t>
            </a:r>
            <a:r>
              <a:rPr lang="th-TH" sz="3200" dirty="0"/>
              <a:t>. การให้ความสนใจพฤติกรรมที่บุคคลกระทำแล้ว</a:t>
            </a:r>
            <a:r>
              <a:rPr lang="th-TH" sz="3200" dirty="0" smtClean="0"/>
              <a:t>ก่อให้เกิด</a:t>
            </a:r>
            <a:r>
              <a:rPr lang="th-TH" sz="3200" dirty="0"/>
              <a:t>ผลที่ไม่น่าพึงพอใจ / </a:t>
            </a:r>
            <a:r>
              <a:rPr lang="th-TH" sz="3200" dirty="0" smtClean="0"/>
              <a:t>ไม่	กระทำ</a:t>
            </a:r>
            <a:r>
              <a:rPr lang="th-TH" sz="3200" dirty="0"/>
              <a:t>กัน</a:t>
            </a:r>
          </a:p>
          <a:p>
            <a:pPr marL="0" indent="0">
              <a:buNone/>
            </a:pPr>
            <a:r>
              <a:rPr lang="th-TH" sz="3200" dirty="0" smtClean="0"/>
              <a:t>	3</a:t>
            </a:r>
            <a:r>
              <a:rPr lang="th-TH" sz="3200" dirty="0"/>
              <a:t>. การให้ความสนใจพฤติกรรมที่บุคคลมีอิสระใน</a:t>
            </a:r>
            <a:r>
              <a:rPr lang="th-TH" sz="3200" dirty="0" smtClean="0"/>
              <a:t>การกระทำ</a:t>
            </a:r>
            <a:r>
              <a:rPr lang="th-TH" sz="3200" dirty="0"/>
              <a:t>โดยปราศจากสิ่งบีบ</a:t>
            </a:r>
            <a:r>
              <a:rPr lang="th-TH" sz="3200" dirty="0" smtClean="0"/>
              <a:t>คั้น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9795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ทฤษฎีที่ใช้อธิบายถึงการรับรู้บุคคลอื่นของมนุษย์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4</a:t>
            </a:r>
            <a:r>
              <a:rPr lang="th-TH" sz="3200" dirty="0"/>
              <a:t>. การให้ความสนใจและศึกษาพฤติกรรมของบุคคล</a:t>
            </a:r>
            <a:r>
              <a:rPr lang="th-TH" sz="3200" dirty="0" smtClean="0"/>
              <a:t>ในระยะ</a:t>
            </a:r>
            <a:r>
              <a:rPr lang="th-TH" sz="3200" dirty="0"/>
              <a:t>ยาวเพื่อเข้าใจสาเหตุและแรงจูงใจในการกระทำ</a:t>
            </a:r>
          </a:p>
          <a:p>
            <a:pPr marL="0" indent="0">
              <a:buNone/>
            </a:pPr>
            <a:r>
              <a:rPr lang="th-TH" sz="3200" dirty="0" smtClean="0"/>
              <a:t>		4.1 </a:t>
            </a:r>
            <a:r>
              <a:rPr lang="th-TH" sz="3200" dirty="0"/>
              <a:t>ความสม่ำเสมอในการแสดงพฤติกรรม</a:t>
            </a:r>
            <a:r>
              <a:rPr lang="th-TH" sz="3200" dirty="0" smtClean="0"/>
              <a:t>ในสภาพแวดล้อม</a:t>
            </a:r>
            <a:r>
              <a:rPr lang="th-TH" sz="3200" dirty="0"/>
              <a:t>ต่าง ๆ </a:t>
            </a:r>
          </a:p>
          <a:p>
            <a:pPr marL="0" indent="0">
              <a:buNone/>
            </a:pPr>
            <a:r>
              <a:rPr lang="th-TH" sz="3200" dirty="0" smtClean="0"/>
              <a:t>		4.2 </a:t>
            </a:r>
            <a:r>
              <a:rPr lang="th-TH" sz="3200" dirty="0"/>
              <a:t>ความเฉพาะเจาะจงในการแสดงพฤติกรรม</a:t>
            </a:r>
          </a:p>
          <a:p>
            <a:pPr marL="0" indent="0">
              <a:buNone/>
            </a:pPr>
            <a:r>
              <a:rPr lang="th-TH" sz="3200" dirty="0" smtClean="0"/>
              <a:t>		4.3 </a:t>
            </a:r>
            <a:r>
              <a:rPr lang="th-TH" sz="3200" dirty="0"/>
              <a:t>ปัจจัยซึ่งส่งผลต่อการแสดง</a:t>
            </a:r>
            <a:r>
              <a:rPr lang="th-TH" sz="3200" dirty="0" smtClean="0"/>
              <a:t>พฤติกรรม</a:t>
            </a:r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	4.4 </a:t>
            </a:r>
            <a:r>
              <a:rPr lang="th-TH" sz="3200" dirty="0"/>
              <a:t>ความสามารถในการควบคุมปัจจัยที่เป็น</a:t>
            </a:r>
            <a:r>
              <a:rPr lang="th-TH" sz="3200" dirty="0" smtClean="0"/>
              <a:t>สาเหตุของ</a:t>
            </a:r>
            <a:r>
              <a:rPr lang="th-TH" sz="3200" dirty="0"/>
              <a:t>การแสดงพฤติกรรมที่</a:t>
            </a:r>
            <a:r>
              <a:rPr lang="th-TH" sz="3200" dirty="0" smtClean="0"/>
              <a:t>เกิดขึ้น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06447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ทฤษฎีที่ใช้อธิบายถึงการรับรู้บุคคลอื่นของมนุษย์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นักจิตวิทยาพบว่า ปัจจัยซึ่งส่งผลต่อความ</a:t>
            </a:r>
            <a:r>
              <a:rPr lang="th-TH" sz="3200" dirty="0" smtClean="0"/>
              <a:t>ผิดพลาดใน</a:t>
            </a:r>
            <a:r>
              <a:rPr lang="th-TH" sz="3200" dirty="0"/>
              <a:t>การรับรู้บุคคลหรือสังคมมี 7 ประการ คือ</a:t>
            </a:r>
          </a:p>
          <a:p>
            <a:pPr marL="0" indent="0">
              <a:buNone/>
            </a:pPr>
            <a:r>
              <a:rPr lang="th-TH" sz="3200" dirty="0" smtClean="0"/>
              <a:t>	1</a:t>
            </a:r>
            <a:r>
              <a:rPr lang="th-TH" sz="3200" dirty="0"/>
              <a:t>. การอนุมานสาเหตุของพฤติกรรมโดยเน้น</a:t>
            </a:r>
            <a:r>
              <a:rPr lang="th-TH" sz="3200" dirty="0" smtClean="0"/>
              <a:t>ปัจจัยภายใน</a:t>
            </a:r>
            <a:r>
              <a:rPr lang="th-TH" sz="3200" dirty="0"/>
              <a:t>บุคคลมากกว่าภายนอก</a:t>
            </a:r>
          </a:p>
          <a:p>
            <a:pPr marL="0" indent="0">
              <a:buNone/>
            </a:pPr>
            <a:r>
              <a:rPr lang="th-TH" sz="3200" dirty="0" smtClean="0"/>
              <a:t>	2</a:t>
            </a:r>
            <a:r>
              <a:rPr lang="th-TH" sz="3200" dirty="0"/>
              <a:t>. การอนุมานสาเหตุของเหตุการณ์ที่คล้ายคลึงกัน</a:t>
            </a:r>
            <a:r>
              <a:rPr lang="th-TH" sz="3200" dirty="0" smtClean="0"/>
              <a:t>ในลักษณะ</a:t>
            </a:r>
            <a:r>
              <a:rPr lang="th-TH" sz="3200" dirty="0"/>
              <a:t>ที่แตกต่างกัน</a:t>
            </a:r>
          </a:p>
          <a:p>
            <a:pPr marL="0" indent="0">
              <a:buNone/>
            </a:pPr>
            <a:r>
              <a:rPr lang="th-TH" sz="3200" dirty="0" smtClean="0"/>
              <a:t>	3</a:t>
            </a:r>
            <a:r>
              <a:rPr lang="th-TH" sz="3200" dirty="0"/>
              <a:t>. การอนุมานที่ลำเอียงเพื่อสนองความต้องการส่วน</a:t>
            </a:r>
            <a:r>
              <a:rPr lang="th-TH" sz="3200" dirty="0" smtClean="0"/>
              <a:t>ตน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884449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ทฤษฎีที่ใช้อธิบายถึงการรับรู้บุคคลอื่นของมนุษย์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4</a:t>
            </a:r>
            <a:r>
              <a:rPr lang="th-TH" sz="3200" dirty="0"/>
              <a:t>. การยึดถือลักษณะที่ตายตัวของกลุ่มบุคคล</a:t>
            </a:r>
          </a:p>
          <a:p>
            <a:pPr marL="0" indent="0">
              <a:buNone/>
            </a:pPr>
            <a:r>
              <a:rPr lang="th-TH" sz="3200" dirty="0" smtClean="0"/>
              <a:t>	5</a:t>
            </a:r>
            <a:r>
              <a:rPr lang="th-TH" sz="3200" dirty="0"/>
              <a:t>. การประเมินภาพรวมของบุคคลอื่นโดยอาศัย</a:t>
            </a:r>
            <a:r>
              <a:rPr lang="th-TH" sz="3200" dirty="0" smtClean="0"/>
              <a:t>ความประทับใจ</a:t>
            </a:r>
            <a:r>
              <a:rPr lang="th-TH" sz="3200" dirty="0"/>
              <a:t>ครั้งแรก / ผล</a:t>
            </a:r>
            <a:r>
              <a:rPr lang="th-TH" sz="3200" dirty="0" smtClean="0"/>
              <a:t>ของ</a:t>
            </a:r>
            <a:r>
              <a:rPr lang="en-US" sz="3200" dirty="0" smtClean="0"/>
              <a:t> 	</a:t>
            </a:r>
            <a:r>
              <a:rPr lang="en-US" sz="3200" dirty="0" err="1" smtClean="0"/>
              <a:t>Haro</a:t>
            </a:r>
            <a:r>
              <a:rPr lang="en-US" sz="3200" dirty="0" smtClean="0"/>
              <a:t> </a:t>
            </a:r>
            <a:r>
              <a:rPr lang="en-US" sz="3200" dirty="0"/>
              <a:t>Effect</a:t>
            </a:r>
          </a:p>
          <a:p>
            <a:pPr marL="0" indent="0">
              <a:buNone/>
            </a:pPr>
            <a:r>
              <a:rPr lang="en-US" sz="3200" dirty="0" smtClean="0"/>
              <a:t>	</a:t>
            </a:r>
            <a:r>
              <a:rPr lang="th-TH" sz="3200" dirty="0" smtClean="0"/>
              <a:t>6.</a:t>
            </a:r>
            <a:r>
              <a:rPr lang="en-US" sz="3200" dirty="0" smtClean="0"/>
              <a:t> </a:t>
            </a:r>
            <a:r>
              <a:rPr lang="th-TH" sz="3200" dirty="0"/>
              <a:t>การอนุมานโดยคิดว่าคนอื่นเหมือนตนเองซึ่ง</a:t>
            </a:r>
            <a:r>
              <a:rPr lang="th-TH" sz="3200" dirty="0" smtClean="0"/>
              <a:t>เป็นความคิด</a:t>
            </a:r>
            <a:r>
              <a:rPr lang="th-TH" sz="3200" dirty="0"/>
              <a:t>ที่ไม่</a:t>
            </a:r>
            <a:r>
              <a:rPr lang="th-TH" sz="3200" dirty="0" smtClean="0"/>
              <a:t>ถูกต้อง</a:t>
            </a:r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7. </a:t>
            </a:r>
            <a:r>
              <a:rPr lang="th-TH" sz="3200" dirty="0"/>
              <a:t>ผลที่เกิดจากการเปรียบเทียบบุคคลส่งผลต่อการ</a:t>
            </a:r>
            <a:r>
              <a:rPr lang="th-TH" sz="3200" dirty="0" smtClean="0"/>
              <a:t>รับรู้พฤติกรรม</a:t>
            </a:r>
            <a:r>
              <a:rPr lang="th-TH" sz="3200" dirty="0"/>
              <a:t>ที่แสดงต่อบุคคล</a:t>
            </a:r>
            <a:r>
              <a:rPr lang="th-TH" sz="3200" dirty="0" smtClean="0"/>
              <a:t>นั้น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249960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สรุป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ทฤษฎี</a:t>
            </a:r>
            <a:r>
              <a:rPr lang="th-TH" sz="3200" dirty="0"/>
              <a:t>การรับรู้ การรับรู้มีผลต่อการสร้างความประทับใจที่มีต่อบุคคลอื่นในด้านดีและไม่ดี  ความถูกต้องชัดเจนในการรับรู้  การตัดสินบุคคลอื่นขึ้นอยู่กับปัจจัยต่าง ๆ มากมาย  การรับรู้ที่ไม่ชัดเจนไม่สอดคล้องกับความเป็นจริงเป็นเรื่องปกติและอาจส่งผลต่อประสิทธิภาพและประสิทธิผลในการสื่อสาร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330314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การพัฒนาการรับรู้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วอร์</a:t>
            </a:r>
            <a:r>
              <a:rPr lang="th-TH" sz="3200" dirty="0"/>
              <a:t>เดอร์เบอร์   ให้คำแนะนำในการ</a:t>
            </a:r>
            <a:r>
              <a:rPr lang="th-TH" sz="3200" dirty="0" smtClean="0"/>
              <a:t>พัฒนาการรับรู้</a:t>
            </a:r>
            <a:r>
              <a:rPr lang="th-TH" sz="3200" dirty="0"/>
              <a:t>ไว้  </a:t>
            </a:r>
            <a:r>
              <a:rPr lang="th-TH" sz="3200" dirty="0" smtClean="0"/>
              <a:t>คือ</a:t>
            </a:r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1. </a:t>
            </a:r>
            <a:r>
              <a:rPr lang="th-TH" sz="3200" dirty="0"/>
              <a:t>การตรวจสอบการรับรู้</a:t>
            </a:r>
          </a:p>
          <a:p>
            <a:pPr marL="0" indent="0">
              <a:buNone/>
            </a:pPr>
            <a:r>
              <a:rPr lang="th-TH" sz="3200" dirty="0" smtClean="0"/>
              <a:t>	2</a:t>
            </a:r>
            <a:r>
              <a:rPr lang="th-TH" sz="3200" dirty="0"/>
              <a:t>. หาข้อมูลเพิ่มเติมในการตรวจสอบ</a:t>
            </a:r>
            <a:r>
              <a:rPr lang="th-TH" sz="3200" dirty="0" smtClean="0"/>
              <a:t>ความถูกต้อง</a:t>
            </a:r>
            <a:endParaRPr lang="th-TH" sz="3200" dirty="0"/>
          </a:p>
          <a:p>
            <a:pPr marL="0" indent="0">
              <a:buNone/>
            </a:pPr>
            <a:r>
              <a:rPr lang="th-TH" sz="3200" dirty="0" smtClean="0"/>
              <a:t>	3</a:t>
            </a:r>
            <a:r>
              <a:rPr lang="th-TH" sz="3200" dirty="0"/>
              <a:t>. วิธีที่ดีที่สุดในการรวบรวมความถูกต้อง คือ </a:t>
            </a:r>
            <a:r>
              <a:rPr lang="th-TH" sz="3200" dirty="0" smtClean="0"/>
              <a:t>การ</a:t>
            </a:r>
            <a:r>
              <a:rPr lang="th-TH" sz="3200" dirty="0"/>
              <a:t>พูดคุยกับคน</a:t>
            </a:r>
            <a:r>
              <a:rPr lang="th-TH" sz="3200" dirty="0" smtClean="0"/>
              <a:t>เหล่านั้น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279037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การพัฒนาการรับรู้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4</a:t>
            </a:r>
            <a:r>
              <a:rPr lang="th-TH" sz="3200" dirty="0"/>
              <a:t>. ใช้การตรวจสอบการรับรู้   เพื่อตรวจสอบความ</a:t>
            </a:r>
            <a:r>
              <a:rPr lang="th-TH" sz="3200" dirty="0" smtClean="0"/>
              <a:t>ชัดเจนถูกต้อง</a:t>
            </a:r>
            <a:r>
              <a:rPr lang="th-TH" sz="3200" dirty="0"/>
              <a:t>แม่นยำของข้อสรุปเกี่ยวกับการรับรู้</a:t>
            </a:r>
          </a:p>
          <a:p>
            <a:pPr marL="0" indent="0">
              <a:buNone/>
            </a:pPr>
            <a:r>
              <a:rPr lang="th-TH" sz="3200" dirty="0" smtClean="0"/>
              <a:t>		4.1.1 </a:t>
            </a:r>
            <a:r>
              <a:rPr lang="th-TH" sz="3200" dirty="0"/>
              <a:t>สังเกตพฤติกรรมของบุคคลเป้าหมาย</a:t>
            </a:r>
          </a:p>
          <a:p>
            <a:pPr marL="0" indent="0">
              <a:buNone/>
            </a:pPr>
            <a:r>
              <a:rPr lang="th-TH" sz="3200" dirty="0" smtClean="0"/>
              <a:t>		4.1.2 </a:t>
            </a:r>
            <a:r>
              <a:rPr lang="th-TH" sz="3200" dirty="0"/>
              <a:t>ถามตัวเองว่า พฤติกรรมนั้นมี</a:t>
            </a:r>
            <a:r>
              <a:rPr lang="th-TH" sz="3200" dirty="0" smtClean="0"/>
              <a:t>ความหมายอะไร</a:t>
            </a:r>
            <a:r>
              <a:rPr lang="th-TH" sz="3200" dirty="0"/>
              <a:t>สำหรับเรา</a:t>
            </a:r>
          </a:p>
          <a:p>
            <a:pPr marL="0" indent="0">
              <a:buNone/>
            </a:pPr>
            <a:r>
              <a:rPr lang="th-TH" sz="3200" dirty="0" smtClean="0"/>
              <a:t>		4.1.3 </a:t>
            </a:r>
            <a:r>
              <a:rPr lang="th-TH" sz="3200" dirty="0"/>
              <a:t>จดบันทึกการแปลความหมาย</a:t>
            </a:r>
            <a:r>
              <a:rPr lang="th-TH" sz="3200" dirty="0" smtClean="0"/>
              <a:t>ของพฤติกรรม</a:t>
            </a:r>
            <a:r>
              <a:rPr lang="th-TH" sz="3200" dirty="0"/>
              <a:t>เพื่อ</a:t>
            </a:r>
            <a:r>
              <a:rPr lang="th-TH" sz="3200" dirty="0" smtClean="0"/>
              <a:t>ตรวจสอบ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80172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การตรวจสอบการรับรู้กระทำเพื่อ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1</a:t>
            </a:r>
            <a:r>
              <a:rPr lang="th-TH" sz="3200" dirty="0"/>
              <a:t>. การสื่อสารของเรา</a:t>
            </a:r>
          </a:p>
          <a:p>
            <a:pPr marL="0" indent="0">
              <a:buNone/>
            </a:pPr>
            <a:r>
              <a:rPr lang="th-TH" sz="3200" dirty="0" smtClean="0"/>
              <a:t>	2</a:t>
            </a:r>
            <a:r>
              <a:rPr lang="th-TH" sz="3200" dirty="0"/>
              <a:t>. การตรวจสอบความสัมพันธ์ระหว่างเรากับบุคคลอื่น</a:t>
            </a:r>
          </a:p>
          <a:p>
            <a:pPr marL="0" indent="0">
              <a:buNone/>
            </a:pPr>
            <a:r>
              <a:rPr lang="th-TH" sz="3200" dirty="0" smtClean="0"/>
              <a:t>	3</a:t>
            </a:r>
            <a:r>
              <a:rPr lang="th-TH" sz="3200" dirty="0"/>
              <a:t>. การเขียนข้อสรุปเกี่ยวกับเหตุการณ์/บุคคลที่เรา</a:t>
            </a:r>
            <a:r>
              <a:rPr lang="th-TH" sz="3200" dirty="0" smtClean="0"/>
              <a:t>ศึกษา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541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ความสำคัญของการสื่อสารภายในบุคคล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9291917" cy="364913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600" dirty="0"/>
              <a:t>1. กระบวนการสื่อสารภายในบุคคลเป็น</a:t>
            </a:r>
            <a:r>
              <a:rPr lang="th-TH" sz="3600" dirty="0" smtClean="0"/>
              <a:t>พื้นฐานสำคัญ</a:t>
            </a:r>
            <a:r>
              <a:rPr lang="th-TH" sz="3600" dirty="0"/>
              <a:t>สำหรับการสื่อสารทุกประเภท</a:t>
            </a:r>
          </a:p>
          <a:p>
            <a:pPr marL="0" indent="0">
              <a:buNone/>
            </a:pPr>
            <a:r>
              <a:rPr lang="th-TH" sz="3600" dirty="0" smtClean="0"/>
              <a:t>2</a:t>
            </a:r>
            <a:r>
              <a:rPr lang="th-TH" sz="3600" dirty="0"/>
              <a:t>. ศักยภาพในการสื่อสารภายในบุคคลเป็น</a:t>
            </a:r>
            <a:r>
              <a:rPr lang="th-TH" sz="3600" dirty="0" smtClean="0"/>
              <a:t>ปัจจัยสำคัญ</a:t>
            </a:r>
            <a:r>
              <a:rPr lang="th-TH" sz="3600" dirty="0"/>
              <a:t>ประการหนึ่งในการกำหนดสัมฤทธิผลของ</a:t>
            </a:r>
            <a:r>
              <a:rPr lang="th-TH" sz="3600" dirty="0" smtClean="0"/>
              <a:t>การสื่อสาร</a:t>
            </a:r>
            <a:r>
              <a:rPr lang="th-TH" sz="3600" dirty="0"/>
              <a:t>ระหว่างบุคคล</a:t>
            </a:r>
          </a:p>
          <a:p>
            <a:endParaRPr lang="th-TH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863908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แนวคิดทฤษฎีเกี่ยวกับการสื่อสารภายในบุคคล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2142067"/>
            <a:ext cx="10131425" cy="389566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	การรับรู้ (</a:t>
            </a:r>
            <a:r>
              <a:rPr lang="en-US" sz="3200" dirty="0" smtClean="0"/>
              <a:t>Perception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endParaRPr lang="th-TH" sz="3200" dirty="0" smtClean="0"/>
          </a:p>
          <a:p>
            <a:pPr marL="0" indent="0">
              <a:buNone/>
            </a:pPr>
            <a:r>
              <a:rPr lang="th-TH" sz="3200" dirty="0" smtClean="0"/>
              <a:t>	หมายถึง  </a:t>
            </a:r>
            <a:r>
              <a:rPr lang="th-TH" sz="3200" dirty="0"/>
              <a:t>กระบวนการในการให้ความสนใจ</a:t>
            </a:r>
            <a:r>
              <a:rPr lang="th-TH" sz="3200" dirty="0" smtClean="0"/>
              <a:t>และเลือก</a:t>
            </a:r>
            <a:r>
              <a:rPr lang="th-TH" sz="3200" dirty="0"/>
              <a:t>รับการรวบรวมและจัดระบบและการแปลความหมาย หรือ สร้างความหมายให้แก่</a:t>
            </a:r>
            <a:r>
              <a:rPr lang="th-TH" sz="3200" dirty="0" smtClean="0"/>
              <a:t>ข้อมูลที่</a:t>
            </a:r>
            <a:r>
              <a:rPr lang="th-TH" sz="3200" dirty="0"/>
              <a:t>ได้รับเพื่อให้เข้าใจความหมายของสิ่ง</a:t>
            </a:r>
            <a:r>
              <a:rPr lang="th-TH" sz="3200" dirty="0" smtClean="0"/>
              <a:t>ต่างๆ ที่</a:t>
            </a:r>
            <a:r>
              <a:rPr lang="th-TH" sz="3200" dirty="0"/>
              <a:t>เกิดขึ้นในสภาพแวดล้อมรอบ ๆ ตัว</a:t>
            </a:r>
          </a:p>
          <a:p>
            <a:pPr marL="0" indent="0">
              <a:buNone/>
            </a:pPr>
            <a:endParaRPr lang="th-TH" sz="3200" dirty="0" smtClean="0"/>
          </a:p>
          <a:p>
            <a:pPr marL="0" indent="0">
              <a:buNone/>
            </a:pPr>
            <a:r>
              <a:rPr lang="th-TH" sz="3200" dirty="0"/>
              <a:t>	</a:t>
            </a:r>
            <a:r>
              <a:rPr lang="th-TH" sz="3200" dirty="0" smtClean="0"/>
              <a:t>วิล</a:t>
            </a:r>
            <a:r>
              <a:rPr lang="th-TH" sz="3200" dirty="0"/>
              <a:t>เบอร์ แชรมม์ กล่าวว่า ความหมาย</a:t>
            </a:r>
            <a:r>
              <a:rPr lang="th-TH" sz="3200" dirty="0" smtClean="0"/>
              <a:t>เกิดจากการ</a:t>
            </a:r>
            <a:r>
              <a:rPr lang="th-TH" sz="3200" dirty="0"/>
              <a:t>รับรู้ ซึ่งหมายถึงกระบวนการแปลความหมายของสิ่งที่พบหรือสิ่งที่เกิดขึ้นในสภาพแวดล้อม</a:t>
            </a:r>
            <a:r>
              <a:rPr lang="th-TH" sz="3200" dirty="0" smtClean="0"/>
              <a:t>รอบตัว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68957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/>
              <a:t>การ</a:t>
            </a:r>
            <a:r>
              <a:rPr lang="th-TH" dirty="0" smtClean="0"/>
              <a:t>รับรู้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การรับรู้เป็นกระบวนการที่เกิดอย่างต่อเนื่องและสัมพันธ์ระหว่างกระบวนการย่อย </a:t>
            </a:r>
            <a:r>
              <a:rPr lang="th-TH" sz="3200" dirty="0" smtClean="0"/>
              <a:t>ดังนี้</a:t>
            </a:r>
          </a:p>
          <a:p>
            <a:pPr marL="0" indent="0">
              <a:buNone/>
            </a:pPr>
            <a:r>
              <a:rPr lang="th-TH" sz="3200" dirty="0" smtClean="0"/>
              <a:t>	1</a:t>
            </a:r>
            <a:r>
              <a:rPr lang="th-TH" sz="3200" dirty="0"/>
              <a:t>. การให้ความสนใจและการเลือกรับสิ่งเร้า (</a:t>
            </a:r>
            <a:r>
              <a:rPr lang="en-US" sz="3200" dirty="0"/>
              <a:t>attention and </a:t>
            </a:r>
            <a:r>
              <a:rPr lang="en-US" sz="3200" dirty="0" smtClean="0"/>
              <a:t>selection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หมายถึง  </a:t>
            </a:r>
            <a:r>
              <a:rPr lang="th-TH" sz="3200" dirty="0"/>
              <a:t>กระบวนการซึ่งประสาทรับรู้ของมนุษย์ถูกกระตุ้นด้วยสิ่งเร้าต่าง ๆ มากมายซึ่ง</a:t>
            </a:r>
            <a:r>
              <a:rPr lang="th-TH" sz="3200" dirty="0" smtClean="0"/>
              <a:t>เกิดขึ้นใน</a:t>
            </a:r>
            <a:r>
              <a:rPr lang="th-TH" sz="3200" dirty="0"/>
              <a:t>สภาพแวดล้อมรอบตัว และมนุษย์มีขีดจำกัด</a:t>
            </a:r>
            <a:r>
              <a:rPr lang="th-TH" sz="3200" dirty="0" smtClean="0"/>
              <a:t>ในการ</a:t>
            </a:r>
            <a:r>
              <a:rPr lang="th-TH" sz="3200" dirty="0"/>
              <a:t>รับรู้</a:t>
            </a:r>
          </a:p>
          <a:p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967959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การรับรู้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1" y="1759789"/>
            <a:ext cx="10131425" cy="448861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th-TH" sz="3200" dirty="0"/>
              <a:t>มนุษย์จึงต้องเลือกรับรู้ โดย</a:t>
            </a:r>
          </a:p>
          <a:p>
            <a:pPr marL="0" indent="0">
              <a:buNone/>
            </a:pPr>
            <a:r>
              <a:rPr lang="th-TH" sz="3200" dirty="0" smtClean="0"/>
              <a:t>1.1  </a:t>
            </a:r>
            <a:r>
              <a:rPr lang="th-TH" sz="3200" dirty="0"/>
              <a:t>การเลือกสิ่งที่ตนสนใจ (</a:t>
            </a:r>
            <a:r>
              <a:rPr lang="en-US" sz="3200" dirty="0"/>
              <a:t>Selective </a:t>
            </a:r>
            <a:r>
              <a:rPr lang="en-US" sz="3200" dirty="0" smtClean="0"/>
              <a:t>Attention</a:t>
            </a:r>
            <a:r>
              <a:rPr lang="th-TH" sz="3200" dirty="0" smtClean="0"/>
              <a:t>) หมายถึง </a:t>
            </a:r>
            <a:r>
              <a:rPr lang="th-TH" sz="3200" dirty="0"/>
              <a:t>การเลือกรับรู้สิ่งที่สนใจเพื่อสนองความต้องการ 3 ประการคือ</a:t>
            </a:r>
          </a:p>
          <a:p>
            <a:pPr marL="0" indent="0">
              <a:buNone/>
            </a:pPr>
            <a:r>
              <a:rPr lang="th-TH" sz="3200" dirty="0" smtClean="0"/>
              <a:t>	1.1.1 </a:t>
            </a:r>
            <a:r>
              <a:rPr lang="th-TH" sz="3200" dirty="0"/>
              <a:t>การสนองความต้องการทั้งทางกายและ</a:t>
            </a:r>
            <a:r>
              <a:rPr lang="th-TH" sz="3200" dirty="0" smtClean="0"/>
              <a:t>จิตใจ (</a:t>
            </a:r>
            <a:r>
              <a:rPr lang="en-US" sz="3200" dirty="0"/>
              <a:t>Biological </a:t>
            </a:r>
            <a:r>
              <a:rPr lang="en-US" sz="3200" dirty="0" smtClean="0"/>
              <a:t> </a:t>
            </a:r>
            <a:r>
              <a:rPr lang="en-US" sz="3200" dirty="0"/>
              <a:t>and  Psychological  </a:t>
            </a:r>
            <a:r>
              <a:rPr lang="en-US" sz="3200" dirty="0" smtClean="0"/>
              <a:t>Needs</a:t>
            </a:r>
            <a:r>
              <a:rPr lang="th-TH" sz="3200" dirty="0" smtClean="0"/>
              <a:t>)</a:t>
            </a:r>
            <a:endParaRPr lang="en-US" sz="3200" dirty="0"/>
          </a:p>
          <a:p>
            <a:pPr marL="0" indent="0">
              <a:buNone/>
            </a:pPr>
            <a:r>
              <a:rPr lang="en-US" sz="3200" dirty="0"/>
              <a:t>	</a:t>
            </a:r>
            <a:r>
              <a:rPr lang="th-TH" sz="3200" dirty="0" smtClean="0"/>
              <a:t>1.1.2</a:t>
            </a:r>
            <a:r>
              <a:rPr lang="en-US" sz="3200" dirty="0" smtClean="0"/>
              <a:t> </a:t>
            </a:r>
            <a:r>
              <a:rPr lang="th-TH" sz="3200" dirty="0"/>
              <a:t>การสนองความสนใจของตน</a:t>
            </a:r>
          </a:p>
          <a:p>
            <a:pPr marL="0" indent="0">
              <a:buNone/>
            </a:pPr>
            <a:r>
              <a:rPr lang="th-TH" sz="3200" dirty="0" smtClean="0"/>
              <a:t>	1.1.3 </a:t>
            </a:r>
            <a:r>
              <a:rPr lang="th-TH" sz="3200" dirty="0"/>
              <a:t>การสนองความมุ่งหวัง / </a:t>
            </a:r>
            <a:r>
              <a:rPr lang="th-TH" sz="3200" dirty="0" smtClean="0"/>
              <a:t>คาดหมาย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7747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การรับรู้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/>
              <a:t>1.2 การเลือกที่จะเปิดรับ (</a:t>
            </a:r>
            <a:r>
              <a:rPr lang="en-US" sz="3200" dirty="0"/>
              <a:t>Selective </a:t>
            </a:r>
            <a:r>
              <a:rPr lang="en-US" sz="3200" dirty="0" smtClean="0"/>
              <a:t>Exposure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หมายถึง </a:t>
            </a:r>
            <a:r>
              <a:rPr lang="th-TH" sz="3200" dirty="0"/>
              <a:t>การเลือกที่จะเปิดใจ / เปิด</a:t>
            </a:r>
            <a:r>
              <a:rPr lang="th-TH" sz="3200" dirty="0" smtClean="0"/>
              <a:t>โอกาสใน</a:t>
            </a:r>
            <a:r>
              <a:rPr lang="th-TH" sz="3200" dirty="0"/>
              <a:t>การรับข้อมูลข่าวสาร ซึ่งคิดว่าจะสอดคล้อง</a:t>
            </a:r>
            <a:r>
              <a:rPr lang="th-TH" sz="3200" dirty="0" smtClean="0"/>
              <a:t>และช่วย</a:t>
            </a:r>
            <a:r>
              <a:rPr lang="th-TH" sz="3200" dirty="0"/>
              <a:t>เสริมความคิด ความเชื่อ ทัศนคติ ค่านิยม </a:t>
            </a:r>
            <a:r>
              <a:rPr lang="th-TH" sz="3200" dirty="0" smtClean="0"/>
              <a:t>การ</a:t>
            </a:r>
            <a:r>
              <a:rPr lang="th-TH" sz="3200" dirty="0"/>
              <a:t>ตัดสินใจ ฯลฯ </a:t>
            </a:r>
            <a:r>
              <a:rPr lang="th-TH" sz="3200" dirty="0" smtClean="0"/>
              <a:t>ของตน</a:t>
            </a:r>
            <a:endParaRPr lang="th-TH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7283576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การรับรู้</a:t>
            </a:r>
            <a:endParaRPr lang="th-TH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sz="3200" dirty="0" smtClean="0"/>
              <a:t>การ</a:t>
            </a:r>
            <a:r>
              <a:rPr lang="th-TH" sz="3200" dirty="0"/>
              <a:t>รวบรวมและจัดระบบของสิ่ง</a:t>
            </a:r>
            <a:r>
              <a:rPr lang="th-TH" sz="3200" dirty="0" smtClean="0"/>
              <a:t>เร้า (</a:t>
            </a:r>
            <a:r>
              <a:rPr lang="en-US" sz="3200" dirty="0"/>
              <a:t>organization of </a:t>
            </a:r>
            <a:r>
              <a:rPr lang="en-US" sz="3200" dirty="0" smtClean="0"/>
              <a:t>stimuli</a:t>
            </a:r>
            <a:r>
              <a:rPr lang="th-TH" sz="3200" dirty="0" smtClean="0"/>
              <a:t>) </a:t>
            </a:r>
          </a:p>
          <a:p>
            <a:pPr marL="0" indent="0">
              <a:buNone/>
            </a:pPr>
            <a:r>
              <a:rPr lang="th-TH" sz="3200" dirty="0" smtClean="0"/>
              <a:t>หมายถึง  </a:t>
            </a:r>
            <a:r>
              <a:rPr lang="th-TH" sz="3200" dirty="0"/>
              <a:t>กระบวนการซึ่งสมอง</a:t>
            </a:r>
            <a:r>
              <a:rPr lang="th-TH" sz="3200" dirty="0" smtClean="0"/>
              <a:t>รวบรวมและ</a:t>
            </a:r>
            <a:r>
              <a:rPr lang="th-TH" sz="3200" dirty="0"/>
              <a:t>จัดระบบของสิ่งเร้าที่ผ่านเข้ามาทางประสาทรับรู้  ทั้ง 5 ช่องทาง  เพื่อให้เกิด</a:t>
            </a:r>
            <a:r>
              <a:rPr lang="th-TH" sz="3200" dirty="0" smtClean="0"/>
              <a:t>ความหมาย</a:t>
            </a:r>
          </a:p>
          <a:p>
            <a:pPr marL="0" indent="0">
              <a:buNone/>
            </a:pPr>
            <a:r>
              <a:rPr lang="th-TH" sz="3200" dirty="0" smtClean="0"/>
              <a:t>2.1 </a:t>
            </a:r>
            <a:r>
              <a:rPr lang="th-TH" sz="3200" dirty="0"/>
              <a:t>การจัดกลุ่มการ</a:t>
            </a:r>
            <a:r>
              <a:rPr lang="th-TH" sz="3200" dirty="0" smtClean="0"/>
              <a:t>รับรู้ (</a:t>
            </a:r>
            <a:r>
              <a:rPr lang="en-US" sz="3200" dirty="0"/>
              <a:t>Perceptual </a:t>
            </a:r>
            <a:r>
              <a:rPr lang="en-US" sz="3200" dirty="0" smtClean="0"/>
              <a:t>Grouping</a:t>
            </a:r>
            <a:r>
              <a:rPr lang="th-TH" sz="3200" dirty="0" smtClean="0"/>
              <a:t>)</a:t>
            </a:r>
            <a:r>
              <a:rPr lang="en-US" sz="3200" dirty="0" smtClean="0"/>
              <a:t> </a:t>
            </a:r>
            <a:endParaRPr lang="en-US" sz="3200" dirty="0"/>
          </a:p>
          <a:p>
            <a:pPr marL="0" indent="0">
              <a:buNone/>
            </a:pPr>
            <a:r>
              <a:rPr lang="th-TH" sz="3200" dirty="0" smtClean="0"/>
              <a:t>	2.1.1 การ</a:t>
            </a:r>
            <a:r>
              <a:rPr lang="th-TH" sz="3200" dirty="0"/>
              <a:t>ทำให้ง่าย (</a:t>
            </a:r>
            <a:r>
              <a:rPr lang="en-US" sz="3200" dirty="0" smtClean="0"/>
              <a:t>Simplicity</a:t>
            </a:r>
            <a:r>
              <a:rPr lang="th-TH" sz="3200" dirty="0" smtClean="0"/>
              <a:t>)</a:t>
            </a:r>
            <a:endParaRPr lang="en-US" sz="3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158384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 dirty="0" smtClean="0"/>
              <a:t>การรับรู้</a:t>
            </a:r>
            <a:endParaRPr lang="th-TH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5" name="Rectangle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buFont typeface="Arial" panose="020B0604020202020204" pitchFamily="34" charset="0"/>
              <a:buNone/>
            </a:pPr>
            <a:endParaRPr 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en-US" smtClean="0"/>
          </a:p>
          <a:p>
            <a:pPr eaLnBrk="1" hangingPunct="1">
              <a:buFont typeface="Arial" panose="020B0604020202020204" pitchFamily="34" charset="0"/>
              <a:buNone/>
            </a:pPr>
            <a:endParaRPr lang="th-TH" smtClean="0"/>
          </a:p>
        </p:txBody>
      </p:sp>
      <p:sp>
        <p:nvSpPr>
          <p:cNvPr id="6" name="Rectangle 6"/>
          <p:cNvSpPr>
            <a:spLocks noChangeArrowheads="1"/>
          </p:cNvSpPr>
          <p:nvPr/>
        </p:nvSpPr>
        <p:spPr bwMode="auto">
          <a:xfrm>
            <a:off x="4433978" y="1595886"/>
            <a:ext cx="2975418" cy="2591493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  <p:sp>
        <p:nvSpPr>
          <p:cNvPr id="7" name="Rectangle 7"/>
          <p:cNvSpPr>
            <a:spLocks noChangeArrowheads="1"/>
          </p:cNvSpPr>
          <p:nvPr/>
        </p:nvSpPr>
        <p:spPr bwMode="auto">
          <a:xfrm>
            <a:off x="6017668" y="3199706"/>
            <a:ext cx="2783456" cy="2591494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676583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Celestial" id="{C4BB2A3D-0E93-4C5F-B0D2-9D3FCE089CC5}" vid="{42E5908D-19A2-46FD-89FA-638B126129EF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765</TotalTime>
  <Words>767</Words>
  <Application>Microsoft Office PowerPoint</Application>
  <PresentationFormat>Custom</PresentationFormat>
  <Paragraphs>155</Paragraphs>
  <Slides>27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Celestial</vt:lpstr>
      <vt:lpstr>หลักนิเทศศาสตร์</vt:lpstr>
      <vt:lpstr>ความหมายของการสื่อสารภายในบุคคล</vt:lpstr>
      <vt:lpstr>ความสำคัญของการสื่อสารภายในบุคคล </vt:lpstr>
      <vt:lpstr>แนวคิดทฤษฎีเกี่ยวกับการสื่อสารภายในบุคคล</vt:lpstr>
      <vt:lpstr>การรับรู้</vt:lpstr>
      <vt:lpstr>การรับรู้</vt:lpstr>
      <vt:lpstr>การรับรู้</vt:lpstr>
      <vt:lpstr>การรับรู้</vt:lpstr>
      <vt:lpstr>การรับรู้</vt:lpstr>
      <vt:lpstr>การรับรู้</vt:lpstr>
      <vt:lpstr>การรับรู้</vt:lpstr>
      <vt:lpstr>การรับรู้และการสื่อสาร</vt:lpstr>
      <vt:lpstr>การรับรู้ตนเอง (Self perception)</vt:lpstr>
      <vt:lpstr>อัตมโนทัศน์/แนวคิดเกี่ยวกับตนเอง  (Self-concept)</vt:lpstr>
      <vt:lpstr>อัตมโนทัศน์และการสื่อสาร </vt:lpstr>
      <vt:lpstr>ทฤษฎีที่ใช้อธิบายถึงการรับรู้บุคคลอื่นของมนุษย์</vt:lpstr>
      <vt:lpstr>ทฤษฎีที่ใช้อธิบายถึงการรับรู้บุคคลอื่นของมนุษย์</vt:lpstr>
      <vt:lpstr>ทฤษฎีที่ใช้อธิบายถึงการรับรู้บุคคลอื่นของมนุษย์</vt:lpstr>
      <vt:lpstr>ทฤษฎีที่ใช้อธิบายถึงการรับรู้บุคคลอื่นของมนุษย์</vt:lpstr>
      <vt:lpstr>ทฤษฎีที่ใช้อธิบายถึงการรับรู้บุคคลอื่นของมนุษย์</vt:lpstr>
      <vt:lpstr>ทฤษฎีที่ใช้อธิบายถึงการรับรู้บุคคลอื่นของมนุษย์</vt:lpstr>
      <vt:lpstr>ทฤษฎีที่ใช้อธิบายถึงการรับรู้บุคคลอื่นของมนุษย์</vt:lpstr>
      <vt:lpstr>ทฤษฎีที่ใช้อธิบายถึงการรับรู้บุคคลอื่นของมนุษย์</vt:lpstr>
      <vt:lpstr>สรุป</vt:lpstr>
      <vt:lpstr>การพัฒนาการรับรู้ </vt:lpstr>
      <vt:lpstr>การพัฒนาการรับรู้ </vt:lpstr>
      <vt:lpstr>การตรวจสอบการรับรู้กระทำเพื่อ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หลักนิเทศศาสตร์</dc:title>
  <dc:creator>FMS-00</dc:creator>
  <cp:lastModifiedBy>TAO</cp:lastModifiedBy>
  <cp:revision>57</cp:revision>
  <dcterms:created xsi:type="dcterms:W3CDTF">2017-08-01T10:39:37Z</dcterms:created>
  <dcterms:modified xsi:type="dcterms:W3CDTF">2017-08-26T08:14:03Z</dcterms:modified>
</cp:coreProperties>
</file>