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5" r:id="rId1"/>
  </p:sldMasterIdLst>
  <p:notesMasterIdLst>
    <p:notesMasterId r:id="rId17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F7AB70-64C4-40DF-88B0-B84C9BE2E9BE}" type="datetimeFigureOut">
              <a:rPr lang="th-TH" smtClean="0"/>
              <a:t>26/08/60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9C969-8326-4C10-8385-A5455A5A50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9309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9C969-8326-4C10-8385-A5455A5A50A2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24205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0FF1B793-2823-4BBF-BC8E-4B248B9EBA68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742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26F68-4A62-4228-81D8-A384C193216B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89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79E9-000B-476B-88EB-9BD0DE97E36C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33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C8144-EF04-4479-8588-B894E08527EF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65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378FF-C808-4AA3-B5DA-EEEA4F3DC569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02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6C23-8CAA-42C1-9CA3-62B26D0EB2F8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24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739B-AC1D-4768-B9FE-C9B57F688A4B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01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0BCFA-A7EC-4F79-9922-8B7C205EC897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611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E8C4-C5B7-44E6-BE57-A99E09705D41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33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F925C-90C9-4A05-9AA6-378DEF2F984E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39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A1BDA-6237-4D6B-B3F7-20CA96545490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0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B182-F087-47DE-9581-5523FC43A149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65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4E5FF-B565-424F-889A-4E0461A16366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5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24F5F-1BBA-4EE6-9225-9F27899D93F9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0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10CE-1CA4-4E2D-8748-3629AC595518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7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21926-14F2-4400-8819-DA55EA03CA51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9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BCA24-58A5-4B29-AD04-B4F59881BFED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02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F1D3942-4B68-4D9A-819D-EB1E0EB139A8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74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หลักนิเทศศาสตร์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sz="3200" dirty="0" smtClean="0"/>
              <a:t>บทที่ </a:t>
            </a:r>
            <a:r>
              <a:rPr lang="en-US" sz="3200" dirty="0" smtClean="0"/>
              <a:t>2</a:t>
            </a:r>
          </a:p>
          <a:p>
            <a:r>
              <a:rPr lang="th-TH" sz="3200" dirty="0" smtClean="0"/>
              <a:t>ทฤษฎีการสื่อสาร</a:t>
            </a:r>
            <a:r>
              <a:rPr lang="en-US" sz="3200" dirty="0" smtClean="0"/>
              <a:t> </a:t>
            </a:r>
          </a:p>
          <a:p>
            <a:r>
              <a:rPr lang="th-TH" sz="3200" dirty="0" smtClean="0"/>
              <a:t>ความหมายและประเภทของการสื่อสาร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70357" y="423861"/>
            <a:ext cx="992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Week  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60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โดยสรุปมนุษย์สื่อสารกันด้วยวัตถุประสงค์ต่าง ๆ ดังนี้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918766" cy="437511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h-TH" sz="2800" dirty="0" smtClean="0"/>
              <a:t> เพื่อ</a:t>
            </a:r>
            <a:r>
              <a:rPr lang="th-TH" sz="2800" dirty="0"/>
              <a:t>บอกกล่าว / แจ้งข้อมูลข่าวสารให้ผู้อื่นทราบ  </a:t>
            </a:r>
            <a:r>
              <a:rPr lang="th-TH" sz="2800" dirty="0" smtClean="0"/>
              <a:t>(</a:t>
            </a:r>
            <a:r>
              <a:rPr lang="en-US" sz="2800" dirty="0"/>
              <a:t>To </a:t>
            </a:r>
            <a:r>
              <a:rPr lang="en-US" sz="2800" dirty="0" smtClean="0"/>
              <a:t>Inform</a:t>
            </a:r>
            <a:r>
              <a:rPr lang="th-TH" sz="2800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sz="2800" dirty="0" smtClean="0"/>
              <a:t> เพื่อ</a:t>
            </a:r>
            <a:r>
              <a:rPr lang="th-TH" sz="2800" dirty="0"/>
              <a:t>ศึกษา / เรียนรู้ตนเอง บุคคลอื่น / โลก</a:t>
            </a:r>
            <a:r>
              <a:rPr lang="th-TH" sz="2800" dirty="0" smtClean="0"/>
              <a:t>ภายนอก (</a:t>
            </a:r>
            <a:r>
              <a:rPr lang="en-US" sz="2800" dirty="0"/>
              <a:t>To </a:t>
            </a:r>
            <a:r>
              <a:rPr lang="en-US" sz="2800" dirty="0" smtClean="0"/>
              <a:t>Learn)</a:t>
            </a:r>
            <a:endParaRPr lang="th-TH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th-TH" sz="2800" dirty="0" smtClean="0"/>
              <a:t> เพื่อ</a:t>
            </a:r>
            <a:r>
              <a:rPr lang="th-TH" sz="2800" dirty="0"/>
              <a:t>สร้างอิทธิพล/ให้เกิดผลอย่างหนึ่งอย่างใดต่อ</a:t>
            </a:r>
            <a:r>
              <a:rPr lang="th-TH" sz="2800" dirty="0" smtClean="0"/>
              <a:t>ตนเอง บุคคล</a:t>
            </a:r>
            <a:r>
              <a:rPr lang="th-TH" sz="2800" dirty="0"/>
              <a:t>อื่นและสิ่งแวดล้อมรอบตัว </a:t>
            </a:r>
            <a:r>
              <a:rPr lang="th-TH" sz="2800" dirty="0" smtClean="0"/>
              <a:t> (</a:t>
            </a:r>
            <a:r>
              <a:rPr lang="en-US" sz="2800" dirty="0"/>
              <a:t>To </a:t>
            </a:r>
            <a:r>
              <a:rPr lang="en-US" sz="2800" dirty="0" smtClean="0"/>
              <a:t>Influence</a:t>
            </a:r>
            <a:r>
              <a:rPr lang="th-TH" sz="2800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sz="2800" dirty="0" smtClean="0"/>
              <a:t> เพื่อ</a:t>
            </a:r>
            <a:r>
              <a:rPr lang="th-TH" sz="2800" dirty="0"/>
              <a:t>สร้างสรรค์ + รักษาสัมพันธภาพระหว่าง</a:t>
            </a:r>
            <a:r>
              <a:rPr lang="th-TH" sz="2800" dirty="0" smtClean="0"/>
              <a:t>กัน </a:t>
            </a:r>
            <a:r>
              <a:rPr lang="th-TH" sz="2800" dirty="0"/>
              <a:t>(</a:t>
            </a:r>
            <a:r>
              <a:rPr lang="en-US" sz="2800" dirty="0"/>
              <a:t>To Relate and </a:t>
            </a:r>
            <a:r>
              <a:rPr lang="en-US" sz="2800" dirty="0" smtClean="0"/>
              <a:t>Maintain</a:t>
            </a:r>
            <a:r>
              <a:rPr lang="th-TH" sz="2800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sz="2800" dirty="0" smtClean="0"/>
              <a:t> เพื่อ</a:t>
            </a:r>
            <a:r>
              <a:rPr lang="th-TH" sz="2800" dirty="0"/>
              <a:t>สร้างความเพลิดเพลินบันเทิงใจ (</a:t>
            </a:r>
            <a:r>
              <a:rPr lang="en-US" sz="2800" dirty="0"/>
              <a:t>To </a:t>
            </a:r>
            <a:r>
              <a:rPr lang="en-US" sz="2800" dirty="0" smtClean="0"/>
              <a:t>Entertain</a:t>
            </a:r>
            <a:r>
              <a:rPr lang="th-TH" sz="2800" dirty="0" smtClean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sz="2800" dirty="0" smtClean="0"/>
              <a:t> เพื่อ</a:t>
            </a:r>
            <a:r>
              <a:rPr lang="th-TH" sz="2800" dirty="0"/>
              <a:t>ช่วยเหลือเกื้อกูลกัน  (</a:t>
            </a:r>
            <a:r>
              <a:rPr lang="en-US" sz="2800" dirty="0"/>
              <a:t>To </a:t>
            </a:r>
            <a:r>
              <a:rPr lang="en-US" sz="2800" dirty="0" smtClean="0"/>
              <a:t>Help</a:t>
            </a:r>
            <a:r>
              <a:rPr lang="th-TH" sz="2800" dirty="0" smtClean="0"/>
              <a:t>)</a:t>
            </a:r>
            <a:endParaRPr lang="th-TH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th-TH" sz="2800" dirty="0" smtClean="0"/>
              <a:t> เพื่อ</a:t>
            </a:r>
            <a:r>
              <a:rPr lang="th-TH" sz="2800" dirty="0"/>
              <a:t>ส่งเสริมให้เกิดการพัฒนา  (</a:t>
            </a:r>
            <a:r>
              <a:rPr lang="en-US" sz="2800" dirty="0"/>
              <a:t>To </a:t>
            </a:r>
            <a:r>
              <a:rPr lang="en-US" sz="2800" dirty="0" smtClean="0"/>
              <a:t>Develop</a:t>
            </a:r>
            <a:r>
              <a:rPr lang="th-TH" sz="2800" dirty="0" smtClean="0"/>
              <a:t>)</a:t>
            </a:r>
            <a:endParaRPr lang="th-TH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001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ประเภทของการสื่อสาร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2142067"/>
            <a:ext cx="10752512" cy="45081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/>
              <a:t>1. การแบ่งประเภทโดยใช้จำนวนผู้สื่อสารเป็นเกณฑ์</a:t>
            </a:r>
          </a:p>
          <a:p>
            <a:pPr marL="0" indent="0">
              <a:buNone/>
            </a:pPr>
            <a:r>
              <a:rPr lang="th-TH" sz="2800" dirty="0" smtClean="0"/>
              <a:t>	1.1 </a:t>
            </a:r>
            <a:r>
              <a:rPr lang="th-TH" sz="2800" dirty="0"/>
              <a:t>การสื่อสารภายในบุคคล (</a:t>
            </a:r>
            <a:r>
              <a:rPr lang="en-US" sz="2800" dirty="0"/>
              <a:t>Intrapersonal </a:t>
            </a:r>
            <a:r>
              <a:rPr lang="en-US" sz="2800" dirty="0" smtClean="0"/>
              <a:t>Communication</a:t>
            </a:r>
            <a:r>
              <a:rPr lang="th-TH" sz="2800" dirty="0" smtClean="0"/>
              <a:t>)</a:t>
            </a:r>
            <a:endParaRPr lang="en-US" sz="2800" dirty="0"/>
          </a:p>
          <a:p>
            <a:pPr marL="0" indent="0">
              <a:buNone/>
            </a:pPr>
            <a:r>
              <a:rPr lang="th-TH" sz="2800" dirty="0" smtClean="0"/>
              <a:t>	1.2 </a:t>
            </a:r>
            <a:r>
              <a:rPr lang="th-TH" sz="2800" dirty="0"/>
              <a:t>การสื่อสารระหว่าง</a:t>
            </a:r>
            <a:r>
              <a:rPr lang="th-TH" sz="2800" dirty="0" smtClean="0"/>
              <a:t>บุคคล (</a:t>
            </a:r>
            <a:r>
              <a:rPr lang="en-US" sz="2800" dirty="0"/>
              <a:t>Interpersonal Communication</a:t>
            </a:r>
            <a:r>
              <a:rPr lang="th-TH" sz="2800" dirty="0" smtClean="0"/>
              <a:t>)</a:t>
            </a:r>
            <a:r>
              <a:rPr lang="en-US" sz="2800" dirty="0" smtClean="0"/>
              <a:t>     </a:t>
            </a:r>
            <a:r>
              <a:rPr lang="th-TH" sz="2800" dirty="0"/>
              <a:t>มีลักษณะเฉพาะคือ    </a:t>
            </a:r>
          </a:p>
          <a:p>
            <a:pPr marL="0" indent="0">
              <a:buNone/>
            </a:pPr>
            <a:r>
              <a:rPr lang="th-TH" sz="2800" dirty="0" smtClean="0"/>
              <a:t>		- </a:t>
            </a:r>
            <a:r>
              <a:rPr lang="en-US" sz="2800" dirty="0"/>
              <a:t>Face-to-Face	</a:t>
            </a:r>
            <a:r>
              <a:rPr lang="en-US" sz="2800" dirty="0" smtClean="0"/>
              <a:t>	- </a:t>
            </a:r>
            <a:r>
              <a:rPr lang="en-US" sz="2800" dirty="0"/>
              <a:t>direct</a:t>
            </a:r>
          </a:p>
          <a:p>
            <a:pPr marL="0" indent="0">
              <a:buNone/>
            </a:pPr>
            <a:r>
              <a:rPr lang="en-US" sz="2800" dirty="0" smtClean="0"/>
              <a:t>		- </a:t>
            </a:r>
            <a:r>
              <a:rPr lang="en-US" sz="2800" dirty="0"/>
              <a:t>personal		- Informal  </a:t>
            </a:r>
          </a:p>
          <a:p>
            <a:pPr marL="0" indent="0">
              <a:buNone/>
            </a:pPr>
            <a:r>
              <a:rPr lang="th-TH" sz="2800" dirty="0" smtClean="0"/>
              <a:t>	1.3 การ</a:t>
            </a:r>
            <a:r>
              <a:rPr lang="th-TH" sz="2800" dirty="0"/>
              <a:t>สื่อสารกลุ่มเล็ก   (</a:t>
            </a:r>
            <a:r>
              <a:rPr lang="en-US" sz="2800" dirty="0"/>
              <a:t>Small </a:t>
            </a:r>
            <a:r>
              <a:rPr lang="en-US" sz="2800" dirty="0" smtClean="0"/>
              <a:t>Group Communication</a:t>
            </a:r>
            <a:r>
              <a:rPr lang="th-TH" sz="2800" dirty="0" smtClean="0"/>
              <a:t>)  </a:t>
            </a:r>
            <a:r>
              <a:rPr lang="en-US" sz="2800" dirty="0" smtClean="0"/>
              <a:t>=  </a:t>
            </a:r>
            <a:r>
              <a:rPr lang="th-TH" sz="2800" dirty="0"/>
              <a:t>การสื่อสารระหว่างบุคคลตั้งแต่ </a:t>
            </a:r>
            <a:r>
              <a:rPr lang="th-TH" sz="2800" dirty="0" smtClean="0"/>
              <a:t>		3 </a:t>
            </a:r>
            <a:r>
              <a:rPr lang="th-TH" sz="2800" dirty="0"/>
              <a:t>– 12 คน เช่น </a:t>
            </a:r>
            <a:r>
              <a:rPr lang="th-TH" sz="2800" dirty="0" smtClean="0"/>
              <a:t>ครอบครัว</a:t>
            </a:r>
          </a:p>
          <a:p>
            <a:pPr marL="0" indent="0">
              <a:buNone/>
            </a:pPr>
            <a:r>
              <a:rPr lang="th-TH" sz="2800" dirty="0" smtClean="0"/>
              <a:t>	1.4 </a:t>
            </a:r>
            <a:r>
              <a:rPr lang="th-TH" sz="2800" dirty="0"/>
              <a:t>การสื่อสารกลุ่มใหญ่   (</a:t>
            </a:r>
            <a:r>
              <a:rPr lang="en-US" sz="2800" dirty="0" smtClean="0"/>
              <a:t>Large </a:t>
            </a:r>
            <a:r>
              <a:rPr lang="en-US" sz="2800" dirty="0"/>
              <a:t>Group </a:t>
            </a:r>
            <a:r>
              <a:rPr lang="en-US" sz="2800" dirty="0" smtClean="0"/>
              <a:t>Communication</a:t>
            </a:r>
            <a:r>
              <a:rPr lang="th-TH" sz="2800" dirty="0" smtClean="0"/>
              <a:t>) </a:t>
            </a:r>
            <a:r>
              <a:rPr lang="en-US" sz="2800" dirty="0" smtClean="0"/>
              <a:t>=  </a:t>
            </a:r>
            <a:r>
              <a:rPr lang="th-TH" sz="2800" dirty="0" smtClean="0"/>
              <a:t>การ</a:t>
            </a:r>
            <a:r>
              <a:rPr lang="th-TH" sz="2800" dirty="0"/>
              <a:t>สื่อสารระหว่าง</a:t>
            </a:r>
            <a:r>
              <a:rPr lang="th-TH" sz="2800" dirty="0" smtClean="0"/>
              <a:t>บุคคล				ตั้งแต่ </a:t>
            </a:r>
            <a:r>
              <a:rPr lang="th-TH" sz="2800" dirty="0"/>
              <a:t>12 คนขึ้นไป มีลักษณะเป็นทางการมากกว่ากลุ่มเล็ก เช่น  การสอนนศ.กลุ่มใหญ่</a:t>
            </a:r>
          </a:p>
          <a:p>
            <a:pPr marL="0" indent="0">
              <a:buNone/>
            </a:pPr>
            <a:endParaRPr lang="th-TH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191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ประเภทของการสื่อสาร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2142067"/>
            <a:ext cx="10752512" cy="45746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/>
              <a:t>1. การแบ่งประเภทโดยใช้จำนวนผู้สื่อสารเป็น</a:t>
            </a:r>
            <a:r>
              <a:rPr lang="th-TH" sz="2800" dirty="0" smtClean="0"/>
              <a:t>เกณฑ์ (ต่อ)</a:t>
            </a:r>
            <a:endParaRPr lang="th-TH" sz="2800" dirty="0"/>
          </a:p>
          <a:p>
            <a:pPr marL="0" indent="0">
              <a:buNone/>
            </a:pPr>
            <a:r>
              <a:rPr lang="th-TH" sz="2800" dirty="0"/>
              <a:t>	1.5 การสื่อสารในที่สาธารณะ  (</a:t>
            </a:r>
            <a:r>
              <a:rPr lang="en-US" sz="2800" dirty="0"/>
              <a:t>Public </a:t>
            </a:r>
            <a:r>
              <a:rPr lang="en-US" sz="2800" dirty="0" smtClean="0"/>
              <a:t>Communication</a:t>
            </a:r>
            <a:r>
              <a:rPr lang="th-TH" sz="2800" dirty="0" smtClean="0"/>
              <a:t>) </a:t>
            </a:r>
            <a:r>
              <a:rPr lang="en-US" sz="2800" dirty="0" smtClean="0"/>
              <a:t>= </a:t>
            </a:r>
            <a:r>
              <a:rPr lang="th-TH" sz="2800" dirty="0"/>
              <a:t>การที่ผู้ส่งสารส่งสารไปยังคน</a:t>
            </a:r>
            <a:r>
              <a:rPr lang="th-TH" sz="2800" dirty="0" smtClean="0"/>
              <a:t>จำนวน		มาก</a:t>
            </a:r>
            <a:r>
              <a:rPr lang="th-TH" sz="2800" dirty="0"/>
              <a:t>ที่มารวมอยู่ในที่เดียวกันหรือใกล้เคียงกัน  เป็นทางการมากกว่ากลุ่มใหญ่  เช่น  การปราศรัย</a:t>
            </a:r>
            <a:endParaRPr lang="en-US" sz="2800" dirty="0" smtClean="0"/>
          </a:p>
          <a:p>
            <a:pPr marL="0" indent="0">
              <a:buNone/>
            </a:pPr>
            <a:r>
              <a:rPr lang="th-TH" sz="2800" dirty="0"/>
              <a:t>	1.6 การสื่อสารในองค์การ   (</a:t>
            </a:r>
            <a:r>
              <a:rPr lang="en-US" sz="2800" dirty="0"/>
              <a:t>Organization </a:t>
            </a:r>
            <a:r>
              <a:rPr lang="en-US" sz="2800" dirty="0" smtClean="0"/>
              <a:t>Communication</a:t>
            </a:r>
            <a:r>
              <a:rPr lang="th-TH" sz="2800" dirty="0" smtClean="0"/>
              <a:t>) </a:t>
            </a:r>
            <a:r>
              <a:rPr lang="en-US" sz="2800" dirty="0" smtClean="0"/>
              <a:t>= </a:t>
            </a:r>
            <a:r>
              <a:rPr lang="th-TH" sz="2800" dirty="0" smtClean="0"/>
              <a:t>แสดง</a:t>
            </a:r>
            <a:r>
              <a:rPr lang="th-TH" sz="2800" dirty="0"/>
              <a:t>ถึงหน้าที่ วัตถุประสงค์ </a:t>
            </a:r>
            <a:r>
              <a:rPr lang="th-TH" sz="2800" dirty="0" smtClean="0"/>
              <a:t>			จุดมุ่งหมาย</a:t>
            </a:r>
            <a:r>
              <a:rPr lang="th-TH" sz="2800" dirty="0"/>
              <a:t>ขององค์การ </a:t>
            </a:r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dirty="0" smtClean="0"/>
              <a:t>1.7 </a:t>
            </a:r>
            <a:r>
              <a:rPr lang="th-TH" sz="2800" dirty="0"/>
              <a:t>การสื่อสารระหว่าง</a:t>
            </a:r>
            <a:r>
              <a:rPr lang="th-TH" sz="2800" dirty="0" smtClean="0"/>
              <a:t>วัฒนธรรม (</a:t>
            </a:r>
            <a:r>
              <a:rPr lang="en-US" sz="2800" dirty="0"/>
              <a:t>Intercultural Communication</a:t>
            </a:r>
            <a:r>
              <a:rPr lang="th-TH" sz="2800" dirty="0"/>
              <a:t>) </a:t>
            </a:r>
            <a:r>
              <a:rPr lang="en-US" sz="2800" dirty="0"/>
              <a:t>= </a:t>
            </a:r>
            <a:r>
              <a:rPr lang="en-US" sz="2800" dirty="0" smtClean="0"/>
              <a:t> </a:t>
            </a:r>
            <a:r>
              <a:rPr lang="th-TH" sz="2800" dirty="0" smtClean="0"/>
              <a:t>ผู้</a:t>
            </a:r>
            <a:r>
              <a:rPr lang="th-TH" sz="2800" dirty="0"/>
              <a:t>ส่งสารและผู้รับสาร</a:t>
            </a:r>
            <a:r>
              <a:rPr lang="th-TH" sz="2800" dirty="0" smtClean="0"/>
              <a:t>มี			ความแตกต่างทาง</a:t>
            </a:r>
            <a:r>
              <a:rPr lang="th-TH" sz="2800" dirty="0"/>
              <a:t>วัฒนธรรม </a:t>
            </a:r>
          </a:p>
          <a:p>
            <a:pPr marL="0" indent="0">
              <a:buNone/>
            </a:pPr>
            <a:endParaRPr lang="th-TH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615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ประเภทของการสื่อสาร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2142067"/>
            <a:ext cx="10752512" cy="45746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/>
              <a:t>1. การแบ่งประเภทโดยใช้จำนวนผู้สื่อสารเป็น</a:t>
            </a:r>
            <a:r>
              <a:rPr lang="th-TH" sz="2800" dirty="0" smtClean="0"/>
              <a:t>เกณฑ์ (ต่อ)</a:t>
            </a:r>
            <a:endParaRPr lang="th-TH" sz="2800" dirty="0"/>
          </a:p>
          <a:p>
            <a:pPr marL="0" indent="0">
              <a:buNone/>
            </a:pPr>
            <a:r>
              <a:rPr lang="th-TH" sz="2800" dirty="0"/>
              <a:t>	1.8 การสื่อสารมวลชน (</a:t>
            </a:r>
            <a:r>
              <a:rPr lang="en-US" sz="2800" dirty="0"/>
              <a:t>Mass  </a:t>
            </a:r>
            <a:r>
              <a:rPr lang="en-US" sz="2800" dirty="0" smtClean="0"/>
              <a:t>Communication</a:t>
            </a:r>
            <a:r>
              <a:rPr lang="th-TH" sz="2800" dirty="0" smtClean="0"/>
              <a:t>) </a:t>
            </a:r>
            <a:r>
              <a:rPr lang="en-US" sz="2800" dirty="0" smtClean="0"/>
              <a:t>= </a:t>
            </a:r>
            <a:r>
              <a:rPr lang="th-TH" sz="2800" dirty="0" smtClean="0"/>
              <a:t>การ</a:t>
            </a:r>
            <a:r>
              <a:rPr lang="th-TH" sz="2800" dirty="0"/>
              <a:t>สื่อสารซึ่งผู้ส่งสารอยู่ในรูปขององค์การ </a:t>
            </a:r>
            <a:r>
              <a:rPr lang="th-TH" sz="2800" dirty="0" smtClean="0"/>
              <a:t>			หน่วยงาน </a:t>
            </a:r>
            <a:r>
              <a:rPr lang="th-TH" sz="2800" dirty="0"/>
              <a:t>หรือสถานบันที่มีความเชี่ยวชาญเกี่ยวกับ</a:t>
            </a:r>
            <a:r>
              <a:rPr lang="th-TH" sz="2800" dirty="0" smtClean="0"/>
              <a:t>การใช้</a:t>
            </a:r>
            <a:r>
              <a:rPr lang="th-TH" sz="2800" dirty="0"/>
              <a:t>สื่อมวลชนประเภทต่าง ๆ ใน</a:t>
            </a:r>
            <a:r>
              <a:rPr lang="th-TH" sz="2800" dirty="0" smtClean="0"/>
              <a:t>การส่งข่าวสาร			อย่าง</a:t>
            </a:r>
            <a:r>
              <a:rPr lang="th-TH" sz="2800" dirty="0"/>
              <a:t>กว้างขวาง รวดเร็วต่อเนื่องไปยังมวลชนผู้รับสารจำนวนมากซึ่งมีภูมิหลังแตกต่างกัน</a:t>
            </a:r>
          </a:p>
          <a:p>
            <a:pPr marL="0" indent="0">
              <a:buNone/>
            </a:pPr>
            <a:r>
              <a:rPr lang="th-TH" sz="2800" dirty="0" smtClean="0"/>
              <a:t>	1.9 </a:t>
            </a:r>
            <a:r>
              <a:rPr lang="th-TH" sz="2800" dirty="0"/>
              <a:t>การสื่อสารผ่านคอมพิวเตอร์ </a:t>
            </a:r>
            <a:r>
              <a:rPr lang="th-TH" sz="2800" dirty="0" smtClean="0"/>
              <a:t>(</a:t>
            </a:r>
            <a:r>
              <a:rPr lang="en-US" sz="2800" dirty="0"/>
              <a:t>Computer - Mediated  Communication / Virtual </a:t>
            </a:r>
            <a:r>
              <a:rPr lang="en-US" sz="2800" dirty="0" smtClean="0"/>
              <a:t>		Communication</a:t>
            </a:r>
            <a:r>
              <a:rPr lang="th-TH" sz="2800" dirty="0"/>
              <a:t>) </a:t>
            </a:r>
            <a:r>
              <a:rPr lang="en-US" sz="2800" dirty="0"/>
              <a:t>= </a:t>
            </a:r>
            <a:r>
              <a:rPr lang="th-TH" sz="2800" dirty="0" smtClean="0"/>
              <a:t>การ</a:t>
            </a:r>
            <a:r>
              <a:rPr lang="th-TH" sz="2800" dirty="0"/>
              <a:t>สื่อสารซึ่งเกิดจากความเจริญก้าวหน้าทางเทคโนโลยีในการนำ</a:t>
            </a:r>
            <a:r>
              <a:rPr lang="th-TH" sz="2800" dirty="0" smtClean="0"/>
              <a:t>การ			โทรคมนาคม</a:t>
            </a:r>
            <a:r>
              <a:rPr lang="th-TH" sz="2800" dirty="0"/>
              <a:t>มาผสานกับระบบคอมฯ จึงเกิดเครือข่าย</a:t>
            </a:r>
            <a:r>
              <a:rPr lang="th-TH" sz="2800" dirty="0" smtClean="0"/>
              <a:t>อัจฉริยะ (</a:t>
            </a:r>
            <a:r>
              <a:rPr lang="en-US" sz="2800" dirty="0"/>
              <a:t>intelligent </a:t>
            </a:r>
            <a:r>
              <a:rPr lang="en-US" sz="2800" dirty="0" smtClean="0"/>
              <a:t>network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			- Internet		</a:t>
            </a:r>
            <a:r>
              <a:rPr lang="en-US" sz="2800" dirty="0" smtClean="0"/>
              <a:t>     - </a:t>
            </a:r>
            <a:r>
              <a:rPr lang="en-US" sz="2800" dirty="0"/>
              <a:t>e-mail         </a:t>
            </a:r>
            <a:r>
              <a:rPr lang="en-US" sz="2800" dirty="0" smtClean="0"/>
              <a:t>  - </a:t>
            </a:r>
            <a:r>
              <a:rPr lang="en-US" sz="2800" dirty="0"/>
              <a:t>teleconferencing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707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ประเภทของการสื่อสาร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29047"/>
            <a:ext cx="11301152" cy="4871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/>
              <a:t>2. การแบ่งประเภทโดยใช้ภาษาเป็นเกณฑ์</a:t>
            </a:r>
          </a:p>
          <a:p>
            <a:pPr marL="0" indent="0">
              <a:buNone/>
            </a:pPr>
            <a:r>
              <a:rPr lang="th-TH" sz="2800" dirty="0" smtClean="0"/>
              <a:t>	2.1 </a:t>
            </a:r>
            <a:r>
              <a:rPr lang="th-TH" sz="2800" dirty="0"/>
              <a:t>การสื่อสารโดยใช้วัจนภาษา    (</a:t>
            </a:r>
            <a:r>
              <a:rPr lang="en-US" sz="2800" dirty="0"/>
              <a:t>Verbal </a:t>
            </a:r>
            <a:r>
              <a:rPr lang="en-US" sz="2800" dirty="0" smtClean="0"/>
              <a:t>Communication</a:t>
            </a:r>
            <a:r>
              <a:rPr lang="th-TH" sz="2800" dirty="0" smtClean="0"/>
              <a:t>)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th-TH" sz="2800" dirty="0" smtClean="0"/>
              <a:t>2.2 การ</a:t>
            </a:r>
            <a:r>
              <a:rPr lang="th-TH" sz="2800" dirty="0"/>
              <a:t>สื่อสารโดยใช้อวัจนภาษา (</a:t>
            </a:r>
            <a:r>
              <a:rPr lang="en-US" sz="2800" dirty="0"/>
              <a:t>Nonverbal Communication</a:t>
            </a:r>
            <a:r>
              <a:rPr lang="th-TH" sz="2800" dirty="0"/>
              <a:t>)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	</a:t>
            </a:r>
            <a:r>
              <a:rPr lang="th-TH" sz="2800" dirty="0" smtClean="0"/>
              <a:t>2.2.1 ภาษา</a:t>
            </a:r>
            <a:r>
              <a:rPr lang="th-TH" sz="2800" dirty="0"/>
              <a:t>ท่าทางหรือการเคลื่อนไหวทางกาย  (</a:t>
            </a:r>
            <a:r>
              <a:rPr lang="en-US" sz="2800" dirty="0"/>
              <a:t>Kinesics : Behavior </a:t>
            </a:r>
            <a:r>
              <a:rPr lang="en-US" sz="2800" dirty="0" smtClean="0"/>
              <a:t>or Body 							Movement</a:t>
            </a:r>
            <a:r>
              <a:rPr lang="th-TH" sz="2800" dirty="0" smtClean="0"/>
              <a:t>)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th-TH" sz="2800" dirty="0" smtClean="0"/>
              <a:t>2.2.2 ปริภาษา (</a:t>
            </a:r>
            <a:r>
              <a:rPr lang="en-US" sz="2800" dirty="0" smtClean="0"/>
              <a:t>Paralanguage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r>
              <a:rPr lang="th-TH" sz="2800" dirty="0"/>
              <a:t>หมายถึง สิ่งที่เกิดขึ้นควบคู่หรือพร้อมกับภาษาพูดและภาษาเขียน</a:t>
            </a:r>
          </a:p>
          <a:p>
            <a:pPr marL="0" indent="0">
              <a:buNone/>
            </a:pPr>
            <a:r>
              <a:rPr lang="th-TH" sz="2800" dirty="0" smtClean="0"/>
              <a:t>		2.2.3 </a:t>
            </a:r>
            <a:r>
              <a:rPr lang="th-TH" sz="2800" dirty="0"/>
              <a:t>การแสดงออกหรือการแสดง</a:t>
            </a:r>
            <a:r>
              <a:rPr lang="th-TH" sz="2800" dirty="0" smtClean="0"/>
              <a:t>ตน (</a:t>
            </a:r>
            <a:r>
              <a:rPr lang="en-US" sz="2800" dirty="0"/>
              <a:t>Self </a:t>
            </a:r>
            <a:r>
              <a:rPr lang="en-US" sz="2800" dirty="0" smtClean="0"/>
              <a:t>– Presentation</a:t>
            </a:r>
            <a:r>
              <a:rPr lang="th-TH" sz="2800" dirty="0" smtClean="0"/>
              <a:t>)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		</a:t>
            </a:r>
            <a:r>
              <a:rPr lang="th-TH" sz="2800" dirty="0" smtClean="0"/>
              <a:t>2.2.4</a:t>
            </a:r>
            <a:r>
              <a:rPr lang="en-US" sz="2800" dirty="0" smtClean="0"/>
              <a:t> </a:t>
            </a:r>
            <a:r>
              <a:rPr lang="th-TH" sz="2800" dirty="0"/>
              <a:t>สิ่งแวดล้อมทางกายภาพ   (</a:t>
            </a:r>
            <a:r>
              <a:rPr lang="en-US" sz="2800" dirty="0"/>
              <a:t>Physical </a:t>
            </a:r>
            <a:r>
              <a:rPr lang="en-US" sz="2800" dirty="0" smtClean="0"/>
              <a:t>Environment</a:t>
            </a:r>
            <a:r>
              <a:rPr lang="th-TH" sz="2800" dirty="0" smtClean="0"/>
              <a:t>)</a:t>
            </a:r>
            <a:endParaRPr lang="th-TH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79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ประเภทของการสื่อสาร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2142067"/>
            <a:ext cx="10752512" cy="45579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/>
              <a:t>3. การแบ่งประเภทโดยใช้การเห็นหน้าระหว่างคู่สื่อสารเป็นเกณฑ์</a:t>
            </a:r>
          </a:p>
          <a:p>
            <a:pPr marL="0" indent="0">
              <a:buNone/>
            </a:pPr>
            <a:r>
              <a:rPr lang="th-TH" sz="3200" dirty="0" smtClean="0"/>
              <a:t> 	3.1 </a:t>
            </a:r>
            <a:r>
              <a:rPr lang="th-TH" sz="3200" dirty="0"/>
              <a:t>การสื่อสารแบบเห็นหน้าหรือ</a:t>
            </a:r>
            <a:r>
              <a:rPr lang="th-TH" sz="3200" dirty="0" smtClean="0"/>
              <a:t>เผชิญหน้า (</a:t>
            </a:r>
            <a:r>
              <a:rPr lang="en-US" sz="3200" dirty="0"/>
              <a:t>Face-to-Face </a:t>
            </a:r>
            <a:r>
              <a:rPr lang="en-US" sz="3200" dirty="0" smtClean="0"/>
              <a:t>Communication</a:t>
            </a:r>
            <a:r>
              <a:rPr lang="th-TH" sz="3200" dirty="0" smtClean="0"/>
              <a:t>)</a:t>
            </a:r>
            <a:endParaRPr lang="en-US" sz="3200" dirty="0"/>
          </a:p>
          <a:p>
            <a:pPr marL="457200" lvl="1" indent="0">
              <a:buNone/>
            </a:pPr>
            <a:r>
              <a:rPr lang="th-TH" sz="3200" dirty="0" smtClean="0"/>
              <a:t>3.2 การ</a:t>
            </a:r>
            <a:r>
              <a:rPr lang="th-TH" sz="3200" dirty="0"/>
              <a:t>สื่อสารแบบไม่เห็นหน้าหรือการสื่อสารโดยผ่านสื่อ </a:t>
            </a:r>
            <a:endParaRPr lang="th-TH" sz="3200" dirty="0" smtClean="0"/>
          </a:p>
          <a:p>
            <a:pPr marL="457200" lvl="1" indent="0">
              <a:buNone/>
            </a:pPr>
            <a:r>
              <a:rPr lang="th-TH" sz="3200" dirty="0" smtClean="0"/>
              <a:t>(</a:t>
            </a:r>
            <a:r>
              <a:rPr lang="en-US" sz="3200" dirty="0"/>
              <a:t>Interposed </a:t>
            </a:r>
            <a:r>
              <a:rPr lang="en-US" sz="3200" dirty="0" smtClean="0"/>
              <a:t>Communication</a:t>
            </a:r>
            <a:r>
              <a:rPr lang="th-TH" sz="3200" dirty="0" smtClean="0"/>
              <a:t>) </a:t>
            </a:r>
          </a:p>
          <a:p>
            <a:pPr marL="0" indent="0">
              <a:buNone/>
            </a:pP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745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ความหมายของการสื่อสาร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180406"/>
            <a:ext cx="10403377" cy="5453149"/>
          </a:xfrm>
        </p:spPr>
        <p:txBody>
          <a:bodyPr>
            <a:normAutofit/>
          </a:bodyPr>
          <a:lstStyle/>
          <a:p>
            <a:pPr>
              <a:buSzPct val="75000"/>
              <a:buFont typeface="Wingdings" panose="05000000000000000000" pitchFamily="2" charset="2"/>
              <a:buChar char="v"/>
            </a:pPr>
            <a:r>
              <a:rPr lang="en-US" sz="3600" dirty="0" smtClean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 Aristotle </a:t>
            </a:r>
            <a:r>
              <a:rPr lang="th-TH" sz="3600" dirty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กล่าวว่า “การสื่อสาร” หมายถึง การแสวงหาวิธีการชักจูงใจที่พึงมีอยู่ทุกรูปแบบ ทุกประเภท</a:t>
            </a:r>
          </a:p>
          <a:p>
            <a:pPr>
              <a:buSzPct val="75000"/>
              <a:buFont typeface="Wingdings" panose="05000000000000000000" pitchFamily="2" charset="2"/>
              <a:buChar char="v"/>
            </a:pPr>
            <a:endParaRPr lang="th-TH" sz="3600" dirty="0">
              <a:latin typeface="Browallia New" panose="020B0604020202020204" pitchFamily="34" charset="-34"/>
              <a:ea typeface="Times New Roman" panose="02020603050405020304" pitchFamily="18" charset="0"/>
              <a:cs typeface="Browallia New" panose="020B0604020202020204" pitchFamily="34" charset="-34"/>
            </a:endParaRPr>
          </a:p>
          <a:p>
            <a:pPr>
              <a:buSzPct val="75000"/>
              <a:buFont typeface="Wingdings" panose="05000000000000000000" pitchFamily="2" charset="2"/>
              <a:buChar char="v"/>
            </a:pPr>
            <a:r>
              <a:rPr lang="en-US" sz="3600" dirty="0" smtClean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 Edward </a:t>
            </a:r>
            <a:r>
              <a:rPr lang="en-US" sz="3600" dirty="0" err="1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Spair</a:t>
            </a:r>
            <a:r>
              <a:rPr lang="en-US" sz="3600" dirty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 </a:t>
            </a:r>
            <a:r>
              <a:rPr lang="th-TH" sz="3600" dirty="0">
                <a:latin typeface="Browallia New" panose="020B0604020202020204" pitchFamily="34" charset="-34"/>
                <a:ea typeface="Times New Roman" panose="02020603050405020304" pitchFamily="18" charset="0"/>
                <a:cs typeface="Browallia New" panose="020B0604020202020204" pitchFamily="34" charset="-34"/>
              </a:rPr>
              <a:t>กล่าวว่า “การสื่อสาร” หมายถึง การตีความหมายโดยใช้สัญชาตญาณ ต่อท่าทางที่แสดงเป็นสัญลักษณ์โดยไม่รู้ตัว ต่อความคิดและพฤติกรรมของวัฒนธรรมของบุคคล</a:t>
            </a:r>
            <a:endParaRPr lang="th-TH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39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ความหมายของการสื่อสาร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/>
              <a:t>Wilbur Schramm </a:t>
            </a:r>
            <a:r>
              <a:rPr lang="th-TH" sz="3600" dirty="0"/>
              <a:t>กล่าวว่า การสื่อสาร คือ การมีความเข้าใจร่วมกันต่อเครื่องหมายที่แสดง</a:t>
            </a:r>
            <a:r>
              <a:rPr lang="th-TH" sz="3600" dirty="0" smtClean="0"/>
              <a:t>ข่าวสาร</a:t>
            </a:r>
            <a:endParaRPr lang="en-US" sz="3600" dirty="0" smtClean="0"/>
          </a:p>
          <a:p>
            <a:pPr>
              <a:buFont typeface="Wingdings" panose="05000000000000000000" pitchFamily="2" charset="2"/>
              <a:buChar char="v"/>
            </a:pPr>
            <a:endParaRPr lang="en-US" sz="36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 smtClean="0"/>
              <a:t>Charles </a:t>
            </a:r>
            <a:r>
              <a:rPr lang="en-US" sz="3600" dirty="0"/>
              <a:t>E. Osgood </a:t>
            </a:r>
            <a:r>
              <a:rPr lang="th-TH" sz="3600" dirty="0"/>
              <a:t>กล่าวว่า การสื่อสารเกิดขึ้นเมื่อฝ่ายหนึ่ง คือ ผู้ส่งสาร </a:t>
            </a:r>
            <a:r>
              <a:rPr lang="th-TH" sz="3600" dirty="0" smtClean="0"/>
              <a:t>มีอิทธิพล</a:t>
            </a:r>
            <a:r>
              <a:rPr lang="th-TH" sz="3600" dirty="0"/>
              <a:t>ต่ออีกฝ่ายหนึ่ง คือผู้รับสารโดยใช้สัญญาณต่าง ๆ ซึ่งถูกส่งผ่านสื่อ ที่เชื่อมระหว่าง 2 </a:t>
            </a:r>
            <a:r>
              <a:rPr lang="th-TH" sz="3600" dirty="0" smtClean="0"/>
              <a:t>ฝ่าย</a:t>
            </a:r>
            <a:endParaRPr lang="th-TH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491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ความหมายของการสื่อสาร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45921"/>
            <a:ext cx="10131425" cy="47382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4000" dirty="0"/>
              <a:t>กล่าวโดย</a:t>
            </a:r>
            <a:r>
              <a:rPr lang="th-TH" sz="4000" dirty="0" smtClean="0"/>
              <a:t>สรุป “</a:t>
            </a:r>
            <a:r>
              <a:rPr lang="th-TH" sz="4000" dirty="0"/>
              <a:t>การสื่อสาร</a:t>
            </a:r>
            <a:r>
              <a:rPr lang="th-TH" sz="4000" dirty="0" smtClean="0"/>
              <a:t>” หมายถึง      </a:t>
            </a:r>
          </a:p>
          <a:p>
            <a:pPr marL="0" indent="0">
              <a:buNone/>
            </a:pPr>
            <a:r>
              <a:rPr lang="th-TH" sz="4000" dirty="0" smtClean="0"/>
              <a:t>	กระบวนการ</a:t>
            </a:r>
            <a:r>
              <a:rPr lang="th-TH" sz="4000" dirty="0"/>
              <a:t>การถ่ายทอดสาร (</a:t>
            </a:r>
            <a:r>
              <a:rPr lang="en-US" sz="4000" dirty="0" smtClean="0"/>
              <a:t>Message</a:t>
            </a:r>
            <a:r>
              <a:rPr lang="th-TH" sz="4000" dirty="0" smtClean="0"/>
              <a:t>)</a:t>
            </a:r>
            <a:r>
              <a:rPr lang="en-US" sz="4000" dirty="0" smtClean="0"/>
              <a:t>      </a:t>
            </a:r>
            <a:endParaRPr lang="th-TH" sz="4000" dirty="0" smtClean="0"/>
          </a:p>
          <a:p>
            <a:pPr marL="0" indent="0">
              <a:buNone/>
            </a:pPr>
            <a:r>
              <a:rPr lang="th-TH" sz="4000" dirty="0" smtClean="0"/>
              <a:t>	จาก</a:t>
            </a:r>
            <a:r>
              <a:rPr lang="th-TH" sz="4000" dirty="0"/>
              <a:t>บุคคลฝ่ายหนึ่ง</a:t>
            </a:r>
            <a:r>
              <a:rPr lang="th-TH" sz="4000" dirty="0" smtClean="0"/>
              <a:t>เรียกว่า ผู้</a:t>
            </a:r>
            <a:r>
              <a:rPr lang="th-TH" sz="4000" dirty="0"/>
              <a:t>ส่ง</a:t>
            </a:r>
            <a:r>
              <a:rPr lang="th-TH" sz="4000" dirty="0" smtClean="0"/>
              <a:t>สาร (</a:t>
            </a:r>
            <a:r>
              <a:rPr lang="en-US" sz="4000" dirty="0" smtClean="0"/>
              <a:t>Source</a:t>
            </a:r>
            <a:r>
              <a:rPr lang="th-TH" sz="4000" dirty="0" smtClean="0"/>
              <a:t>)</a:t>
            </a:r>
            <a:r>
              <a:rPr lang="en-US" sz="4000" dirty="0" smtClean="0"/>
              <a:t> </a:t>
            </a:r>
            <a:endParaRPr lang="th-TH" sz="4000" dirty="0" smtClean="0"/>
          </a:p>
          <a:p>
            <a:pPr marL="0" indent="0">
              <a:buNone/>
            </a:pPr>
            <a:r>
              <a:rPr lang="th-TH" sz="4000" dirty="0" smtClean="0"/>
              <a:t>	ไป</a:t>
            </a:r>
            <a:r>
              <a:rPr lang="th-TH" sz="4000" dirty="0"/>
              <a:t>ยังบุคคลอีกฝ่ายหนึ่ง </a:t>
            </a:r>
            <a:r>
              <a:rPr lang="th-TH" sz="4000" dirty="0" smtClean="0"/>
              <a:t>เรียกว่า </a:t>
            </a:r>
            <a:r>
              <a:rPr lang="th-TH" sz="4000" dirty="0"/>
              <a:t>ผู้รับสาร (</a:t>
            </a:r>
            <a:r>
              <a:rPr lang="en-US" sz="4000" dirty="0" smtClean="0"/>
              <a:t>Receiver</a:t>
            </a:r>
            <a:r>
              <a:rPr lang="th-TH" sz="4000" dirty="0" smtClean="0"/>
              <a:t>)</a:t>
            </a:r>
            <a:r>
              <a:rPr lang="en-US" sz="4000" dirty="0" smtClean="0"/>
              <a:t>  </a:t>
            </a:r>
            <a:endParaRPr lang="th-TH" sz="4000" dirty="0" smtClean="0"/>
          </a:p>
          <a:p>
            <a:pPr marL="0" indent="0">
              <a:buNone/>
            </a:pPr>
            <a:r>
              <a:rPr lang="th-TH" sz="4000" dirty="0" smtClean="0"/>
              <a:t>	โดย</a:t>
            </a:r>
            <a:r>
              <a:rPr lang="th-TH" sz="4000" dirty="0"/>
              <a:t>ผ่านสื่อ (</a:t>
            </a:r>
            <a:r>
              <a:rPr lang="en-US" sz="4000" dirty="0" smtClean="0"/>
              <a:t>Channel</a:t>
            </a:r>
            <a:r>
              <a:rPr lang="th-TH" sz="4000" dirty="0" smtClean="0"/>
              <a:t>)</a:t>
            </a:r>
            <a:endParaRPr lang="th-TH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577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ลักษณะสำคัญของการสื่อสาร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702635" cy="36491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1. เป็นกระบวนการที่มีการเคลื่อนไหวเปลี่ยนแปลงอย่างต่อเนื่องตลอดเวลา / พลวัต (</a:t>
            </a:r>
            <a:r>
              <a:rPr lang="en-US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dynamic</a:t>
            </a: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pPr>
              <a:buNone/>
            </a:pP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2. เป็นกระบวนการที่แต่ละองค์ประกอบมีปฏิสัมพันธ์ต่อกันในเวลาเดียวกันและต่อเนื่องกันไปส่งผลซึ่งกันและกันตลอดกระบวนการ</a:t>
            </a:r>
            <a:endParaRPr lang="en-US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None/>
            </a:pPr>
            <a:r>
              <a:rPr lang="en-US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3. </a:t>
            </a: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เป็นพฤติกรรมที่มนุษย์หลีกเลี่ยง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ไม่ได้</a:t>
            </a:r>
            <a:endParaRPr lang="th-TH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234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ลักษณะสำคัญของการสื่อสาร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thaiDist">
              <a:buNone/>
            </a:pP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4. เป็นพฤติกรรมที่มีความสัมพันธ์กับจิตใจและการแสดงออกของคู่สื่อสาร</a:t>
            </a:r>
          </a:p>
          <a:p>
            <a:pPr algn="thaiDist">
              <a:buNone/>
            </a:pP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5. ต้องมีการแลกเปลี่ยน / ถ่ายทอดอารมณ์ความรู้สึก ข้อมูล ข่าวสาร ความคิด ฯลฯ เรียกว่า สาร (</a:t>
            </a:r>
            <a:r>
              <a:rPr lang="en-US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message</a:t>
            </a: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pPr algn="thaiDist">
              <a:buNone/>
            </a:pP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6. คู่สื่อสารต้องอาศัยรหัส/สัญลักษณ์ต่าง ๆ เพื่อแทนความหมายที่ต้องการ</a:t>
            </a:r>
          </a:p>
          <a:p>
            <a:pPr algn="thaiDist">
              <a:buNone/>
            </a:pP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7. การสื่อสารเกิดขึ้นทั้งโดยเจตนา / ไม่เจตนาก็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ได้</a:t>
            </a:r>
            <a:endParaRPr lang="th-TH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308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ลักษณะสำคัญของการสื่อสาร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45673"/>
            <a:ext cx="10131425" cy="453874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8. การสื่อสารตั้งอยู่บนหลักการของความสัมพันธ์</a:t>
            </a:r>
            <a:r>
              <a:rPr lang="th-TH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ระหว่าง </a:t>
            </a: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คู่สื่อสาร</a:t>
            </a:r>
          </a:p>
          <a:p>
            <a:pPr>
              <a:buNone/>
            </a:pP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9. เป็นกระบวนการที่ต้องอาศัยปริบทของการสื่อสาร</a:t>
            </a:r>
          </a:p>
          <a:p>
            <a:pPr>
              <a:buNone/>
            </a:pP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10. เป็นกระบวนการย้อนกลับไม่ได้และทำซ้ำเหมือนเดิมไม่ได้</a:t>
            </a:r>
          </a:p>
          <a:p>
            <a:pPr>
              <a:buNone/>
            </a:pP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11. การสื่อสารเกิดขึ้นด้วยวัตถุประสงค์ต่าง ๆ ทั้งที่ระลึกได้และระลึกไม่ได้</a:t>
            </a:r>
            <a:endParaRPr lang="th-TH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700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การศึกษาวัตถุประสงค์ของการสื่อสาร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2324942"/>
            <a:ext cx="10918766" cy="44416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000" b="1" dirty="0" smtClean="0"/>
              <a:t>เบอร์</a:t>
            </a:r>
            <a:r>
              <a:rPr lang="th-TH" sz="3000" b="1" dirty="0"/>
              <a:t>โล</a:t>
            </a:r>
            <a:r>
              <a:rPr lang="th-TH" sz="3000" dirty="0"/>
              <a:t> กล่าวว่า การศึกษาวัตถุประสงค์ในการสื่อสารของมนุษย์ควรพิจารณาใน 2 มิติ คือ </a:t>
            </a:r>
            <a:endParaRPr lang="th-TH" sz="3000" dirty="0" smtClean="0"/>
          </a:p>
          <a:p>
            <a:pPr marL="0" indent="0">
              <a:buNone/>
            </a:pPr>
            <a:r>
              <a:rPr lang="th-TH" sz="3000" dirty="0" smtClean="0"/>
              <a:t>1</a:t>
            </a:r>
            <a:r>
              <a:rPr lang="th-TH" sz="3000" dirty="0"/>
              <a:t>. วัตถุประสงค์ “โดยใคร” (</a:t>
            </a:r>
            <a:r>
              <a:rPr lang="en-US" sz="3000" dirty="0"/>
              <a:t>The “Who” of </a:t>
            </a:r>
            <a:r>
              <a:rPr lang="en-US" sz="3000" dirty="0" smtClean="0"/>
              <a:t>Purpose</a:t>
            </a:r>
            <a:r>
              <a:rPr lang="th-TH" sz="3000" dirty="0" smtClean="0"/>
              <a:t>)</a:t>
            </a:r>
            <a:endParaRPr lang="en-US" sz="3000" dirty="0"/>
          </a:p>
          <a:p>
            <a:pPr marL="0" indent="0">
              <a:buNone/>
            </a:pPr>
            <a:r>
              <a:rPr lang="th-TH" sz="3000" dirty="0" smtClean="0"/>
              <a:t>มุ่ง</a:t>
            </a:r>
            <a:r>
              <a:rPr lang="th-TH" sz="3000" dirty="0"/>
              <a:t>ศึกษาวัตถุประสงค์ของคู่สื่อสาร</a:t>
            </a:r>
            <a:r>
              <a:rPr lang="th-TH" sz="3000" dirty="0" smtClean="0"/>
              <a:t>ว่า  </a:t>
            </a:r>
            <a:r>
              <a:rPr lang="th-TH" sz="3000" dirty="0"/>
              <a:t>ผู้ส่งสารและผู้รับสารมีวัตถุประสงค์ต้องการอะไรในการ</a:t>
            </a:r>
            <a:r>
              <a:rPr lang="th-TH" sz="3000" dirty="0" smtClean="0"/>
              <a:t>สื่อสาร</a:t>
            </a:r>
          </a:p>
          <a:p>
            <a:pPr marL="0" indent="0">
              <a:buNone/>
            </a:pPr>
            <a:r>
              <a:rPr lang="th-TH" sz="3000" dirty="0"/>
              <a:t>2. วัตถุประสงค์ “อย่างไร” (</a:t>
            </a:r>
            <a:r>
              <a:rPr lang="en-US" sz="3000" dirty="0"/>
              <a:t>The “How” </a:t>
            </a:r>
            <a:r>
              <a:rPr lang="en-US" sz="3000" dirty="0" smtClean="0"/>
              <a:t>Purpose</a:t>
            </a:r>
            <a:r>
              <a:rPr lang="th-TH" sz="3000" dirty="0" smtClean="0"/>
              <a:t>)</a:t>
            </a:r>
            <a:endParaRPr lang="en-US" sz="3000" dirty="0"/>
          </a:p>
          <a:p>
            <a:pPr marL="0" indent="0">
              <a:buNone/>
            </a:pPr>
            <a:r>
              <a:rPr lang="th-TH" sz="3000" dirty="0" smtClean="0"/>
              <a:t>- วัตถุประสงค์</a:t>
            </a:r>
            <a:r>
              <a:rPr lang="th-TH" sz="3000" dirty="0"/>
              <a:t>ที่เกิดผลทันที  (</a:t>
            </a:r>
            <a:r>
              <a:rPr lang="en-US" sz="3000" dirty="0" err="1"/>
              <a:t>Consummatory</a:t>
            </a:r>
            <a:r>
              <a:rPr lang="en-US" sz="3000" dirty="0"/>
              <a:t>   </a:t>
            </a:r>
            <a:r>
              <a:rPr lang="en-US" sz="3000" dirty="0" smtClean="0"/>
              <a:t>Purpose</a:t>
            </a:r>
            <a:r>
              <a:rPr lang="th-TH" sz="3000" dirty="0" smtClean="0"/>
              <a:t>) </a:t>
            </a:r>
            <a:r>
              <a:rPr lang="en-US" sz="3000" dirty="0" smtClean="0"/>
              <a:t> </a:t>
            </a:r>
            <a:r>
              <a:rPr lang="th-TH" sz="3000" dirty="0"/>
              <a:t>คือ วัตถุประสงค์ของการสื่อสารที่ผู้ส่งสารสามารถสร้างอิทธิพลเหนือผู้รับสารได้ทันที / เกิดความพึงพอใจทันทีทันใด </a:t>
            </a:r>
          </a:p>
          <a:p>
            <a:pPr marL="0" indent="0">
              <a:buNone/>
            </a:pPr>
            <a:r>
              <a:rPr lang="th-TH" sz="3000" dirty="0" smtClean="0"/>
              <a:t>- วัตถุประสงค์</a:t>
            </a:r>
            <a:r>
              <a:rPr lang="th-TH" sz="3000" dirty="0"/>
              <a:t>ที่ใช้เป็นเครื่องมือ  (</a:t>
            </a:r>
            <a:r>
              <a:rPr lang="en-US" sz="3000" dirty="0"/>
              <a:t>Instrumental </a:t>
            </a:r>
            <a:r>
              <a:rPr lang="en-US" sz="3000" dirty="0" smtClean="0"/>
              <a:t>Purpose</a:t>
            </a:r>
            <a:r>
              <a:rPr lang="th-TH" sz="3000" dirty="0" smtClean="0"/>
              <a:t>) คือ </a:t>
            </a:r>
            <a:r>
              <a:rPr lang="th-TH" sz="3000" dirty="0"/>
              <a:t>วัตถุประสงค์ที่ผู้ส่งสารไม่ได้หวังให้เกิดผลแก่ตนและผู้รับทันทีแต่มุ่งหวังให้นำสารนั้นไปใช้เป็นจุดเริ่มต้นหรือใช้เป็นเครื่องมือทำให้เกิดการเปลี่ยนแปลงความรู้ ทัศนคติและพฤติกรรมก่อให้เกิดการตัดสินใจต่อไป</a:t>
            </a:r>
          </a:p>
          <a:p>
            <a:pPr marL="0" indent="0">
              <a:buNone/>
            </a:pPr>
            <a:endParaRPr lang="th-TH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393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การศึกษาวัตถุประสงค์ของการ</a:t>
            </a:r>
            <a:r>
              <a:rPr lang="th-TH" dirty="0" smtClean="0"/>
              <a:t>สื่อสาร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2142067"/>
            <a:ext cx="3969326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b="1" dirty="0" smtClean="0"/>
              <a:t>วิล</a:t>
            </a:r>
            <a:r>
              <a:rPr lang="th-TH" sz="3200" b="1" dirty="0"/>
              <a:t>เบอร์ ชแรมม์</a:t>
            </a:r>
            <a:r>
              <a:rPr lang="th-TH" sz="3200" dirty="0"/>
              <a:t>  </a:t>
            </a:r>
            <a:endParaRPr lang="th-TH" sz="3200" dirty="0" smtClean="0"/>
          </a:p>
          <a:p>
            <a:pPr marL="0" indent="0">
              <a:buNone/>
            </a:pPr>
            <a:r>
              <a:rPr lang="th-TH" sz="3200" dirty="0" smtClean="0"/>
              <a:t>สรุป</a:t>
            </a:r>
            <a:r>
              <a:rPr lang="th-TH" sz="3200" dirty="0"/>
              <a:t>วัตถุประสงค์ ในการสื่อสารของผู้ส่งสารและผู้รับ</a:t>
            </a:r>
            <a:r>
              <a:rPr lang="th-TH" sz="3200" dirty="0" smtClean="0"/>
              <a:t>สารเปรียบเทียบ</a:t>
            </a:r>
            <a:r>
              <a:rPr lang="th-TH" sz="3200" dirty="0"/>
              <a:t>ไว้  </a:t>
            </a:r>
            <a:r>
              <a:rPr lang="th-TH" sz="3200" dirty="0" smtClean="0"/>
              <a:t>ดังนี้</a:t>
            </a:r>
          </a:p>
          <a:p>
            <a:pPr marL="0" indent="0">
              <a:buNone/>
            </a:pPr>
            <a:endParaRPr lang="th-TH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6116" y="1776917"/>
            <a:ext cx="7697587" cy="508108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7597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158</TotalTime>
  <Words>713</Words>
  <Application>Microsoft Office PowerPoint</Application>
  <PresentationFormat>Custom</PresentationFormat>
  <Paragraphs>98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Celestial</vt:lpstr>
      <vt:lpstr>หลักนิเทศศาสตร์</vt:lpstr>
      <vt:lpstr>ความหมายของการสื่อสาร</vt:lpstr>
      <vt:lpstr>ความหมายของการสื่อสาร</vt:lpstr>
      <vt:lpstr>ความหมายของการสื่อสาร</vt:lpstr>
      <vt:lpstr>ลักษณะสำคัญของการสื่อสาร</vt:lpstr>
      <vt:lpstr>ลักษณะสำคัญของการสื่อสาร</vt:lpstr>
      <vt:lpstr>ลักษณะสำคัญของการสื่อสาร</vt:lpstr>
      <vt:lpstr>การศึกษาวัตถุประสงค์ของการสื่อสาร</vt:lpstr>
      <vt:lpstr>การศึกษาวัตถุประสงค์ของการสื่อสาร</vt:lpstr>
      <vt:lpstr>โดยสรุปมนุษย์สื่อสารกันด้วยวัตถุประสงค์ต่าง ๆ ดังนี้</vt:lpstr>
      <vt:lpstr>ประเภทของการสื่อสาร</vt:lpstr>
      <vt:lpstr>ประเภทของการสื่อสาร</vt:lpstr>
      <vt:lpstr>ประเภทของการสื่อสาร</vt:lpstr>
      <vt:lpstr>ประเภทของการสื่อสาร</vt:lpstr>
      <vt:lpstr>ประเภทของการสื่อสาร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หลักนิเทศศาสตร์</dc:title>
  <dc:creator>FMS-00</dc:creator>
  <cp:lastModifiedBy>TAO</cp:lastModifiedBy>
  <cp:revision>20</cp:revision>
  <dcterms:created xsi:type="dcterms:W3CDTF">2017-08-01T10:39:37Z</dcterms:created>
  <dcterms:modified xsi:type="dcterms:W3CDTF">2017-08-26T08:13:02Z</dcterms:modified>
</cp:coreProperties>
</file>