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58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397" r:id="rId30"/>
    <p:sldId id="42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th-TH" dirty="0" smtClean="0">
                <a:solidFill>
                  <a:schemeClr val="accent6"/>
                </a:solidFill>
              </a:rPr>
              <a:t>หลักการ</a:t>
            </a:r>
            <a:r>
              <a:rPr lang="th-TH" dirty="0">
                <a:solidFill>
                  <a:schemeClr val="accent6"/>
                </a:solidFill>
              </a:rPr>
              <a:t>สื่อสาร</a:t>
            </a:r>
            <a:r>
              <a:rPr lang="th-TH" dirty="0" smtClean="0">
                <a:solidFill>
                  <a:schemeClr val="accent6"/>
                </a:solidFill>
              </a:rPr>
              <a:t>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FBE25-4309-404F-8435-84C99AC0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71600"/>
            <a:ext cx="769620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7DE0BB-3AD5-4E0F-BD55-7C9180D0D12B}"/>
              </a:ext>
            </a:extLst>
          </p:cNvPr>
          <p:cNvSpPr txBox="1"/>
          <p:nvPr/>
        </p:nvSpPr>
        <p:spPr>
          <a:xfrm>
            <a:off x="417251" y="3153793"/>
            <a:ext cx="83094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/>
              <a:t>      </a:t>
            </a:r>
            <a:r>
              <a:rPr lang="th-TH" sz="3200" b="1" dirty="0"/>
              <a:t>เป็นการนำเสนอต่อสาธารณชนโดยไม่ใช้ตัวบุคคล แต่มีการระบุชื่อสินค้า บริการ หรือองค์กรทีเป็นเจ้าของสินค้าอย่างชัดเจน การโฆษณาเป็นวิธีการนำข่าวสารจากผู้อุปถัมภ์ผ่านสื่อยังประชาชน การโฆษณาจะต้องได้รับการออกแบบให้จูงใจผู้บริโภคให้หันมานิยมในสินค้า หรือทำการซื้อสินค้าและบริการที่โฆษณาและบริการที่โฆษณา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71211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3F743-D888-45BF-9217-A5EA9560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06" y="849381"/>
            <a:ext cx="7985193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35D14E-E1DE-49CB-9417-105527213FA0}"/>
              </a:ext>
            </a:extLst>
          </p:cNvPr>
          <p:cNvSpPr txBox="1"/>
          <p:nvPr/>
        </p:nvSpPr>
        <p:spPr>
          <a:xfrm>
            <a:off x="360718" y="1828800"/>
            <a:ext cx="756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วัตถุประสงค์การโฆษณาของนักธุรกิจไว้ ดังนี้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1A2DC4E-0ADF-484B-BF00-41BF9272E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17" y="2308108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A065185-2450-4203-9F3A-A611D2697CDB}"/>
              </a:ext>
            </a:extLst>
          </p:cNvPr>
          <p:cNvSpPr txBox="1"/>
          <p:nvPr/>
        </p:nvSpPr>
        <p:spPr>
          <a:xfrm>
            <a:off x="1014518" y="2278325"/>
            <a:ext cx="380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เพื่อเพิ่มการใช้สินค้าของผู้บริโภค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F99FC99-D079-4554-BDEC-8D24C65E0190}"/>
              </a:ext>
            </a:extLst>
          </p:cNvPr>
          <p:cNvSpPr txBox="1"/>
          <p:nvPr/>
        </p:nvSpPr>
        <p:spPr>
          <a:xfrm>
            <a:off x="465822" y="2368414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4F798787-B6A6-42B1-8245-6454DF72F0C8}"/>
              </a:ext>
            </a:extLst>
          </p:cNvPr>
          <p:cNvSpPr/>
          <p:nvPr/>
        </p:nvSpPr>
        <p:spPr>
          <a:xfrm>
            <a:off x="793560" y="3095360"/>
            <a:ext cx="214220" cy="221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7194EE4-A916-4ED9-B63C-896E57A56298}"/>
              </a:ext>
            </a:extLst>
          </p:cNvPr>
          <p:cNvSpPr txBox="1"/>
          <p:nvPr/>
        </p:nvSpPr>
        <p:spPr>
          <a:xfrm>
            <a:off x="1227801" y="2800909"/>
            <a:ext cx="688019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เพิ่มการใช้ให้บ่อยขึ้น เช่น การโฆษณาให้คนใช้สินค้าหรือบริการ</a:t>
            </a:r>
            <a:r>
              <a:rPr lang="th-TH" sz="2400" b="1" dirty="0" err="1"/>
              <a:t>นั้นๆ</a:t>
            </a:r>
            <a:r>
              <a:rPr lang="th-TH" sz="2400" b="1" dirty="0"/>
              <a:t> จากเดิมให้ใช้มากครั้งยิ่งขึ้น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6E6985FF-7017-4DAB-B937-9F2F3C2F6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52" y="3997031"/>
            <a:ext cx="233192" cy="27434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C51A8E1-9A76-4918-9835-7FEDB2274519}"/>
              </a:ext>
            </a:extLst>
          </p:cNvPr>
          <p:cNvSpPr txBox="1"/>
          <p:nvPr/>
        </p:nvSpPr>
        <p:spPr>
          <a:xfrm>
            <a:off x="1271054" y="3718704"/>
            <a:ext cx="6836942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เพิ่มวิธีการใช้ให้มากขึ้น เป็นการโฆษณาให้ผู้ใช้สินค้านั้นรู้จักวิธีการใช้เพื่อวัตถุประสงค์ใหม่อยู่เสมอๆ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FD27EDD-C96C-4034-BF77-9CDC27BC3E90}"/>
              </a:ext>
            </a:extLst>
          </p:cNvPr>
          <p:cNvSpPr txBox="1"/>
          <p:nvPr/>
        </p:nvSpPr>
        <p:spPr>
          <a:xfrm>
            <a:off x="1253635" y="4627179"/>
            <a:ext cx="6793688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เพิ่มการทดแทน เป็นการโฆษณาให้ใช้สินค้าตราผลิตภัณฑ์หนึ่งแทนสินค้าอีกตราผลิตภัณฑ์หนึ่ง แต่เป็นการโฆษณาสินค้าเมื่อผู้บริโภคใช้สินค้าตราผลิตภัณฑ์ของบริษัทให้ใช้เพิ่มอีกตราผลิตภัณฑ์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5C64C0EE-463E-40B2-A77F-03F6C7CFE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44" y="6121740"/>
            <a:ext cx="233192" cy="27434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2F3BFE2-A4A2-46F5-95CB-508FD55903E2}"/>
              </a:ext>
            </a:extLst>
          </p:cNvPr>
          <p:cNvSpPr txBox="1"/>
          <p:nvPr/>
        </p:nvSpPr>
        <p:spPr>
          <a:xfrm>
            <a:off x="1271054" y="5935826"/>
            <a:ext cx="679368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เพิ่มปริมาณการซื้อแต่ละครั้งให้มากขึ้น เป็นการเสนอสินค้าที่มีขนาดใหญ่กว่าที่เคยขายอยู่ เช่น ยาสีฟัน แชมพู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3CD1E206-7394-4105-8CCF-B3F8EBEF3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70" y="5227343"/>
            <a:ext cx="233192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1" grpId="0"/>
      <p:bldP spid="23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3D6328-715A-47DF-92C4-B3A8ABE3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68" y="914400"/>
            <a:ext cx="7791592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2EE44A2-844E-4BE5-B53A-11EE7A626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24" y="2173682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86866B-F6FB-463A-A534-8318DEE47852}"/>
              </a:ext>
            </a:extLst>
          </p:cNvPr>
          <p:cNvSpPr txBox="1"/>
          <p:nvPr/>
        </p:nvSpPr>
        <p:spPr>
          <a:xfrm>
            <a:off x="532068" y="2240127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D570947-0E41-4238-8064-8564ACAD4F4E}"/>
              </a:ext>
            </a:extLst>
          </p:cNvPr>
          <p:cNvSpPr txBox="1"/>
          <p:nvPr/>
        </p:nvSpPr>
        <p:spPr>
          <a:xfrm>
            <a:off x="838653" y="2247215"/>
            <a:ext cx="447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เพื่อให้ผู้ซื้อรู้จักผลผลิตสินค้า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9F0DF31-0954-4605-A399-1E1A7A230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24" y="2769593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519EA84-A8E5-4088-86D3-A694795E6646}"/>
              </a:ext>
            </a:extLst>
          </p:cNvPr>
          <p:cNvSpPr txBox="1"/>
          <p:nvPr/>
        </p:nvSpPr>
        <p:spPr>
          <a:xfrm>
            <a:off x="538433" y="281314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72D3291-F71D-4C81-9A25-BFB12AC9E373}"/>
              </a:ext>
            </a:extLst>
          </p:cNvPr>
          <p:cNvSpPr txBox="1"/>
          <p:nvPr/>
        </p:nvSpPr>
        <p:spPr>
          <a:xfrm>
            <a:off x="845015" y="2813146"/>
            <a:ext cx="7083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เพื่อช่วยให้ผู้บริโภคสามารถแยกความแตกต่างระหว่างผลิตภัณฑ์ได้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7DBAC74-396B-4F2F-9FAC-206C8C59B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24" y="3353689"/>
            <a:ext cx="420661" cy="48772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15254E-EEF4-4DC9-8A07-C594E5E93DDD}"/>
              </a:ext>
            </a:extLst>
          </p:cNvPr>
          <p:cNvSpPr txBox="1"/>
          <p:nvPr/>
        </p:nvSpPr>
        <p:spPr>
          <a:xfrm>
            <a:off x="508769" y="3398759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2AC9794-7E0C-467A-8152-BCBD602B8DBA}"/>
              </a:ext>
            </a:extLst>
          </p:cNvPr>
          <p:cNvSpPr txBox="1"/>
          <p:nvPr/>
        </p:nvSpPr>
        <p:spPr>
          <a:xfrm>
            <a:off x="820010" y="3427505"/>
            <a:ext cx="580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เพื่อช่วยกระตุ้นความต้องการสินค้าหรือบริการของผู้บริโภค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3FA9C99-BC9E-4A4B-913F-B4AA10389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019" y="3937753"/>
            <a:ext cx="420661" cy="4877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8F3ACCA-D4FD-4C07-B01F-AEEAFE81BE00}"/>
              </a:ext>
            </a:extLst>
          </p:cNvPr>
          <p:cNvSpPr txBox="1"/>
          <p:nvPr/>
        </p:nvSpPr>
        <p:spPr>
          <a:xfrm>
            <a:off x="514728" y="398130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9661F03-C3CB-46BD-ABDB-120C367DAC73}"/>
              </a:ext>
            </a:extLst>
          </p:cNvPr>
          <p:cNvSpPr txBox="1"/>
          <p:nvPr/>
        </p:nvSpPr>
        <p:spPr>
          <a:xfrm>
            <a:off x="819284" y="3988954"/>
            <a:ext cx="7029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เพื่อขจัดความรู้สึกที่ไม่ดีของผู้บริโภคที่มีผลิตภัณฑ์บางชนิดสินค้าบางอย่าง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FC557418-DB43-43C0-A551-D1ABED8B1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728" y="4573626"/>
            <a:ext cx="233192" cy="2743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E46AA44-6269-4E9D-B5FD-2D4358D89026}"/>
              </a:ext>
            </a:extLst>
          </p:cNvPr>
          <p:cNvSpPr txBox="1"/>
          <p:nvPr/>
        </p:nvSpPr>
        <p:spPr>
          <a:xfrm>
            <a:off x="1185919" y="4489270"/>
            <a:ext cx="4699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อาจจะเกิดการขายไม่ดีเพราะเกิดข่าวลือที่เกี่ยวกับสินค้านั้น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70A92DB4-ACA1-4654-ADBA-2F1B89CAA8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017" y="4893644"/>
            <a:ext cx="420661" cy="48772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9B9E98A-8285-401D-92C0-F5D5D7F4DBF2}"/>
              </a:ext>
            </a:extLst>
          </p:cNvPr>
          <p:cNvSpPr txBox="1"/>
          <p:nvPr/>
        </p:nvSpPr>
        <p:spPr>
          <a:xfrm>
            <a:off x="514728" y="4952686"/>
            <a:ext cx="270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AA9DB19-80D5-440B-B437-F5793B9B715F}"/>
              </a:ext>
            </a:extLst>
          </p:cNvPr>
          <p:cNvSpPr txBox="1"/>
          <p:nvPr/>
        </p:nvSpPr>
        <p:spPr>
          <a:xfrm>
            <a:off x="845015" y="4989586"/>
            <a:ext cx="4699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เพื่อป้องกันไม่ให้ลูกค้าหันไปซื้อสินค้าของผู้อื่น</a:t>
            </a:r>
          </a:p>
        </p:txBody>
      </p:sp>
    </p:spTree>
    <p:extLst>
      <p:ext uri="{BB962C8B-B14F-4D97-AF65-F5344CB8AC3E}">
        <p14:creationId xmlns:p14="http://schemas.microsoft.com/office/powerpoint/2010/main" val="60908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4" grpId="0"/>
      <p:bldP spid="15" grpId="0"/>
      <p:bldP spid="17" grpId="0"/>
      <p:bldP spid="18" grpId="0"/>
      <p:bldP spid="20" grpId="0"/>
      <p:bldP spid="23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09EA3-2AEE-4E33-8FBE-79084429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746" y="867136"/>
            <a:ext cx="6571060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899FF7F-7C52-4A6B-87A0-55B431DE1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48" y="2074405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C09AD5-B4A6-4530-B601-5E58F5E3C2F6}"/>
              </a:ext>
            </a:extLst>
          </p:cNvPr>
          <p:cNvSpPr txBox="1"/>
          <p:nvPr/>
        </p:nvSpPr>
        <p:spPr>
          <a:xfrm>
            <a:off x="545977" y="2133600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E12E004-0587-4479-8217-37A709F87466}"/>
              </a:ext>
            </a:extLst>
          </p:cNvPr>
          <p:cNvSpPr txBox="1"/>
          <p:nvPr/>
        </p:nvSpPr>
        <p:spPr>
          <a:xfrm>
            <a:off x="966480" y="2172649"/>
            <a:ext cx="614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เพื่อเป็นการยกระดับมาตรฐานการครองชีพให้สูงขึ้น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C158AA-622D-4229-B061-ED605148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71" y="2904811"/>
            <a:ext cx="233192" cy="274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FEFF4C1-8450-435B-98D8-F6E5E63ECF62}"/>
              </a:ext>
            </a:extLst>
          </p:cNvPr>
          <p:cNvSpPr txBox="1"/>
          <p:nvPr/>
        </p:nvSpPr>
        <p:spPr>
          <a:xfrm>
            <a:off x="1551709" y="276365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เป็นการกระตุ้นความต้องการซื้อสินค้าของผู้บริโภคให้เพิ่ม</a:t>
            </a:r>
            <a:r>
              <a:rPr lang="th-TH" sz="2400" b="1" dirty="0" err="1"/>
              <a:t>ขึ้</a:t>
            </a:r>
            <a:r>
              <a:rPr lang="th-TH" sz="2400" b="1" dirty="0"/>
              <a:t>นท</a:t>
            </a:r>
            <a:r>
              <a:rPr lang="th-TH" sz="2400" b="1" dirty="0" err="1"/>
              <a:t>ั้</a:t>
            </a:r>
            <a:r>
              <a:rPr lang="th-TH" sz="2400" b="1" dirty="0"/>
              <a:t>ในด้านชนิดของผลิตภัณฑ์และจำนวนตราผลิตภัณฑ์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035DB3-C546-4358-8526-E2732050C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3770542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D80E086-4264-4A2D-A433-5DD8DC1F9FC6}"/>
              </a:ext>
            </a:extLst>
          </p:cNvPr>
          <p:cNvSpPr txBox="1"/>
          <p:nvPr/>
        </p:nvSpPr>
        <p:spPr>
          <a:xfrm>
            <a:off x="545978" y="3829737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A8E4E63-5B5D-449C-A985-51C59017389E}"/>
              </a:ext>
            </a:extLst>
          </p:cNvPr>
          <p:cNvSpPr txBox="1"/>
          <p:nvPr/>
        </p:nvSpPr>
        <p:spPr>
          <a:xfrm>
            <a:off x="867407" y="3839759"/>
            <a:ext cx="3988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เพื่อต่อสู้กับคู่แข่งขัน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C90EF34-0326-4843-989B-B2EA53C68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4680848"/>
            <a:ext cx="420661" cy="4877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868D631-EE05-4394-9F80-0EE97F2382FD}"/>
              </a:ext>
            </a:extLst>
          </p:cNvPr>
          <p:cNvSpPr txBox="1"/>
          <p:nvPr/>
        </p:nvSpPr>
        <p:spPr>
          <a:xfrm>
            <a:off x="557201" y="4740043"/>
            <a:ext cx="9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E52C9FD-6C61-4833-B091-0E44CE44034D}"/>
              </a:ext>
            </a:extLst>
          </p:cNvPr>
          <p:cNvSpPr txBox="1"/>
          <p:nvPr/>
        </p:nvSpPr>
        <p:spPr>
          <a:xfrm>
            <a:off x="867406" y="4709731"/>
            <a:ext cx="6523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เพื่อเผยแพร่ข้อมูลเกี่ยวกับบุคคลหรือองค์กรให้เป็นที่รู้จักทั่วกัน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B009597-7D3A-4D4D-B76B-E32CA8F30E3D}"/>
              </a:ext>
            </a:extLst>
          </p:cNvPr>
          <p:cNvSpPr txBox="1"/>
          <p:nvPr/>
        </p:nvSpPr>
        <p:spPr>
          <a:xfrm>
            <a:off x="1199672" y="5208608"/>
            <a:ext cx="7276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การโฆษณาเป็นเครื่องมือในการสร้างภาพลักษณ์ และ ทัศนคติที่ดีให้แก่ตราผลิตภัณฑ์และบริการ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12655BB-2CD8-4429-BC33-C28977395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480" y="5295900"/>
            <a:ext cx="233192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2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16DC545-DBC8-43F7-9CF6-B970AFB2BDED}"/>
              </a:ext>
            </a:extLst>
          </p:cNvPr>
          <p:cNvSpPr txBox="1"/>
          <p:nvPr/>
        </p:nvSpPr>
        <p:spPr>
          <a:xfrm>
            <a:off x="735351" y="2498477"/>
            <a:ext cx="7418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องค์ประกอบที่สำคัญของกลยุทธ์การโฆษณา ได้แก่ ข่าวสารการโฆษณา สื่อโฆษณา และ ลักษณะการนำเสนอข่าวสารการโฆษณา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510EE2-77BC-49FB-AE6C-70B9C843D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91" y="1927014"/>
            <a:ext cx="233192" cy="2804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270962-30E5-45AE-B72C-0679850FBA6D}"/>
              </a:ext>
            </a:extLst>
          </p:cNvPr>
          <p:cNvSpPr txBox="1"/>
          <p:nvPr/>
        </p:nvSpPr>
        <p:spPr>
          <a:xfrm>
            <a:off x="641617" y="1791956"/>
            <a:ext cx="735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คือ พฤติกรรมผู้บริโภค ช่องทางการสื่อสารการตลาด การสื่อสารภายในองค์กร และ การวิจัยทางการตลาด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38A21EC-37C3-413D-80EF-CFE96C659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25" y="2633536"/>
            <a:ext cx="233192" cy="280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40A2ACC-9C3E-4DC5-83AF-BB4576104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25" y="3360357"/>
            <a:ext cx="420661" cy="5182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AF0A8B4-3BDF-42DE-9D45-769158ECD7B5}"/>
              </a:ext>
            </a:extLst>
          </p:cNvPr>
          <p:cNvSpPr txBox="1"/>
          <p:nvPr/>
        </p:nvSpPr>
        <p:spPr>
          <a:xfrm>
            <a:off x="940647" y="3360357"/>
            <a:ext cx="350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การออกแบบข่าวสารโฆษณา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771831E-547B-45C1-98FC-82C071ADD0E5}"/>
              </a:ext>
            </a:extLst>
          </p:cNvPr>
          <p:cNvSpPr txBox="1"/>
          <p:nvPr/>
        </p:nvSpPr>
        <p:spPr>
          <a:xfrm>
            <a:off x="1426570" y="3834813"/>
            <a:ext cx="4181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2 ทฤษฎีหลักๆ ได้แก่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923122-E573-4263-B0B2-00232DEE40EB}"/>
              </a:ext>
            </a:extLst>
          </p:cNvPr>
          <p:cNvSpPr txBox="1"/>
          <p:nvPr/>
        </p:nvSpPr>
        <p:spPr>
          <a:xfrm>
            <a:off x="1426570" y="4371913"/>
            <a:ext cx="351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ทฤษฎีโฆษณาในเชิงรุก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442A30E0-3F4A-46EF-89C7-68A380303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28" y="4371634"/>
            <a:ext cx="420661" cy="4877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B9E19A1-3568-443A-BF49-851B50DC1158}"/>
              </a:ext>
            </a:extLst>
          </p:cNvPr>
          <p:cNvSpPr txBox="1"/>
          <p:nvPr/>
        </p:nvSpPr>
        <p:spPr>
          <a:xfrm>
            <a:off x="618755" y="4464246"/>
            <a:ext cx="79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37F324F-0BB4-4625-8C28-19E131B40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647" y="5026034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034352B-48CC-4BB1-9605-83D579E9A4AC}"/>
              </a:ext>
            </a:extLst>
          </p:cNvPr>
          <p:cNvSpPr txBox="1"/>
          <p:nvPr/>
        </p:nvSpPr>
        <p:spPr>
          <a:xfrm>
            <a:off x="1413601" y="4887065"/>
            <a:ext cx="658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โฆษณาสามารถเชิญชวนให้ผู้บริโภคเป้าหมายตัดใจซื้อสินค้า และ อาจซื้อต่อเนื่องจนกลายผู้มีความภักดีในตราผลิตภัณฑ์</a:t>
            </a:r>
          </a:p>
        </p:txBody>
      </p:sp>
    </p:spTree>
    <p:extLst>
      <p:ext uri="{BB962C8B-B14F-4D97-AF65-F5344CB8AC3E}">
        <p14:creationId xmlns:p14="http://schemas.microsoft.com/office/powerpoint/2010/main" val="1603560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E57EE77-0EA3-4949-849C-011543D67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64" y="1971508"/>
            <a:ext cx="515611" cy="4285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8833DF-8F9D-4C2B-BDE6-EC0061F4F015}"/>
              </a:ext>
            </a:extLst>
          </p:cNvPr>
          <p:cNvSpPr txBox="1"/>
          <p:nvPr/>
        </p:nvSpPr>
        <p:spPr>
          <a:xfrm>
            <a:off x="545893" y="2030703"/>
            <a:ext cx="44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34FCB8D-8403-4E09-B958-255106337BA3}"/>
              </a:ext>
            </a:extLst>
          </p:cNvPr>
          <p:cNvSpPr txBox="1"/>
          <p:nvPr/>
        </p:nvSpPr>
        <p:spPr>
          <a:xfrm>
            <a:off x="1254776" y="1954938"/>
            <a:ext cx="300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ทฤษฎีโฆษณาในเชิงรับ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3063B19-0C64-4597-9579-BC7994E71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50" y="2590800"/>
            <a:ext cx="233192" cy="2804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8AD64C7-97FE-4F6B-823D-9414B300C0FF}"/>
              </a:ext>
            </a:extLst>
          </p:cNvPr>
          <p:cNvSpPr txBox="1"/>
          <p:nvPr/>
        </p:nvSpPr>
        <p:spPr>
          <a:xfrm>
            <a:off x="1126253" y="2455741"/>
            <a:ext cx="6798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พฤติกรรมการซื้อของผู้บริโภคเป้าหมายที่เกิดขึ้น เป็นไปตามนิสัยของผู้บริโภคเอง โฆษณาเพียงแต่ให้ข้อมูลเกี่ยวกับสินค้าหรือบริการ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ECB71E6-7B18-4843-B8C4-682D7ABDF5D8}"/>
              </a:ext>
            </a:extLst>
          </p:cNvPr>
          <p:cNvSpPr txBox="1"/>
          <p:nvPr/>
        </p:nvSpPr>
        <p:spPr>
          <a:xfrm>
            <a:off x="438835" y="3612600"/>
            <a:ext cx="232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รูปแบบของข่าวสาร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DFAA3F-FA31-4346-AFBA-0B2FA87F3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4673628"/>
            <a:ext cx="233192" cy="2804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C30F788-AC39-4A7C-9EB6-EB1062BA9098}"/>
              </a:ext>
            </a:extLst>
          </p:cNvPr>
          <p:cNvSpPr txBox="1"/>
          <p:nvPr/>
        </p:nvSpPr>
        <p:spPr>
          <a:xfrm>
            <a:off x="766495" y="4615501"/>
            <a:ext cx="869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ข่าวสารที่เน้นเหตุผล ไปใช้กับการโฆษณาสินค้าที่มีความเกี่ยวเนื่องกับผู้บริโภค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10B90F1-BBA0-4F2D-B9FD-D1A3C6C99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5223467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DB4F1C-2527-4CB1-9BA7-B2A140191715}"/>
              </a:ext>
            </a:extLst>
          </p:cNvPr>
          <p:cNvSpPr txBox="1"/>
          <p:nvPr/>
        </p:nvSpPr>
        <p:spPr>
          <a:xfrm>
            <a:off x="766495" y="5180870"/>
            <a:ext cx="7416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ข่าวสารที่เน้นอารมณ์ ใช้กับการโฆษณาสินค้าที่มีความเกี่ยวเนื่องกับผู้บริโภคเป้าหมายต่ำ</a:t>
            </a:r>
          </a:p>
        </p:txBody>
      </p:sp>
    </p:spTree>
    <p:extLst>
      <p:ext uri="{BB962C8B-B14F-4D97-AF65-F5344CB8AC3E}">
        <p14:creationId xmlns:p14="http://schemas.microsoft.com/office/powerpoint/2010/main" val="34353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12954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4F93E24-B96D-445F-8819-C0D432692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16" y="2385881"/>
            <a:ext cx="420661" cy="5060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3052A7C-0E46-4F98-8567-E932F59669C8}"/>
              </a:ext>
            </a:extLst>
          </p:cNvPr>
          <p:cNvSpPr txBox="1"/>
          <p:nvPr/>
        </p:nvSpPr>
        <p:spPr>
          <a:xfrm>
            <a:off x="922377" y="2408055"/>
            <a:ext cx="237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รูปแบบของข่าวสาร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41A3BF8-CF2E-4E97-BB49-6887F58AF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90" y="2999851"/>
            <a:ext cx="420661" cy="4877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D4C8927-A07B-47A6-B54D-C2B73DBE33C8}"/>
              </a:ext>
            </a:extLst>
          </p:cNvPr>
          <p:cNvSpPr txBox="1"/>
          <p:nvPr/>
        </p:nvSpPr>
        <p:spPr>
          <a:xfrm>
            <a:off x="922377" y="3059046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C6E873-8789-4FB7-A923-71C636C138FE}"/>
              </a:ext>
            </a:extLst>
          </p:cNvPr>
          <p:cNvSpPr txBox="1"/>
          <p:nvPr/>
        </p:nvSpPr>
        <p:spPr>
          <a:xfrm>
            <a:off x="1389051" y="3070144"/>
            <a:ext cx="4245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การสร้างข้อสรุป มีข้อสรุปที่ปรากฏให้เห็นในโฆษณา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16C2076-C2A8-42EA-918D-A5DF44EB3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390" y="3654726"/>
            <a:ext cx="420661" cy="48772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715980E-C584-4DF5-A890-1ACA69492598}"/>
              </a:ext>
            </a:extLst>
          </p:cNvPr>
          <p:cNvSpPr txBox="1"/>
          <p:nvPr/>
        </p:nvSpPr>
        <p:spPr>
          <a:xfrm>
            <a:off x="1389051" y="3654727"/>
            <a:ext cx="653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ข่าวสารแบบด้านเดียวและสองด้าน เป็นข่าวสารชี้ให้เห็นเฉพาะ ข้อดีและคุณลักษณะเด่นของสินค้าที่โฆษณาเท่านั้น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3FC419E2-BD2F-4D11-8EAE-C327977528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390" y="4554496"/>
            <a:ext cx="420661" cy="48772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3D0D75E-D3D7-4A5D-AF53-1A15AB7F1813}"/>
              </a:ext>
            </a:extLst>
          </p:cNvPr>
          <p:cNvSpPr txBox="1"/>
          <p:nvPr/>
        </p:nvSpPr>
        <p:spPr>
          <a:xfrm>
            <a:off x="917553" y="3732232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A5F146F-1EC8-4828-BD0B-149C57936247}"/>
              </a:ext>
            </a:extLst>
          </p:cNvPr>
          <p:cNvSpPr txBox="1"/>
          <p:nvPr/>
        </p:nvSpPr>
        <p:spPr>
          <a:xfrm>
            <a:off x="920181" y="4613691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40AF984-635C-4FBF-BFA3-6CA19C3175CF}"/>
              </a:ext>
            </a:extLst>
          </p:cNvPr>
          <p:cNvSpPr txBox="1"/>
          <p:nvPr/>
        </p:nvSpPr>
        <p:spPr>
          <a:xfrm>
            <a:off x="1435062" y="4554497"/>
            <a:ext cx="437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การเรียงลำดับความสำคัญก่อน-หลังของข่าว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2A468EDC-4B42-44CA-AD4C-B7EB531EE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670" y="5161337"/>
            <a:ext cx="420661" cy="50601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1ED93E0-D749-4884-A01C-07B5395EBBEC}"/>
              </a:ext>
            </a:extLst>
          </p:cNvPr>
          <p:cNvSpPr txBox="1"/>
          <p:nvPr/>
        </p:nvSpPr>
        <p:spPr>
          <a:xfrm>
            <a:off x="951473" y="5161337"/>
            <a:ext cx="2883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แหล่งที่มาข่าวสาร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90911756-7D69-4427-80AF-BB11DF2F17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123" y="5717832"/>
            <a:ext cx="233192" cy="28044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574CFC0-4C8D-478F-BCD9-25315BF6AADC}"/>
              </a:ext>
            </a:extLst>
          </p:cNvPr>
          <p:cNvSpPr txBox="1"/>
          <p:nvPr/>
        </p:nvSpPr>
        <p:spPr>
          <a:xfrm>
            <a:off x="1322339" y="5658638"/>
            <a:ext cx="6831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จำเป็นที่ต้องมีความน่าเชื่อถือ วิธีการสร้างแหล่งที่มาของข่าวสารให้น่าเชื่อถือมีหลายวิธีที่นำมาใช้ ได้แก่ การระบุคุณลักษณะเด่นของสินค้าหรือองค์กร และบุคคลที่สาม</a:t>
            </a:r>
          </a:p>
        </p:txBody>
      </p:sp>
    </p:spTree>
    <p:extLst>
      <p:ext uri="{BB962C8B-B14F-4D97-AF65-F5344CB8AC3E}">
        <p14:creationId xmlns:p14="http://schemas.microsoft.com/office/powerpoint/2010/main" val="104074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22" grpId="0"/>
      <p:bldP spid="28" grpId="0"/>
      <p:bldP spid="30" grpId="0"/>
      <p:bldP spid="31" grpId="0"/>
      <p:bldP spid="33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01A989B-63A5-44C9-8FE0-0DA6CC42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70" y="3198167"/>
            <a:ext cx="420661" cy="5060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F1A46E-09D8-409F-8B2C-753D20EBFA9F}"/>
              </a:ext>
            </a:extLst>
          </p:cNvPr>
          <p:cNvSpPr txBox="1"/>
          <p:nvPr/>
        </p:nvSpPr>
        <p:spPr>
          <a:xfrm>
            <a:off x="927331" y="3198168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การนำเสนอข่าวสาร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5010053-CE6D-4686-A0C2-CFC26DA9D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29" y="3980573"/>
            <a:ext cx="233192" cy="2804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23A0CC5-322B-431B-93F1-79713E03329E}"/>
              </a:ext>
            </a:extLst>
          </p:cNvPr>
          <p:cNvSpPr txBox="1"/>
          <p:nvPr/>
        </p:nvSpPr>
        <p:spPr>
          <a:xfrm>
            <a:off x="1239620" y="3943404"/>
            <a:ext cx="7649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โฆษณาที่มีประสิทธิภาพจำเป็นต้องถูกส่งไปยังผู้บริโภคเป้าหมายในลักษณะที่สอดคล้องกับการรับรู้ และ ความคาดหวังของผู้บริโภคเป้าหมายในกรณีของสินค้าที่มีความเกี่ยวเนื่องสูง</a:t>
            </a:r>
          </a:p>
        </p:txBody>
      </p:sp>
    </p:spTree>
    <p:extLst>
      <p:ext uri="{BB962C8B-B14F-4D97-AF65-F5344CB8AC3E}">
        <p14:creationId xmlns:p14="http://schemas.microsoft.com/office/powerpoint/2010/main" val="37481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78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ประเภทของเครื่องมือการโฆษณา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CBFC373-35E0-4CD1-B7BA-0AC3E6B9BCC5}"/>
              </a:ext>
            </a:extLst>
          </p:cNvPr>
          <p:cNvSpPr txBox="1"/>
          <p:nvPr/>
        </p:nvSpPr>
        <p:spPr>
          <a:xfrm>
            <a:off x="440087" y="270769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การโฆษณาทุกชนิดไม่เหมือนกัน แต่การโฆษณาแตกต่างที่ขึ้นอยู่กับว่า ใคร ที่ไหน สื่อประเภทใด อะไร สามารถแบ่งประเภทได้4ประเภท ดังนี้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ADA966-7311-4D23-8A9F-47739621CC1D}"/>
              </a:ext>
            </a:extLst>
          </p:cNvPr>
          <p:cNvSpPr txBox="1"/>
          <p:nvPr/>
        </p:nvSpPr>
        <p:spPr>
          <a:xfrm>
            <a:off x="863361" y="3640431"/>
            <a:ext cx="4013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การโฆษณาแบ่งตามลักษณะกลุ่มเป้าหมาย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54FF231-C624-4634-BE0F-A85F974E6215}"/>
              </a:ext>
            </a:extLst>
          </p:cNvPr>
          <p:cNvSpPr txBox="1"/>
          <p:nvPr/>
        </p:nvSpPr>
        <p:spPr>
          <a:xfrm>
            <a:off x="863360" y="4291635"/>
            <a:ext cx="4318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การโฆษณาแบ่งตามลักษณะพื้นที่ทางภูมิศาสตร์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5C97DDB-7268-4E7B-8563-C9F3F3E09CC7}"/>
              </a:ext>
            </a:extLst>
          </p:cNvPr>
          <p:cNvSpPr txBox="1"/>
          <p:nvPr/>
        </p:nvSpPr>
        <p:spPr>
          <a:xfrm>
            <a:off x="880781" y="4873470"/>
            <a:ext cx="414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การโฆษณาแบ่งตามลักษณะสื่อที่นำมาใช้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B62C317-F1C2-4ECF-8C82-0B466C555DCD}"/>
              </a:ext>
            </a:extLst>
          </p:cNvPr>
          <p:cNvSpPr txBox="1"/>
          <p:nvPr/>
        </p:nvSpPr>
        <p:spPr>
          <a:xfrm>
            <a:off x="863361" y="5619435"/>
            <a:ext cx="3556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การโฆษณาแบ่งตามจุดมุ่งหมาย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2018501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429000"/>
            <a:ext cx="2866104" cy="866416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การโฆษณาแบ่งตามลักษณะกลุ่มเป้าหมาย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3775229" y="1056444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2 กลุ่ม คือ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xmlns="" id="{0A3CED57-AA2A-4BB8-9068-D0BE581B7975}"/>
              </a:ext>
            </a:extLst>
          </p:cNvPr>
          <p:cNvSpPr/>
          <p:nvPr/>
        </p:nvSpPr>
        <p:spPr>
          <a:xfrm>
            <a:off x="3241963" y="1767732"/>
            <a:ext cx="193089" cy="2308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B895D95-1A4D-460D-94BC-E58696E280FE}"/>
              </a:ext>
            </a:extLst>
          </p:cNvPr>
          <p:cNvSpPr txBox="1"/>
          <p:nvPr/>
        </p:nvSpPr>
        <p:spPr>
          <a:xfrm>
            <a:off x="3606521" y="1612880"/>
            <a:ext cx="4470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การโฆษณาเพื่อผู้บริโภค เพื่อสื่อข่าวสารไปยังผู้บริโภค โดยมีจุดมุ่งหมายเพื่อให้บุคคลหรือครอบครัว ซื้อสินค้าและบริการเพื่อนำไปใช้ส่วนตัวหรือใช้ในครัวเรือน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9C16C83-7D99-48E4-A6D8-1019C3436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142" y="3077142"/>
            <a:ext cx="246910" cy="2926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3373B37-7B48-439E-85CD-E7F9D2E9A13C}"/>
              </a:ext>
            </a:extLst>
          </p:cNvPr>
          <p:cNvSpPr txBox="1"/>
          <p:nvPr/>
        </p:nvSpPr>
        <p:spPr>
          <a:xfrm>
            <a:off x="3585943" y="3095087"/>
            <a:ext cx="4983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การโฆษณาเพื่อธุรกิจ เพื่อสื่อข่าวสารไปยังบุคคลซื้อ หรือ ผู้ใช้ผลิตภัณฑ์ในธุรกิจองค์กรที่ไม่หวังผลกำไร  แบ่งประเภทได้4ประเภทได้แก่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4F75C17-026D-402E-8B99-609C18FD1131}"/>
              </a:ext>
            </a:extLst>
          </p:cNvPr>
          <p:cNvSpPr txBox="1"/>
          <p:nvPr/>
        </p:nvSpPr>
        <p:spPr>
          <a:xfrm>
            <a:off x="4098155" y="4369890"/>
            <a:ext cx="4481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-การโฆษณาเพื่อกลุ่มอุตสาหกรรม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2250FF-663F-44B6-ADA1-5C3903A44B40}"/>
              </a:ext>
            </a:extLst>
          </p:cNvPr>
          <p:cNvSpPr txBox="1"/>
          <p:nvPr/>
        </p:nvSpPr>
        <p:spPr>
          <a:xfrm>
            <a:off x="4061028" y="4849874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-การโฆษณาเพื่อกลุ่มการค้า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F74E3BA-27F5-46CB-A3BF-9D3E5EA498CD}"/>
              </a:ext>
            </a:extLst>
          </p:cNvPr>
          <p:cNvSpPr txBox="1"/>
          <p:nvPr/>
        </p:nvSpPr>
        <p:spPr>
          <a:xfrm>
            <a:off x="4067132" y="5229585"/>
            <a:ext cx="2926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-การโฆษณาเพื่อกลุ่มอาชีพ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6973B3D-48B7-47E1-AD1D-AF35D09883E2}"/>
              </a:ext>
            </a:extLst>
          </p:cNvPr>
          <p:cNvSpPr txBox="1"/>
          <p:nvPr/>
        </p:nvSpPr>
        <p:spPr>
          <a:xfrm>
            <a:off x="4080987" y="5663541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-การโฆษณาเพื่อกลุ่มเกษตรกร</a:t>
            </a:r>
          </a:p>
        </p:txBody>
      </p:sp>
    </p:spTree>
    <p:extLst>
      <p:ext uri="{BB962C8B-B14F-4D97-AF65-F5344CB8AC3E}">
        <p14:creationId xmlns:p14="http://schemas.microsoft.com/office/powerpoint/2010/main" val="9065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9603"/>
              </p:ext>
            </p:extLst>
          </p:nvPr>
        </p:nvGraphicFramePr>
        <p:xfrm>
          <a:off x="762000" y="2133600"/>
          <a:ext cx="6686550" cy="3291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68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79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32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</a:rPr>
                        <a:t>สัปดาห์ที่ </a:t>
                      </a:r>
                      <a:r>
                        <a:rPr lang="en-US" sz="2400" dirty="0" smtClean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th-TH" sz="2400" baseline="0" dirty="0" smtClean="0">
                          <a:effectLst/>
                        </a:rPr>
                        <a:t>  </a:t>
                      </a:r>
                      <a:r>
                        <a:rPr lang="en-US" sz="2400" baseline="0" dirty="0" smtClean="0">
                          <a:effectLst/>
                        </a:rPr>
                        <a:t>6 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กลยุทธ์การโฆษณา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-ความหมายของการโฆษณา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-ความสำคัญของการโฆษณา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-วัตถุประสงค์ของการโฆษณา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-กลยุทธ์ของการโฆษณา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-ประเภทของเครื่องมือการโฆษณา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-การประเมินผลกลยุทธ์การโฆษณา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กรณีศึกษาของการโฆษณา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10199" y="5978234"/>
            <a:ext cx="2842445" cy="83099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th-TH" sz="4800" dirty="0">
                <a:solidFill>
                  <a:srgbClr val="FFFF00"/>
                </a:solidFill>
              </a:rPr>
              <a:t>อ่านตำราบทที่ </a:t>
            </a:r>
            <a:r>
              <a:rPr lang="en-US" sz="4800" dirty="0">
                <a:solidFill>
                  <a:srgbClr val="FFFF00"/>
                </a:solidFill>
              </a:rPr>
              <a:t>6</a:t>
            </a:r>
            <a:endParaRPr lang="th-TH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6629"/>
            <a:ext cx="3068811" cy="1600200"/>
          </a:xfrm>
        </p:spPr>
        <p:txBody>
          <a:bodyPr>
            <a:noAutofit/>
          </a:bodyPr>
          <a:lstStyle/>
          <a:p>
            <a:pPr algn="ctr"/>
            <a:r>
              <a:rPr lang="th-TH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การโฆษณาแบ่งตามลักษณะพื้นที่ทางภูมิศาสตร์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0ED2B0-375A-4447-BC25-B1A2B34E9102}"/>
              </a:ext>
            </a:extLst>
          </p:cNvPr>
          <p:cNvSpPr txBox="1"/>
          <p:nvPr/>
        </p:nvSpPr>
        <p:spPr>
          <a:xfrm>
            <a:off x="2438401" y="608849"/>
            <a:ext cx="3740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4 ประเภท คือ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3316169-3E2B-4EF3-B358-AD66C7F21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1624156"/>
            <a:ext cx="246910" cy="2926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FCF3E37-7E53-472C-87CC-0CD08F67A467}"/>
              </a:ext>
            </a:extLst>
          </p:cNvPr>
          <p:cNvSpPr txBox="1"/>
          <p:nvPr/>
        </p:nvSpPr>
        <p:spPr>
          <a:xfrm>
            <a:off x="3975531" y="1130653"/>
            <a:ext cx="4101669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</a:t>
            </a:r>
            <a:r>
              <a:rPr lang="th-TH" sz="2400" b="1" dirty="0" smtClean="0"/>
              <a:t>ระหว่างชาติ </a:t>
            </a:r>
            <a:r>
              <a:rPr lang="th-TH" sz="2400" b="1" dirty="0"/>
              <a:t>เป็นการโฆษณาเผยแพร่ข่าวสารครอบคลุมพื้นที่ข้ามชาติมากกว่าหนึ่งประเทศ ผ่านสื่อระหว่างชาติที่สามารถนำข่าวสารเข้าถึงผู้ฟัง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64247E4-F6E2-4DC0-B072-D8928DA71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3147695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B0F368-D4C0-446B-A651-AD37814F2633}"/>
              </a:ext>
            </a:extLst>
          </p:cNvPr>
          <p:cNvSpPr txBox="1"/>
          <p:nvPr/>
        </p:nvSpPr>
        <p:spPr>
          <a:xfrm>
            <a:off x="3975529" y="2840163"/>
            <a:ext cx="4101671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การโฆษณาระดับประเทศ เป็นการโฆษณาที่ครอบคลุมพื้นที่ภูมิภาคมากกว่าภูมิภาคในประเทศ หรือ ครอบคลุมทุกภูมิภาคทั่วประเทศ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B4B84F5-4E59-4A07-8D02-DC7745FF7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4392623"/>
            <a:ext cx="246910" cy="2926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4EB8481-C131-4592-B46A-567E36FDE512}"/>
              </a:ext>
            </a:extLst>
          </p:cNvPr>
          <p:cNvSpPr txBox="1"/>
          <p:nvPr/>
        </p:nvSpPr>
        <p:spPr>
          <a:xfrm>
            <a:off x="4005217" y="4189200"/>
            <a:ext cx="4071983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การโฆษณาระดับภูมิภาค เป็นการโฆษณาเผยแพร่เข้าถึงภูมิภาคหนึ่งโดยเฉพาะ ไม่ครอบคลุมพื้นที่ทั่วประเทศ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BECC71C-9464-4A32-92E5-9DDA768BC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522" y="5908279"/>
            <a:ext cx="246910" cy="29263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C932AC9-4677-40A0-9DA6-D322E9DB94BD}"/>
              </a:ext>
            </a:extLst>
          </p:cNvPr>
          <p:cNvSpPr txBox="1"/>
          <p:nvPr/>
        </p:nvSpPr>
        <p:spPr>
          <a:xfrm>
            <a:off x="3975531" y="5454430"/>
            <a:ext cx="4101669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การโฆษณาระดับท้องถิ่น เป็นการโฆษณาที่จำกัดขอบเขตครอบคลุมพื้นที่น้อยกว่าการโฆษณาในระดับภูมิภาค</a:t>
            </a:r>
          </a:p>
        </p:txBody>
      </p:sp>
    </p:spTree>
    <p:extLst>
      <p:ext uri="{BB962C8B-B14F-4D97-AF65-F5344CB8AC3E}">
        <p14:creationId xmlns:p14="http://schemas.microsoft.com/office/powerpoint/2010/main" val="42573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6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13" y="3879755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การโฆษณาแบ่งตามลักษณะสื่อที่นำมาใช้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0ED2B0-375A-4447-BC25-B1A2B34E9102}"/>
              </a:ext>
            </a:extLst>
          </p:cNvPr>
          <p:cNvSpPr txBox="1"/>
          <p:nvPr/>
        </p:nvSpPr>
        <p:spPr>
          <a:xfrm>
            <a:off x="3728621" y="608849"/>
            <a:ext cx="2450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9 ประเภท คือ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7D5DB-5E6D-4214-A3BF-8DC1DB3D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1070514"/>
            <a:ext cx="246910" cy="292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CCFBE24-70FF-48F3-8F95-DAE7835A9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5281789"/>
            <a:ext cx="246910" cy="292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2398628-4148-440C-8C17-2EBE2F048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396" y="5864095"/>
            <a:ext cx="246910" cy="292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DA6812-A894-4436-B957-0D4F5C2A8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923" y="4706083"/>
            <a:ext cx="246910" cy="2926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573528C-A215-4F51-A838-96211535F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4127923"/>
            <a:ext cx="246910" cy="2926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D842F55-0532-4476-944E-E061F7457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3552217"/>
            <a:ext cx="246910" cy="2926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EAA12BE-067A-47B8-AB64-7A819D1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917978"/>
            <a:ext cx="246910" cy="29263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50B45B0D-9C13-403B-9959-3720EC569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317970"/>
            <a:ext cx="246910" cy="2926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96F3C7B5-DF01-471E-8893-86B04B34E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1693237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4B31C0E-B6D9-4522-A565-E839EA550AC3}"/>
              </a:ext>
            </a:extLst>
          </p:cNvPr>
          <p:cNvSpPr txBox="1"/>
          <p:nvPr/>
        </p:nvSpPr>
        <p:spPr>
          <a:xfrm>
            <a:off x="4036288" y="1070514"/>
            <a:ext cx="2582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การโฆษณาทางหนังสือพิมพ์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B8E7150-426E-4F8C-B5AE-1FB0EE79D4ED}"/>
              </a:ext>
            </a:extLst>
          </p:cNvPr>
          <p:cNvSpPr txBox="1"/>
          <p:nvPr/>
        </p:nvSpPr>
        <p:spPr>
          <a:xfrm>
            <a:off x="4053767" y="1657335"/>
            <a:ext cx="265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การโฆษณาทางนิตยสาร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F676FEA-94A4-4B54-8A7E-CBAE151BC1B9}"/>
              </a:ext>
            </a:extLst>
          </p:cNvPr>
          <p:cNvSpPr txBox="1"/>
          <p:nvPr/>
        </p:nvSpPr>
        <p:spPr>
          <a:xfrm>
            <a:off x="4025191" y="2281713"/>
            <a:ext cx="33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การโฆษณาทางวิทยุกระจายเสียง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C05E9E4-5543-4C28-97D7-8E1D0F0D0FE2}"/>
              </a:ext>
            </a:extLst>
          </p:cNvPr>
          <p:cNvSpPr txBox="1"/>
          <p:nvPr/>
        </p:nvSpPr>
        <p:spPr>
          <a:xfrm>
            <a:off x="4046833" y="2890335"/>
            <a:ext cx="3309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การโฆษณาทางโทรทัศน์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247C5B2-6636-4E08-8563-BD18D30E0A7E}"/>
              </a:ext>
            </a:extLst>
          </p:cNvPr>
          <p:cNvSpPr txBox="1"/>
          <p:nvPr/>
        </p:nvSpPr>
        <p:spPr>
          <a:xfrm>
            <a:off x="4066526" y="3506170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การโฆษณาทางกลางแจ้ง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490BA75-2E26-41B9-8AC5-70AAFF2011F3}"/>
              </a:ext>
            </a:extLst>
          </p:cNvPr>
          <p:cNvSpPr txBox="1"/>
          <p:nvPr/>
        </p:nvSpPr>
        <p:spPr>
          <a:xfrm>
            <a:off x="4066527" y="4066289"/>
            <a:ext cx="3477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การโฆษณาทางยานพาหนะ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31CF1D6-8783-4C15-9309-5DFDBDE3FDBF}"/>
              </a:ext>
            </a:extLst>
          </p:cNvPr>
          <p:cNvSpPr txBox="1"/>
          <p:nvPr/>
        </p:nvSpPr>
        <p:spPr>
          <a:xfrm>
            <a:off x="4080675" y="4687514"/>
            <a:ext cx="2283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การโฆษณาทางไปรษณีย์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61C681E-1E01-449F-838C-A70E2EF03275}"/>
              </a:ext>
            </a:extLst>
          </p:cNvPr>
          <p:cNvSpPr txBox="1"/>
          <p:nvPr/>
        </p:nvSpPr>
        <p:spPr>
          <a:xfrm>
            <a:off x="4066527" y="5247633"/>
            <a:ext cx="240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การโฆษณาทางภาพยนตร์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65CFFB7-38E1-4967-833C-C7A5F66B9CC4}"/>
              </a:ext>
            </a:extLst>
          </p:cNvPr>
          <p:cNvSpPr txBox="1"/>
          <p:nvPr/>
        </p:nvSpPr>
        <p:spPr>
          <a:xfrm>
            <a:off x="4066526" y="5833654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การโฆษณาทางอินเตอร์เน็ต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230985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07" y="312116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การโฆษณาแบ่งตามจุดมุ่งหมาย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DC3BFE4-D37B-4100-B1D3-9E63E9B1FF97}"/>
              </a:ext>
            </a:extLst>
          </p:cNvPr>
          <p:cNvSpPr txBox="1"/>
          <p:nvPr/>
        </p:nvSpPr>
        <p:spPr>
          <a:xfrm>
            <a:off x="6096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คือ ผู้ทำการโฆษณามีความหลากหลายมากมายหลายจำพวก ดังนั้น เหตุผลที่ผู้โฆษณานำมาใช้ในการโฆษณาจึงมีความมากมายด้วยเช่นกัน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B053B08-B987-4719-90C7-7E3DE145768E}"/>
              </a:ext>
            </a:extLst>
          </p:cNvPr>
          <p:cNvSpPr txBox="1"/>
          <p:nvPr/>
        </p:nvSpPr>
        <p:spPr>
          <a:xfrm>
            <a:off x="1148262" y="1066800"/>
            <a:ext cx="4490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4 แนวทาง ได้แก่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D1D0A1D-1386-4768-B2B6-E8638C6972D7}"/>
              </a:ext>
            </a:extLst>
          </p:cNvPr>
          <p:cNvSpPr txBox="1"/>
          <p:nvPr/>
        </p:nvSpPr>
        <p:spPr>
          <a:xfrm>
            <a:off x="3962147" y="1503286"/>
            <a:ext cx="411505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จุดมุ่งหมายเพื่อโฆษณาผลิตภัณฑ์หรือไม่ใช่ผลิตภัณฑ์  เพื่อขายสินค้าและบริการเพื่อแลกเปลี่ยนกับเงิน หรือ สิ่งมีค่าบางอย่าง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421" y="1751480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237" y="2845759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434B785-97C5-4583-9803-0DAAF2A56ECC}"/>
              </a:ext>
            </a:extLst>
          </p:cNvPr>
          <p:cNvSpPr txBox="1"/>
          <p:nvPr/>
        </p:nvSpPr>
        <p:spPr>
          <a:xfrm>
            <a:off x="3989976" y="2766298"/>
            <a:ext cx="4017886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จุดมุ่งหมายเพื่อหวังผลเชิงการค้าหรือไม่ใช่การค้า  คือ ขายสินค้าเพื่อหวังผลกำไร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887" y="3949278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6BF537F-C673-48C4-9241-1FAF20EAD210}"/>
              </a:ext>
            </a:extLst>
          </p:cNvPr>
          <p:cNvSpPr txBox="1"/>
          <p:nvPr/>
        </p:nvSpPr>
        <p:spPr>
          <a:xfrm>
            <a:off x="3962148" y="3676756"/>
            <a:ext cx="411505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จุดมุ่งหมายเพื่อสร้างอุปสงค์ขั้นต้นหรือขั้นเลือกสรร  คือ การกระตุ้นให้ผู้ซื้อเกิดความต้องการในตราผลิตภัณฑ์หรือบริการประเภทใดประเภทหนึ่งโดยเฉพาะ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1F5E14AD-EA35-448C-8D7A-EC3F5AFD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62" y="5413163"/>
            <a:ext cx="246910" cy="29263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066DB24-4C9C-4629-82F5-32A1142E2291}"/>
              </a:ext>
            </a:extLst>
          </p:cNvPr>
          <p:cNvSpPr txBox="1"/>
          <p:nvPr/>
        </p:nvSpPr>
        <p:spPr>
          <a:xfrm>
            <a:off x="1530618" y="5242452"/>
            <a:ext cx="6605310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จุดมุ่งหมายเพื่อให้ผู้รับสารตอบสนองในทันทีหรือไม่ทันที เพื่อให้กลุ่มเป้าหมายตอบสนอง แสดงพฤติกรรมในทันทีทันใดเมื่อได้รับข่าวสาร การโฆษณาก็มักจะมีคูปองส่วนลด เงื่อนไข หรือกำหนดระยะเวลาที่เสนอให้บริการพิเศษที่แน่นอน</a:t>
            </a:r>
          </a:p>
        </p:txBody>
      </p:sp>
    </p:spTree>
    <p:extLst>
      <p:ext uri="{BB962C8B-B14F-4D97-AF65-F5344CB8AC3E}">
        <p14:creationId xmlns:p14="http://schemas.microsoft.com/office/powerpoint/2010/main" val="196708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6" grpId="0" animBg="1"/>
      <p:bldP spid="17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88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CBFC373-35E0-4CD1-B7BA-0AC3E6B9BCC5}"/>
              </a:ext>
            </a:extLst>
          </p:cNvPr>
          <p:cNvSpPr txBox="1"/>
          <p:nvPr/>
        </p:nvSpPr>
        <p:spPr>
          <a:xfrm>
            <a:off x="615026" y="251460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การประเมินการโฆษณาจะเกี่ยวกับ การประเมินผลสื่อโฆษณา การประเมินผลชิ้นงานโฆษณา และ การประเมินผลพฤติกรรม ดังต่อไปนี้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E34091A-A238-43C1-9CCE-CBD2589A2428}"/>
              </a:ext>
            </a:extLst>
          </p:cNvPr>
          <p:cNvSpPr txBox="1"/>
          <p:nvPr/>
        </p:nvSpPr>
        <p:spPr>
          <a:xfrm>
            <a:off x="863360" y="3643467"/>
            <a:ext cx="416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821AF50-0838-4CBD-B9FE-1601F8A2E9A8}"/>
              </a:ext>
            </a:extLst>
          </p:cNvPr>
          <p:cNvSpPr txBox="1"/>
          <p:nvPr/>
        </p:nvSpPr>
        <p:spPr>
          <a:xfrm>
            <a:off x="863359" y="4278561"/>
            <a:ext cx="492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การประเมินผลชิ้นงานโฆษณา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A5A83F7-D12A-44B5-A0A8-BCF3A2DD15CD}"/>
              </a:ext>
            </a:extLst>
          </p:cNvPr>
          <p:cNvSpPr txBox="1"/>
          <p:nvPr/>
        </p:nvSpPr>
        <p:spPr>
          <a:xfrm>
            <a:off x="863360" y="4950756"/>
            <a:ext cx="4775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การประเมินผลการรณรงค์การโฆษณา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C814323-4384-4ECF-BA7F-A21C77694BED}"/>
              </a:ext>
            </a:extLst>
          </p:cNvPr>
          <p:cNvSpPr txBox="1"/>
          <p:nvPr/>
        </p:nvSpPr>
        <p:spPr>
          <a:xfrm>
            <a:off x="863360" y="5605391"/>
            <a:ext cx="241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การประเมินพฤติกรรม</a:t>
            </a:r>
          </a:p>
        </p:txBody>
      </p:sp>
    </p:spTree>
    <p:extLst>
      <p:ext uri="{BB962C8B-B14F-4D97-AF65-F5344CB8AC3E}">
        <p14:creationId xmlns:p14="http://schemas.microsoft.com/office/powerpoint/2010/main" val="666882579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39" y="307131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การประเมินผลสื่อโฆษณา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DC3BFE4-D37B-4100-B1D3-9E63E9B1FF97}"/>
              </a:ext>
            </a:extLst>
          </p:cNvPr>
          <p:cNvSpPr txBox="1"/>
          <p:nvPr/>
        </p:nvSpPr>
        <p:spPr>
          <a:xfrm>
            <a:off x="2743200" y="304800"/>
            <a:ext cx="5306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เป็น การประเมินถึงโอกาสที่สื่อโฆษณาจะไปถึงตัวผู้รับข่าวสารที่เป็นผู้บริโภค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D1D0A1D-1386-4768-B2B6-E8638C6972D7}"/>
              </a:ext>
            </a:extLst>
          </p:cNvPr>
          <p:cNvSpPr txBox="1"/>
          <p:nvPr/>
        </p:nvSpPr>
        <p:spPr>
          <a:xfrm>
            <a:off x="3663888" y="1737539"/>
            <a:ext cx="438684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การประเมินผลสื่อก่อนการโฆษณา เป็นการประเมินถึงคุณลักษณะในด้าน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ของตัวสื่อโดยตรง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90" y="1933414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505" y="3332722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434B785-97C5-4583-9803-0DAAF2A56ECC}"/>
              </a:ext>
            </a:extLst>
          </p:cNvPr>
          <p:cNvSpPr txBox="1"/>
          <p:nvPr/>
        </p:nvSpPr>
        <p:spPr>
          <a:xfrm>
            <a:off x="3663887" y="3063541"/>
            <a:ext cx="4385940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การประเมินผลสื่อขณะการโฆษณา สามารถปรับเปลี่ยนสื่อที่ใช้ให้เหมาะสมยิ่งขึ้น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745" y="4454597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6BF537F-C673-48C4-9241-1FAF20EAD210}"/>
              </a:ext>
            </a:extLst>
          </p:cNvPr>
          <p:cNvSpPr txBox="1"/>
          <p:nvPr/>
        </p:nvSpPr>
        <p:spPr>
          <a:xfrm>
            <a:off x="3663888" y="3962400"/>
            <a:ext cx="4260913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การประเมินผลสื่อหลังโฆษณา เป็นการประเมินผลเพื่อดูว่าการวางแผนการใช้สื่อมีประสิทธิภาพหรือไม่ เป็นการวัดจากการเปิดรับสื่อของผู้บริโภค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16753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505200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การประเมินผลชิ้นงานโฆษณา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3124200" y="457200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เป็นการประเมินถึงผลงานสร้างสรรค์งานโฆษณาเป็นหลัก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B405644-433C-4C68-B66A-5FB50A45F2C0}"/>
              </a:ext>
            </a:extLst>
          </p:cNvPr>
          <p:cNvSpPr txBox="1"/>
          <p:nvPr/>
        </p:nvSpPr>
        <p:spPr>
          <a:xfrm>
            <a:off x="3342542" y="1219200"/>
            <a:ext cx="404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มักจะทดสอบเรื่องได้เรื่องหนึ่ง </a:t>
            </a:r>
            <a:r>
              <a:rPr lang="th-TH" sz="2400" b="1" dirty="0"/>
              <a:t>คือ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8795D31-376C-4A7B-8DD7-D1926AFAB1F5}"/>
              </a:ext>
            </a:extLst>
          </p:cNvPr>
          <p:cNvSpPr txBox="1"/>
          <p:nvPr/>
        </p:nvSpPr>
        <p:spPr>
          <a:xfrm>
            <a:off x="3576590" y="1992129"/>
            <a:ext cx="4576810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-ทดสอบหัวเรื่อง เนื้อหา ภาพประกอบ สี เทคนิคของตัวอักษร หรือการจัดหาองค์ประกอบขอบชิ้นงาน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7AA8934-83CF-4860-B83C-CBF7E1E24FB5}"/>
              </a:ext>
            </a:extLst>
          </p:cNvPr>
          <p:cNvSpPr txBox="1"/>
          <p:nvPr/>
        </p:nvSpPr>
        <p:spPr>
          <a:xfrm>
            <a:off x="3613378" y="3505200"/>
            <a:ext cx="454002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-ผู้นำเสนอ การดำเนินเรื่องราว ดนตรี แสง สี เสียง คำพูด หรือ</a:t>
            </a:r>
            <a:r>
              <a:rPr lang="th-TH" sz="2400" b="1" dirty="0" err="1"/>
              <a:t>อื่นๆ</a:t>
            </a:r>
            <a:r>
              <a:rPr lang="th-TH" sz="2400" b="1" dirty="0"/>
              <a:t>ในกรณีที่เป็นชิ้นงานสำหรับสื่ออกอากาศ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48AA58-5023-40AA-AD5B-1B042C13D98E}"/>
              </a:ext>
            </a:extLst>
          </p:cNvPr>
          <p:cNvSpPr txBox="1"/>
          <p:nvPr/>
        </p:nvSpPr>
        <p:spPr>
          <a:xfrm>
            <a:off x="3628008" y="4828585"/>
            <a:ext cx="4623047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-สิ่งที่เป็นจุดขายของผลิตภัณฑ์ คำขวัญที่ใช้ หรือข้อเสนอ</a:t>
            </a:r>
            <a:r>
              <a:rPr lang="th-TH" sz="2400" b="1" dirty="0" err="1"/>
              <a:t>ต่างๆ</a:t>
            </a:r>
            <a:endParaRPr lang="th-TH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DBF718E-4EE4-4EC0-9D6B-08C64125C987}"/>
              </a:ext>
            </a:extLst>
          </p:cNvPr>
          <p:cNvSpPr txBox="1"/>
          <p:nvPr/>
        </p:nvSpPr>
        <p:spPr>
          <a:xfrm>
            <a:off x="3628008" y="5791200"/>
            <a:ext cx="4424410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-แนวความคิดหลักในการนำเสนอ แรงจูงใจ และยุทธวิธีในการนำเสนอ</a:t>
            </a:r>
          </a:p>
        </p:txBody>
      </p:sp>
    </p:spTree>
    <p:extLst>
      <p:ext uri="{BB962C8B-B14F-4D97-AF65-F5344CB8AC3E}">
        <p14:creationId xmlns:p14="http://schemas.microsoft.com/office/powerpoint/2010/main" val="12576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 animBg="1"/>
      <p:bldP spid="6" grpId="0" animBg="1"/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42" y="377691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การประเมินผลการรณรงค์การโฆษณา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609600" y="258944"/>
            <a:ext cx="7391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เป็นการประเมินถึงประสิทธิภาพของสื่อใด สื่อหนึ่ง หรือชิ้นงานโฆษณาชิ้นใดชิ้นหนึ่งเท่านั้น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24C0645-21B6-4752-A048-A02FB7B2BD43}"/>
              </a:ext>
            </a:extLst>
          </p:cNvPr>
          <p:cNvSpPr txBox="1"/>
          <p:nvPr/>
        </p:nvSpPr>
        <p:spPr>
          <a:xfrm>
            <a:off x="3703302" y="859108"/>
            <a:ext cx="422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เทคนิคที่ใช้ประเมินผลการรณรงค์โฆษณา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3694127-B412-42BD-A1AF-7CDEE18A6B3D}"/>
              </a:ext>
            </a:extLst>
          </p:cNvPr>
          <p:cNvSpPr txBox="1"/>
          <p:nvPr/>
        </p:nvSpPr>
        <p:spPr>
          <a:xfrm>
            <a:off x="3562940" y="1398947"/>
            <a:ext cx="4590459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-การวัดการรู้จัก คือ การต้องการติดต่อสื่อสารไปให้ถึงผู้รับเป้าหมาย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C693DE-011D-4939-89C6-AEDF31090523}"/>
              </a:ext>
            </a:extLst>
          </p:cNvPr>
          <p:cNvSpPr txBox="1"/>
          <p:nvPr/>
        </p:nvSpPr>
        <p:spPr>
          <a:xfrm>
            <a:off x="3592719" y="2322473"/>
            <a:ext cx="4530902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-การทดสอบการจำได้ เป็นการพยายามค้าหาว่าสิ่งที่ทำการโฆษณาออกไปนั้นจะเข้าไปอยู่ในความทรงจำของผู้บริโภคหรือไม่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9F7936D-CD71-4851-B8BB-A8525A1E0196}"/>
              </a:ext>
            </a:extLst>
          </p:cNvPr>
          <p:cNvSpPr txBox="1"/>
          <p:nvPr/>
        </p:nvSpPr>
        <p:spPr>
          <a:xfrm>
            <a:off x="3562941" y="3615135"/>
            <a:ext cx="459045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-การวัดการระลึกได้ เป็นการทดสอบความสามารถในการระลึกการโฆษณาของผู้ชม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388075-E91D-4B9D-BC11-71C9F2B13B18}"/>
              </a:ext>
            </a:extLst>
          </p:cNvPr>
          <p:cNvSpPr txBox="1"/>
          <p:nvPr/>
        </p:nvSpPr>
        <p:spPr>
          <a:xfrm>
            <a:off x="3505453" y="4577016"/>
            <a:ext cx="4590459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-การวัดการเปลี่ยนแปลงในทัศนคติ  ช่วยให้ทราบว่าการรณรงค์การโฆษณาที่นำเสนอไปนั้น ประสบความสำเร็จหรือไม่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9B8199A-4162-41A7-92BE-97D54BC7B95D}"/>
              </a:ext>
            </a:extLst>
          </p:cNvPr>
          <p:cNvSpPr txBox="1"/>
          <p:nvPr/>
        </p:nvSpPr>
        <p:spPr>
          <a:xfrm>
            <a:off x="1294731" y="5867400"/>
            <a:ext cx="6811237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-การทดสอบการตอบสนอง เป็นการทดสอบต่อผลงานโฆษณาโดยการสอดแทรกเงื่อนไขบางอย่างเข้าไปในงานโฆษณา ดูผู้รับสารตอบสนองอย่างไร</a:t>
            </a:r>
          </a:p>
        </p:txBody>
      </p:sp>
    </p:spTree>
    <p:extLst>
      <p:ext uri="{BB962C8B-B14F-4D97-AF65-F5344CB8AC3E}">
        <p14:creationId xmlns:p14="http://schemas.microsoft.com/office/powerpoint/2010/main" val="211123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23862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การประเมินพฤติกรรม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CCA995-C8F3-44C2-91DE-9F86F453BEF8}"/>
              </a:ext>
            </a:extLst>
          </p:cNvPr>
          <p:cNvSpPr txBox="1"/>
          <p:nvPr/>
        </p:nvSpPr>
        <p:spPr>
          <a:xfrm>
            <a:off x="4191000" y="2350493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 เป็นการพฤติกรรมผลออกมาในรูปของพฤติกรรมของกลุ่มเป้าหมายที่มีต่อการโฆษณา จะใช้เทคนิคของการสำรวจในรูปแบบ</a:t>
            </a:r>
            <a:r>
              <a:rPr lang="th-TH" sz="2400" b="1" dirty="0" err="1"/>
              <a:t>ต่างๆ</a:t>
            </a:r>
            <a:r>
              <a:rPr lang="th-TH" sz="2400" b="1" dirty="0"/>
              <a:t> หรือ มีวิธีทดสอบโดยอาศัยกลุ่มเฉพาะ เพื่อให้ได้คำตอบว่า การรณรงค์การโฆษณาจะมีผลต่อการเปลี่ยนแปลงในเรื่องพฤติกรรมในด้าน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81456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กรณีศึกษาของการโฆษณา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A9DD9D-AA2C-431A-9919-BD839E838CF2}"/>
              </a:ext>
            </a:extLst>
          </p:cNvPr>
          <p:cNvSpPr txBox="1"/>
          <p:nvPr/>
        </p:nvSpPr>
        <p:spPr>
          <a:xfrm>
            <a:off x="340681" y="1828800"/>
            <a:ext cx="7584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         เป็นการสื่อสารกับคนดู เช่น ร้านอาหาร โฆษณาร้านอาหารทีมีแนวความคิด</a:t>
            </a:r>
            <a:r>
              <a:rPr lang="th-TH" sz="2400" b="1" dirty="0" err="1"/>
              <a:t>ดีๆ</a:t>
            </a:r>
            <a:r>
              <a:rPr lang="th-TH" sz="2400" b="1" dirty="0"/>
              <a:t>ที่ร้านอาหารและร้านกาแฟส่วนใหญ่มักจะคิดไม่ถึง การมีโฆษณานั้น สามารถดึงดูดความสนใจของผู้ที่พบเห็นให้ได้ตั้งแต่ครั้งแรกที่ได้เห็น ต้องทำให้สนใจ สงสัยและมีความคิดเห็น หรือการวิจารณ์เกิดขึ้นกับโปสเตอร์ที่ได้เห็น เช่น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CC7C359-F230-4D11-9B79-199F2D00F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61" y="3231471"/>
            <a:ext cx="1766578" cy="3471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C3FB469-C68D-4264-8433-E913176A385C}"/>
              </a:ext>
            </a:extLst>
          </p:cNvPr>
          <p:cNvSpPr txBox="1"/>
          <p:nvPr/>
        </p:nvSpPr>
        <p:spPr>
          <a:xfrm>
            <a:off x="340681" y="3778554"/>
            <a:ext cx="3855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ร้านอาหาร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Tramezzino</a:t>
            </a:r>
            <a:endParaRPr lang="th-TH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E450BD70-D8F8-4D5A-BDB0-52AD1E74F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311410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6754D63-DCB6-40F6-AAB1-C4B91421CAF9}"/>
              </a:ext>
            </a:extLst>
          </p:cNvPr>
          <p:cNvSpPr txBox="1"/>
          <p:nvPr/>
        </p:nvSpPr>
        <p:spPr>
          <a:xfrm>
            <a:off x="587590" y="4277983"/>
            <a:ext cx="372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ร้านอาหารแห่งนี้รับจัดเลี้ยงนอกสถานที่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9BD0372-D3D6-4A43-85F6-E8138E164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773075"/>
            <a:ext cx="246910" cy="2926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6A327AD-AA98-4A23-80BC-54E644FF37BE}"/>
              </a:ext>
            </a:extLst>
          </p:cNvPr>
          <p:cNvSpPr txBox="1"/>
          <p:nvPr/>
        </p:nvSpPr>
        <p:spPr>
          <a:xfrm>
            <a:off x="587590" y="4773075"/>
            <a:ext cx="3545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ต้องการสื่อความรวดเร็วในการทำงาน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B02FACB4-0C57-414A-BA0D-E31D5351F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5294231"/>
            <a:ext cx="246910" cy="29263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BFCE1E6-2549-4638-B170-D95393B551A1}"/>
              </a:ext>
            </a:extLst>
          </p:cNvPr>
          <p:cNvSpPr txBox="1"/>
          <p:nvPr/>
        </p:nvSpPr>
        <p:spPr>
          <a:xfrm>
            <a:off x="603583" y="5268167"/>
            <a:ext cx="4117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แซน</a:t>
            </a:r>
            <a:r>
              <a:rPr lang="th-TH" sz="2400" b="1" dirty="0" err="1"/>
              <a:t>วิซ</a:t>
            </a:r>
            <a:r>
              <a:rPr lang="th-TH" sz="2400" b="1" dirty="0"/>
              <a:t> เอามาเรียงกันสื่อสารอย่างเรียบง่าย และ ชัดเจน ไปสู่กลุ่มลูกค้าของร้าน ให้เห็นความต้องการในความรวดเร็วในการจัดงาน ร้านนี้ต้องกับความต้องการ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083C402F-0D79-4C08-8716-F5D032D3EA23}"/>
              </a:ext>
            </a:extLst>
          </p:cNvPr>
          <p:cNvSpPr/>
          <p:nvPr/>
        </p:nvSpPr>
        <p:spPr>
          <a:xfrm>
            <a:off x="4572000" y="4604042"/>
            <a:ext cx="1114148" cy="664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8655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3" grpId="0"/>
      <p:bldP spid="25" grpId="0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71600" y="2514600"/>
            <a:ext cx="6324600" cy="3941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สรุปตำราบทที่  </a:t>
            </a:r>
            <a:r>
              <a:rPr lang="en-US" dirty="0" smtClean="0"/>
              <a:t>7 </a:t>
            </a:r>
            <a:r>
              <a:rPr lang="th-TH" dirty="0" smtClean="0"/>
              <a:t>ลงในสมุดจด</a:t>
            </a:r>
          </a:p>
          <a:p>
            <a:pPr marL="514350" indent="-514350">
              <a:buAutoNum type="arabicPeriod"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1370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F4B8DF0-6177-4B11-A6C1-130F1D9D1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8" y="1280160"/>
            <a:ext cx="8429348" cy="51206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6B0383F-1F23-467C-B796-30FC4CD1BA8B}"/>
              </a:ext>
            </a:extLst>
          </p:cNvPr>
          <p:cNvSpPr txBox="1"/>
          <p:nvPr/>
        </p:nvSpPr>
        <p:spPr>
          <a:xfrm>
            <a:off x="2939620" y="457200"/>
            <a:ext cx="5842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</a:t>
            </a:r>
            <a:endParaRPr lang="th-TH" sz="9600" b="1" dirty="0"/>
          </a:p>
        </p:txBody>
      </p:sp>
    </p:spTree>
    <p:extLst>
      <p:ext uri="{BB962C8B-B14F-4D97-AF65-F5344CB8AC3E}">
        <p14:creationId xmlns:p14="http://schemas.microsoft.com/office/powerpoint/2010/main" val="4022960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จงจำไว้ อย่าละเลยที่จะมองข้ามสิ่งเล็กในชีวิต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เพราะถ้าผ่านไปแล้วเราไม่มีสิทธิ์ย้อนคืนกลับไปแก้ไขได้อีก เพราะมันคือ อดีต </a:t>
            </a:r>
            <a:endParaRPr lang="en-US" b="1" dirty="0" smtClean="0"/>
          </a:p>
          <a:p>
            <a:pPr>
              <a:buNone/>
            </a:pPr>
            <a:endParaRPr lang="th-TH" b="1" dirty="0" smtClean="0"/>
          </a:p>
          <a:p>
            <a:r>
              <a:rPr lang="th-TH" b="1" dirty="0" smtClean="0"/>
              <a:t>ขอบคุณที่ตั้งใจ ในวันข้างหน้ามีบทเรียนอีกของชีวิตจริงอีกหลายร้อยบทให้ศึกษา ให้ก้าวข้ามผ่านเพื่อที่จะ สำเร็จ</a:t>
            </a:r>
            <a:r>
              <a:rPr lang="en-US" b="1" dirty="0" smtClean="0"/>
              <a:t> </a:t>
            </a:r>
            <a:r>
              <a:rPr lang="th-TH" b="1" dirty="0" smtClean="0"/>
              <a:t>ตามเส้นทางที่เลือกเอง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0" y="5023834"/>
            <a:ext cx="3042634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C:\Documents and Settings\stu1\My Documents\รูป Takky\รูปงาน IS\Prnews_107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648202"/>
            <a:ext cx="1771650" cy="1759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58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69C626-0426-4176-9789-CDE385010C70}"/>
              </a:ext>
            </a:extLst>
          </p:cNvPr>
          <p:cNvSpPr txBox="1"/>
          <p:nvPr/>
        </p:nvSpPr>
        <p:spPr>
          <a:xfrm>
            <a:off x="387289" y="648071"/>
            <a:ext cx="63708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ความหมายของการโฆษณา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FF7711-7E9B-48FF-A6F2-23AB4AC7E6BB}"/>
              </a:ext>
            </a:extLst>
          </p:cNvPr>
          <p:cNvSpPr txBox="1"/>
          <p:nvPr/>
        </p:nvSpPr>
        <p:spPr>
          <a:xfrm>
            <a:off x="387845" y="2829122"/>
            <a:ext cx="77655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/>
              <a:t>          </a:t>
            </a:r>
            <a:r>
              <a:rPr lang="th-TH" sz="2800" b="1" dirty="0"/>
              <a:t>เป็นกระบวนการทางการตลาด เป็นกระบวนการทางเศรษฐกิจและสังคม เป็นกระบวนการเพื่อการประชาสัมพันธ์ หรือเป็นกระบวนการในการสื่อสารเพื่อให้ข้อมูลและการโน้มน้าวใจ ซึ่งเป็น</a:t>
            </a:r>
            <a:r>
              <a:rPr lang="th-TH" sz="2800" b="1" dirty="0" smtClean="0"/>
              <a:t>กิจกรรมสื่อสารมวลชน</a:t>
            </a:r>
            <a:r>
              <a:rPr lang="th-TH" sz="2800" b="1" dirty="0"/>
              <a:t>ที่เกิดขึ้นเพื่อจูงใจให้ผู้บริโภคกลุ่มเป้าหมายมีพฤติกรรมอันเอื้ออำนวยต่อความเจริญของธุรกิจการขายสินค้าหรือบริการ โดยอาศัยจากเหตุผลที่มีกลยุทธ์จริง และเหตุสมมุติผ่านทางสื่อโฆษณาที่ต้องรักษาเวลาและเนื้อที่ โดยมีการบอกระบุองค์กรผู้โฆษณาอย่างชัดแจ้ง</a:t>
            </a:r>
          </a:p>
        </p:txBody>
      </p:sp>
    </p:spTree>
    <p:extLst>
      <p:ext uri="{BB962C8B-B14F-4D97-AF65-F5344CB8AC3E}">
        <p14:creationId xmlns:p14="http://schemas.microsoft.com/office/powerpoint/2010/main" val="137188524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76E6D2-CDE7-4974-B82E-6580E58A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936" y="893769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ความสำคัญของการโฆษณา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F83DC0-8B49-491E-A786-C529530DF9F5}"/>
              </a:ext>
            </a:extLst>
          </p:cNvPr>
          <p:cNvSpPr txBox="1"/>
          <p:nvPr/>
        </p:nvSpPr>
        <p:spPr>
          <a:xfrm>
            <a:off x="620649" y="2495381"/>
            <a:ext cx="68469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/>
              <a:t>           </a:t>
            </a:r>
            <a:r>
              <a:rPr lang="th-TH" sz="2400" b="1" dirty="0"/>
              <a:t>บทบาทของการโฆษณา การโฆษณามีบทบาทและมีอิทธิพลต่อชีวิตประจำวันของประชาชน และสังคมในหลายด้านด้วยกัน บทบาทเหล่านั้น ได้แก่</a:t>
            </a:r>
            <a:endParaRPr lang="th-TH" sz="28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4699ADC1-50B3-437E-8F20-99B38444539D}"/>
              </a:ext>
            </a:extLst>
          </p:cNvPr>
          <p:cNvSpPr/>
          <p:nvPr/>
        </p:nvSpPr>
        <p:spPr>
          <a:xfrm>
            <a:off x="640624" y="3661598"/>
            <a:ext cx="404723" cy="455408"/>
          </a:xfrm>
          <a:prstGeom prst="ellipse">
            <a:avLst/>
          </a:prstGeom>
          <a:solidFill>
            <a:srgbClr val="642F6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41C0B71-EAAD-47EF-85D6-38E73C015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24" y="5406424"/>
            <a:ext cx="431358" cy="494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165C58F-E9B7-4857-B92E-A5E15C030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66" y="4836897"/>
            <a:ext cx="431358" cy="4946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00A053F-4EDE-4DD5-A323-A482D1243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8" y="4229640"/>
            <a:ext cx="431357" cy="4946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A82A4FF-6D1A-42BA-BD65-F7EB0258BA5C}"/>
              </a:ext>
            </a:extLst>
          </p:cNvPr>
          <p:cNvSpPr txBox="1"/>
          <p:nvPr/>
        </p:nvSpPr>
        <p:spPr>
          <a:xfrm>
            <a:off x="1071982" y="3661598"/>
            <a:ext cx="1704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บทบาทด้านการตลาด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88FF47-8945-4F62-B757-4E4EB967C96B}"/>
              </a:ext>
            </a:extLst>
          </p:cNvPr>
          <p:cNvSpPr txBox="1"/>
          <p:nvPr/>
        </p:nvSpPr>
        <p:spPr>
          <a:xfrm>
            <a:off x="1045346" y="4223384"/>
            <a:ext cx="2976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บทบาทการส่งเสริมการแข่งขันทางธุรกิจ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C68A955-7AB2-45E1-BE85-2B0A94F86572}"/>
              </a:ext>
            </a:extLst>
          </p:cNvPr>
          <p:cNvSpPr txBox="1"/>
          <p:nvPr/>
        </p:nvSpPr>
        <p:spPr>
          <a:xfrm>
            <a:off x="732407" y="4287944"/>
            <a:ext cx="3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BA14D55-2F8D-437A-939C-D23C2E964DE8}"/>
              </a:ext>
            </a:extLst>
          </p:cNvPr>
          <p:cNvSpPr txBox="1"/>
          <p:nvPr/>
        </p:nvSpPr>
        <p:spPr>
          <a:xfrm>
            <a:off x="731225" y="4899541"/>
            <a:ext cx="23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9286083-188C-4948-8635-8C2B47BACA68}"/>
              </a:ext>
            </a:extLst>
          </p:cNvPr>
          <p:cNvSpPr txBox="1"/>
          <p:nvPr/>
        </p:nvSpPr>
        <p:spPr>
          <a:xfrm>
            <a:off x="737168" y="5439381"/>
            <a:ext cx="23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904DF94-364A-48B0-8194-7B22304FBDE8}"/>
              </a:ext>
            </a:extLst>
          </p:cNvPr>
          <p:cNvSpPr txBox="1"/>
          <p:nvPr/>
        </p:nvSpPr>
        <p:spPr>
          <a:xfrm>
            <a:off x="1071982" y="4785169"/>
            <a:ext cx="3262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บทบาทด้านเศรษฐกิจ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F9CBC10-2EA1-4BFC-9398-331DB7009E63}"/>
              </a:ext>
            </a:extLst>
          </p:cNvPr>
          <p:cNvSpPr txBox="1"/>
          <p:nvPr/>
        </p:nvSpPr>
        <p:spPr>
          <a:xfrm>
            <a:off x="1069367" y="5393215"/>
            <a:ext cx="2474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2271801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923BB4-6B9F-4A90-B10C-7843E151B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6746" y="2743200"/>
            <a:ext cx="4125254" cy="13716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บทบาทด้านตลาด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8A15B83-42A6-415F-8D41-337E8A4DFCFF}"/>
              </a:ext>
            </a:extLst>
          </p:cNvPr>
          <p:cNvSpPr txBox="1"/>
          <p:nvPr/>
        </p:nvSpPr>
        <p:spPr>
          <a:xfrm>
            <a:off x="5638800" y="2068220"/>
            <a:ext cx="3184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4000" b="1" dirty="0"/>
              <a:t>      </a:t>
            </a:r>
            <a:r>
              <a:rPr lang="th-TH" sz="2400" b="1" dirty="0"/>
              <a:t>ประกอบด้วยผลิตภัณฑ์ ราคา การจัดจำหน่ายหรือสถานที่ และส่งเสริมการตลาด ธุรกิจจะต้องทำหน้าที่จัดการหรือผสมผสานองค์ประกอบทั้ง4ประการให้เหมาะสมและสอดคล้องกัน เพื่อให้ตอบสนองความต้องการผู้บริโภค และขณะเดียวกันธุรกิจก็บรรลุถึงเป้าหมายการส่งเสริมการตลาดทางการตลาด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1557413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2B5A41-9476-45CE-A800-4ABF7DB59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681371"/>
            <a:ext cx="4034259" cy="1371600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บทบาทการส่งเสริมการแข่งขันทางธุรกิจ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3C4C18F-3510-4836-BB28-80FD281194FD}"/>
              </a:ext>
            </a:extLst>
          </p:cNvPr>
          <p:cNvSpPr txBox="1"/>
          <p:nvPr/>
        </p:nvSpPr>
        <p:spPr>
          <a:xfrm>
            <a:off x="5562599" y="2367171"/>
            <a:ext cx="30969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b="1" dirty="0"/>
              <a:t>   </a:t>
            </a:r>
            <a:r>
              <a:rPr lang="th-TH" sz="2400" b="1" dirty="0"/>
              <a:t>การโฆษณาที่เกิดขึ้น โดยธุรกิจหรือแหล่งสาร</a:t>
            </a:r>
            <a:r>
              <a:rPr lang="th-TH" sz="2400" b="1" dirty="0" err="1"/>
              <a:t>ต่างๆ</a:t>
            </a:r>
            <a:r>
              <a:rPr lang="th-TH" sz="2400" b="1" dirty="0"/>
              <a:t> ทำให้ผู้บริโภคได้ทราบว่ามีผลิตภัณฑ์แต่ละชนิดมีคุณสมบัติ หรือ คุณประโยชน์อย่างไร ข้อมูลเหล่านี้จะช่วยให้ผู้บริโภคเกิดการเปรียบเทียบ หรือ  ประเมินคุณค่าของผลิตภัณฑ์ประกอบกับการตัดสินใจซื้อ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3783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1CF25C7-9C87-4FE0-999D-F248A4973C67}"/>
              </a:ext>
            </a:extLst>
          </p:cNvPr>
          <p:cNvSpPr txBox="1"/>
          <p:nvPr/>
        </p:nvSpPr>
        <p:spPr>
          <a:xfrm>
            <a:off x="5410200" y="2551836"/>
            <a:ext cx="31006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dirty="0"/>
              <a:t>    </a:t>
            </a:r>
            <a:r>
              <a:rPr lang="th-TH" sz="2400" b="1" dirty="0"/>
              <a:t>เป็นเครื่องมือสำหรับธุรกิจในการสื่อสารกับผู้บริโภคเพื่อโน้มน้าวชักจูงใจให้เกิดการตัดสินใจซื้อ อันนำมาซึ่งยอดขายและผลกำไรแก่ธุรกิจสามารถดำเนินงานไปได้ด้วยความก้าวหน้าและมั่นคง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961F553-D2F1-4E64-BBC9-9F473ADAC12F}"/>
              </a:ext>
            </a:extLst>
          </p:cNvPr>
          <p:cNvSpPr txBox="1"/>
          <p:nvPr/>
        </p:nvSpPr>
        <p:spPr>
          <a:xfrm>
            <a:off x="706417" y="2228671"/>
            <a:ext cx="3077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บทบาทด้านเศรษฐกิจ</a:t>
            </a:r>
          </a:p>
        </p:txBody>
      </p:sp>
    </p:spTree>
    <p:extLst>
      <p:ext uri="{BB962C8B-B14F-4D97-AF65-F5344CB8AC3E}">
        <p14:creationId xmlns:p14="http://schemas.microsoft.com/office/powerpoint/2010/main" val="13175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5FBA81B-622F-4BC5-9940-7E2265DE3CA1}"/>
              </a:ext>
            </a:extLst>
          </p:cNvPr>
          <p:cNvSpPr txBox="1"/>
          <p:nvPr/>
        </p:nvSpPr>
        <p:spPr>
          <a:xfrm>
            <a:off x="912181" y="3013502"/>
            <a:ext cx="2630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บทบาทด้านสังคม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E5A4B3-B0BC-4120-A6B3-EBE7944642C7}"/>
              </a:ext>
            </a:extLst>
          </p:cNvPr>
          <p:cNvSpPr txBox="1"/>
          <p:nvPr/>
        </p:nvSpPr>
        <p:spPr>
          <a:xfrm>
            <a:off x="5410200" y="1120676"/>
            <a:ext cx="33121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เป็นการสื่อสารที่ช่วยให้ประชาชนได้รับทราบข้อมูลข้อเท็จจริงเกี่ยวกับผลิตภัณฑ์ ไม่ว่าจะเป็นคุณประโยชน์ เทคโนโลยีความก้าวหน้า</a:t>
            </a:r>
            <a:r>
              <a:rPr lang="th-TH" sz="2400" b="1" dirty="0" err="1"/>
              <a:t>ต่างๆ</a:t>
            </a:r>
            <a:r>
              <a:rPr lang="th-TH" sz="2400" b="1" dirty="0"/>
              <a:t> ที่ผลิตภัณฑ์ได้มีการพัฒนาขึ้น ทำให้ผู้บริโภคได้รับความรู้ความเข้าใจ และใช้เป็นข้อมูลประกอบการตัดสินใจเลือกผู้บริโภคผลิตภัณฑ์ที่สนองความต้องการ หรือสนองประโยชน์ใช้สอยได้ดีที่สุด</a:t>
            </a:r>
          </a:p>
        </p:txBody>
      </p:sp>
    </p:spTree>
    <p:extLst>
      <p:ext uri="{BB962C8B-B14F-4D97-AF65-F5344CB8AC3E}">
        <p14:creationId xmlns:p14="http://schemas.microsoft.com/office/powerpoint/2010/main" val="41633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1051</TotalTime>
  <Words>2019</Words>
  <Application>Microsoft Office PowerPoint</Application>
  <PresentationFormat>On-screen Show (4:3)</PresentationFormat>
  <Paragraphs>186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Opulent</vt:lpstr>
      <vt:lpstr>AIM1202  หลักการสื่อสารการตลาด</vt:lpstr>
      <vt:lpstr>PowerPoint Presentation</vt:lpstr>
      <vt:lpstr>PowerPoint Presentation</vt:lpstr>
      <vt:lpstr>PowerPoint Presentation</vt:lpstr>
      <vt:lpstr>ความสำคัญของการโฆษณา</vt:lpstr>
      <vt:lpstr>PowerPoint Presentation</vt:lpstr>
      <vt:lpstr>PowerPoint Presentation</vt:lpstr>
      <vt:lpstr>PowerPoint Presentation</vt:lpstr>
      <vt:lpstr>PowerPoint Presentation</vt:lpstr>
      <vt:lpstr>วัตถุประสงค์ของการโฆษณา</vt:lpstr>
      <vt:lpstr>วัตถุประสงค์ของการโฆษณา(ต่อ)</vt:lpstr>
      <vt:lpstr>วัตถุประสงค์ของการโฆษณา(ต่อ)</vt:lpstr>
      <vt:lpstr>วัตถุประสงค์ของการโฆษณา(ต่อ)</vt:lpstr>
      <vt:lpstr>กลยุทธ์การโฆษณา</vt:lpstr>
      <vt:lpstr>กลยุทธ์การโฆษณา(ต่อ)</vt:lpstr>
      <vt:lpstr>กลยุทธ์การโฆษณา(ต่อ)</vt:lpstr>
      <vt:lpstr>กลยุทธ์การโฆษณา(ต่อ)</vt:lpstr>
      <vt:lpstr>ประเภทของเครื่องมือการโฆษณา</vt:lpstr>
      <vt:lpstr>การโฆษณาแบ่งตามลักษณะกลุ่มเป้าหมาย</vt:lpstr>
      <vt:lpstr>การโฆษณาแบ่งตามลักษณะพื้นที่ทางภูมิศาสตร์</vt:lpstr>
      <vt:lpstr>การโฆษณาแบ่งตามลักษณะสื่อที่นำมาใช้</vt:lpstr>
      <vt:lpstr>การโฆษณาแบ่งตามจุดมุ่งหมาย</vt:lpstr>
      <vt:lpstr>การประเมินผลการโฆษณา</vt:lpstr>
      <vt:lpstr>การประเมินผลสื่อโฆษณา</vt:lpstr>
      <vt:lpstr>การประเมินผลชิ้นงานโฆษณา </vt:lpstr>
      <vt:lpstr>การประเมินผลการรณรงค์การโฆษณา </vt:lpstr>
      <vt:lpstr>การประเมินพฤติกรรม</vt:lpstr>
      <vt:lpstr>กรณีศึกษาของการโฆษณา</vt:lpstr>
      <vt:lpstr> HOMEWORK งานเดี่ยว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98</cp:revision>
  <dcterms:created xsi:type="dcterms:W3CDTF">2012-10-31T06:48:48Z</dcterms:created>
  <dcterms:modified xsi:type="dcterms:W3CDTF">2023-02-08T11:00:03Z</dcterms:modified>
</cp:coreProperties>
</file>